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5"/>
  </p:notesMasterIdLst>
  <p:handoutMasterIdLst>
    <p:handoutMasterId r:id="rId116"/>
  </p:handoutMasterIdLst>
  <p:sldIdLst>
    <p:sldId id="371" r:id="rId2"/>
    <p:sldId id="372" r:id="rId3"/>
    <p:sldId id="373" r:id="rId4"/>
    <p:sldId id="330" r:id="rId5"/>
    <p:sldId id="270" r:id="rId6"/>
    <p:sldId id="341" r:id="rId7"/>
    <p:sldId id="331" r:id="rId8"/>
    <p:sldId id="342" r:id="rId9"/>
    <p:sldId id="297" r:id="rId10"/>
    <p:sldId id="344" r:id="rId11"/>
    <p:sldId id="298" r:id="rId12"/>
    <p:sldId id="504" r:id="rId13"/>
    <p:sldId id="503" r:id="rId14"/>
    <p:sldId id="299" r:id="rId15"/>
    <p:sldId id="337" r:id="rId16"/>
    <p:sldId id="486" r:id="rId17"/>
    <p:sldId id="301" r:id="rId18"/>
    <p:sldId id="345" r:id="rId19"/>
    <p:sldId id="488" r:id="rId20"/>
    <p:sldId id="489" r:id="rId21"/>
    <p:sldId id="302" r:id="rId22"/>
    <p:sldId id="332" r:id="rId23"/>
    <p:sldId id="397" r:id="rId24"/>
    <p:sldId id="399" r:id="rId25"/>
    <p:sldId id="490" r:id="rId26"/>
    <p:sldId id="303" r:id="rId27"/>
    <p:sldId id="338" r:id="rId28"/>
    <p:sldId id="404" r:id="rId29"/>
    <p:sldId id="439" r:id="rId30"/>
    <p:sldId id="491" r:id="rId31"/>
    <p:sldId id="492" r:id="rId32"/>
    <p:sldId id="493" r:id="rId33"/>
    <p:sldId id="494" r:id="rId34"/>
    <p:sldId id="495" r:id="rId35"/>
    <p:sldId id="496" r:id="rId36"/>
    <p:sldId id="497" r:id="rId37"/>
    <p:sldId id="441" r:id="rId38"/>
    <p:sldId id="505" r:id="rId39"/>
    <p:sldId id="442" r:id="rId40"/>
    <p:sldId id="443" r:id="rId41"/>
    <p:sldId id="445" r:id="rId42"/>
    <p:sldId id="498" r:id="rId43"/>
    <p:sldId id="499" r:id="rId44"/>
    <p:sldId id="500" r:id="rId45"/>
    <p:sldId id="447" r:id="rId46"/>
    <p:sldId id="501" r:id="rId47"/>
    <p:sldId id="448" r:id="rId48"/>
    <p:sldId id="446" r:id="rId49"/>
    <p:sldId id="449" r:id="rId50"/>
    <p:sldId id="502" r:id="rId51"/>
    <p:sldId id="451" r:id="rId52"/>
    <p:sldId id="374" r:id="rId53"/>
    <p:sldId id="506" r:id="rId54"/>
    <p:sldId id="376" r:id="rId55"/>
    <p:sldId id="377" r:id="rId56"/>
    <p:sldId id="379" r:id="rId57"/>
    <p:sldId id="380" r:id="rId58"/>
    <p:sldId id="381" r:id="rId59"/>
    <p:sldId id="405" r:id="rId60"/>
    <p:sldId id="452" r:id="rId61"/>
    <p:sldId id="437" r:id="rId62"/>
    <p:sldId id="384" r:id="rId63"/>
    <p:sldId id="438" r:id="rId64"/>
    <p:sldId id="453" r:id="rId65"/>
    <p:sldId id="455" r:id="rId66"/>
    <p:sldId id="456" r:id="rId67"/>
    <p:sldId id="457" r:id="rId68"/>
    <p:sldId id="458" r:id="rId69"/>
    <p:sldId id="459" r:id="rId70"/>
    <p:sldId id="422" r:id="rId71"/>
    <p:sldId id="423" r:id="rId72"/>
    <p:sldId id="407" r:id="rId73"/>
    <p:sldId id="460" r:id="rId74"/>
    <p:sldId id="461" r:id="rId75"/>
    <p:sldId id="462" r:id="rId76"/>
    <p:sldId id="463" r:id="rId77"/>
    <p:sldId id="465" r:id="rId78"/>
    <p:sldId id="469" r:id="rId79"/>
    <p:sldId id="470" r:id="rId80"/>
    <p:sldId id="472" r:id="rId81"/>
    <p:sldId id="473" r:id="rId82"/>
    <p:sldId id="474" r:id="rId83"/>
    <p:sldId id="475" r:id="rId84"/>
    <p:sldId id="476" r:id="rId85"/>
    <p:sldId id="477" r:id="rId86"/>
    <p:sldId id="478" r:id="rId87"/>
    <p:sldId id="479" r:id="rId88"/>
    <p:sldId id="391" r:id="rId89"/>
    <p:sldId id="386" r:id="rId90"/>
    <p:sldId id="434" r:id="rId91"/>
    <p:sldId id="320" r:id="rId92"/>
    <p:sldId id="321" r:id="rId93"/>
    <p:sldId id="483" r:id="rId94"/>
    <p:sldId id="322" r:id="rId95"/>
    <p:sldId id="480" r:id="rId96"/>
    <p:sldId id="481" r:id="rId97"/>
    <p:sldId id="324" r:id="rId98"/>
    <p:sldId id="325" r:id="rId99"/>
    <p:sldId id="482" r:id="rId100"/>
    <p:sldId id="357" r:id="rId101"/>
    <p:sldId id="433" r:id="rId102"/>
    <p:sldId id="363" r:id="rId103"/>
    <p:sldId id="364" r:id="rId104"/>
    <p:sldId id="365" r:id="rId105"/>
    <p:sldId id="326" r:id="rId106"/>
    <p:sldId id="430" r:id="rId107"/>
    <p:sldId id="431" r:id="rId108"/>
    <p:sldId id="328" r:id="rId109"/>
    <p:sldId id="356" r:id="rId110"/>
    <p:sldId id="329" r:id="rId111"/>
    <p:sldId id="432" r:id="rId112"/>
    <p:sldId id="366" r:id="rId113"/>
    <p:sldId id="370" r:id="rId114"/>
  </p:sldIdLst>
  <p:sldSz cx="9144000" cy="6858000" type="screen4x3"/>
  <p:notesSz cx="9942513" cy="6761163"/>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2FE6B"/>
    <a:srgbClr val="FF3300"/>
    <a:srgbClr val="FFFF00"/>
    <a:srgbClr val="003300"/>
    <a:srgbClr val="D60093"/>
    <a:srgbClr val="006600"/>
    <a:srgbClr val="A50021"/>
    <a:srgbClr val="D0301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6" autoAdjust="0"/>
    <p:restoredTop sz="76840" autoAdjust="0"/>
  </p:normalViewPr>
  <p:slideViewPr>
    <p:cSldViewPr>
      <p:cViewPr varScale="1">
        <p:scale>
          <a:sx n="53" d="100"/>
          <a:sy n="53" d="100"/>
        </p:scale>
        <p:origin x="-1754" y="-48"/>
      </p:cViewPr>
      <p:guideLst>
        <p:guide orient="horz" pos="2160"/>
        <p:guide pos="2880"/>
      </p:guideLst>
    </p:cSldViewPr>
  </p:slideViewPr>
  <p:outlineViewPr>
    <p:cViewPr>
      <p:scale>
        <a:sx n="33" d="100"/>
        <a:sy n="33" d="100"/>
      </p:scale>
      <p:origin x="0" y="20455"/>
    </p:cViewPr>
    <p:sldLst>
      <p:sld r:id="rId1" collapse="1"/>
      <p:sld r:id="rId2" collapse="1"/>
      <p:sld r:id="rId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bwMode="auto">
          <a:xfrm>
            <a:off x="1" y="0"/>
            <a:ext cx="4308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t" anchorCtr="0" compatLnSpc="1">
            <a:prstTxWarp prst="textNoShape">
              <a:avLst/>
            </a:prstTxWarp>
          </a:bodyPr>
          <a:lstStyle>
            <a:lvl1pPr>
              <a:defRPr sz="1200"/>
            </a:lvl1pPr>
          </a:lstStyle>
          <a:p>
            <a:pPr>
              <a:defRPr/>
            </a:pPr>
            <a:endParaRPr lang="en-US" altLang="zh-CN"/>
          </a:p>
        </p:txBody>
      </p:sp>
      <p:sp>
        <p:nvSpPr>
          <p:cNvPr id="257027" name="Rectangle 3"/>
          <p:cNvSpPr>
            <a:spLocks noGrp="1" noChangeArrowheads="1"/>
          </p:cNvSpPr>
          <p:nvPr>
            <p:ph type="dt" sz="quarter" idx="1"/>
          </p:nvPr>
        </p:nvSpPr>
        <p:spPr bwMode="auto">
          <a:xfrm>
            <a:off x="5632451" y="0"/>
            <a:ext cx="4308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t" anchorCtr="0" compatLnSpc="1">
            <a:prstTxWarp prst="textNoShape">
              <a:avLst/>
            </a:prstTxWarp>
          </a:bodyPr>
          <a:lstStyle>
            <a:lvl1pPr algn="r">
              <a:defRPr sz="1200"/>
            </a:lvl1pPr>
          </a:lstStyle>
          <a:p>
            <a:pPr>
              <a:defRPr/>
            </a:pPr>
            <a:endParaRPr lang="en-US" altLang="zh-CN"/>
          </a:p>
        </p:txBody>
      </p:sp>
      <p:sp>
        <p:nvSpPr>
          <p:cNvPr id="257028" name="Rectangle 4"/>
          <p:cNvSpPr>
            <a:spLocks noGrp="1" noChangeArrowheads="1"/>
          </p:cNvSpPr>
          <p:nvPr>
            <p:ph type="ftr" sz="quarter" idx="2"/>
          </p:nvPr>
        </p:nvSpPr>
        <p:spPr bwMode="auto">
          <a:xfrm>
            <a:off x="1" y="6421439"/>
            <a:ext cx="4308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b" anchorCtr="0" compatLnSpc="1">
            <a:prstTxWarp prst="textNoShape">
              <a:avLst/>
            </a:prstTxWarp>
          </a:bodyPr>
          <a:lstStyle>
            <a:lvl1pPr>
              <a:defRPr sz="1200"/>
            </a:lvl1pPr>
          </a:lstStyle>
          <a:p>
            <a:pPr>
              <a:defRPr/>
            </a:pPr>
            <a:endParaRPr lang="en-US" altLang="zh-CN"/>
          </a:p>
        </p:txBody>
      </p:sp>
      <p:sp>
        <p:nvSpPr>
          <p:cNvPr id="257029" name="Rectangle 5"/>
          <p:cNvSpPr>
            <a:spLocks noGrp="1" noChangeArrowheads="1"/>
          </p:cNvSpPr>
          <p:nvPr>
            <p:ph type="sldNum" sz="quarter" idx="3"/>
          </p:nvPr>
        </p:nvSpPr>
        <p:spPr bwMode="auto">
          <a:xfrm>
            <a:off x="5632451" y="6421439"/>
            <a:ext cx="4308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b" anchorCtr="0" compatLnSpc="1">
            <a:prstTxWarp prst="textNoShape">
              <a:avLst/>
            </a:prstTxWarp>
          </a:bodyPr>
          <a:lstStyle>
            <a:lvl1pPr algn="r">
              <a:defRPr sz="1200"/>
            </a:lvl1pPr>
          </a:lstStyle>
          <a:p>
            <a:pPr>
              <a:defRPr/>
            </a:pPr>
            <a:fld id="{23139601-633D-4FFD-AA27-E28931AF4F24}" type="slidenum">
              <a:rPr lang="en-US" altLang="zh-CN"/>
              <a:pPr>
                <a:defRPr/>
              </a:pPr>
              <a:t>‹#›</a:t>
            </a:fld>
            <a:endParaRPr lang="en-US" altLang="zh-CN"/>
          </a:p>
        </p:txBody>
      </p:sp>
    </p:spTree>
    <p:extLst>
      <p:ext uri="{BB962C8B-B14F-4D97-AF65-F5344CB8AC3E}">
        <p14:creationId xmlns:p14="http://schemas.microsoft.com/office/powerpoint/2010/main" val="2222782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4308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t" anchorCtr="0" compatLnSpc="1">
            <a:prstTxWarp prst="textNoShape">
              <a:avLst/>
            </a:prstTxWarp>
          </a:bodyPr>
          <a:lstStyle>
            <a:lvl1pPr>
              <a:defRPr sz="1200"/>
            </a:lvl1pPr>
          </a:lstStyle>
          <a:p>
            <a:pPr>
              <a:defRPr/>
            </a:pPr>
            <a:endParaRPr lang="en-US" altLang="zh-CN"/>
          </a:p>
        </p:txBody>
      </p:sp>
      <p:sp>
        <p:nvSpPr>
          <p:cNvPr id="11267" name="Rectangle 3"/>
          <p:cNvSpPr>
            <a:spLocks noGrp="1" noChangeArrowheads="1"/>
          </p:cNvSpPr>
          <p:nvPr>
            <p:ph type="dt" idx="1"/>
          </p:nvPr>
        </p:nvSpPr>
        <p:spPr bwMode="auto">
          <a:xfrm>
            <a:off x="5634039" y="0"/>
            <a:ext cx="4308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t" anchorCtr="0" compatLnSpc="1">
            <a:prstTxWarp prst="textNoShape">
              <a:avLst/>
            </a:prstTxWarp>
          </a:bodyPr>
          <a:lstStyle>
            <a:lvl1pPr algn="r">
              <a:defRPr sz="1200"/>
            </a:lvl1pPr>
          </a:lstStyle>
          <a:p>
            <a:pPr>
              <a:defRPr/>
            </a:pPr>
            <a:endParaRPr lang="en-US" altLang="zh-CN"/>
          </a:p>
        </p:txBody>
      </p:sp>
      <p:sp>
        <p:nvSpPr>
          <p:cNvPr id="110596" name="Rectangle 4"/>
          <p:cNvSpPr>
            <a:spLocks noGrp="1" noRot="1" noChangeAspect="1" noChangeArrowheads="1" noTextEdit="1"/>
          </p:cNvSpPr>
          <p:nvPr>
            <p:ph type="sldImg" idx="2"/>
          </p:nvPr>
        </p:nvSpPr>
        <p:spPr bwMode="auto">
          <a:xfrm>
            <a:off x="3279775" y="506413"/>
            <a:ext cx="3382963" cy="2536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1325564" y="3211514"/>
            <a:ext cx="7291387" cy="304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1" y="6423025"/>
            <a:ext cx="4308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b" anchorCtr="0" compatLnSpc="1">
            <a:prstTxWarp prst="textNoShape">
              <a:avLst/>
            </a:prstTxWarp>
          </a:bodyPr>
          <a:lstStyle>
            <a:lvl1pPr>
              <a:defRPr sz="1200"/>
            </a:lvl1pPr>
          </a:lstStyle>
          <a:p>
            <a:pPr>
              <a:defRPr/>
            </a:pPr>
            <a:endParaRPr lang="en-US" altLang="zh-CN"/>
          </a:p>
        </p:txBody>
      </p:sp>
      <p:sp>
        <p:nvSpPr>
          <p:cNvPr id="11271" name="Rectangle 7"/>
          <p:cNvSpPr>
            <a:spLocks noGrp="1" noChangeArrowheads="1"/>
          </p:cNvSpPr>
          <p:nvPr>
            <p:ph type="sldNum" sz="quarter" idx="5"/>
          </p:nvPr>
        </p:nvSpPr>
        <p:spPr bwMode="auto">
          <a:xfrm>
            <a:off x="5634039" y="6423025"/>
            <a:ext cx="4308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0" rIns="91439" bIns="45720" numCol="1" anchor="b" anchorCtr="0" compatLnSpc="1">
            <a:prstTxWarp prst="textNoShape">
              <a:avLst/>
            </a:prstTxWarp>
          </a:bodyPr>
          <a:lstStyle>
            <a:lvl1pPr algn="r">
              <a:defRPr sz="1200"/>
            </a:lvl1pPr>
          </a:lstStyle>
          <a:p>
            <a:pPr>
              <a:defRPr/>
            </a:pPr>
            <a:fld id="{2263C5BA-7918-4F81-8DC2-7B7DC2531BD5}" type="slidenum">
              <a:rPr lang="en-US" altLang="zh-CN"/>
              <a:pPr>
                <a:defRPr/>
              </a:pPr>
              <a:t>‹#›</a:t>
            </a:fld>
            <a:endParaRPr lang="en-US" altLang="zh-CN"/>
          </a:p>
        </p:txBody>
      </p:sp>
    </p:spTree>
    <p:extLst>
      <p:ext uri="{BB962C8B-B14F-4D97-AF65-F5344CB8AC3E}">
        <p14:creationId xmlns:p14="http://schemas.microsoft.com/office/powerpoint/2010/main" val="2632587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9F8804C-B6A3-47DF-A9DB-FBF23BC4DDF2}" type="slidenum">
              <a:rPr lang="en-US" altLang="zh-CN" smtClean="0"/>
              <a:pPr eaLnBrk="1" hangingPunct="1">
                <a:spcBef>
                  <a:spcPct val="0"/>
                </a:spcBef>
              </a:pPr>
              <a:t>5</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r>
              <a:rPr lang="zh-CN" altLang="en-US" smtClean="0"/>
              <a:t>稳定排序，必须对任意的待排序序列都是稳定的。</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E64B154-ADFB-4E8F-8496-9FDF2DDBD894}" type="slidenum">
              <a:rPr lang="en-US" altLang="zh-CN" smtClean="0"/>
              <a:pPr eaLnBrk="1" hangingPunct="1">
                <a:spcBef>
                  <a:spcPct val="0"/>
                </a:spcBef>
              </a:pPr>
              <a:t>44</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E64B154-ADFB-4E8F-8496-9FDF2DDBD894}" type="slidenum">
              <a:rPr lang="en-US" altLang="zh-CN" smtClean="0"/>
              <a:pPr eaLnBrk="1" hangingPunct="1">
                <a:spcBef>
                  <a:spcPct val="0"/>
                </a:spcBef>
              </a:pPr>
              <a:t>46</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a:t>
            </a:r>
            <a:r>
              <a:rPr lang="zh-CN" altLang="en-US" dirty="0" smtClean="0"/>
              <a:t>软件开发</a:t>
            </a:r>
            <a:r>
              <a:rPr lang="en-US" altLang="zh-CN" dirty="0" smtClean="0"/>
              <a:t>A</a:t>
            </a:r>
            <a:r>
              <a:rPr lang="en-US" altLang="zh-CN" baseline="0" dirty="0" smtClean="0"/>
              <a:t> </a:t>
            </a:r>
            <a:r>
              <a:rPr lang="zh-CN" altLang="en-US" baseline="0" dirty="0" smtClean="0"/>
              <a:t>第</a:t>
            </a:r>
            <a:r>
              <a:rPr lang="en-US" altLang="zh-CN" baseline="0" dirty="0" smtClean="0"/>
              <a:t>6</a:t>
            </a:r>
            <a:r>
              <a:rPr lang="zh-CN" altLang="en-US" baseline="0" dirty="0" smtClean="0"/>
              <a:t>讲 未评讲，空间复杂度未</a:t>
            </a:r>
            <a:r>
              <a:rPr lang="zh-CN" altLang="en-US" baseline="0" dirty="0" smtClean="0"/>
              <a:t>讲</a:t>
            </a:r>
            <a:endParaRPr lang="en-US" altLang="zh-CN" baseline="0" dirty="0" smtClean="0"/>
          </a:p>
          <a:p>
            <a:r>
              <a:rPr lang="en-US" altLang="zh-CN" baseline="0" dirty="0" smtClean="0"/>
              <a:t>15</a:t>
            </a:r>
            <a:r>
              <a:rPr lang="zh-CN" altLang="en-US" baseline="0" dirty="0" smtClean="0"/>
              <a:t>移动与互联 第</a:t>
            </a:r>
            <a:r>
              <a:rPr lang="en-US" altLang="zh-CN" baseline="0" dirty="0" smtClean="0"/>
              <a:t>6</a:t>
            </a:r>
            <a:r>
              <a:rPr lang="zh-CN" altLang="en-US" baseline="0" dirty="0" smtClean="0"/>
              <a:t>讲 未看视频，空间复杂度为讲</a:t>
            </a:r>
            <a:endParaRPr lang="zh-CN" altLang="en-US" dirty="0"/>
          </a:p>
        </p:txBody>
      </p:sp>
      <p:sp>
        <p:nvSpPr>
          <p:cNvPr id="4" name="灯片编号占位符 3"/>
          <p:cNvSpPr>
            <a:spLocks noGrp="1"/>
          </p:cNvSpPr>
          <p:nvPr>
            <p:ph type="sldNum" sz="quarter" idx="10"/>
          </p:nvPr>
        </p:nvSpPr>
        <p:spPr/>
        <p:txBody>
          <a:bodyPr/>
          <a:lstStyle/>
          <a:p>
            <a:pPr>
              <a:defRPr/>
            </a:pPr>
            <a:fld id="{2263C5BA-7918-4F81-8DC2-7B7DC2531BD5}" type="slidenum">
              <a:rPr lang="en-US" altLang="zh-CN" smtClean="0"/>
              <a:pPr>
                <a:defRPr/>
              </a:pPr>
              <a:t>51</a:t>
            </a:fld>
            <a:endParaRPr lang="en-US" altLang="zh-CN"/>
          </a:p>
        </p:txBody>
      </p:sp>
    </p:spTree>
    <p:extLst>
      <p:ext uri="{BB962C8B-B14F-4D97-AF65-F5344CB8AC3E}">
        <p14:creationId xmlns:p14="http://schemas.microsoft.com/office/powerpoint/2010/main" val="317014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E9A46E34-0092-4404-97ED-72D8FC146BFD}" type="slidenum">
              <a:rPr lang="en-US" altLang="zh-CN" smtClean="0"/>
              <a:pPr eaLnBrk="1" hangingPunct="1">
                <a:spcBef>
                  <a:spcPct val="0"/>
                </a:spcBef>
              </a:pPr>
              <a:t>56</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r>
              <a:rPr lang="en-US" altLang="zh-CN" smtClean="0"/>
              <a:t>13</a:t>
            </a:r>
            <a:r>
              <a:rPr lang="zh-CN" altLang="en-US" smtClean="0"/>
              <a:t>软件</a:t>
            </a:r>
            <a:r>
              <a:rPr lang="en-US" altLang="zh-CN" smtClean="0"/>
              <a:t>A </a:t>
            </a:r>
            <a:r>
              <a:rPr lang="zh-CN" altLang="en-US" smtClean="0"/>
              <a:t>第</a:t>
            </a:r>
            <a:r>
              <a:rPr lang="en-US" altLang="zh-CN" smtClean="0"/>
              <a:t>18</a:t>
            </a:r>
            <a:r>
              <a:rPr lang="zh-CN" altLang="en-US" smtClean="0"/>
              <a:t>讲未讲</a:t>
            </a:r>
          </a:p>
          <a:p>
            <a:pPr eaLnBrk="1" hangingPunct="1"/>
            <a:r>
              <a:rPr lang="en-US" altLang="zh-CN" smtClean="0"/>
              <a:t>13 </a:t>
            </a:r>
            <a:r>
              <a:rPr lang="zh-CN" altLang="en-US" smtClean="0"/>
              <a:t>游戏 第</a:t>
            </a:r>
            <a:r>
              <a:rPr lang="en-US" altLang="zh-CN" smtClean="0"/>
              <a:t>18</a:t>
            </a:r>
            <a:r>
              <a:rPr lang="zh-CN" altLang="en-US" smtClean="0"/>
              <a:t>讲 已讲</a:t>
            </a:r>
          </a:p>
          <a:p>
            <a:pPr eaLnBrk="1" hangingPunct="1"/>
            <a:r>
              <a:rPr lang="en-US" altLang="zh-CN" smtClean="0"/>
              <a:t>13</a:t>
            </a:r>
            <a:r>
              <a:rPr lang="zh-CN" altLang="en-US" smtClean="0"/>
              <a:t>软件</a:t>
            </a:r>
            <a:r>
              <a:rPr lang="en-US" altLang="zh-CN" smtClean="0"/>
              <a:t>B </a:t>
            </a:r>
            <a:r>
              <a:rPr lang="zh-CN" altLang="en-US" smtClean="0"/>
              <a:t>第</a:t>
            </a:r>
            <a:r>
              <a:rPr lang="en-US" altLang="zh-CN" smtClean="0"/>
              <a:t>18</a:t>
            </a:r>
            <a:r>
              <a:rPr lang="zh-CN" altLang="en-US" smtClean="0"/>
              <a:t>讲未讲</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EC93A4B6-B0B3-4951-81F0-B3D80BA5102D}" type="slidenum">
              <a:rPr lang="en-US" altLang="zh-CN" smtClean="0"/>
              <a:pPr eaLnBrk="1" hangingPunct="1">
                <a:spcBef>
                  <a:spcPct val="0"/>
                </a:spcBef>
              </a:pPr>
              <a:t>90</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r>
              <a:rPr lang="en-US" altLang="zh-CN" smtClean="0"/>
              <a:t>13 </a:t>
            </a:r>
            <a:r>
              <a:rPr lang="zh-CN" altLang="en-US" smtClean="0"/>
              <a:t>软件</a:t>
            </a:r>
            <a:r>
              <a:rPr lang="en-US" altLang="zh-CN" smtClean="0"/>
              <a:t>A </a:t>
            </a:r>
            <a:r>
              <a:rPr lang="zh-CN" altLang="en-US" smtClean="0"/>
              <a:t>第</a:t>
            </a:r>
            <a:r>
              <a:rPr lang="en-US" altLang="zh-CN" smtClean="0"/>
              <a:t>19</a:t>
            </a:r>
            <a:r>
              <a:rPr lang="zh-CN" altLang="en-US" smtClean="0"/>
              <a:t>讲 堆排序未评讲</a:t>
            </a:r>
          </a:p>
          <a:p>
            <a:pPr eaLnBrk="1" hangingPunct="1"/>
            <a:r>
              <a:rPr lang="en-US" altLang="zh-CN" smtClean="0"/>
              <a:t>13 </a:t>
            </a:r>
            <a:r>
              <a:rPr lang="zh-CN" altLang="en-US" smtClean="0"/>
              <a:t>游戏 第</a:t>
            </a:r>
            <a:r>
              <a:rPr lang="en-US" altLang="zh-CN" smtClean="0"/>
              <a:t>19</a:t>
            </a:r>
            <a:r>
              <a:rPr lang="zh-CN" altLang="en-US" smtClean="0"/>
              <a:t>讲 堆排序已评讲</a:t>
            </a:r>
          </a:p>
          <a:p>
            <a:pPr eaLnBrk="1" hangingPunct="1"/>
            <a:r>
              <a:rPr lang="en-US" altLang="zh-CN" smtClean="0"/>
              <a:t>13 </a:t>
            </a:r>
            <a:r>
              <a:rPr lang="zh-CN" altLang="en-US" smtClean="0"/>
              <a:t>软件</a:t>
            </a:r>
            <a:r>
              <a:rPr lang="en-US" altLang="zh-CN" smtClean="0"/>
              <a:t>B </a:t>
            </a:r>
            <a:r>
              <a:rPr lang="zh-CN" altLang="en-US" smtClean="0"/>
              <a:t>第</a:t>
            </a:r>
            <a:r>
              <a:rPr lang="en-US" altLang="zh-CN" smtClean="0"/>
              <a:t>19</a:t>
            </a:r>
            <a:r>
              <a:rPr lang="zh-CN" altLang="en-US" smtClean="0"/>
              <a:t>讲 堆排序未评讲</a:t>
            </a:r>
          </a:p>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409145B-F857-4DCB-B6C5-890C47857DE6}" type="slidenum">
              <a:rPr lang="en-US" altLang="zh-CN" smtClean="0"/>
              <a:pPr eaLnBrk="1" hangingPunct="1">
                <a:spcBef>
                  <a:spcPct val="0"/>
                </a:spcBef>
              </a:pPr>
              <a:t>107</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r>
              <a:rPr lang="en-US" altLang="zh-CN" smtClean="0"/>
              <a:t>12</a:t>
            </a:r>
            <a:r>
              <a:rPr lang="zh-CN" altLang="en-US" smtClean="0"/>
              <a:t>软件</a:t>
            </a:r>
            <a:r>
              <a:rPr lang="en-US" altLang="zh-CN" smtClean="0"/>
              <a:t>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8AD8344A-FB8B-4DED-A419-E868435E6F26}" type="slidenum">
              <a:rPr lang="en-US" altLang="zh-CN" smtClean="0"/>
              <a:pPr eaLnBrk="1" hangingPunct="1">
                <a:spcBef>
                  <a:spcPct val="0"/>
                </a:spcBef>
              </a:pPr>
              <a:t>110</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r>
              <a:rPr lang="en-US" altLang="zh-CN" smtClean="0"/>
              <a:t>13 </a:t>
            </a:r>
            <a:r>
              <a:rPr lang="zh-CN" altLang="en-US" smtClean="0"/>
              <a:t>游戏</a:t>
            </a:r>
            <a:r>
              <a:rPr lang="en-US" altLang="zh-CN" smtClean="0"/>
              <a:t>20</a:t>
            </a:r>
            <a:r>
              <a:rPr lang="zh-CN" altLang="en-US" smtClean="0"/>
              <a:t>讲完</a:t>
            </a:r>
          </a:p>
          <a:p>
            <a:pPr eaLnBrk="1" hangingPunct="1"/>
            <a:r>
              <a:rPr lang="en-US" altLang="zh-CN" smtClean="0"/>
              <a:t>13 </a:t>
            </a:r>
            <a:r>
              <a:rPr lang="zh-CN" altLang="en-US" smtClean="0"/>
              <a:t>软件</a:t>
            </a:r>
            <a:r>
              <a:rPr lang="en-US" altLang="zh-CN" smtClean="0"/>
              <a:t>A20</a:t>
            </a:r>
            <a:r>
              <a:rPr lang="zh-CN" altLang="en-US" smtClean="0"/>
              <a:t>讲完</a:t>
            </a:r>
          </a:p>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188569C-7706-47ED-87E2-E86F9DE00169}" type="slidenum">
              <a:rPr lang="en-US" altLang="zh-CN" smtClean="0"/>
              <a:pPr eaLnBrk="1" hangingPunct="1">
                <a:spcBef>
                  <a:spcPct val="0"/>
                </a:spcBef>
              </a:pPr>
              <a:t>18</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F034877-E2CD-4F00-A005-B0F50F88CB7F}" type="slidenum">
              <a:rPr lang="en-US" altLang="zh-CN" smtClean="0"/>
              <a:pPr eaLnBrk="1" hangingPunct="1">
                <a:spcBef>
                  <a:spcPct val="0"/>
                </a:spcBef>
              </a:pPr>
              <a:t>21</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63C5BA-7918-4F81-8DC2-7B7DC2531BD5}" type="slidenum">
              <a:rPr lang="en-US" altLang="zh-CN" smtClean="0"/>
              <a:pPr>
                <a:defRPr/>
              </a:pPr>
              <a:t>26</a:t>
            </a:fld>
            <a:endParaRPr lang="en-US" altLang="zh-CN"/>
          </a:p>
        </p:txBody>
      </p:sp>
    </p:spTree>
    <p:extLst>
      <p:ext uri="{BB962C8B-B14F-4D97-AF65-F5344CB8AC3E}">
        <p14:creationId xmlns:p14="http://schemas.microsoft.com/office/powerpoint/2010/main" val="301421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64B18338-2880-4D2C-B134-78C5FABCAE14}" type="slidenum">
              <a:rPr lang="en-US" altLang="zh-CN" smtClean="0"/>
              <a:pPr eaLnBrk="1" hangingPunct="1">
                <a:spcBef>
                  <a:spcPct val="0"/>
                </a:spcBef>
              </a:pPr>
              <a:t>28</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r>
              <a:rPr lang="en-US" altLang="zh-CN" dirty="0" smtClean="0"/>
              <a:t>15</a:t>
            </a:r>
            <a:r>
              <a:rPr lang="zh-CN" altLang="en-US" dirty="0" smtClean="0"/>
              <a:t>嵌入式</a:t>
            </a:r>
            <a:r>
              <a:rPr lang="en-US" altLang="zh-CN" dirty="0" smtClean="0"/>
              <a:t>A </a:t>
            </a:r>
            <a:r>
              <a:rPr lang="zh-CN" altLang="en-US" dirty="0" smtClean="0"/>
              <a:t>第</a:t>
            </a:r>
            <a:r>
              <a:rPr lang="en-US" altLang="zh-CN" dirty="0" smtClean="0"/>
              <a:t>5</a:t>
            </a:r>
            <a:r>
              <a:rPr lang="zh-CN" altLang="en-US" dirty="0" smtClean="0"/>
              <a:t>讲</a:t>
            </a:r>
            <a:endParaRPr lang="en-US" altLang="zh-CN" dirty="0" smtClean="0"/>
          </a:p>
          <a:p>
            <a:pPr eaLnBrk="1" hangingPunct="1"/>
            <a:r>
              <a:rPr lang="en-US" altLang="zh-CN" dirty="0" smtClean="0"/>
              <a:t>15</a:t>
            </a:r>
            <a:r>
              <a:rPr lang="zh-CN" altLang="en-US" dirty="0" smtClean="0"/>
              <a:t>软件开发</a:t>
            </a:r>
            <a:r>
              <a:rPr lang="en-US" altLang="zh-CN" dirty="0" smtClean="0"/>
              <a:t>A</a:t>
            </a:r>
            <a:r>
              <a:rPr lang="en-US" altLang="zh-CN" baseline="0" dirty="0" smtClean="0"/>
              <a:t> </a:t>
            </a:r>
            <a:r>
              <a:rPr lang="zh-CN" altLang="en-US" baseline="0" dirty="0" smtClean="0"/>
              <a:t>第</a:t>
            </a:r>
            <a:r>
              <a:rPr lang="en-US" altLang="zh-CN" baseline="0" dirty="0" smtClean="0"/>
              <a:t>5</a:t>
            </a:r>
            <a:r>
              <a:rPr lang="zh-CN" altLang="en-US" baseline="0" dirty="0" smtClean="0"/>
              <a:t>讲</a:t>
            </a:r>
            <a:endParaRPr lang="en-US" altLang="zh-CN" baseline="0" dirty="0" smtClean="0"/>
          </a:p>
          <a:p>
            <a:pPr eaLnBrk="1" hangingPunct="1"/>
            <a:r>
              <a:rPr lang="en-US" altLang="zh-CN" baseline="0" dirty="0" smtClean="0"/>
              <a:t>15</a:t>
            </a:r>
            <a:r>
              <a:rPr lang="zh-CN" altLang="en-US" baseline="0" dirty="0" smtClean="0"/>
              <a:t>移动与互联 第</a:t>
            </a:r>
            <a:r>
              <a:rPr lang="en-US" altLang="zh-CN" baseline="0" dirty="0" smtClean="0"/>
              <a:t>5</a:t>
            </a:r>
            <a:r>
              <a:rPr lang="zh-CN" altLang="en-US" baseline="0" dirty="0" smtClean="0"/>
              <a:t>讲</a:t>
            </a:r>
            <a:endParaRPr lang="en-US" altLang="zh-CN" baseline="0" dirty="0" smtClean="0"/>
          </a:p>
          <a:p>
            <a:pPr eaLnBrk="1" hangingPunct="1"/>
            <a:r>
              <a:rPr lang="en-US" altLang="zh-CN" baseline="0" dirty="0" smtClean="0"/>
              <a:t>15</a:t>
            </a:r>
            <a:r>
              <a:rPr lang="zh-CN" altLang="en-US" baseline="0" dirty="0" smtClean="0"/>
              <a:t>软件</a:t>
            </a:r>
            <a:r>
              <a:rPr lang="en-US" altLang="zh-CN" baseline="0" dirty="0" smtClean="0"/>
              <a:t>B </a:t>
            </a:r>
            <a:r>
              <a:rPr lang="zh-CN" altLang="en-US" baseline="0" dirty="0" smtClean="0"/>
              <a:t>第</a:t>
            </a:r>
            <a:r>
              <a:rPr lang="en-US" altLang="zh-CN" baseline="0" dirty="0" smtClean="0"/>
              <a:t>5</a:t>
            </a:r>
            <a:r>
              <a:rPr lang="zh-CN" altLang="en-US" baseline="0" dirty="0" smtClean="0"/>
              <a:t>讲</a:t>
            </a:r>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63C5BA-7918-4F81-8DC2-7B7DC2531BD5}" type="slidenum">
              <a:rPr lang="en-US" altLang="zh-CN" smtClean="0"/>
              <a:pPr>
                <a:defRPr/>
              </a:pPr>
              <a:t>35</a:t>
            </a:fld>
            <a:endParaRPr lang="en-US" altLang="zh-CN"/>
          </a:p>
        </p:txBody>
      </p:sp>
    </p:spTree>
    <p:extLst>
      <p:ext uri="{BB962C8B-B14F-4D97-AF65-F5344CB8AC3E}">
        <p14:creationId xmlns:p14="http://schemas.microsoft.com/office/powerpoint/2010/main" val="2965933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E64B154-ADFB-4E8F-8496-9FDF2DDBD894}" type="slidenum">
              <a:rPr lang="en-US" altLang="zh-CN" smtClean="0"/>
              <a:pPr eaLnBrk="1" hangingPunct="1">
                <a:spcBef>
                  <a:spcPct val="0"/>
                </a:spcBef>
              </a:pPr>
              <a:t>41</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E64B154-ADFB-4E8F-8496-9FDF2DDBD894}" type="slidenum">
              <a:rPr lang="en-US" altLang="zh-CN" smtClean="0"/>
              <a:pPr eaLnBrk="1" hangingPunct="1">
                <a:spcBef>
                  <a:spcPct val="0"/>
                </a:spcBef>
              </a:pPr>
              <a:t>42</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46" indent="-285749" eaLnBrk="0" hangingPunct="0">
              <a:spcBef>
                <a:spcPct val="30000"/>
              </a:spcBef>
              <a:defRPr kumimoji="1" sz="1200">
                <a:solidFill>
                  <a:schemeClr val="tx1"/>
                </a:solidFill>
                <a:latin typeface="Times New Roman" pitchFamily="18" charset="0"/>
                <a:ea typeface="宋体" pitchFamily="2" charset="-122"/>
              </a:defRPr>
            </a:lvl2pPr>
            <a:lvl3pPr marL="1142994" indent="-228599" eaLnBrk="0" hangingPunct="0">
              <a:spcBef>
                <a:spcPct val="30000"/>
              </a:spcBef>
              <a:defRPr kumimoji="1" sz="1200">
                <a:solidFill>
                  <a:schemeClr val="tx1"/>
                </a:solidFill>
                <a:latin typeface="Times New Roman" pitchFamily="18" charset="0"/>
                <a:ea typeface="宋体" pitchFamily="2" charset="-122"/>
              </a:defRPr>
            </a:lvl3pPr>
            <a:lvl4pPr marL="1600191" indent="-228599" eaLnBrk="0" hangingPunct="0">
              <a:spcBef>
                <a:spcPct val="30000"/>
              </a:spcBef>
              <a:defRPr kumimoji="1" sz="1200">
                <a:solidFill>
                  <a:schemeClr val="tx1"/>
                </a:solidFill>
                <a:latin typeface="Times New Roman" pitchFamily="18" charset="0"/>
                <a:ea typeface="宋体" pitchFamily="2" charset="-122"/>
              </a:defRPr>
            </a:lvl4pPr>
            <a:lvl5pPr marL="2057388" indent="-228599" eaLnBrk="0" hangingPunct="0">
              <a:spcBef>
                <a:spcPct val="30000"/>
              </a:spcBef>
              <a:defRPr kumimoji="1" sz="1200">
                <a:solidFill>
                  <a:schemeClr val="tx1"/>
                </a:solidFill>
                <a:latin typeface="Times New Roman" pitchFamily="18" charset="0"/>
                <a:ea typeface="宋体" pitchFamily="2" charset="-122"/>
              </a:defRPr>
            </a:lvl5pPr>
            <a:lvl6pPr marL="2514586"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783"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8980"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178" indent="-228599"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E64B154-ADFB-4E8F-8496-9FDF2DDBD894}" type="slidenum">
              <a:rPr lang="en-US" altLang="zh-CN" smtClean="0"/>
              <a:pPr eaLnBrk="1" hangingPunct="1">
                <a:spcBef>
                  <a:spcPct val="0"/>
                </a:spcBef>
              </a:pPr>
              <a:t>43</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2523"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zh-CN" altLang="en-US" noProof="0" smtClean="0"/>
              <a:t>单击此处编辑母版标题样式</a:t>
            </a:r>
          </a:p>
        </p:txBody>
      </p:sp>
      <p:sp>
        <p:nvSpPr>
          <p:cNvPr id="19252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3" name="Rectangle 13"/>
          <p:cNvSpPr>
            <a:spLocks noGrp="1" noChangeArrowheads="1"/>
          </p:cNvSpPr>
          <p:nvPr>
            <p:ph type="dt" sz="quarter" idx="10"/>
          </p:nvPr>
        </p:nvSpPr>
        <p:spPr bwMode="auto">
          <a:xfrm>
            <a:off x="457200" y="6248400"/>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Arial" charset="0"/>
              </a:defRPr>
            </a:lvl1pPr>
          </a:lstStyle>
          <a:p>
            <a:pPr>
              <a:defRPr/>
            </a:pPr>
            <a:endParaRPr lang="en-US" altLang="zh-CN"/>
          </a:p>
        </p:txBody>
      </p:sp>
    </p:spTree>
    <p:extLst>
      <p:ext uri="{BB962C8B-B14F-4D97-AF65-F5344CB8AC3E}">
        <p14:creationId xmlns:p14="http://schemas.microsoft.com/office/powerpoint/2010/main" val="1781784733"/>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7120B199-7513-414F-9D26-8D5AAB801A60}" type="slidenum">
              <a:rPr lang="en-US" altLang="zh-CN"/>
              <a:pPr>
                <a:defRPr/>
              </a:pPr>
              <a:t>‹#›</a:t>
            </a:fld>
            <a:endParaRPr lang="en-US" altLang="zh-CN"/>
          </a:p>
        </p:txBody>
      </p:sp>
    </p:spTree>
    <p:extLst>
      <p:ext uri="{BB962C8B-B14F-4D97-AF65-F5344CB8AC3E}">
        <p14:creationId xmlns:p14="http://schemas.microsoft.com/office/powerpoint/2010/main" val="1296099163"/>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44463"/>
            <a:ext cx="2071687" cy="6380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44463"/>
            <a:ext cx="6067425" cy="6380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507568A8-C75C-40E2-8B5F-FACBA0F3D287}" type="slidenum">
              <a:rPr lang="en-US" altLang="zh-CN"/>
              <a:pPr>
                <a:defRPr/>
              </a:pPr>
              <a:t>‹#›</a:t>
            </a:fld>
            <a:endParaRPr lang="en-US" altLang="zh-CN"/>
          </a:p>
        </p:txBody>
      </p:sp>
    </p:spTree>
    <p:extLst>
      <p:ext uri="{BB962C8B-B14F-4D97-AF65-F5344CB8AC3E}">
        <p14:creationId xmlns:p14="http://schemas.microsoft.com/office/powerpoint/2010/main" val="538416933"/>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3F6360C3-FDA2-4E27-87E0-151AC1422ADA}" type="slidenum">
              <a:rPr lang="en-US" altLang="zh-CN"/>
              <a:pPr>
                <a:defRPr/>
              </a:pPr>
              <a:t>‹#›</a:t>
            </a:fld>
            <a:endParaRPr lang="en-US" altLang="zh-CN"/>
          </a:p>
        </p:txBody>
      </p:sp>
    </p:spTree>
    <p:extLst>
      <p:ext uri="{BB962C8B-B14F-4D97-AF65-F5344CB8AC3E}">
        <p14:creationId xmlns:p14="http://schemas.microsoft.com/office/powerpoint/2010/main" val="4023881285"/>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8C7D6AF7-CADD-4E34-A0DB-39C4EA7F2474}" type="slidenum">
              <a:rPr lang="en-US" altLang="zh-CN"/>
              <a:pPr>
                <a:defRPr/>
              </a:pPr>
              <a:t>‹#›</a:t>
            </a:fld>
            <a:endParaRPr lang="en-US" altLang="zh-CN"/>
          </a:p>
        </p:txBody>
      </p:sp>
    </p:spTree>
    <p:extLst>
      <p:ext uri="{BB962C8B-B14F-4D97-AF65-F5344CB8AC3E}">
        <p14:creationId xmlns:p14="http://schemas.microsoft.com/office/powerpoint/2010/main" val="2479591819"/>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3180A2EE-8B73-4985-8BC1-9113022A0EA2}" type="slidenum">
              <a:rPr lang="en-US" altLang="zh-CN"/>
              <a:pPr>
                <a:defRPr/>
              </a:pPr>
              <a:t>‹#›</a:t>
            </a:fld>
            <a:endParaRPr lang="en-US" altLang="zh-CN"/>
          </a:p>
        </p:txBody>
      </p:sp>
    </p:spTree>
    <p:extLst>
      <p:ext uri="{BB962C8B-B14F-4D97-AF65-F5344CB8AC3E}">
        <p14:creationId xmlns:p14="http://schemas.microsoft.com/office/powerpoint/2010/main" val="2796188705"/>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964E443-B75B-423C-A29C-2955D232F043}" type="slidenum">
              <a:rPr lang="en-US" altLang="zh-CN"/>
              <a:pPr>
                <a:defRPr/>
              </a:pPr>
              <a:t>‹#›</a:t>
            </a:fld>
            <a:endParaRPr lang="en-US" altLang="zh-CN"/>
          </a:p>
        </p:txBody>
      </p:sp>
    </p:spTree>
    <p:extLst>
      <p:ext uri="{BB962C8B-B14F-4D97-AF65-F5344CB8AC3E}">
        <p14:creationId xmlns:p14="http://schemas.microsoft.com/office/powerpoint/2010/main" val="2617856966"/>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17D61231-F59B-4E30-A308-4D080C40682C}" type="slidenum">
              <a:rPr lang="en-US" altLang="zh-CN"/>
              <a:pPr>
                <a:defRPr/>
              </a:pPr>
              <a:t>‹#›</a:t>
            </a:fld>
            <a:endParaRPr lang="en-US" altLang="zh-CN"/>
          </a:p>
        </p:txBody>
      </p:sp>
    </p:spTree>
    <p:extLst>
      <p:ext uri="{BB962C8B-B14F-4D97-AF65-F5344CB8AC3E}">
        <p14:creationId xmlns:p14="http://schemas.microsoft.com/office/powerpoint/2010/main" val="203676891"/>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9283830-27D2-4B66-B61B-95FE3016220D}" type="slidenum">
              <a:rPr lang="en-US" altLang="zh-CN"/>
              <a:pPr>
                <a:defRPr/>
              </a:pPr>
              <a:t>‹#›</a:t>
            </a:fld>
            <a:endParaRPr lang="en-US" altLang="zh-CN"/>
          </a:p>
        </p:txBody>
      </p:sp>
    </p:spTree>
    <p:extLst>
      <p:ext uri="{BB962C8B-B14F-4D97-AF65-F5344CB8AC3E}">
        <p14:creationId xmlns:p14="http://schemas.microsoft.com/office/powerpoint/2010/main" val="3505472644"/>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8D98B24-03F2-4D1F-BEC2-3DB945FD8CE7}" type="slidenum">
              <a:rPr lang="en-US" altLang="zh-CN"/>
              <a:pPr>
                <a:defRPr/>
              </a:pPr>
              <a:t>‹#›</a:t>
            </a:fld>
            <a:endParaRPr lang="en-US" altLang="zh-CN"/>
          </a:p>
        </p:txBody>
      </p:sp>
    </p:spTree>
    <p:extLst>
      <p:ext uri="{BB962C8B-B14F-4D97-AF65-F5344CB8AC3E}">
        <p14:creationId xmlns:p14="http://schemas.microsoft.com/office/powerpoint/2010/main" val="651023286"/>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AC793DC6-2507-4CD4-9B5A-6B2F59C3CF54}" type="slidenum">
              <a:rPr lang="en-US" altLang="zh-CN"/>
              <a:pPr>
                <a:defRPr/>
              </a:pPr>
              <a:t>‹#›</a:t>
            </a:fld>
            <a:endParaRPr lang="en-US" altLang="zh-CN"/>
          </a:p>
        </p:txBody>
      </p:sp>
    </p:spTree>
    <p:extLst>
      <p:ext uri="{BB962C8B-B14F-4D97-AF65-F5344CB8AC3E}">
        <p14:creationId xmlns:p14="http://schemas.microsoft.com/office/powerpoint/2010/main" val="469805006"/>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0825" cy="6850063"/>
            <a:chOff x="0" y="0"/>
            <a:chExt cx="5758" cy="4315"/>
          </a:xfrm>
        </p:grpSpPr>
        <p:grpSp>
          <p:nvGrpSpPr>
            <p:cNvPr id="1030" name="Group 3"/>
            <p:cNvGrpSpPr>
              <a:grpSpLocks/>
            </p:cNvGrpSpPr>
            <p:nvPr userDrawn="1"/>
          </p:nvGrpSpPr>
          <p:grpSpPr bwMode="auto">
            <a:xfrm>
              <a:off x="1728" y="2230"/>
              <a:ext cx="4027" cy="2085"/>
              <a:chOff x="1728" y="2230"/>
              <a:chExt cx="4027" cy="2085"/>
            </a:xfrm>
          </p:grpSpPr>
          <p:sp>
            <p:nvSpPr>
              <p:cNvPr id="191492"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91493"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91494"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6"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496"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191497"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2" name="Freeform 10"/>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1499" name="Rectangle 11"/>
          <p:cNvSpPr>
            <a:spLocks noGrp="1" noRot="1" noChangeArrowheads="1"/>
          </p:cNvSpPr>
          <p:nvPr>
            <p:ph type="title"/>
          </p:nvPr>
        </p:nvSpPr>
        <p:spPr bwMode="auto">
          <a:xfrm>
            <a:off x="395288" y="14446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12"/>
          <p:cNvSpPr>
            <a:spLocks noGrp="1" noChangeArrowheads="1"/>
          </p:cNvSpPr>
          <p:nvPr>
            <p:ph type="body" idx="1"/>
          </p:nvPr>
        </p:nvSpPr>
        <p:spPr bwMode="auto">
          <a:xfrm>
            <a:off x="457200" y="1196975"/>
            <a:ext cx="82296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1501" name="Rectangle 13"/>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charset="0"/>
              </a:defRPr>
            </a:lvl1pPr>
          </a:lstStyle>
          <a:p>
            <a:pPr>
              <a:defRPr/>
            </a:pPr>
            <a:fld id="{351C4FFB-8E52-453A-B5DF-6B2BFAF25059}"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03"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med">
    <p:zoom/>
  </p:transition>
  <p:timing>
    <p:tnLst>
      <p:par>
        <p:cTn id="1" dur="indefinite" restart="never" nodeType="tmRoot"/>
      </p:par>
    </p:tnLst>
  </p:timing>
  <p:hf hdr="0" ftr="0" dt="0"/>
  <p:txStyles>
    <p:titleStyle>
      <a:lvl1pPr algn="ctr" rtl="0" eaLnBrk="0" fontAlgn="base" hangingPunct="0">
        <a:spcBef>
          <a:spcPct val="0"/>
        </a:spcBef>
        <a:spcAft>
          <a:spcPct val="0"/>
        </a:spcAft>
        <a:defRPr sz="4400" b="1">
          <a:solidFill>
            <a:srgbClr val="F1F62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Ø"/>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Clr>
          <a:schemeClr val="tx2"/>
        </a:buClr>
        <a:buFont typeface="Wingdings" pitchFamily="2" charset="2"/>
        <a:buChar char="Ø"/>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itchFamily="2" charset="2"/>
        <a:buChar char="Ø"/>
        <a:defRPr sz="2000" b="1">
          <a:solidFill>
            <a:schemeClr val="tx1"/>
          </a:solidFill>
          <a:latin typeface="+mn-lt"/>
          <a:ea typeface="+mn-ea"/>
        </a:defRPr>
      </a:lvl5pPr>
      <a:lvl6pPr marL="25146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6pPr>
      <a:lvl7pPr marL="29718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7pPr>
      <a:lvl8pPr marL="34290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8pPr>
      <a:lvl9pPr marL="38862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35838;&#20214;&#22791;&#20221;/&#25968;&#25454;&#32467;&#26500;PPT/&#28304;&#31243;&#24207;(CLI)/ch09/&#36873;&#25321;&#25490;&#24207;/SelectSortDemo.cp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p:txBody>
          <a:bodyPr/>
          <a:lstStyle/>
          <a:p>
            <a:pPr eaLnBrk="1" hangingPunct="1">
              <a:defRPr/>
            </a:pPr>
            <a:r>
              <a:rPr lang="zh-CN" altLang="en-US" sz="6600" smtClean="0"/>
              <a:t>第</a:t>
            </a:r>
            <a:r>
              <a:rPr lang="en-US" altLang="zh-CN" sz="6600" smtClean="0"/>
              <a:t>9</a:t>
            </a:r>
            <a:r>
              <a:rPr lang="zh-CN" altLang="en-US" sz="6600" smtClean="0"/>
              <a:t>章　排序</a:t>
            </a:r>
          </a:p>
        </p:txBody>
      </p:sp>
      <p:sp>
        <p:nvSpPr>
          <p:cNvPr id="3075" name="Rectangle 7"/>
          <p:cNvSpPr>
            <a:spLocks noGrp="1" noChangeArrowheads="1"/>
          </p:cNvSpPr>
          <p:nvPr>
            <p:ph type="subTitle" idx="1"/>
          </p:nvPr>
        </p:nvSpPr>
        <p:spPr/>
        <p:txBody>
          <a:bodyPr/>
          <a:lstStyle/>
          <a:p>
            <a:pPr eaLnBrk="1" hangingPunct="1"/>
            <a:r>
              <a:rPr lang="zh-CN" altLang="en-US" smtClean="0"/>
              <a:t>主讲：梁宝兰</a:t>
            </a: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6E2BFD1-AF8B-4D9E-B73C-D33AC539BD9A}" type="slidenum">
              <a:rPr lang="en-US" altLang="zh-CN" sz="1200" b="0" smtClean="0">
                <a:latin typeface="Arial" charset="0"/>
              </a:rPr>
              <a:pPr eaLnBrk="1" hangingPunct="1">
                <a:spcBef>
                  <a:spcPct val="0"/>
                </a:spcBef>
                <a:buClrTx/>
                <a:buFontTx/>
                <a:buNone/>
              </a:pPr>
              <a:t>10</a:t>
            </a:fld>
            <a:endParaRPr lang="en-US" altLang="zh-CN" sz="1200" b="0" smtClean="0">
              <a:latin typeface="Arial" charset="0"/>
            </a:endParaRPr>
          </a:p>
        </p:txBody>
      </p:sp>
      <p:sp>
        <p:nvSpPr>
          <p:cNvPr id="125955" name="Rectangle 3"/>
          <p:cNvSpPr>
            <a:spLocks noGrp="1" noChangeArrowheads="1"/>
          </p:cNvSpPr>
          <p:nvPr>
            <p:ph type="body" idx="1"/>
          </p:nvPr>
        </p:nvSpPr>
        <p:spPr>
          <a:xfrm>
            <a:off x="323850" y="1196975"/>
            <a:ext cx="8534400" cy="4897438"/>
          </a:xfrm>
        </p:spPr>
        <p:txBody>
          <a:bodyPr/>
          <a:lstStyle/>
          <a:p>
            <a:pPr marL="533400" indent="-533400" algn="just" eaLnBrk="1" hangingPunct="1">
              <a:buClr>
                <a:srgbClr val="D03010"/>
              </a:buClr>
              <a:buFont typeface="Wingdings" pitchFamily="2" charset="2"/>
              <a:buNone/>
              <a:defRPr/>
            </a:pPr>
            <a:r>
              <a:rPr lang="zh-CN" altLang="en-US" dirty="0" smtClean="0">
                <a:solidFill>
                  <a:srgbClr val="FFFF00"/>
                </a:solidFill>
              </a:rPr>
              <a:t>六、本书排序程序的约定</a:t>
            </a:r>
            <a:endParaRPr lang="en-US" altLang="zh-CN" dirty="0" smtClean="0">
              <a:solidFill>
                <a:srgbClr val="FFFF00"/>
              </a:solidFill>
            </a:endParaRPr>
          </a:p>
          <a:p>
            <a:pPr marL="533400" indent="-533400" algn="just" eaLnBrk="1" hangingPunct="1">
              <a:buClr>
                <a:srgbClr val="D03010"/>
              </a:buClr>
              <a:buFont typeface="Wingdings" pitchFamily="2" charset="2"/>
              <a:buNone/>
              <a:defRPr/>
            </a:pPr>
            <a:r>
              <a:rPr lang="en-US" altLang="zh-CN" dirty="0" smtClean="0">
                <a:solidFill>
                  <a:srgbClr val="FFFF00"/>
                </a:solidFill>
              </a:rPr>
              <a:t>1</a:t>
            </a:r>
            <a:r>
              <a:rPr lang="zh-CN" altLang="en-US" dirty="0" smtClean="0">
                <a:solidFill>
                  <a:srgbClr val="FFFF00"/>
                </a:solidFill>
              </a:rPr>
              <a:t>、待排序记录的结构定义：</a:t>
            </a:r>
          </a:p>
          <a:p>
            <a:pPr marL="0" indent="0" algn="just" eaLnBrk="1" hangingPunct="1">
              <a:spcBef>
                <a:spcPts val="600"/>
              </a:spcBef>
              <a:buFont typeface="Wingdings" pitchFamily="2" charset="2"/>
              <a:buNone/>
              <a:defRPr/>
            </a:pPr>
            <a:r>
              <a:rPr lang="en-US" altLang="zh-CN" dirty="0" err="1" smtClean="0"/>
              <a:t>typedef</a:t>
            </a:r>
            <a:r>
              <a:rPr lang="en-US" altLang="zh-CN" dirty="0" smtClean="0"/>
              <a:t> </a:t>
            </a:r>
            <a:r>
              <a:rPr lang="en-US" altLang="zh-CN" dirty="0" err="1" smtClean="0"/>
              <a:t>struct</a:t>
            </a:r>
            <a:r>
              <a:rPr lang="en-US" altLang="zh-CN" dirty="0" smtClean="0"/>
              <a:t> {</a:t>
            </a:r>
          </a:p>
          <a:p>
            <a:pPr marL="0" indent="0" algn="just" eaLnBrk="1" hangingPunct="1">
              <a:spcBef>
                <a:spcPts val="600"/>
              </a:spcBef>
              <a:buFont typeface="Wingdings" pitchFamily="2" charset="2"/>
              <a:buNone/>
              <a:defRPr/>
            </a:pPr>
            <a:r>
              <a:rPr lang="en-US" altLang="zh-CN" dirty="0" smtClean="0"/>
              <a:t>             </a:t>
            </a:r>
            <a:r>
              <a:rPr lang="en-US" altLang="zh-CN" dirty="0" err="1" smtClean="0"/>
              <a:t>KeyType</a:t>
            </a:r>
            <a:r>
              <a:rPr lang="en-US" altLang="zh-CN" dirty="0" smtClean="0"/>
              <a:t> key;</a:t>
            </a:r>
          </a:p>
          <a:p>
            <a:pPr marL="0" indent="0" algn="just" eaLnBrk="1" hangingPunct="1">
              <a:spcBef>
                <a:spcPts val="600"/>
              </a:spcBef>
              <a:buFont typeface="Wingdings" pitchFamily="2" charset="2"/>
              <a:buNone/>
              <a:defRPr/>
            </a:pPr>
            <a:r>
              <a:rPr lang="en-US" altLang="zh-CN" dirty="0" smtClean="0"/>
              <a:t>             </a:t>
            </a:r>
            <a:r>
              <a:rPr lang="en-US" altLang="zh-CN" dirty="0" err="1" smtClean="0"/>
              <a:t>OtherType</a:t>
            </a:r>
            <a:r>
              <a:rPr lang="en-US" altLang="zh-CN" dirty="0" smtClean="0"/>
              <a:t> other-data;</a:t>
            </a:r>
          </a:p>
          <a:p>
            <a:pPr marL="0" indent="0" eaLnBrk="1" hangingPunct="1">
              <a:spcBef>
                <a:spcPts val="600"/>
              </a:spcBef>
              <a:buFont typeface="Wingdings" pitchFamily="2" charset="2"/>
              <a:buNone/>
              <a:defRPr/>
            </a:pPr>
            <a:r>
              <a:rPr lang="en-US" altLang="zh-CN" dirty="0" smtClean="0"/>
              <a:t>           } </a:t>
            </a:r>
            <a:r>
              <a:rPr lang="en-US" altLang="zh-CN" dirty="0" err="1" smtClean="0"/>
              <a:t>RecordType</a:t>
            </a:r>
            <a:r>
              <a:rPr lang="en-US" altLang="zh-CN" dirty="0" smtClean="0"/>
              <a:t>; </a:t>
            </a:r>
          </a:p>
          <a:p>
            <a:pPr marL="0" indent="0" eaLnBrk="1" hangingPunct="1">
              <a:buFont typeface="Wingdings" pitchFamily="2" charset="2"/>
              <a:buNone/>
              <a:defRPr/>
            </a:pPr>
            <a:endParaRPr lang="en-US" altLang="zh-CN" dirty="0" smtClean="0">
              <a:solidFill>
                <a:srgbClr val="FFFF00"/>
              </a:solidFill>
            </a:endParaRPr>
          </a:p>
          <a:p>
            <a:pPr marL="0" indent="0" eaLnBrk="1" hangingPunct="1">
              <a:buFont typeface="Wingdings" pitchFamily="2" charset="2"/>
              <a:buNone/>
              <a:defRPr/>
            </a:pPr>
            <a:r>
              <a:rPr lang="en-US" altLang="zh-CN" dirty="0" smtClean="0">
                <a:solidFill>
                  <a:srgbClr val="FFFF00"/>
                </a:solidFill>
              </a:rPr>
              <a:t>2</a:t>
            </a:r>
            <a:r>
              <a:rPr lang="zh-CN" altLang="en-US" dirty="0" smtClean="0">
                <a:solidFill>
                  <a:srgbClr val="FFFF00"/>
                </a:solidFill>
              </a:rPr>
              <a:t>、数组</a:t>
            </a:r>
            <a:r>
              <a:rPr lang="en-US" altLang="zh-CN" dirty="0" smtClean="0">
                <a:solidFill>
                  <a:srgbClr val="FFFF00"/>
                </a:solidFill>
              </a:rPr>
              <a:t>0</a:t>
            </a:r>
            <a:r>
              <a:rPr lang="zh-CN" altLang="en-US" dirty="0" smtClean="0">
                <a:solidFill>
                  <a:srgbClr val="FFFF00"/>
                </a:solidFill>
              </a:rPr>
              <a:t>号元素作为监视哨，排序元素存放在</a:t>
            </a:r>
            <a:r>
              <a:rPr lang="en-US" altLang="zh-CN" dirty="0" smtClean="0">
                <a:solidFill>
                  <a:srgbClr val="FFFF00"/>
                </a:solidFill>
              </a:rPr>
              <a:t>r[1]~r[n]</a:t>
            </a:r>
          </a:p>
        </p:txBody>
      </p:sp>
      <p:sp>
        <p:nvSpPr>
          <p:cNvPr id="125956" name="Rectangle 4"/>
          <p:cNvSpPr>
            <a:spLocks noGrp="1" noChangeArrowheads="1"/>
          </p:cNvSpPr>
          <p:nvPr>
            <p:ph type="title"/>
          </p:nvPr>
        </p:nvSpPr>
        <p:spPr/>
        <p:txBody>
          <a:bodyPr/>
          <a:lstStyle/>
          <a:p>
            <a:pPr eaLnBrk="1" hangingPunct="1">
              <a:defRPr/>
            </a:pPr>
            <a:r>
              <a:rPr lang="en-US" altLang="zh-CN" smtClean="0"/>
              <a:t>9.1 </a:t>
            </a:r>
            <a:r>
              <a:rPr lang="zh-CN" altLang="en-US" smtClean="0"/>
              <a:t>基本概念</a:t>
            </a:r>
          </a:p>
        </p:txBody>
      </p:sp>
      <p:sp>
        <p:nvSpPr>
          <p:cNvPr id="125957" name="AutoShape 5"/>
          <p:cNvSpPr>
            <a:spLocks noChangeArrowheads="1"/>
          </p:cNvSpPr>
          <p:nvPr/>
        </p:nvSpPr>
        <p:spPr bwMode="auto">
          <a:xfrm>
            <a:off x="3203575" y="1484313"/>
            <a:ext cx="6048375" cy="3457575"/>
          </a:xfrm>
          <a:prstGeom prst="irregularSeal2">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Times New Roman" pitchFamily="18" charset="0"/>
              </a:rPr>
              <a:t>本教程中所有</a:t>
            </a:r>
          </a:p>
          <a:p>
            <a:pPr algn="ctr" eaLnBrk="1" hangingPunct="1">
              <a:spcBef>
                <a:spcPct val="0"/>
              </a:spcBef>
              <a:buClrTx/>
              <a:buFontTx/>
              <a:buNone/>
            </a:pPr>
            <a:r>
              <a:rPr lang="en-US" altLang="zh-CN" sz="2800">
                <a:solidFill>
                  <a:schemeClr val="bg2"/>
                </a:solidFill>
                <a:latin typeface="Times New Roman" pitchFamily="18" charset="0"/>
              </a:rPr>
              <a:t>KeyTpye</a:t>
            </a:r>
            <a:r>
              <a:rPr lang="zh-CN" altLang="en-US" sz="2800">
                <a:solidFill>
                  <a:schemeClr val="bg2"/>
                </a:solidFill>
                <a:latin typeface="Times New Roman" pitchFamily="18" charset="0"/>
              </a:rPr>
              <a:t>均为</a:t>
            </a:r>
            <a:r>
              <a:rPr lang="en-US" altLang="zh-CN" sz="2800">
                <a:solidFill>
                  <a:schemeClr val="bg2"/>
                </a:solidFill>
                <a:latin typeface="Times New Roman" pitchFamily="18" charset="0"/>
              </a:rPr>
              <a:t>int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circle(in)">
                                      <p:cBhvr>
                                        <p:cTn id="7" dur="2000"/>
                                        <p:tgtEl>
                                          <p:spTgt spid="125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25955">
                                            <p:txEl>
                                              <p:pRg st="7" end="7"/>
                                            </p:txEl>
                                          </p:spTgt>
                                        </p:tgtEl>
                                        <p:attrNameLst>
                                          <p:attrName>style.visibility</p:attrName>
                                        </p:attrNameLst>
                                      </p:cBhvr>
                                      <p:to>
                                        <p:strVal val="visible"/>
                                      </p:to>
                                    </p:set>
                                    <p:anim calcmode="lin" valueType="num">
                                      <p:cBhvr additive="base">
                                        <p:cTn id="12" dur="500" fill="hold"/>
                                        <p:tgtEl>
                                          <p:spTgt spid="125955">
                                            <p:txEl>
                                              <p:pRg st="7" end="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59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4BD5DB6-C9B0-4236-BCDE-C35EB710F639}" type="slidenum">
              <a:rPr lang="en-US" altLang="zh-CN" sz="1200" b="0" smtClean="0">
                <a:latin typeface="Arial" charset="0"/>
              </a:rPr>
              <a:pPr eaLnBrk="1" hangingPunct="1">
                <a:spcBef>
                  <a:spcPct val="0"/>
                </a:spcBef>
                <a:buClrTx/>
                <a:buFontTx/>
                <a:buNone/>
              </a:pPr>
              <a:t>100</a:t>
            </a:fld>
            <a:endParaRPr lang="en-US" altLang="zh-CN" sz="1200" b="0" smtClean="0">
              <a:latin typeface="Arial" charset="0"/>
            </a:endParaRPr>
          </a:p>
        </p:txBody>
      </p:sp>
      <p:sp>
        <p:nvSpPr>
          <p:cNvPr id="139266" name="Rectangle 2"/>
          <p:cNvSpPr>
            <a:spLocks noGrp="1" noRot="1" noChangeArrowheads="1"/>
          </p:cNvSpPr>
          <p:nvPr>
            <p:ph type="title"/>
          </p:nvPr>
        </p:nvSpPr>
        <p:spPr>
          <a:xfrm>
            <a:off x="395288" y="144463"/>
            <a:ext cx="8229600" cy="763587"/>
          </a:xfrm>
        </p:spPr>
        <p:txBody>
          <a:bodyPr/>
          <a:lstStyle/>
          <a:p>
            <a:pPr eaLnBrk="1" hangingPunct="1">
              <a:defRPr/>
            </a:pPr>
            <a:r>
              <a:rPr lang="en-US" altLang="zh-CN" sz="4000" smtClean="0"/>
              <a:t>* </a:t>
            </a:r>
            <a:r>
              <a:rPr lang="zh-CN" altLang="en-US" sz="4000" smtClean="0"/>
              <a:t>基数排序</a:t>
            </a:r>
            <a:r>
              <a:rPr lang="en-US" altLang="zh-CN" sz="4000" smtClean="0"/>
              <a:t>---</a:t>
            </a:r>
            <a:r>
              <a:rPr lang="zh-CN" altLang="en-US" sz="4000" smtClean="0">
                <a:solidFill>
                  <a:srgbClr val="00FF00"/>
                </a:solidFill>
              </a:rPr>
              <a:t>多关键字</a:t>
            </a:r>
            <a:r>
              <a:rPr lang="zh-CN" altLang="en-US" sz="4000" smtClean="0"/>
              <a:t>排序</a:t>
            </a:r>
          </a:p>
        </p:txBody>
      </p:sp>
      <p:sp>
        <p:nvSpPr>
          <p:cNvPr id="139267" name="Rectangle 3"/>
          <p:cNvSpPr>
            <a:spLocks noGrp="1" noChangeArrowheads="1"/>
          </p:cNvSpPr>
          <p:nvPr>
            <p:ph type="body" idx="1"/>
          </p:nvPr>
        </p:nvSpPr>
        <p:spPr/>
        <p:txBody>
          <a:bodyPr/>
          <a:lstStyle/>
          <a:p>
            <a:pPr eaLnBrk="1" hangingPunct="1">
              <a:lnSpc>
                <a:spcPct val="120000"/>
              </a:lnSpc>
              <a:buFont typeface="Wingdings" pitchFamily="2" charset="2"/>
              <a:buNone/>
            </a:pPr>
            <a:r>
              <a:rPr lang="zh-CN" altLang="en-US" sz="2800" smtClean="0"/>
              <a:t>一、示例：扑克牌排序</a:t>
            </a:r>
          </a:p>
          <a:p>
            <a:pPr eaLnBrk="1" hangingPunct="1">
              <a:lnSpc>
                <a:spcPct val="120000"/>
              </a:lnSpc>
              <a:buFont typeface="Wingdings" pitchFamily="2" charset="2"/>
              <a:buNone/>
            </a:pPr>
            <a:r>
              <a:rPr lang="zh-CN" altLang="en-US" sz="2800" smtClean="0">
                <a:solidFill>
                  <a:schemeClr val="bg2"/>
                </a:solidFill>
                <a:sym typeface="Symbol" pitchFamily="18" charset="2"/>
              </a:rPr>
              <a:t>       </a:t>
            </a:r>
            <a:r>
              <a:rPr lang="zh-CN" altLang="en-US" sz="2800" smtClean="0">
                <a:solidFill>
                  <a:srgbClr val="FFFF00"/>
                </a:solidFill>
                <a:sym typeface="Symbol" pitchFamily="18" charset="2"/>
              </a:rPr>
              <a:t></a:t>
            </a:r>
            <a:r>
              <a:rPr lang="en-US" altLang="zh-CN" sz="2800" smtClean="0">
                <a:sym typeface="Symbol" pitchFamily="18" charset="2"/>
              </a:rPr>
              <a:t>2&lt; </a:t>
            </a:r>
            <a:r>
              <a:rPr lang="en-US" altLang="zh-CN" sz="2800" smtClean="0">
                <a:solidFill>
                  <a:srgbClr val="FFFF00"/>
                </a:solidFill>
                <a:sym typeface="Symbol" pitchFamily="18" charset="2"/>
              </a:rPr>
              <a:t></a:t>
            </a:r>
            <a:r>
              <a:rPr lang="en-US" altLang="zh-CN" sz="2800" smtClean="0">
                <a:sym typeface="Symbol" pitchFamily="18" charset="2"/>
              </a:rPr>
              <a:t>3 &lt; </a:t>
            </a:r>
            <a:r>
              <a:rPr lang="en-US" altLang="zh-CN" sz="2800" smtClean="0">
                <a:latin typeface="Arial" charset="0"/>
                <a:sym typeface="Symbol" pitchFamily="18" charset="2"/>
              </a:rPr>
              <a:t>···</a:t>
            </a:r>
            <a:r>
              <a:rPr lang="en-US" altLang="zh-CN" sz="2800" smtClean="0">
                <a:sym typeface="Symbol" pitchFamily="18" charset="2"/>
              </a:rPr>
              <a:t>&lt; </a:t>
            </a:r>
            <a:r>
              <a:rPr lang="en-US" altLang="zh-CN" sz="2800" smtClean="0">
                <a:solidFill>
                  <a:srgbClr val="FFFF00"/>
                </a:solidFill>
                <a:sym typeface="Symbol" pitchFamily="18" charset="2"/>
              </a:rPr>
              <a:t></a:t>
            </a:r>
            <a:r>
              <a:rPr lang="en-US" altLang="zh-CN" sz="2800" smtClean="0">
                <a:sym typeface="Symbol" pitchFamily="18" charset="2"/>
              </a:rPr>
              <a:t>k&lt; </a:t>
            </a:r>
            <a:r>
              <a:rPr lang="en-US" altLang="zh-CN" sz="2800" smtClean="0">
                <a:solidFill>
                  <a:srgbClr val="FFFF00"/>
                </a:solidFill>
                <a:sym typeface="Symbol" pitchFamily="18" charset="2"/>
              </a:rPr>
              <a:t></a:t>
            </a:r>
            <a:r>
              <a:rPr lang="en-US" altLang="zh-CN" sz="2800" smtClean="0">
                <a:sym typeface="Symbol" pitchFamily="18" charset="2"/>
              </a:rPr>
              <a:t>A</a:t>
            </a:r>
          </a:p>
          <a:p>
            <a:pPr eaLnBrk="1" hangingPunct="1">
              <a:lnSpc>
                <a:spcPct val="120000"/>
              </a:lnSpc>
              <a:buFont typeface="Wingdings" pitchFamily="2" charset="2"/>
              <a:buNone/>
            </a:pPr>
            <a:r>
              <a:rPr lang="en-US" altLang="zh-CN" sz="2800" smtClean="0">
                <a:sym typeface="Symbol" pitchFamily="18" charset="2"/>
              </a:rPr>
              <a:t>       </a:t>
            </a:r>
            <a:r>
              <a:rPr lang="en-US" altLang="zh-CN" sz="2800" smtClean="0">
                <a:solidFill>
                  <a:srgbClr val="FF0000"/>
                </a:solidFill>
                <a:sym typeface="Symbol" pitchFamily="18" charset="2"/>
              </a:rPr>
              <a:t></a:t>
            </a:r>
            <a:r>
              <a:rPr lang="en-US" altLang="zh-CN" sz="2800" smtClean="0">
                <a:sym typeface="Symbol" pitchFamily="18" charset="2"/>
              </a:rPr>
              <a:t>2&lt; </a:t>
            </a:r>
            <a:r>
              <a:rPr lang="en-US" altLang="zh-CN" sz="2800" smtClean="0">
                <a:solidFill>
                  <a:srgbClr val="FF0000"/>
                </a:solidFill>
                <a:sym typeface="Symbol" pitchFamily="18" charset="2"/>
              </a:rPr>
              <a:t></a:t>
            </a:r>
            <a:r>
              <a:rPr lang="en-US" altLang="zh-CN" sz="2800" smtClean="0">
                <a:sym typeface="Symbol" pitchFamily="18" charset="2"/>
              </a:rPr>
              <a:t> 3&lt; </a:t>
            </a:r>
            <a:r>
              <a:rPr lang="en-US" altLang="zh-CN" sz="2800" smtClean="0">
                <a:latin typeface="Arial" charset="0"/>
                <a:sym typeface="Symbol" pitchFamily="18" charset="2"/>
              </a:rPr>
              <a:t>···</a:t>
            </a:r>
            <a:r>
              <a:rPr lang="en-US" altLang="zh-CN" sz="2800" smtClean="0">
                <a:sym typeface="Symbol" pitchFamily="18" charset="2"/>
              </a:rPr>
              <a:t>&lt; </a:t>
            </a:r>
            <a:r>
              <a:rPr lang="en-US" altLang="zh-CN" sz="2800" smtClean="0">
                <a:solidFill>
                  <a:srgbClr val="FF0000"/>
                </a:solidFill>
                <a:sym typeface="Symbol" pitchFamily="18" charset="2"/>
              </a:rPr>
              <a:t></a:t>
            </a:r>
            <a:r>
              <a:rPr lang="en-US" altLang="zh-CN" sz="2800" smtClean="0">
                <a:sym typeface="Symbol" pitchFamily="18" charset="2"/>
              </a:rPr>
              <a:t>K&lt;</a:t>
            </a:r>
            <a:r>
              <a:rPr lang="en-US" altLang="zh-CN" sz="2800" smtClean="0">
                <a:solidFill>
                  <a:srgbClr val="FF0000"/>
                </a:solidFill>
                <a:sym typeface="Symbol" pitchFamily="18" charset="2"/>
              </a:rPr>
              <a:t></a:t>
            </a:r>
            <a:r>
              <a:rPr lang="en-US" altLang="zh-CN" sz="2800" smtClean="0">
                <a:sym typeface="Symbol" pitchFamily="18" charset="2"/>
              </a:rPr>
              <a:t>A</a:t>
            </a:r>
          </a:p>
          <a:p>
            <a:pPr eaLnBrk="1" hangingPunct="1">
              <a:lnSpc>
                <a:spcPct val="120000"/>
              </a:lnSpc>
              <a:buFont typeface="Wingdings" pitchFamily="2" charset="2"/>
              <a:buNone/>
            </a:pPr>
            <a:r>
              <a:rPr lang="en-US" altLang="zh-CN" sz="2800" smtClean="0">
                <a:solidFill>
                  <a:srgbClr val="FF0000"/>
                </a:solidFill>
                <a:sym typeface="Symbol" pitchFamily="18" charset="2"/>
              </a:rPr>
              <a:t>        </a:t>
            </a:r>
            <a:r>
              <a:rPr lang="en-US" altLang="zh-CN" sz="2800" smtClean="0">
                <a:sym typeface="Symbol" pitchFamily="18" charset="2"/>
              </a:rPr>
              <a:t>2&lt; </a:t>
            </a:r>
            <a:r>
              <a:rPr lang="en-US" altLang="zh-CN" sz="2800" smtClean="0">
                <a:solidFill>
                  <a:srgbClr val="FF0000"/>
                </a:solidFill>
                <a:sym typeface="Symbol" pitchFamily="18" charset="2"/>
              </a:rPr>
              <a:t></a:t>
            </a:r>
            <a:r>
              <a:rPr lang="en-US" altLang="zh-CN" sz="2800" smtClean="0">
                <a:sym typeface="Symbol" pitchFamily="18" charset="2"/>
              </a:rPr>
              <a:t> 3&lt; </a:t>
            </a:r>
            <a:r>
              <a:rPr lang="en-US" altLang="zh-CN" sz="2800" smtClean="0">
                <a:latin typeface="Arial" charset="0"/>
                <a:sym typeface="Symbol" pitchFamily="18" charset="2"/>
              </a:rPr>
              <a:t>···</a:t>
            </a:r>
            <a:r>
              <a:rPr lang="en-US" altLang="zh-CN" sz="2800" smtClean="0">
                <a:sym typeface="Symbol" pitchFamily="18" charset="2"/>
              </a:rPr>
              <a:t>&lt;</a:t>
            </a:r>
            <a:r>
              <a:rPr lang="en-US" altLang="zh-CN" sz="2800" smtClean="0">
                <a:solidFill>
                  <a:srgbClr val="FF0000"/>
                </a:solidFill>
                <a:sym typeface="Symbol" pitchFamily="18" charset="2"/>
              </a:rPr>
              <a:t></a:t>
            </a:r>
            <a:r>
              <a:rPr lang="en-US" altLang="zh-CN" sz="2800" smtClean="0">
                <a:sym typeface="Symbol" pitchFamily="18" charset="2"/>
              </a:rPr>
              <a:t> K&lt;</a:t>
            </a:r>
            <a:r>
              <a:rPr lang="en-US" altLang="zh-CN" sz="2800" smtClean="0">
                <a:solidFill>
                  <a:srgbClr val="FF0000"/>
                </a:solidFill>
                <a:sym typeface="Symbol" pitchFamily="18" charset="2"/>
              </a:rPr>
              <a:t></a:t>
            </a:r>
            <a:r>
              <a:rPr lang="en-US" altLang="zh-CN" sz="2800" smtClean="0">
                <a:sym typeface="Symbol" pitchFamily="18" charset="2"/>
              </a:rPr>
              <a:t> A </a:t>
            </a:r>
          </a:p>
          <a:p>
            <a:pPr eaLnBrk="1" hangingPunct="1">
              <a:lnSpc>
                <a:spcPct val="120000"/>
              </a:lnSpc>
              <a:buFont typeface="Wingdings" pitchFamily="2" charset="2"/>
              <a:buNone/>
            </a:pPr>
            <a:r>
              <a:rPr lang="en-US" altLang="zh-CN" sz="2800" smtClean="0">
                <a:sym typeface="Symbol" pitchFamily="18" charset="2"/>
              </a:rPr>
              <a:t>       </a:t>
            </a:r>
            <a:r>
              <a:rPr lang="en-US" altLang="zh-CN" sz="2800" smtClean="0">
                <a:solidFill>
                  <a:srgbClr val="FFFF00"/>
                </a:solidFill>
                <a:sym typeface="Symbol" pitchFamily="18" charset="2"/>
              </a:rPr>
              <a:t></a:t>
            </a:r>
            <a:r>
              <a:rPr lang="en-US" altLang="zh-CN" sz="2800" smtClean="0">
                <a:sym typeface="Symbol" pitchFamily="18" charset="2"/>
              </a:rPr>
              <a:t> 2&lt; </a:t>
            </a:r>
            <a:r>
              <a:rPr lang="en-US" altLang="zh-CN" sz="2800" smtClean="0">
                <a:solidFill>
                  <a:srgbClr val="FFFF00"/>
                </a:solidFill>
                <a:sym typeface="Symbol" pitchFamily="18" charset="2"/>
              </a:rPr>
              <a:t></a:t>
            </a:r>
            <a:r>
              <a:rPr lang="en-US" altLang="zh-CN" sz="2800" smtClean="0">
                <a:sym typeface="Symbol" pitchFamily="18" charset="2"/>
              </a:rPr>
              <a:t> 3 &lt; </a:t>
            </a:r>
            <a:r>
              <a:rPr lang="en-US" altLang="zh-CN" sz="2800" smtClean="0">
                <a:latin typeface="Arial" charset="0"/>
                <a:sym typeface="Symbol" pitchFamily="18" charset="2"/>
              </a:rPr>
              <a:t>···</a:t>
            </a:r>
            <a:r>
              <a:rPr lang="en-US" altLang="zh-CN" sz="2800" smtClean="0">
                <a:sym typeface="Symbol" pitchFamily="18" charset="2"/>
              </a:rPr>
              <a:t>&lt;</a:t>
            </a:r>
            <a:r>
              <a:rPr lang="en-US" altLang="zh-CN" sz="2800" smtClean="0">
                <a:solidFill>
                  <a:srgbClr val="FFFF00"/>
                </a:solidFill>
                <a:sym typeface="Symbol" pitchFamily="18" charset="2"/>
              </a:rPr>
              <a:t> </a:t>
            </a:r>
            <a:r>
              <a:rPr lang="en-US" altLang="zh-CN" sz="2800" smtClean="0">
                <a:sym typeface="Symbol" pitchFamily="18" charset="2"/>
              </a:rPr>
              <a:t>k&lt; </a:t>
            </a:r>
            <a:r>
              <a:rPr lang="en-US" altLang="zh-CN" sz="2800" smtClean="0">
                <a:solidFill>
                  <a:srgbClr val="FFFF00"/>
                </a:solidFill>
                <a:sym typeface="Symbol" pitchFamily="18" charset="2"/>
              </a:rPr>
              <a:t></a:t>
            </a:r>
            <a:r>
              <a:rPr lang="en-US" altLang="zh-CN" sz="2800" smtClean="0">
                <a:sym typeface="Symbol" pitchFamily="18" charset="2"/>
              </a:rPr>
              <a:t> A</a:t>
            </a:r>
          </a:p>
          <a:p>
            <a:pPr eaLnBrk="1" hangingPunct="1">
              <a:lnSpc>
                <a:spcPct val="120000"/>
              </a:lnSpc>
              <a:buFont typeface="Wingdings" pitchFamily="2" charset="2"/>
              <a:buNone/>
            </a:pPr>
            <a:r>
              <a:rPr lang="en-US" altLang="zh-CN" sz="2800" smtClean="0">
                <a:sym typeface="Symbol" pitchFamily="18" charset="2"/>
              </a:rPr>
              <a:t>        </a:t>
            </a:r>
            <a:r>
              <a:rPr lang="en-US" altLang="zh-CN" sz="2800" smtClean="0">
                <a:solidFill>
                  <a:srgbClr val="FFFF00"/>
                </a:solidFill>
                <a:sym typeface="Symbol" pitchFamily="18" charset="2"/>
              </a:rPr>
              <a:t></a:t>
            </a:r>
            <a:r>
              <a:rPr lang="en-US" altLang="zh-CN" sz="2800" smtClean="0">
                <a:sym typeface="Symbol" pitchFamily="18" charset="2"/>
              </a:rPr>
              <a:t>&lt;</a:t>
            </a:r>
            <a:r>
              <a:rPr lang="en-US" altLang="zh-CN" sz="2800" smtClean="0">
                <a:solidFill>
                  <a:srgbClr val="FF0000"/>
                </a:solidFill>
                <a:sym typeface="Symbol" pitchFamily="18" charset="2"/>
              </a:rPr>
              <a:t>&lt;&lt;</a:t>
            </a:r>
            <a:r>
              <a:rPr lang="en-US" altLang="zh-CN" sz="2800" smtClean="0">
                <a:solidFill>
                  <a:srgbClr val="FFFF00"/>
                </a:solidFill>
                <a:sym typeface="Symbol" pitchFamily="18" charset="2"/>
              </a:rPr>
              <a:t></a:t>
            </a:r>
          </a:p>
          <a:p>
            <a:pPr eaLnBrk="1" hangingPunct="1">
              <a:lnSpc>
                <a:spcPct val="120000"/>
              </a:lnSpc>
              <a:buFont typeface="Wingdings" pitchFamily="2" charset="2"/>
              <a:buNone/>
            </a:pPr>
            <a:r>
              <a:rPr lang="en-US" altLang="zh-CN" sz="2800" smtClean="0">
                <a:sym typeface="Symbol" pitchFamily="18" charset="2"/>
              </a:rPr>
              <a:t>      </a:t>
            </a:r>
            <a:r>
              <a:rPr lang="zh-CN" altLang="en-US" sz="2800" smtClean="0">
                <a:sym typeface="Symbol" pitchFamily="18" charset="2"/>
              </a:rPr>
              <a:t>扑克牌排序：先看面值，后看花色（多关键字）</a:t>
            </a:r>
          </a:p>
          <a:p>
            <a:pPr eaLnBrk="1" hangingPunct="1">
              <a:lnSpc>
                <a:spcPct val="120000"/>
              </a:lnSpc>
              <a:buFont typeface="Wingdings" pitchFamily="2" charset="2"/>
              <a:buNone/>
            </a:pPr>
            <a:r>
              <a:rPr lang="zh-CN" altLang="en-US" sz="2800" smtClean="0">
                <a:solidFill>
                  <a:srgbClr val="FFFF00"/>
                </a:solidFill>
                <a:sym typeface="Symbol" pitchFamily="18" charset="2"/>
              </a:rPr>
              <a:t>      针对多关键字排序，一般采用基数排序。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p:cTn id="7" dur="500" fill="hold"/>
                                        <p:tgtEl>
                                          <p:spTgt spid="1392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92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9267">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 calcmode="lin" valueType="num">
                                      <p:cBhvr>
                                        <p:cTn id="12" dur="500" fill="hold"/>
                                        <p:tgtEl>
                                          <p:spTgt spid="13926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3926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39267">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 calcmode="lin" valueType="num">
                                      <p:cBhvr>
                                        <p:cTn id="17" dur="500" fill="hold"/>
                                        <p:tgtEl>
                                          <p:spTgt spid="13926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3926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39267">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 calcmode="lin" valueType="num">
                                      <p:cBhvr>
                                        <p:cTn id="22" dur="500" fill="hold"/>
                                        <p:tgtEl>
                                          <p:spTgt spid="13926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3926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39267">
                                            <p:txEl>
                                              <p:pRg st="3" end="3"/>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 calcmode="lin" valueType="num">
                                      <p:cBhvr>
                                        <p:cTn id="27" dur="500" fill="hold"/>
                                        <p:tgtEl>
                                          <p:spTgt spid="139267">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39267">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39267">
                                            <p:txEl>
                                              <p:pRg st="4" end="4"/>
                                            </p:txEl>
                                          </p:spTgt>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 calcmode="lin" valueType="num">
                                      <p:cBhvr>
                                        <p:cTn id="32" dur="500" fill="hold"/>
                                        <p:tgtEl>
                                          <p:spTgt spid="139267">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39267">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39267">
                                            <p:txEl>
                                              <p:pRg st="5" end="5"/>
                                            </p:txEl>
                                          </p:spTgt>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139267">
                                            <p:txEl>
                                              <p:pRg st="6" end="6"/>
                                            </p:txEl>
                                          </p:spTgt>
                                        </p:tgtEl>
                                        <p:attrNameLst>
                                          <p:attrName>style.visibility</p:attrName>
                                        </p:attrNameLst>
                                      </p:cBhvr>
                                      <p:to>
                                        <p:strVal val="visible"/>
                                      </p:to>
                                    </p:set>
                                    <p:anim calcmode="lin" valueType="num">
                                      <p:cBhvr>
                                        <p:cTn id="37" dur="500" fill="hold"/>
                                        <p:tgtEl>
                                          <p:spTgt spid="139267">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39267">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39267">
                                            <p:txEl>
                                              <p:pRg st="6" end="6"/>
                                            </p:txEl>
                                          </p:spTgt>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39267">
                                            <p:txEl>
                                              <p:pRg st="7" end="7"/>
                                            </p:txEl>
                                          </p:spTgt>
                                        </p:tgtEl>
                                        <p:attrNameLst>
                                          <p:attrName>style.visibility</p:attrName>
                                        </p:attrNameLst>
                                      </p:cBhvr>
                                      <p:to>
                                        <p:strVal val="visible"/>
                                      </p:to>
                                    </p:set>
                                    <p:anim calcmode="lin" valueType="num">
                                      <p:cBhvr>
                                        <p:cTn id="42" dur="500" fill="hold"/>
                                        <p:tgtEl>
                                          <p:spTgt spid="139267">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139267">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139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63F274C-744F-4472-BCAC-DEE08BB00621}" type="slidenum">
              <a:rPr lang="en-US" altLang="zh-CN" sz="1200" b="0" smtClean="0">
                <a:latin typeface="Arial" charset="0"/>
              </a:rPr>
              <a:pPr eaLnBrk="1" hangingPunct="1">
                <a:spcBef>
                  <a:spcPct val="0"/>
                </a:spcBef>
                <a:buClrTx/>
                <a:buFontTx/>
                <a:buNone/>
              </a:pPr>
              <a:t>101</a:t>
            </a:fld>
            <a:endParaRPr lang="en-US" altLang="zh-CN" sz="1200" b="0" smtClean="0">
              <a:latin typeface="Arial" charset="0"/>
            </a:endParaRPr>
          </a:p>
        </p:txBody>
      </p:sp>
      <p:sp>
        <p:nvSpPr>
          <p:cNvPr id="97283" name="Rectangle 3"/>
          <p:cNvSpPr>
            <a:spLocks noGrp="1" noChangeArrowheads="1"/>
          </p:cNvSpPr>
          <p:nvPr>
            <p:ph type="body" idx="1"/>
          </p:nvPr>
        </p:nvSpPr>
        <p:spPr/>
        <p:txBody>
          <a:bodyPr/>
          <a:lstStyle/>
          <a:p>
            <a:pPr eaLnBrk="1" hangingPunct="1">
              <a:lnSpc>
                <a:spcPct val="90000"/>
              </a:lnSpc>
            </a:pPr>
            <a:r>
              <a:rPr lang="zh-CN" altLang="en-US" smtClean="0"/>
              <a:t>基数排序的基本思想是：</a:t>
            </a:r>
          </a:p>
          <a:p>
            <a:pPr eaLnBrk="1" hangingPunct="1">
              <a:lnSpc>
                <a:spcPct val="90000"/>
              </a:lnSpc>
              <a:buFont typeface="Wingdings" pitchFamily="2" charset="2"/>
              <a:buNone/>
            </a:pPr>
            <a:r>
              <a:rPr lang="zh-CN" altLang="en-US" smtClean="0"/>
              <a:t>根据排序关键字的优先级，按</a:t>
            </a:r>
            <a:r>
              <a:rPr lang="zh-CN" altLang="en-US" smtClean="0">
                <a:solidFill>
                  <a:srgbClr val="FFFF00"/>
                </a:solidFill>
              </a:rPr>
              <a:t>从低到高</a:t>
            </a:r>
            <a:r>
              <a:rPr lang="zh-CN" altLang="en-US" smtClean="0"/>
              <a:t>的次序对待排序序列进行按序分类并按序回收。</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例如：若对小于</a:t>
            </a:r>
            <a:r>
              <a:rPr lang="en-US" altLang="zh-CN" smtClean="0"/>
              <a:t>1000</a:t>
            </a:r>
            <a:r>
              <a:rPr lang="zh-CN" altLang="en-US" smtClean="0"/>
              <a:t>的整数待排序序列进行基数排序。</a:t>
            </a:r>
          </a:p>
          <a:p>
            <a:pPr eaLnBrk="1" hangingPunct="1">
              <a:lnSpc>
                <a:spcPct val="90000"/>
              </a:lnSpc>
            </a:pPr>
            <a:r>
              <a:rPr lang="zh-CN" altLang="en-US" smtClean="0"/>
              <a:t>先按个位进行有序分类</a:t>
            </a:r>
          </a:p>
          <a:p>
            <a:pPr eaLnBrk="1" hangingPunct="1">
              <a:lnSpc>
                <a:spcPct val="90000"/>
              </a:lnSpc>
            </a:pPr>
            <a:r>
              <a:rPr lang="zh-CN" altLang="en-US" smtClean="0"/>
              <a:t>再按十位进行有序分类</a:t>
            </a:r>
          </a:p>
          <a:p>
            <a:pPr eaLnBrk="1" hangingPunct="1">
              <a:lnSpc>
                <a:spcPct val="90000"/>
              </a:lnSpc>
            </a:pPr>
            <a:r>
              <a:rPr lang="zh-CN" altLang="en-US" smtClean="0"/>
              <a:t>最好按百位进行有序分类 </a:t>
            </a:r>
          </a:p>
        </p:txBody>
      </p:sp>
      <p:sp>
        <p:nvSpPr>
          <p:cNvPr id="234500" name="Rectangle 4"/>
          <p:cNvSpPr>
            <a:spLocks noGrp="1" noRot="1" noChangeArrowheads="1"/>
          </p:cNvSpPr>
          <p:nvPr>
            <p:ph type="title"/>
          </p:nvPr>
        </p:nvSpPr>
        <p:spPr>
          <a:xfrm>
            <a:off x="395288" y="144463"/>
            <a:ext cx="8229600" cy="763587"/>
          </a:xfrm>
        </p:spPr>
        <p:txBody>
          <a:bodyPr/>
          <a:lstStyle/>
          <a:p>
            <a:pPr eaLnBrk="1" hangingPunct="1">
              <a:defRPr/>
            </a:pPr>
            <a:r>
              <a:rPr lang="en-US" altLang="zh-CN" smtClean="0"/>
              <a:t>* </a:t>
            </a:r>
            <a:r>
              <a:rPr lang="zh-CN" altLang="en-US" smtClean="0"/>
              <a:t>基数排序</a:t>
            </a:r>
            <a:r>
              <a:rPr lang="en-US" altLang="zh-CN" smtClean="0"/>
              <a:t>---</a:t>
            </a:r>
            <a:r>
              <a:rPr lang="zh-CN" altLang="en-US" smtClean="0"/>
              <a:t>多关键字排序</a:t>
            </a:r>
          </a:p>
        </p:txBody>
      </p:sp>
    </p:spTree>
  </p:cSld>
  <p:clrMapOvr>
    <a:masterClrMapping/>
  </p:clrMapOvr>
  <p:transition spd="med">
    <p:zo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4D69FCBF-BB99-4E12-8487-696ABE59FBC4}" type="slidenum">
              <a:rPr lang="en-US" altLang="zh-CN" sz="1200" b="0" smtClean="0">
                <a:latin typeface="Arial" charset="0"/>
              </a:rPr>
              <a:pPr eaLnBrk="1" hangingPunct="1">
                <a:spcBef>
                  <a:spcPct val="0"/>
                </a:spcBef>
                <a:buClrTx/>
                <a:buFontTx/>
                <a:buNone/>
              </a:pPr>
              <a:t>102</a:t>
            </a:fld>
            <a:endParaRPr lang="en-US" altLang="zh-CN" sz="1200" b="0" smtClean="0">
              <a:latin typeface="Arial" charset="0"/>
            </a:endParaRPr>
          </a:p>
        </p:txBody>
      </p:sp>
      <p:sp>
        <p:nvSpPr>
          <p:cNvPr id="147458" name="Rectangle 2"/>
          <p:cNvSpPr>
            <a:spLocks noGrp="1" noRot="1" noChangeArrowheads="1"/>
          </p:cNvSpPr>
          <p:nvPr>
            <p:ph type="title"/>
          </p:nvPr>
        </p:nvSpPr>
        <p:spPr>
          <a:xfrm>
            <a:off x="538163" y="476250"/>
            <a:ext cx="8713787" cy="1223963"/>
          </a:xfrm>
        </p:spPr>
        <p:txBody>
          <a:bodyPr/>
          <a:lstStyle/>
          <a:p>
            <a:pPr algn="l" eaLnBrk="1" hangingPunct="1">
              <a:defRPr/>
            </a:pPr>
            <a:r>
              <a:rPr lang="zh-CN" altLang="en-US" sz="3200" smtClean="0"/>
              <a:t>二、基数排序的基本思想－以多位数排序为例</a:t>
            </a:r>
            <a:br>
              <a:rPr lang="zh-CN" altLang="en-US" sz="3200" smtClean="0"/>
            </a:br>
            <a:r>
              <a:rPr lang="zh-CN" altLang="en-US" sz="3200" smtClean="0"/>
              <a:t/>
            </a:r>
            <a:br>
              <a:rPr lang="zh-CN" altLang="en-US" sz="3200" smtClean="0"/>
            </a:br>
            <a:r>
              <a:rPr lang="zh-CN" altLang="en-US" sz="3200" smtClean="0"/>
              <a:t> </a:t>
            </a:r>
            <a:r>
              <a:rPr lang="en-US" altLang="zh-CN" sz="3200" smtClean="0"/>
              <a:t>278  109  063  930  589  184  505  269  008  083</a:t>
            </a:r>
          </a:p>
        </p:txBody>
      </p:sp>
      <p:sp>
        <p:nvSpPr>
          <p:cNvPr id="147459" name="Rectangle 3"/>
          <p:cNvSpPr>
            <a:spLocks noGrp="1" noChangeArrowheads="1"/>
          </p:cNvSpPr>
          <p:nvPr>
            <p:ph type="body" idx="1"/>
          </p:nvPr>
        </p:nvSpPr>
        <p:spPr>
          <a:xfrm>
            <a:off x="682625" y="1989138"/>
            <a:ext cx="8534400" cy="966787"/>
          </a:xfrm>
        </p:spPr>
        <p:txBody>
          <a:bodyPr/>
          <a:lstStyle/>
          <a:p>
            <a:pPr eaLnBrk="1" hangingPunct="1">
              <a:buFont typeface="Wingdings" pitchFamily="2" charset="2"/>
              <a:buNone/>
            </a:pPr>
            <a:r>
              <a:rPr lang="zh-CN" altLang="en-US" sz="2800" smtClean="0">
                <a:solidFill>
                  <a:schemeClr val="tx2"/>
                </a:solidFill>
              </a:rPr>
              <a:t>第一遍</a:t>
            </a:r>
            <a:r>
              <a:rPr lang="zh-CN" altLang="en-US" sz="2800" smtClean="0"/>
              <a:t>：按</a:t>
            </a:r>
            <a:r>
              <a:rPr lang="zh-CN" altLang="en-US" sz="2800" u="sng" smtClean="0">
                <a:solidFill>
                  <a:srgbClr val="FFFF00"/>
                </a:solidFill>
              </a:rPr>
              <a:t>个位数</a:t>
            </a:r>
            <a:r>
              <a:rPr lang="zh-CN" altLang="en-US" sz="2800" smtClean="0"/>
              <a:t>放入</a:t>
            </a:r>
            <a:r>
              <a:rPr lang="en-US" altLang="zh-CN" sz="2800" smtClean="0"/>
              <a:t>10</a:t>
            </a:r>
            <a:r>
              <a:rPr lang="zh-CN" altLang="en-US" sz="2800" smtClean="0"/>
              <a:t>个箱子（队列）</a:t>
            </a:r>
          </a:p>
        </p:txBody>
      </p:sp>
      <p:sp>
        <p:nvSpPr>
          <p:cNvPr id="148362" name="Text Box 906"/>
          <p:cNvSpPr txBox="1">
            <a:spLocks noChangeArrowheads="1"/>
          </p:cNvSpPr>
          <p:nvPr/>
        </p:nvSpPr>
        <p:spPr bwMode="auto">
          <a:xfrm>
            <a:off x="2482850" y="5157788"/>
            <a:ext cx="6048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按</a:t>
            </a:r>
            <a:r>
              <a:rPr lang="en-US" altLang="zh-CN" sz="2800">
                <a:latin typeface="Times New Roman" pitchFamily="18" charset="0"/>
              </a:rPr>
              <a:t>0-9</a:t>
            </a:r>
            <a:r>
              <a:rPr lang="zh-CN" altLang="en-US" sz="2800">
                <a:latin typeface="Times New Roman" pitchFamily="18" charset="0"/>
              </a:rPr>
              <a:t>的顺序从</a:t>
            </a:r>
            <a:r>
              <a:rPr lang="en-US" altLang="zh-CN" sz="2800">
                <a:latin typeface="Times New Roman" pitchFamily="18" charset="0"/>
              </a:rPr>
              <a:t>10</a:t>
            </a:r>
            <a:r>
              <a:rPr lang="zh-CN" altLang="en-US" sz="2800">
                <a:latin typeface="Times New Roman" pitchFamily="18" charset="0"/>
              </a:rPr>
              <a:t>个箱子中取出数字</a:t>
            </a:r>
          </a:p>
        </p:txBody>
      </p:sp>
      <p:sp>
        <p:nvSpPr>
          <p:cNvPr id="148363" name="Text Box 907"/>
          <p:cNvSpPr txBox="1">
            <a:spLocks noChangeArrowheads="1"/>
          </p:cNvSpPr>
          <p:nvPr/>
        </p:nvSpPr>
        <p:spPr bwMode="auto">
          <a:xfrm>
            <a:off x="1258888" y="5876925"/>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latin typeface="Times New Roman" pitchFamily="18" charset="0"/>
              </a:rPr>
              <a:t>930  </a:t>
            </a:r>
            <a:r>
              <a:rPr lang="en-US" altLang="zh-CN" sz="2800">
                <a:solidFill>
                  <a:srgbClr val="FFFF00"/>
                </a:solidFill>
                <a:latin typeface="Times New Roman" pitchFamily="18" charset="0"/>
              </a:rPr>
              <a:t>063  083</a:t>
            </a:r>
            <a:r>
              <a:rPr lang="en-US" altLang="zh-CN" sz="2800">
                <a:latin typeface="Times New Roman" pitchFamily="18" charset="0"/>
              </a:rPr>
              <a:t>  184  </a:t>
            </a:r>
            <a:r>
              <a:rPr lang="en-US" altLang="zh-CN" sz="2800">
                <a:solidFill>
                  <a:srgbClr val="FFFF00"/>
                </a:solidFill>
                <a:latin typeface="Times New Roman" pitchFamily="18" charset="0"/>
              </a:rPr>
              <a:t>505</a:t>
            </a:r>
            <a:r>
              <a:rPr lang="en-US" altLang="zh-CN" sz="2800">
                <a:solidFill>
                  <a:schemeClr val="tx2"/>
                </a:solidFill>
                <a:latin typeface="Times New Roman" pitchFamily="18" charset="0"/>
              </a:rPr>
              <a:t> </a:t>
            </a:r>
            <a:r>
              <a:rPr lang="en-US" altLang="zh-CN" sz="2800">
                <a:latin typeface="Times New Roman" pitchFamily="18" charset="0"/>
              </a:rPr>
              <a:t> 278  008  </a:t>
            </a:r>
            <a:r>
              <a:rPr lang="en-US" altLang="zh-CN" sz="2800">
                <a:solidFill>
                  <a:srgbClr val="FFFF00"/>
                </a:solidFill>
                <a:latin typeface="Times New Roman" pitchFamily="18" charset="0"/>
              </a:rPr>
              <a:t>109  589  269</a:t>
            </a:r>
            <a:r>
              <a:rPr lang="en-US" altLang="zh-CN" sz="2800">
                <a:latin typeface="Times New Roman" pitchFamily="18" charset="0"/>
              </a:rPr>
              <a:t>  </a:t>
            </a:r>
          </a:p>
        </p:txBody>
      </p:sp>
      <p:graphicFrame>
        <p:nvGraphicFramePr>
          <p:cNvPr id="180041" name="Group 1865"/>
          <p:cNvGraphicFramePr>
            <a:graphicFrameLocks noGrp="1"/>
          </p:cNvGraphicFramePr>
          <p:nvPr/>
        </p:nvGraphicFramePr>
        <p:xfrm>
          <a:off x="1258888" y="2924175"/>
          <a:ext cx="7445377" cy="1692286"/>
        </p:xfrm>
        <a:graphic>
          <a:graphicData uri="http://schemas.openxmlformats.org/drawingml/2006/table">
            <a:tbl>
              <a:tblPr/>
              <a:tblGrid>
                <a:gridCol w="542971"/>
                <a:gridCol w="217505"/>
                <a:gridCol w="535033"/>
                <a:gridCol w="208298"/>
                <a:gridCol w="579487"/>
                <a:gridCol w="208298"/>
                <a:gridCol w="579487"/>
                <a:gridCol w="208298"/>
                <a:gridCol w="579487"/>
                <a:gridCol w="208298"/>
                <a:gridCol w="579487"/>
                <a:gridCol w="208298"/>
                <a:gridCol w="579487"/>
                <a:gridCol w="208298"/>
                <a:gridCol w="541384"/>
                <a:gridCol w="208298"/>
                <a:gridCol w="503281"/>
                <a:gridCol w="208298"/>
                <a:gridCol w="541384"/>
              </a:tblGrid>
              <a:tr h="518105">
                <a:tc gridSpan="19">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  0      1       2        3      4      5       6       7      8     9</a:t>
                      </a:r>
                    </a:p>
                  </a:txBody>
                  <a:tcPr marL="91448" marR="91448" marT="45698" marB="45698" horzOverflow="overflow">
                    <a:lnL cap="flat">
                      <a:noFill/>
                    </a:lnL>
                    <a:lnR cap="flat">
                      <a:noFill/>
                    </a:lnR>
                    <a:lnT cap="flat">
                      <a:noFill/>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7417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8372" name="Rectangle 1746"/>
          <p:cNvSpPr>
            <a:spLocks noChangeArrowheads="1"/>
          </p:cNvSpPr>
          <p:nvPr/>
        </p:nvSpPr>
        <p:spPr bwMode="auto">
          <a:xfrm>
            <a:off x="7956550" y="3332163"/>
            <a:ext cx="5413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73" name="Rectangle 1747"/>
          <p:cNvSpPr>
            <a:spLocks noChangeArrowheads="1"/>
          </p:cNvSpPr>
          <p:nvPr/>
        </p:nvSpPr>
        <p:spPr bwMode="auto">
          <a:xfrm>
            <a:off x="7270750" y="3332163"/>
            <a:ext cx="5032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74" name="Rectangle 1748"/>
          <p:cNvSpPr>
            <a:spLocks noChangeArrowheads="1"/>
          </p:cNvSpPr>
          <p:nvPr/>
        </p:nvSpPr>
        <p:spPr bwMode="auto">
          <a:xfrm>
            <a:off x="6546850" y="3332163"/>
            <a:ext cx="5413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75" name="Rectangle 1749"/>
          <p:cNvSpPr>
            <a:spLocks noChangeArrowheads="1"/>
          </p:cNvSpPr>
          <p:nvPr/>
        </p:nvSpPr>
        <p:spPr bwMode="auto">
          <a:xfrm>
            <a:off x="5784850" y="3332163"/>
            <a:ext cx="5794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76" name="Rectangle 1750"/>
          <p:cNvSpPr>
            <a:spLocks noChangeArrowheads="1"/>
          </p:cNvSpPr>
          <p:nvPr/>
        </p:nvSpPr>
        <p:spPr bwMode="auto">
          <a:xfrm>
            <a:off x="5022850" y="3332163"/>
            <a:ext cx="5794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77" name="Rectangle 1751"/>
          <p:cNvSpPr>
            <a:spLocks noChangeArrowheads="1"/>
          </p:cNvSpPr>
          <p:nvPr/>
        </p:nvSpPr>
        <p:spPr bwMode="auto">
          <a:xfrm>
            <a:off x="4260850" y="3332163"/>
            <a:ext cx="5794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78" name="Rectangle 1752"/>
          <p:cNvSpPr>
            <a:spLocks noChangeArrowheads="1"/>
          </p:cNvSpPr>
          <p:nvPr/>
        </p:nvSpPr>
        <p:spPr bwMode="auto">
          <a:xfrm>
            <a:off x="3498850" y="3332163"/>
            <a:ext cx="5794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p:txBody>
      </p:sp>
      <p:sp>
        <p:nvSpPr>
          <p:cNvPr id="98379" name="Rectangle 1753"/>
          <p:cNvSpPr>
            <a:spLocks noChangeArrowheads="1"/>
          </p:cNvSpPr>
          <p:nvPr/>
        </p:nvSpPr>
        <p:spPr bwMode="auto">
          <a:xfrm>
            <a:off x="25542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0" name="Rectangle 1754"/>
          <p:cNvSpPr>
            <a:spLocks noChangeArrowheads="1"/>
          </p:cNvSpPr>
          <p:nvPr/>
        </p:nvSpPr>
        <p:spPr bwMode="auto">
          <a:xfrm>
            <a:off x="1801813" y="3332163"/>
            <a:ext cx="21748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1" name="Rectangle 1755"/>
          <p:cNvSpPr>
            <a:spLocks noChangeArrowheads="1"/>
          </p:cNvSpPr>
          <p:nvPr/>
        </p:nvSpPr>
        <p:spPr bwMode="auto">
          <a:xfrm>
            <a:off x="77739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2" name="Rectangle 1756"/>
          <p:cNvSpPr>
            <a:spLocks noChangeArrowheads="1"/>
          </p:cNvSpPr>
          <p:nvPr/>
        </p:nvSpPr>
        <p:spPr bwMode="auto">
          <a:xfrm>
            <a:off x="70881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3" name="Rectangle 1757"/>
          <p:cNvSpPr>
            <a:spLocks noChangeArrowheads="1"/>
          </p:cNvSpPr>
          <p:nvPr/>
        </p:nvSpPr>
        <p:spPr bwMode="auto">
          <a:xfrm>
            <a:off x="63642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4" name="Rectangle 1758"/>
          <p:cNvSpPr>
            <a:spLocks noChangeArrowheads="1"/>
          </p:cNvSpPr>
          <p:nvPr/>
        </p:nvSpPr>
        <p:spPr bwMode="auto">
          <a:xfrm>
            <a:off x="56022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5" name="Rectangle 1759"/>
          <p:cNvSpPr>
            <a:spLocks noChangeArrowheads="1"/>
          </p:cNvSpPr>
          <p:nvPr/>
        </p:nvSpPr>
        <p:spPr bwMode="auto">
          <a:xfrm>
            <a:off x="48402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6" name="Rectangle 1760"/>
          <p:cNvSpPr>
            <a:spLocks noChangeArrowheads="1"/>
          </p:cNvSpPr>
          <p:nvPr/>
        </p:nvSpPr>
        <p:spPr bwMode="auto">
          <a:xfrm>
            <a:off x="40782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7" name="Rectangle 1761"/>
          <p:cNvSpPr>
            <a:spLocks noChangeArrowheads="1"/>
          </p:cNvSpPr>
          <p:nvPr/>
        </p:nvSpPr>
        <p:spPr bwMode="auto">
          <a:xfrm>
            <a:off x="3316288" y="3332163"/>
            <a:ext cx="1825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8" name="Rectangle 1762"/>
          <p:cNvSpPr>
            <a:spLocks noChangeArrowheads="1"/>
          </p:cNvSpPr>
          <p:nvPr/>
        </p:nvSpPr>
        <p:spPr bwMode="auto">
          <a:xfrm>
            <a:off x="2736850" y="3332163"/>
            <a:ext cx="5794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89" name="Rectangle 1763"/>
          <p:cNvSpPr>
            <a:spLocks noChangeArrowheads="1"/>
          </p:cNvSpPr>
          <p:nvPr/>
        </p:nvSpPr>
        <p:spPr bwMode="auto">
          <a:xfrm>
            <a:off x="2019300" y="3332163"/>
            <a:ext cx="53498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90" name="Rectangle 1764"/>
          <p:cNvSpPr>
            <a:spLocks noChangeArrowheads="1"/>
          </p:cNvSpPr>
          <p:nvPr/>
        </p:nvSpPr>
        <p:spPr bwMode="auto">
          <a:xfrm>
            <a:off x="1258888" y="3332163"/>
            <a:ext cx="5429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000" b="0">
              <a:latin typeface="Times New Roman" pitchFamily="18" charset="0"/>
            </a:endParaRPr>
          </a:p>
        </p:txBody>
      </p:sp>
      <p:sp>
        <p:nvSpPr>
          <p:cNvPr id="98391" name="Line 1767"/>
          <p:cNvSpPr>
            <a:spLocks noChangeShapeType="1"/>
          </p:cNvSpPr>
          <p:nvPr/>
        </p:nvSpPr>
        <p:spPr bwMode="auto">
          <a:xfrm>
            <a:off x="1258888" y="3332163"/>
            <a:ext cx="5429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2" name="Line 1768"/>
          <p:cNvSpPr>
            <a:spLocks noChangeShapeType="1"/>
          </p:cNvSpPr>
          <p:nvPr/>
        </p:nvSpPr>
        <p:spPr bwMode="auto">
          <a:xfrm>
            <a:off x="1258888" y="4506913"/>
            <a:ext cx="542925"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3" name="Line 1769"/>
          <p:cNvSpPr>
            <a:spLocks noChangeShapeType="1"/>
          </p:cNvSpPr>
          <p:nvPr/>
        </p:nvSpPr>
        <p:spPr bwMode="auto">
          <a:xfrm>
            <a:off x="1258888" y="2924175"/>
            <a:ext cx="0" cy="4079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4" name="Line 1770"/>
          <p:cNvSpPr>
            <a:spLocks noChangeShapeType="1"/>
          </p:cNvSpPr>
          <p:nvPr/>
        </p:nvSpPr>
        <p:spPr bwMode="auto">
          <a:xfrm>
            <a:off x="8497888" y="2924175"/>
            <a:ext cx="0" cy="4079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5" name="Line 1771"/>
          <p:cNvSpPr>
            <a:spLocks noChangeShapeType="1"/>
          </p:cNvSpPr>
          <p:nvPr/>
        </p:nvSpPr>
        <p:spPr bwMode="auto">
          <a:xfrm>
            <a:off x="1258888" y="3332163"/>
            <a:ext cx="0" cy="1174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6" name="Line 1772"/>
          <p:cNvSpPr>
            <a:spLocks noChangeShapeType="1"/>
          </p:cNvSpPr>
          <p:nvPr/>
        </p:nvSpPr>
        <p:spPr bwMode="auto">
          <a:xfrm>
            <a:off x="201930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7" name="Line 1773"/>
          <p:cNvSpPr>
            <a:spLocks noChangeShapeType="1"/>
          </p:cNvSpPr>
          <p:nvPr/>
        </p:nvSpPr>
        <p:spPr bwMode="auto">
          <a:xfrm>
            <a:off x="27368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8" name="Line 1774"/>
          <p:cNvSpPr>
            <a:spLocks noChangeShapeType="1"/>
          </p:cNvSpPr>
          <p:nvPr/>
        </p:nvSpPr>
        <p:spPr bwMode="auto">
          <a:xfrm>
            <a:off x="33162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99" name="Line 1775"/>
          <p:cNvSpPr>
            <a:spLocks noChangeShapeType="1"/>
          </p:cNvSpPr>
          <p:nvPr/>
        </p:nvSpPr>
        <p:spPr bwMode="auto">
          <a:xfrm>
            <a:off x="40782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0" name="Line 1776"/>
          <p:cNvSpPr>
            <a:spLocks noChangeShapeType="1"/>
          </p:cNvSpPr>
          <p:nvPr/>
        </p:nvSpPr>
        <p:spPr bwMode="auto">
          <a:xfrm>
            <a:off x="48402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1" name="Line 1777"/>
          <p:cNvSpPr>
            <a:spLocks noChangeShapeType="1"/>
          </p:cNvSpPr>
          <p:nvPr/>
        </p:nvSpPr>
        <p:spPr bwMode="auto">
          <a:xfrm>
            <a:off x="56022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2" name="Line 1778"/>
          <p:cNvSpPr>
            <a:spLocks noChangeShapeType="1"/>
          </p:cNvSpPr>
          <p:nvPr/>
        </p:nvSpPr>
        <p:spPr bwMode="auto">
          <a:xfrm>
            <a:off x="63642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3" name="Line 1779"/>
          <p:cNvSpPr>
            <a:spLocks noChangeShapeType="1"/>
          </p:cNvSpPr>
          <p:nvPr/>
        </p:nvSpPr>
        <p:spPr bwMode="auto">
          <a:xfrm>
            <a:off x="70881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4" name="Line 1780"/>
          <p:cNvSpPr>
            <a:spLocks noChangeShapeType="1"/>
          </p:cNvSpPr>
          <p:nvPr/>
        </p:nvSpPr>
        <p:spPr bwMode="auto">
          <a:xfrm>
            <a:off x="77739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5" name="Line 1781"/>
          <p:cNvSpPr>
            <a:spLocks noChangeShapeType="1"/>
          </p:cNvSpPr>
          <p:nvPr/>
        </p:nvSpPr>
        <p:spPr bwMode="auto">
          <a:xfrm>
            <a:off x="8497888" y="3332163"/>
            <a:ext cx="0" cy="1174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6" name="Line 1782"/>
          <p:cNvSpPr>
            <a:spLocks noChangeShapeType="1"/>
          </p:cNvSpPr>
          <p:nvPr/>
        </p:nvSpPr>
        <p:spPr bwMode="auto">
          <a:xfrm>
            <a:off x="1801813"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7" name="Line 1783"/>
          <p:cNvSpPr>
            <a:spLocks noChangeShapeType="1"/>
          </p:cNvSpPr>
          <p:nvPr/>
        </p:nvSpPr>
        <p:spPr bwMode="auto">
          <a:xfrm>
            <a:off x="2554288"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8" name="Line 1784"/>
          <p:cNvSpPr>
            <a:spLocks noChangeShapeType="1"/>
          </p:cNvSpPr>
          <p:nvPr/>
        </p:nvSpPr>
        <p:spPr bwMode="auto">
          <a:xfrm>
            <a:off x="34988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09" name="Line 1785"/>
          <p:cNvSpPr>
            <a:spLocks noChangeShapeType="1"/>
          </p:cNvSpPr>
          <p:nvPr/>
        </p:nvSpPr>
        <p:spPr bwMode="auto">
          <a:xfrm>
            <a:off x="42608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0" name="Line 1786"/>
          <p:cNvSpPr>
            <a:spLocks noChangeShapeType="1"/>
          </p:cNvSpPr>
          <p:nvPr/>
        </p:nvSpPr>
        <p:spPr bwMode="auto">
          <a:xfrm>
            <a:off x="50228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1" name="Line 1787"/>
          <p:cNvSpPr>
            <a:spLocks noChangeShapeType="1"/>
          </p:cNvSpPr>
          <p:nvPr/>
        </p:nvSpPr>
        <p:spPr bwMode="auto">
          <a:xfrm>
            <a:off x="57848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2" name="Line 1788"/>
          <p:cNvSpPr>
            <a:spLocks noChangeShapeType="1"/>
          </p:cNvSpPr>
          <p:nvPr/>
        </p:nvSpPr>
        <p:spPr bwMode="auto">
          <a:xfrm>
            <a:off x="65468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3" name="Line 1789"/>
          <p:cNvSpPr>
            <a:spLocks noChangeShapeType="1"/>
          </p:cNvSpPr>
          <p:nvPr/>
        </p:nvSpPr>
        <p:spPr bwMode="auto">
          <a:xfrm>
            <a:off x="72707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4" name="Line 1790"/>
          <p:cNvSpPr>
            <a:spLocks noChangeShapeType="1"/>
          </p:cNvSpPr>
          <p:nvPr/>
        </p:nvSpPr>
        <p:spPr bwMode="auto">
          <a:xfrm>
            <a:off x="7956550" y="3332163"/>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5" name="Line 1791"/>
          <p:cNvSpPr>
            <a:spLocks noChangeShapeType="1"/>
          </p:cNvSpPr>
          <p:nvPr/>
        </p:nvSpPr>
        <p:spPr bwMode="auto">
          <a:xfrm>
            <a:off x="1801813" y="3332163"/>
            <a:ext cx="21748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6" name="Line 1792"/>
          <p:cNvSpPr>
            <a:spLocks noChangeShapeType="1"/>
          </p:cNvSpPr>
          <p:nvPr/>
        </p:nvSpPr>
        <p:spPr bwMode="auto">
          <a:xfrm>
            <a:off x="2019300" y="3332163"/>
            <a:ext cx="5349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7" name="Line 1793"/>
          <p:cNvSpPr>
            <a:spLocks noChangeShapeType="1"/>
          </p:cNvSpPr>
          <p:nvPr/>
        </p:nvSpPr>
        <p:spPr bwMode="auto">
          <a:xfrm>
            <a:off x="25542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8" name="Line 1794"/>
          <p:cNvSpPr>
            <a:spLocks noChangeShapeType="1"/>
          </p:cNvSpPr>
          <p:nvPr/>
        </p:nvSpPr>
        <p:spPr bwMode="auto">
          <a:xfrm>
            <a:off x="2736850" y="3332163"/>
            <a:ext cx="5794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19" name="Line 1795"/>
          <p:cNvSpPr>
            <a:spLocks noChangeShapeType="1"/>
          </p:cNvSpPr>
          <p:nvPr/>
        </p:nvSpPr>
        <p:spPr bwMode="auto">
          <a:xfrm>
            <a:off x="25542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0" name="Line 1796"/>
          <p:cNvSpPr>
            <a:spLocks noChangeShapeType="1"/>
          </p:cNvSpPr>
          <p:nvPr/>
        </p:nvSpPr>
        <p:spPr bwMode="auto">
          <a:xfrm>
            <a:off x="2736850" y="4506913"/>
            <a:ext cx="5794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1" name="Line 1797"/>
          <p:cNvSpPr>
            <a:spLocks noChangeShapeType="1"/>
          </p:cNvSpPr>
          <p:nvPr/>
        </p:nvSpPr>
        <p:spPr bwMode="auto">
          <a:xfrm>
            <a:off x="33162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2" name="Line 1798"/>
          <p:cNvSpPr>
            <a:spLocks noChangeShapeType="1"/>
          </p:cNvSpPr>
          <p:nvPr/>
        </p:nvSpPr>
        <p:spPr bwMode="auto">
          <a:xfrm>
            <a:off x="3498850" y="3332163"/>
            <a:ext cx="5794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3" name="Line 1799"/>
          <p:cNvSpPr>
            <a:spLocks noChangeShapeType="1"/>
          </p:cNvSpPr>
          <p:nvPr/>
        </p:nvSpPr>
        <p:spPr bwMode="auto">
          <a:xfrm>
            <a:off x="33162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4" name="Line 1800"/>
          <p:cNvSpPr>
            <a:spLocks noChangeShapeType="1"/>
          </p:cNvSpPr>
          <p:nvPr/>
        </p:nvSpPr>
        <p:spPr bwMode="auto">
          <a:xfrm>
            <a:off x="3498850" y="4506913"/>
            <a:ext cx="5794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5" name="Line 1801"/>
          <p:cNvSpPr>
            <a:spLocks noChangeShapeType="1"/>
          </p:cNvSpPr>
          <p:nvPr/>
        </p:nvSpPr>
        <p:spPr bwMode="auto">
          <a:xfrm>
            <a:off x="40782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6" name="Line 1802"/>
          <p:cNvSpPr>
            <a:spLocks noChangeShapeType="1"/>
          </p:cNvSpPr>
          <p:nvPr/>
        </p:nvSpPr>
        <p:spPr bwMode="auto">
          <a:xfrm>
            <a:off x="4260850" y="3332163"/>
            <a:ext cx="5794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7" name="Line 1803"/>
          <p:cNvSpPr>
            <a:spLocks noChangeShapeType="1"/>
          </p:cNvSpPr>
          <p:nvPr/>
        </p:nvSpPr>
        <p:spPr bwMode="auto">
          <a:xfrm>
            <a:off x="40782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8" name="Line 1804"/>
          <p:cNvSpPr>
            <a:spLocks noChangeShapeType="1"/>
          </p:cNvSpPr>
          <p:nvPr/>
        </p:nvSpPr>
        <p:spPr bwMode="auto">
          <a:xfrm>
            <a:off x="4260850" y="4506913"/>
            <a:ext cx="5794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29" name="Line 1805"/>
          <p:cNvSpPr>
            <a:spLocks noChangeShapeType="1"/>
          </p:cNvSpPr>
          <p:nvPr/>
        </p:nvSpPr>
        <p:spPr bwMode="auto">
          <a:xfrm>
            <a:off x="48402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0" name="Line 1806"/>
          <p:cNvSpPr>
            <a:spLocks noChangeShapeType="1"/>
          </p:cNvSpPr>
          <p:nvPr/>
        </p:nvSpPr>
        <p:spPr bwMode="auto">
          <a:xfrm>
            <a:off x="5022850" y="3332163"/>
            <a:ext cx="5794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1" name="Line 1807"/>
          <p:cNvSpPr>
            <a:spLocks noChangeShapeType="1"/>
          </p:cNvSpPr>
          <p:nvPr/>
        </p:nvSpPr>
        <p:spPr bwMode="auto">
          <a:xfrm>
            <a:off x="48402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2" name="Line 1808"/>
          <p:cNvSpPr>
            <a:spLocks noChangeShapeType="1"/>
          </p:cNvSpPr>
          <p:nvPr/>
        </p:nvSpPr>
        <p:spPr bwMode="auto">
          <a:xfrm>
            <a:off x="5022850" y="4506913"/>
            <a:ext cx="5794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3" name="Line 1809"/>
          <p:cNvSpPr>
            <a:spLocks noChangeShapeType="1"/>
          </p:cNvSpPr>
          <p:nvPr/>
        </p:nvSpPr>
        <p:spPr bwMode="auto">
          <a:xfrm>
            <a:off x="56022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4" name="Line 1810"/>
          <p:cNvSpPr>
            <a:spLocks noChangeShapeType="1"/>
          </p:cNvSpPr>
          <p:nvPr/>
        </p:nvSpPr>
        <p:spPr bwMode="auto">
          <a:xfrm>
            <a:off x="5784850" y="3332163"/>
            <a:ext cx="5794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5" name="Line 1811"/>
          <p:cNvSpPr>
            <a:spLocks noChangeShapeType="1"/>
          </p:cNvSpPr>
          <p:nvPr/>
        </p:nvSpPr>
        <p:spPr bwMode="auto">
          <a:xfrm>
            <a:off x="56022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6" name="Line 1812"/>
          <p:cNvSpPr>
            <a:spLocks noChangeShapeType="1"/>
          </p:cNvSpPr>
          <p:nvPr/>
        </p:nvSpPr>
        <p:spPr bwMode="auto">
          <a:xfrm>
            <a:off x="5784850" y="4506913"/>
            <a:ext cx="5794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7" name="Line 1813"/>
          <p:cNvSpPr>
            <a:spLocks noChangeShapeType="1"/>
          </p:cNvSpPr>
          <p:nvPr/>
        </p:nvSpPr>
        <p:spPr bwMode="auto">
          <a:xfrm>
            <a:off x="63642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8" name="Line 1814"/>
          <p:cNvSpPr>
            <a:spLocks noChangeShapeType="1"/>
          </p:cNvSpPr>
          <p:nvPr/>
        </p:nvSpPr>
        <p:spPr bwMode="auto">
          <a:xfrm>
            <a:off x="6546850" y="3332163"/>
            <a:ext cx="5413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39" name="Line 1815"/>
          <p:cNvSpPr>
            <a:spLocks noChangeShapeType="1"/>
          </p:cNvSpPr>
          <p:nvPr/>
        </p:nvSpPr>
        <p:spPr bwMode="auto">
          <a:xfrm>
            <a:off x="63642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0" name="Line 1816"/>
          <p:cNvSpPr>
            <a:spLocks noChangeShapeType="1"/>
          </p:cNvSpPr>
          <p:nvPr/>
        </p:nvSpPr>
        <p:spPr bwMode="auto">
          <a:xfrm>
            <a:off x="6546850" y="4506913"/>
            <a:ext cx="5413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1" name="Line 1817"/>
          <p:cNvSpPr>
            <a:spLocks noChangeShapeType="1"/>
          </p:cNvSpPr>
          <p:nvPr/>
        </p:nvSpPr>
        <p:spPr bwMode="auto">
          <a:xfrm>
            <a:off x="70881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2" name="Line 1818"/>
          <p:cNvSpPr>
            <a:spLocks noChangeShapeType="1"/>
          </p:cNvSpPr>
          <p:nvPr/>
        </p:nvSpPr>
        <p:spPr bwMode="auto">
          <a:xfrm>
            <a:off x="7270750" y="4506913"/>
            <a:ext cx="5032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3" name="Line 1819"/>
          <p:cNvSpPr>
            <a:spLocks noChangeShapeType="1"/>
          </p:cNvSpPr>
          <p:nvPr/>
        </p:nvSpPr>
        <p:spPr bwMode="auto">
          <a:xfrm>
            <a:off x="70881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4" name="Line 1820"/>
          <p:cNvSpPr>
            <a:spLocks noChangeShapeType="1"/>
          </p:cNvSpPr>
          <p:nvPr/>
        </p:nvSpPr>
        <p:spPr bwMode="auto">
          <a:xfrm>
            <a:off x="7270750" y="3332163"/>
            <a:ext cx="5032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5" name="Line 1821"/>
          <p:cNvSpPr>
            <a:spLocks noChangeShapeType="1"/>
          </p:cNvSpPr>
          <p:nvPr/>
        </p:nvSpPr>
        <p:spPr bwMode="auto">
          <a:xfrm>
            <a:off x="7773988" y="333216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6" name="Line 1822"/>
          <p:cNvSpPr>
            <a:spLocks noChangeShapeType="1"/>
          </p:cNvSpPr>
          <p:nvPr/>
        </p:nvSpPr>
        <p:spPr bwMode="auto">
          <a:xfrm>
            <a:off x="7956550" y="3332163"/>
            <a:ext cx="5413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7" name="Line 1823"/>
          <p:cNvSpPr>
            <a:spLocks noChangeShapeType="1"/>
          </p:cNvSpPr>
          <p:nvPr/>
        </p:nvSpPr>
        <p:spPr bwMode="auto">
          <a:xfrm>
            <a:off x="7773988" y="4506913"/>
            <a:ext cx="182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8" name="Line 1824"/>
          <p:cNvSpPr>
            <a:spLocks noChangeShapeType="1"/>
          </p:cNvSpPr>
          <p:nvPr/>
        </p:nvSpPr>
        <p:spPr bwMode="auto">
          <a:xfrm>
            <a:off x="7956550" y="4506913"/>
            <a:ext cx="54133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49" name="Line 1825"/>
          <p:cNvSpPr>
            <a:spLocks noChangeShapeType="1"/>
          </p:cNvSpPr>
          <p:nvPr/>
        </p:nvSpPr>
        <p:spPr bwMode="auto">
          <a:xfrm>
            <a:off x="1801813" y="4506913"/>
            <a:ext cx="21748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450" name="Line 1826"/>
          <p:cNvSpPr>
            <a:spLocks noChangeShapeType="1"/>
          </p:cNvSpPr>
          <p:nvPr/>
        </p:nvSpPr>
        <p:spPr bwMode="auto">
          <a:xfrm>
            <a:off x="2019300" y="4506913"/>
            <a:ext cx="5349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027" name="Rectangle 1851"/>
          <p:cNvSpPr>
            <a:spLocks noChangeArrowheads="1"/>
          </p:cNvSpPr>
          <p:nvPr/>
        </p:nvSpPr>
        <p:spPr bwMode="auto">
          <a:xfrm>
            <a:off x="7162800" y="3478213"/>
            <a:ext cx="7905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a:p>
            <a:pPr>
              <a:spcBef>
                <a:spcPct val="0"/>
              </a:spcBef>
              <a:buClrTx/>
              <a:buFontTx/>
              <a:buNone/>
            </a:pPr>
            <a:r>
              <a:rPr kumimoji="0" lang="en-US" altLang="zh-CN" sz="2800" b="0">
                <a:latin typeface="Times New Roman" pitchFamily="18" charset="0"/>
              </a:rPr>
              <a:t>278</a:t>
            </a:r>
          </a:p>
        </p:txBody>
      </p:sp>
      <p:sp>
        <p:nvSpPr>
          <p:cNvPr id="180028" name="Rectangle 1852"/>
          <p:cNvSpPr>
            <a:spLocks noChangeArrowheads="1"/>
          </p:cNvSpPr>
          <p:nvPr/>
        </p:nvSpPr>
        <p:spPr bwMode="auto">
          <a:xfrm>
            <a:off x="7883525" y="3478213"/>
            <a:ext cx="8667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a:p>
            <a:pPr>
              <a:spcBef>
                <a:spcPct val="0"/>
              </a:spcBef>
              <a:buClrTx/>
              <a:buFontTx/>
              <a:buNone/>
            </a:pPr>
            <a:r>
              <a:rPr kumimoji="0" lang="en-US" altLang="zh-CN" sz="2800" b="0">
                <a:latin typeface="Times New Roman" pitchFamily="18" charset="0"/>
              </a:rPr>
              <a:t>109</a:t>
            </a:r>
          </a:p>
        </p:txBody>
      </p:sp>
      <p:sp>
        <p:nvSpPr>
          <p:cNvPr id="180029" name="Rectangle 1853"/>
          <p:cNvSpPr>
            <a:spLocks noChangeArrowheads="1"/>
          </p:cNvSpPr>
          <p:nvPr/>
        </p:nvSpPr>
        <p:spPr bwMode="auto">
          <a:xfrm>
            <a:off x="3417888" y="3478213"/>
            <a:ext cx="7921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a:p>
            <a:pPr>
              <a:spcBef>
                <a:spcPct val="0"/>
              </a:spcBef>
              <a:buClrTx/>
              <a:buFontTx/>
              <a:buNone/>
            </a:pPr>
            <a:r>
              <a:rPr kumimoji="0" lang="en-US" altLang="zh-CN" sz="2800" b="0">
                <a:latin typeface="Times New Roman" pitchFamily="18" charset="0"/>
              </a:rPr>
              <a:t>063</a:t>
            </a:r>
          </a:p>
        </p:txBody>
      </p:sp>
      <p:sp>
        <p:nvSpPr>
          <p:cNvPr id="180030" name="Rectangle 1854"/>
          <p:cNvSpPr>
            <a:spLocks noChangeArrowheads="1"/>
          </p:cNvSpPr>
          <p:nvPr/>
        </p:nvSpPr>
        <p:spPr bwMode="auto">
          <a:xfrm>
            <a:off x="1185863" y="3213100"/>
            <a:ext cx="7921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930</a:t>
            </a:r>
          </a:p>
        </p:txBody>
      </p:sp>
      <p:sp>
        <p:nvSpPr>
          <p:cNvPr id="180031" name="Rectangle 1855"/>
          <p:cNvSpPr>
            <a:spLocks noChangeArrowheads="1"/>
          </p:cNvSpPr>
          <p:nvPr/>
        </p:nvSpPr>
        <p:spPr bwMode="auto">
          <a:xfrm>
            <a:off x="7883525" y="2852738"/>
            <a:ext cx="10080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589</a:t>
            </a:r>
          </a:p>
        </p:txBody>
      </p:sp>
      <p:sp>
        <p:nvSpPr>
          <p:cNvPr id="180032" name="Rectangle 1856"/>
          <p:cNvSpPr>
            <a:spLocks noChangeArrowheads="1"/>
          </p:cNvSpPr>
          <p:nvPr/>
        </p:nvSpPr>
        <p:spPr bwMode="auto">
          <a:xfrm>
            <a:off x="4210050" y="3478213"/>
            <a:ext cx="7953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a:p>
            <a:pPr>
              <a:spcBef>
                <a:spcPct val="0"/>
              </a:spcBef>
              <a:buClrTx/>
              <a:buFontTx/>
              <a:buNone/>
            </a:pPr>
            <a:r>
              <a:rPr kumimoji="0" lang="en-US" altLang="zh-CN" sz="2800" b="0">
                <a:latin typeface="Times New Roman" pitchFamily="18" charset="0"/>
              </a:rPr>
              <a:t>184</a:t>
            </a:r>
          </a:p>
        </p:txBody>
      </p:sp>
      <p:sp>
        <p:nvSpPr>
          <p:cNvPr id="180033" name="Rectangle 1857"/>
          <p:cNvSpPr>
            <a:spLocks noChangeArrowheads="1"/>
          </p:cNvSpPr>
          <p:nvPr/>
        </p:nvSpPr>
        <p:spPr bwMode="auto">
          <a:xfrm>
            <a:off x="4930775" y="3478213"/>
            <a:ext cx="7953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000" b="0">
              <a:latin typeface="Times New Roman" pitchFamily="18" charset="0"/>
            </a:endParaRPr>
          </a:p>
          <a:p>
            <a:pPr>
              <a:spcBef>
                <a:spcPct val="0"/>
              </a:spcBef>
              <a:buClrTx/>
              <a:buFontTx/>
              <a:buNone/>
            </a:pPr>
            <a:endParaRPr kumimoji="0" lang="en-US" altLang="zh-CN" sz="2000" b="0">
              <a:latin typeface="Times New Roman" pitchFamily="18" charset="0"/>
            </a:endParaRPr>
          </a:p>
          <a:p>
            <a:pPr>
              <a:spcBef>
                <a:spcPct val="0"/>
              </a:spcBef>
              <a:buClrTx/>
              <a:buFontTx/>
              <a:buNone/>
            </a:pPr>
            <a:r>
              <a:rPr kumimoji="0" lang="en-US" altLang="zh-CN" sz="2800" b="0">
                <a:latin typeface="Times New Roman" pitchFamily="18" charset="0"/>
              </a:rPr>
              <a:t>505</a:t>
            </a:r>
          </a:p>
        </p:txBody>
      </p:sp>
      <p:sp>
        <p:nvSpPr>
          <p:cNvPr id="180034" name="Rectangle 1858"/>
          <p:cNvSpPr>
            <a:spLocks noChangeArrowheads="1"/>
          </p:cNvSpPr>
          <p:nvPr/>
        </p:nvSpPr>
        <p:spPr bwMode="auto">
          <a:xfrm>
            <a:off x="7880350" y="2492375"/>
            <a:ext cx="8667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269</a:t>
            </a:r>
          </a:p>
        </p:txBody>
      </p:sp>
      <p:sp>
        <p:nvSpPr>
          <p:cNvPr id="180035" name="Rectangle 1859"/>
          <p:cNvSpPr>
            <a:spLocks noChangeArrowheads="1"/>
          </p:cNvSpPr>
          <p:nvPr/>
        </p:nvSpPr>
        <p:spPr bwMode="auto">
          <a:xfrm>
            <a:off x="7162800" y="2852738"/>
            <a:ext cx="7905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008</a:t>
            </a:r>
          </a:p>
        </p:txBody>
      </p:sp>
      <p:sp>
        <p:nvSpPr>
          <p:cNvPr id="180036" name="Rectangle 1860"/>
          <p:cNvSpPr>
            <a:spLocks noChangeArrowheads="1"/>
          </p:cNvSpPr>
          <p:nvPr/>
        </p:nvSpPr>
        <p:spPr bwMode="auto">
          <a:xfrm>
            <a:off x="3417888" y="2852738"/>
            <a:ext cx="7921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083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00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0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0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00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00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00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00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003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00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003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8362">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48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8362" grpId="0" build="p" autoUpdateAnimBg="0"/>
      <p:bldP spid="148363" grpId="0" build="p" autoUpdateAnimBg="0"/>
      <p:bldP spid="180027" grpId="0"/>
      <p:bldP spid="180028" grpId="0"/>
      <p:bldP spid="180029" grpId="0"/>
      <p:bldP spid="180030" grpId="0"/>
      <p:bldP spid="180031" grpId="0"/>
      <p:bldP spid="180032" grpId="0"/>
      <p:bldP spid="180033" grpId="0"/>
      <p:bldP spid="180034" grpId="0"/>
      <p:bldP spid="180035" grpId="0"/>
      <p:bldP spid="180036"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DBC389F-34FE-4ABB-8F24-C3F7737E0B67}" type="slidenum">
              <a:rPr lang="en-US" altLang="zh-CN" sz="1200" b="0" smtClean="0">
                <a:latin typeface="Arial" charset="0"/>
              </a:rPr>
              <a:pPr eaLnBrk="1" hangingPunct="1">
                <a:spcBef>
                  <a:spcPct val="0"/>
                </a:spcBef>
                <a:buClrTx/>
                <a:buFontTx/>
                <a:buNone/>
              </a:pPr>
              <a:t>103</a:t>
            </a:fld>
            <a:endParaRPr lang="en-US" altLang="zh-CN" sz="1200" b="0" smtClean="0">
              <a:latin typeface="Arial" charset="0"/>
            </a:endParaRPr>
          </a:p>
        </p:txBody>
      </p:sp>
      <p:sp>
        <p:nvSpPr>
          <p:cNvPr id="99331" name="Rectangle 3"/>
          <p:cNvSpPr>
            <a:spLocks noGrp="1" noChangeArrowheads="1"/>
          </p:cNvSpPr>
          <p:nvPr>
            <p:ph type="body" idx="1"/>
          </p:nvPr>
        </p:nvSpPr>
        <p:spPr>
          <a:xfrm>
            <a:off x="822325" y="1714500"/>
            <a:ext cx="7496175" cy="625475"/>
          </a:xfrm>
        </p:spPr>
        <p:txBody>
          <a:bodyPr/>
          <a:lstStyle/>
          <a:p>
            <a:pPr eaLnBrk="1" hangingPunct="1">
              <a:lnSpc>
                <a:spcPct val="120000"/>
              </a:lnSpc>
              <a:buFont typeface="Wingdings" pitchFamily="2" charset="2"/>
              <a:buNone/>
            </a:pPr>
            <a:r>
              <a:rPr lang="zh-CN" altLang="en-US" sz="2800" smtClean="0"/>
              <a:t>第二遍：再将所得数列按</a:t>
            </a:r>
            <a:r>
              <a:rPr lang="zh-CN" altLang="en-US" sz="2800" smtClean="0">
                <a:solidFill>
                  <a:srgbClr val="FFFF00"/>
                </a:solidFill>
              </a:rPr>
              <a:t>十位数</a:t>
            </a:r>
            <a:r>
              <a:rPr lang="zh-CN" altLang="en-US" sz="2800" smtClean="0"/>
              <a:t>依次入箱</a:t>
            </a:r>
          </a:p>
          <a:p>
            <a:pPr eaLnBrk="1" hangingPunct="1">
              <a:lnSpc>
                <a:spcPct val="120000"/>
              </a:lnSpc>
              <a:buFont typeface="Wingdings" pitchFamily="2" charset="2"/>
              <a:buNone/>
            </a:pPr>
            <a:endParaRPr lang="en-US" altLang="zh-CN" sz="2800" smtClean="0"/>
          </a:p>
        </p:txBody>
      </p:sp>
      <p:sp>
        <p:nvSpPr>
          <p:cNvPr id="99332" name="Text Box 86"/>
          <p:cNvSpPr txBox="1">
            <a:spLocks noChangeArrowheads="1"/>
          </p:cNvSpPr>
          <p:nvPr/>
        </p:nvSpPr>
        <p:spPr bwMode="auto">
          <a:xfrm>
            <a:off x="755650" y="620713"/>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latin typeface="Times New Roman" pitchFamily="18" charset="0"/>
              </a:rPr>
              <a:t>930  </a:t>
            </a:r>
            <a:r>
              <a:rPr lang="en-US" altLang="zh-CN" sz="2800">
                <a:solidFill>
                  <a:srgbClr val="FFFF00"/>
                </a:solidFill>
                <a:latin typeface="Times New Roman" pitchFamily="18" charset="0"/>
              </a:rPr>
              <a:t>063  083</a:t>
            </a:r>
            <a:r>
              <a:rPr lang="en-US" altLang="zh-CN" sz="2800">
                <a:latin typeface="Times New Roman" pitchFamily="18" charset="0"/>
              </a:rPr>
              <a:t>  184  </a:t>
            </a:r>
            <a:r>
              <a:rPr lang="en-US" altLang="zh-CN" sz="2800">
                <a:solidFill>
                  <a:srgbClr val="FFFF00"/>
                </a:solidFill>
                <a:latin typeface="Times New Roman" pitchFamily="18" charset="0"/>
              </a:rPr>
              <a:t>505</a:t>
            </a:r>
            <a:r>
              <a:rPr lang="en-US" altLang="zh-CN" sz="2800">
                <a:solidFill>
                  <a:schemeClr val="tx2"/>
                </a:solidFill>
                <a:latin typeface="Times New Roman" pitchFamily="18" charset="0"/>
              </a:rPr>
              <a:t> </a:t>
            </a:r>
            <a:r>
              <a:rPr lang="en-US" altLang="zh-CN" sz="2800">
                <a:latin typeface="Times New Roman" pitchFamily="18" charset="0"/>
              </a:rPr>
              <a:t> 278  008  </a:t>
            </a:r>
            <a:r>
              <a:rPr lang="en-US" altLang="zh-CN" sz="2800">
                <a:solidFill>
                  <a:srgbClr val="FFFF00"/>
                </a:solidFill>
                <a:latin typeface="Times New Roman" pitchFamily="18" charset="0"/>
              </a:rPr>
              <a:t>109  589  269</a:t>
            </a:r>
            <a:r>
              <a:rPr lang="en-US" altLang="zh-CN" sz="2800" b="0">
                <a:latin typeface="Times New Roman" pitchFamily="18" charset="0"/>
              </a:rPr>
              <a:t>  </a:t>
            </a:r>
          </a:p>
        </p:txBody>
      </p:sp>
      <p:sp>
        <p:nvSpPr>
          <p:cNvPr id="149387" name="Text Box 907"/>
          <p:cNvSpPr txBox="1">
            <a:spLocks noChangeArrowheads="1"/>
          </p:cNvSpPr>
          <p:nvPr/>
        </p:nvSpPr>
        <p:spPr bwMode="auto">
          <a:xfrm>
            <a:off x="1403350" y="5157788"/>
            <a:ext cx="676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再按</a:t>
            </a:r>
            <a:r>
              <a:rPr lang="en-US" altLang="zh-CN" sz="2800">
                <a:latin typeface="Times New Roman" pitchFamily="18" charset="0"/>
              </a:rPr>
              <a:t>0-9</a:t>
            </a:r>
            <a:r>
              <a:rPr lang="zh-CN" altLang="en-US" sz="2800">
                <a:latin typeface="Times New Roman" pitchFamily="18" charset="0"/>
              </a:rPr>
              <a:t>的顺序从</a:t>
            </a:r>
            <a:r>
              <a:rPr lang="en-US" altLang="zh-CN" sz="2800">
                <a:latin typeface="Times New Roman" pitchFamily="18" charset="0"/>
              </a:rPr>
              <a:t>10</a:t>
            </a:r>
            <a:r>
              <a:rPr lang="zh-CN" altLang="en-US" sz="2800">
                <a:latin typeface="Times New Roman" pitchFamily="18" charset="0"/>
              </a:rPr>
              <a:t>个箱子中取出数字</a:t>
            </a:r>
          </a:p>
        </p:txBody>
      </p:sp>
      <p:sp>
        <p:nvSpPr>
          <p:cNvPr id="149388" name="Text Box 908"/>
          <p:cNvSpPr txBox="1">
            <a:spLocks noChangeArrowheads="1"/>
          </p:cNvSpPr>
          <p:nvPr/>
        </p:nvSpPr>
        <p:spPr bwMode="auto">
          <a:xfrm>
            <a:off x="1042988" y="5876925"/>
            <a:ext cx="7178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rgbClr val="66FF66"/>
                </a:solidFill>
                <a:latin typeface="Times New Roman" pitchFamily="18" charset="0"/>
              </a:rPr>
              <a:t>505  008  109</a:t>
            </a:r>
            <a:r>
              <a:rPr lang="en-US" altLang="zh-CN" sz="2800">
                <a:latin typeface="Times New Roman" pitchFamily="18" charset="0"/>
              </a:rPr>
              <a:t>  930  </a:t>
            </a:r>
            <a:r>
              <a:rPr lang="en-US" altLang="zh-CN" sz="2800">
                <a:solidFill>
                  <a:srgbClr val="66FF66"/>
                </a:solidFill>
                <a:latin typeface="Times New Roman" pitchFamily="18" charset="0"/>
              </a:rPr>
              <a:t>063  269</a:t>
            </a:r>
            <a:r>
              <a:rPr lang="en-US" altLang="zh-CN" sz="2800">
                <a:latin typeface="Times New Roman" pitchFamily="18" charset="0"/>
              </a:rPr>
              <a:t>  278  </a:t>
            </a:r>
            <a:r>
              <a:rPr lang="en-US" altLang="zh-CN" sz="2800">
                <a:solidFill>
                  <a:srgbClr val="66FF66"/>
                </a:solidFill>
                <a:latin typeface="Times New Roman" pitchFamily="18" charset="0"/>
              </a:rPr>
              <a:t>083  184  589</a:t>
            </a:r>
          </a:p>
        </p:txBody>
      </p:sp>
      <p:graphicFrame>
        <p:nvGraphicFramePr>
          <p:cNvPr id="180386" name="Group 1186"/>
          <p:cNvGraphicFramePr>
            <a:graphicFrameLocks noGrp="1"/>
          </p:cNvGraphicFramePr>
          <p:nvPr/>
        </p:nvGraphicFramePr>
        <p:xfrm>
          <a:off x="974725" y="2997200"/>
          <a:ext cx="7445377" cy="1692286"/>
        </p:xfrm>
        <a:graphic>
          <a:graphicData uri="http://schemas.openxmlformats.org/drawingml/2006/table">
            <a:tbl>
              <a:tblPr/>
              <a:tblGrid>
                <a:gridCol w="542972"/>
                <a:gridCol w="217507"/>
                <a:gridCol w="535033"/>
                <a:gridCol w="208298"/>
                <a:gridCol w="579487"/>
                <a:gridCol w="208298"/>
                <a:gridCol w="579487"/>
                <a:gridCol w="208298"/>
                <a:gridCol w="579487"/>
                <a:gridCol w="208298"/>
                <a:gridCol w="579487"/>
                <a:gridCol w="208298"/>
                <a:gridCol w="579487"/>
                <a:gridCol w="208298"/>
                <a:gridCol w="541383"/>
                <a:gridCol w="208298"/>
                <a:gridCol w="503280"/>
                <a:gridCol w="208298"/>
                <a:gridCol w="541383"/>
              </a:tblGrid>
              <a:tr h="518105">
                <a:tc gridSpan="19">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  0      1      2      3       4       5       6      7      8       9</a:t>
                      </a:r>
                    </a:p>
                  </a:txBody>
                  <a:tcPr marL="91448" marR="91448" marT="45698" marB="45698" horzOverflow="overflow">
                    <a:lnL cap="flat">
                      <a:noFill/>
                    </a:lnL>
                    <a:lnR cap="flat">
                      <a:noFill/>
                    </a:lnR>
                    <a:lnT cap="flat">
                      <a:noFill/>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7417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91448" marR="91448" marT="45698" marB="4569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9396" name="Rectangle 1005"/>
          <p:cNvSpPr>
            <a:spLocks noChangeArrowheads="1"/>
          </p:cNvSpPr>
          <p:nvPr/>
        </p:nvSpPr>
        <p:spPr bwMode="auto">
          <a:xfrm>
            <a:off x="7672388" y="3405188"/>
            <a:ext cx="5413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397" name="Rectangle 1006"/>
          <p:cNvSpPr>
            <a:spLocks noChangeArrowheads="1"/>
          </p:cNvSpPr>
          <p:nvPr/>
        </p:nvSpPr>
        <p:spPr bwMode="auto">
          <a:xfrm>
            <a:off x="6986588" y="3405188"/>
            <a:ext cx="5032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398" name="Rectangle 1007"/>
          <p:cNvSpPr>
            <a:spLocks noChangeArrowheads="1"/>
          </p:cNvSpPr>
          <p:nvPr/>
        </p:nvSpPr>
        <p:spPr bwMode="auto">
          <a:xfrm>
            <a:off x="6262688" y="3405188"/>
            <a:ext cx="5413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399" name="Rectangle 1008"/>
          <p:cNvSpPr>
            <a:spLocks noChangeArrowheads="1"/>
          </p:cNvSpPr>
          <p:nvPr/>
        </p:nvSpPr>
        <p:spPr bwMode="auto">
          <a:xfrm>
            <a:off x="5500688" y="3405188"/>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0" name="Rectangle 1009"/>
          <p:cNvSpPr>
            <a:spLocks noChangeArrowheads="1"/>
          </p:cNvSpPr>
          <p:nvPr/>
        </p:nvSpPr>
        <p:spPr bwMode="auto">
          <a:xfrm>
            <a:off x="4738688" y="3405188"/>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1" name="Rectangle 1010"/>
          <p:cNvSpPr>
            <a:spLocks noChangeArrowheads="1"/>
          </p:cNvSpPr>
          <p:nvPr/>
        </p:nvSpPr>
        <p:spPr bwMode="auto">
          <a:xfrm>
            <a:off x="3976688" y="3405188"/>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2" name="Rectangle 1011"/>
          <p:cNvSpPr>
            <a:spLocks noChangeArrowheads="1"/>
          </p:cNvSpPr>
          <p:nvPr/>
        </p:nvSpPr>
        <p:spPr bwMode="auto">
          <a:xfrm>
            <a:off x="3214688" y="3405188"/>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p:txBody>
      </p:sp>
      <p:sp>
        <p:nvSpPr>
          <p:cNvPr id="99403" name="Rectangle 1012"/>
          <p:cNvSpPr>
            <a:spLocks noChangeArrowheads="1"/>
          </p:cNvSpPr>
          <p:nvPr/>
        </p:nvSpPr>
        <p:spPr bwMode="auto">
          <a:xfrm>
            <a:off x="22701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4" name="Rectangle 1013"/>
          <p:cNvSpPr>
            <a:spLocks noChangeArrowheads="1"/>
          </p:cNvSpPr>
          <p:nvPr/>
        </p:nvSpPr>
        <p:spPr bwMode="auto">
          <a:xfrm>
            <a:off x="1517650" y="3405188"/>
            <a:ext cx="21748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5" name="Rectangle 1014"/>
          <p:cNvSpPr>
            <a:spLocks noChangeArrowheads="1"/>
          </p:cNvSpPr>
          <p:nvPr/>
        </p:nvSpPr>
        <p:spPr bwMode="auto">
          <a:xfrm>
            <a:off x="74898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6" name="Rectangle 1015"/>
          <p:cNvSpPr>
            <a:spLocks noChangeArrowheads="1"/>
          </p:cNvSpPr>
          <p:nvPr/>
        </p:nvSpPr>
        <p:spPr bwMode="auto">
          <a:xfrm>
            <a:off x="68040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7" name="Rectangle 1016"/>
          <p:cNvSpPr>
            <a:spLocks noChangeArrowheads="1"/>
          </p:cNvSpPr>
          <p:nvPr/>
        </p:nvSpPr>
        <p:spPr bwMode="auto">
          <a:xfrm>
            <a:off x="60801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8" name="Rectangle 1017"/>
          <p:cNvSpPr>
            <a:spLocks noChangeArrowheads="1"/>
          </p:cNvSpPr>
          <p:nvPr/>
        </p:nvSpPr>
        <p:spPr bwMode="auto">
          <a:xfrm>
            <a:off x="53181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09" name="Rectangle 1018"/>
          <p:cNvSpPr>
            <a:spLocks noChangeArrowheads="1"/>
          </p:cNvSpPr>
          <p:nvPr/>
        </p:nvSpPr>
        <p:spPr bwMode="auto">
          <a:xfrm>
            <a:off x="45561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10" name="Rectangle 1019"/>
          <p:cNvSpPr>
            <a:spLocks noChangeArrowheads="1"/>
          </p:cNvSpPr>
          <p:nvPr/>
        </p:nvSpPr>
        <p:spPr bwMode="auto">
          <a:xfrm>
            <a:off x="37941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11" name="Rectangle 1020"/>
          <p:cNvSpPr>
            <a:spLocks noChangeArrowheads="1"/>
          </p:cNvSpPr>
          <p:nvPr/>
        </p:nvSpPr>
        <p:spPr bwMode="auto">
          <a:xfrm>
            <a:off x="3032125" y="3405188"/>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12" name="Rectangle 1021"/>
          <p:cNvSpPr>
            <a:spLocks noChangeArrowheads="1"/>
          </p:cNvSpPr>
          <p:nvPr/>
        </p:nvSpPr>
        <p:spPr bwMode="auto">
          <a:xfrm>
            <a:off x="2452688" y="3405188"/>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13" name="Rectangle 1022"/>
          <p:cNvSpPr>
            <a:spLocks noChangeArrowheads="1"/>
          </p:cNvSpPr>
          <p:nvPr/>
        </p:nvSpPr>
        <p:spPr bwMode="auto">
          <a:xfrm>
            <a:off x="1735138" y="3405188"/>
            <a:ext cx="53498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14" name="Rectangle 1023"/>
          <p:cNvSpPr>
            <a:spLocks noChangeArrowheads="1"/>
          </p:cNvSpPr>
          <p:nvPr/>
        </p:nvSpPr>
        <p:spPr bwMode="auto">
          <a:xfrm>
            <a:off x="974725" y="3405188"/>
            <a:ext cx="5429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99415" name="Line 1024"/>
          <p:cNvSpPr>
            <a:spLocks noChangeShapeType="1"/>
          </p:cNvSpPr>
          <p:nvPr/>
        </p:nvSpPr>
        <p:spPr bwMode="auto">
          <a:xfrm>
            <a:off x="974725" y="3405188"/>
            <a:ext cx="5429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16" name="Line 1026"/>
          <p:cNvSpPr>
            <a:spLocks noChangeShapeType="1"/>
          </p:cNvSpPr>
          <p:nvPr/>
        </p:nvSpPr>
        <p:spPr bwMode="auto">
          <a:xfrm>
            <a:off x="974725" y="2997200"/>
            <a:ext cx="0" cy="4079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17" name="Line 1027"/>
          <p:cNvSpPr>
            <a:spLocks noChangeShapeType="1"/>
          </p:cNvSpPr>
          <p:nvPr/>
        </p:nvSpPr>
        <p:spPr bwMode="auto">
          <a:xfrm>
            <a:off x="8213725" y="2997200"/>
            <a:ext cx="0" cy="4079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18" name="Line 1028"/>
          <p:cNvSpPr>
            <a:spLocks noChangeShapeType="1"/>
          </p:cNvSpPr>
          <p:nvPr/>
        </p:nvSpPr>
        <p:spPr bwMode="auto">
          <a:xfrm>
            <a:off x="974725" y="3405188"/>
            <a:ext cx="0" cy="1174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19" name="Line 1029"/>
          <p:cNvSpPr>
            <a:spLocks noChangeShapeType="1"/>
          </p:cNvSpPr>
          <p:nvPr/>
        </p:nvSpPr>
        <p:spPr bwMode="auto">
          <a:xfrm>
            <a:off x="173513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0" name="Line 1030"/>
          <p:cNvSpPr>
            <a:spLocks noChangeShapeType="1"/>
          </p:cNvSpPr>
          <p:nvPr/>
        </p:nvSpPr>
        <p:spPr bwMode="auto">
          <a:xfrm>
            <a:off x="24526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1" name="Line 1031"/>
          <p:cNvSpPr>
            <a:spLocks noChangeShapeType="1"/>
          </p:cNvSpPr>
          <p:nvPr/>
        </p:nvSpPr>
        <p:spPr bwMode="auto">
          <a:xfrm>
            <a:off x="30321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2" name="Line 1032"/>
          <p:cNvSpPr>
            <a:spLocks noChangeShapeType="1"/>
          </p:cNvSpPr>
          <p:nvPr/>
        </p:nvSpPr>
        <p:spPr bwMode="auto">
          <a:xfrm>
            <a:off x="37941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3" name="Line 1033"/>
          <p:cNvSpPr>
            <a:spLocks noChangeShapeType="1"/>
          </p:cNvSpPr>
          <p:nvPr/>
        </p:nvSpPr>
        <p:spPr bwMode="auto">
          <a:xfrm>
            <a:off x="45561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4" name="Line 1034"/>
          <p:cNvSpPr>
            <a:spLocks noChangeShapeType="1"/>
          </p:cNvSpPr>
          <p:nvPr/>
        </p:nvSpPr>
        <p:spPr bwMode="auto">
          <a:xfrm>
            <a:off x="53181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5" name="Line 1035"/>
          <p:cNvSpPr>
            <a:spLocks noChangeShapeType="1"/>
          </p:cNvSpPr>
          <p:nvPr/>
        </p:nvSpPr>
        <p:spPr bwMode="auto">
          <a:xfrm>
            <a:off x="60801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6" name="Line 1036"/>
          <p:cNvSpPr>
            <a:spLocks noChangeShapeType="1"/>
          </p:cNvSpPr>
          <p:nvPr/>
        </p:nvSpPr>
        <p:spPr bwMode="auto">
          <a:xfrm>
            <a:off x="68040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7" name="Line 1037"/>
          <p:cNvSpPr>
            <a:spLocks noChangeShapeType="1"/>
          </p:cNvSpPr>
          <p:nvPr/>
        </p:nvSpPr>
        <p:spPr bwMode="auto">
          <a:xfrm>
            <a:off x="74898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8" name="Line 1038"/>
          <p:cNvSpPr>
            <a:spLocks noChangeShapeType="1"/>
          </p:cNvSpPr>
          <p:nvPr/>
        </p:nvSpPr>
        <p:spPr bwMode="auto">
          <a:xfrm>
            <a:off x="8213725" y="3405188"/>
            <a:ext cx="0" cy="1174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29" name="Line 1039"/>
          <p:cNvSpPr>
            <a:spLocks noChangeShapeType="1"/>
          </p:cNvSpPr>
          <p:nvPr/>
        </p:nvSpPr>
        <p:spPr bwMode="auto">
          <a:xfrm>
            <a:off x="1517650"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0" name="Line 1040"/>
          <p:cNvSpPr>
            <a:spLocks noChangeShapeType="1"/>
          </p:cNvSpPr>
          <p:nvPr/>
        </p:nvSpPr>
        <p:spPr bwMode="auto">
          <a:xfrm>
            <a:off x="2270125"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1" name="Line 1041"/>
          <p:cNvSpPr>
            <a:spLocks noChangeShapeType="1"/>
          </p:cNvSpPr>
          <p:nvPr/>
        </p:nvSpPr>
        <p:spPr bwMode="auto">
          <a:xfrm>
            <a:off x="32146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2" name="Line 1042"/>
          <p:cNvSpPr>
            <a:spLocks noChangeShapeType="1"/>
          </p:cNvSpPr>
          <p:nvPr/>
        </p:nvSpPr>
        <p:spPr bwMode="auto">
          <a:xfrm>
            <a:off x="39766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3" name="Line 1043"/>
          <p:cNvSpPr>
            <a:spLocks noChangeShapeType="1"/>
          </p:cNvSpPr>
          <p:nvPr/>
        </p:nvSpPr>
        <p:spPr bwMode="auto">
          <a:xfrm>
            <a:off x="47386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4" name="Line 1044"/>
          <p:cNvSpPr>
            <a:spLocks noChangeShapeType="1"/>
          </p:cNvSpPr>
          <p:nvPr/>
        </p:nvSpPr>
        <p:spPr bwMode="auto">
          <a:xfrm>
            <a:off x="55006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5" name="Line 1045"/>
          <p:cNvSpPr>
            <a:spLocks noChangeShapeType="1"/>
          </p:cNvSpPr>
          <p:nvPr/>
        </p:nvSpPr>
        <p:spPr bwMode="auto">
          <a:xfrm>
            <a:off x="62626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6" name="Line 1046"/>
          <p:cNvSpPr>
            <a:spLocks noChangeShapeType="1"/>
          </p:cNvSpPr>
          <p:nvPr/>
        </p:nvSpPr>
        <p:spPr bwMode="auto">
          <a:xfrm>
            <a:off x="69865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7" name="Line 1047"/>
          <p:cNvSpPr>
            <a:spLocks noChangeShapeType="1"/>
          </p:cNvSpPr>
          <p:nvPr/>
        </p:nvSpPr>
        <p:spPr bwMode="auto">
          <a:xfrm>
            <a:off x="7672388" y="3405188"/>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8" name="Line 1048"/>
          <p:cNvSpPr>
            <a:spLocks noChangeShapeType="1"/>
          </p:cNvSpPr>
          <p:nvPr/>
        </p:nvSpPr>
        <p:spPr bwMode="auto">
          <a:xfrm>
            <a:off x="1517650" y="3405188"/>
            <a:ext cx="2174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39" name="Line 1049"/>
          <p:cNvSpPr>
            <a:spLocks noChangeShapeType="1"/>
          </p:cNvSpPr>
          <p:nvPr/>
        </p:nvSpPr>
        <p:spPr bwMode="auto">
          <a:xfrm>
            <a:off x="1735138" y="3405188"/>
            <a:ext cx="5349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0" name="Line 1050"/>
          <p:cNvSpPr>
            <a:spLocks noChangeShapeType="1"/>
          </p:cNvSpPr>
          <p:nvPr/>
        </p:nvSpPr>
        <p:spPr bwMode="auto">
          <a:xfrm>
            <a:off x="22701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1" name="Line 1051"/>
          <p:cNvSpPr>
            <a:spLocks noChangeShapeType="1"/>
          </p:cNvSpPr>
          <p:nvPr/>
        </p:nvSpPr>
        <p:spPr bwMode="auto">
          <a:xfrm>
            <a:off x="2452688" y="3405188"/>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2" name="Line 1052"/>
          <p:cNvSpPr>
            <a:spLocks noChangeShapeType="1"/>
          </p:cNvSpPr>
          <p:nvPr/>
        </p:nvSpPr>
        <p:spPr bwMode="auto">
          <a:xfrm>
            <a:off x="22701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3" name="Line 1054"/>
          <p:cNvSpPr>
            <a:spLocks noChangeShapeType="1"/>
          </p:cNvSpPr>
          <p:nvPr/>
        </p:nvSpPr>
        <p:spPr bwMode="auto">
          <a:xfrm>
            <a:off x="30321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4" name="Line 1055"/>
          <p:cNvSpPr>
            <a:spLocks noChangeShapeType="1"/>
          </p:cNvSpPr>
          <p:nvPr/>
        </p:nvSpPr>
        <p:spPr bwMode="auto">
          <a:xfrm>
            <a:off x="3214688" y="3405188"/>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5" name="Line 1056"/>
          <p:cNvSpPr>
            <a:spLocks noChangeShapeType="1"/>
          </p:cNvSpPr>
          <p:nvPr/>
        </p:nvSpPr>
        <p:spPr bwMode="auto">
          <a:xfrm>
            <a:off x="30321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6" name="Line 1058"/>
          <p:cNvSpPr>
            <a:spLocks noChangeShapeType="1"/>
          </p:cNvSpPr>
          <p:nvPr/>
        </p:nvSpPr>
        <p:spPr bwMode="auto">
          <a:xfrm>
            <a:off x="37941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7" name="Line 1059"/>
          <p:cNvSpPr>
            <a:spLocks noChangeShapeType="1"/>
          </p:cNvSpPr>
          <p:nvPr/>
        </p:nvSpPr>
        <p:spPr bwMode="auto">
          <a:xfrm>
            <a:off x="3976688" y="3405188"/>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8" name="Line 1060"/>
          <p:cNvSpPr>
            <a:spLocks noChangeShapeType="1"/>
          </p:cNvSpPr>
          <p:nvPr/>
        </p:nvSpPr>
        <p:spPr bwMode="auto">
          <a:xfrm>
            <a:off x="37941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49" name="Line 1062"/>
          <p:cNvSpPr>
            <a:spLocks noChangeShapeType="1"/>
          </p:cNvSpPr>
          <p:nvPr/>
        </p:nvSpPr>
        <p:spPr bwMode="auto">
          <a:xfrm>
            <a:off x="45561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0" name="Line 1063"/>
          <p:cNvSpPr>
            <a:spLocks noChangeShapeType="1"/>
          </p:cNvSpPr>
          <p:nvPr/>
        </p:nvSpPr>
        <p:spPr bwMode="auto">
          <a:xfrm>
            <a:off x="4738688" y="3405188"/>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1" name="Line 1064"/>
          <p:cNvSpPr>
            <a:spLocks noChangeShapeType="1"/>
          </p:cNvSpPr>
          <p:nvPr/>
        </p:nvSpPr>
        <p:spPr bwMode="auto">
          <a:xfrm>
            <a:off x="45561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2" name="Line 1066"/>
          <p:cNvSpPr>
            <a:spLocks noChangeShapeType="1"/>
          </p:cNvSpPr>
          <p:nvPr/>
        </p:nvSpPr>
        <p:spPr bwMode="auto">
          <a:xfrm>
            <a:off x="53181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3" name="Line 1067"/>
          <p:cNvSpPr>
            <a:spLocks noChangeShapeType="1"/>
          </p:cNvSpPr>
          <p:nvPr/>
        </p:nvSpPr>
        <p:spPr bwMode="auto">
          <a:xfrm>
            <a:off x="5500688" y="3405188"/>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4" name="Line 1068"/>
          <p:cNvSpPr>
            <a:spLocks noChangeShapeType="1"/>
          </p:cNvSpPr>
          <p:nvPr/>
        </p:nvSpPr>
        <p:spPr bwMode="auto">
          <a:xfrm>
            <a:off x="53181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5" name="Line 1070"/>
          <p:cNvSpPr>
            <a:spLocks noChangeShapeType="1"/>
          </p:cNvSpPr>
          <p:nvPr/>
        </p:nvSpPr>
        <p:spPr bwMode="auto">
          <a:xfrm>
            <a:off x="60801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6" name="Line 1071"/>
          <p:cNvSpPr>
            <a:spLocks noChangeShapeType="1"/>
          </p:cNvSpPr>
          <p:nvPr/>
        </p:nvSpPr>
        <p:spPr bwMode="auto">
          <a:xfrm>
            <a:off x="6262688" y="3405188"/>
            <a:ext cx="5413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7" name="Line 1072"/>
          <p:cNvSpPr>
            <a:spLocks noChangeShapeType="1"/>
          </p:cNvSpPr>
          <p:nvPr/>
        </p:nvSpPr>
        <p:spPr bwMode="auto">
          <a:xfrm>
            <a:off x="60801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8" name="Line 1074"/>
          <p:cNvSpPr>
            <a:spLocks noChangeShapeType="1"/>
          </p:cNvSpPr>
          <p:nvPr/>
        </p:nvSpPr>
        <p:spPr bwMode="auto">
          <a:xfrm>
            <a:off x="68040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59" name="Line 1076"/>
          <p:cNvSpPr>
            <a:spLocks noChangeShapeType="1"/>
          </p:cNvSpPr>
          <p:nvPr/>
        </p:nvSpPr>
        <p:spPr bwMode="auto">
          <a:xfrm>
            <a:off x="68040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60" name="Line 1077"/>
          <p:cNvSpPr>
            <a:spLocks noChangeShapeType="1"/>
          </p:cNvSpPr>
          <p:nvPr/>
        </p:nvSpPr>
        <p:spPr bwMode="auto">
          <a:xfrm>
            <a:off x="6986588" y="3405188"/>
            <a:ext cx="5032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61" name="Line 1078"/>
          <p:cNvSpPr>
            <a:spLocks noChangeShapeType="1"/>
          </p:cNvSpPr>
          <p:nvPr/>
        </p:nvSpPr>
        <p:spPr bwMode="auto">
          <a:xfrm>
            <a:off x="7489825" y="340518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62" name="Line 1079"/>
          <p:cNvSpPr>
            <a:spLocks noChangeShapeType="1"/>
          </p:cNvSpPr>
          <p:nvPr/>
        </p:nvSpPr>
        <p:spPr bwMode="auto">
          <a:xfrm>
            <a:off x="7672388" y="3405188"/>
            <a:ext cx="5413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63" name="Line 1080"/>
          <p:cNvSpPr>
            <a:spLocks noChangeShapeType="1"/>
          </p:cNvSpPr>
          <p:nvPr/>
        </p:nvSpPr>
        <p:spPr bwMode="auto">
          <a:xfrm>
            <a:off x="7489825" y="4579938"/>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464" name="Line 1082"/>
          <p:cNvSpPr>
            <a:spLocks noChangeShapeType="1"/>
          </p:cNvSpPr>
          <p:nvPr/>
        </p:nvSpPr>
        <p:spPr bwMode="auto">
          <a:xfrm>
            <a:off x="1517650" y="4773613"/>
            <a:ext cx="2174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87" name="Rectangle 1087"/>
          <p:cNvSpPr>
            <a:spLocks noChangeArrowheads="1"/>
          </p:cNvSpPr>
          <p:nvPr/>
        </p:nvSpPr>
        <p:spPr bwMode="auto">
          <a:xfrm>
            <a:off x="3132138" y="3357563"/>
            <a:ext cx="7207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930</a:t>
            </a:r>
          </a:p>
        </p:txBody>
      </p:sp>
      <p:sp>
        <p:nvSpPr>
          <p:cNvPr id="180294" name="Rectangle 1094"/>
          <p:cNvSpPr>
            <a:spLocks noChangeArrowheads="1"/>
          </p:cNvSpPr>
          <p:nvPr/>
        </p:nvSpPr>
        <p:spPr bwMode="auto">
          <a:xfrm>
            <a:off x="5435600" y="3333750"/>
            <a:ext cx="9366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063</a:t>
            </a:r>
          </a:p>
        </p:txBody>
      </p:sp>
      <p:sp>
        <p:nvSpPr>
          <p:cNvPr id="180295" name="Rectangle 1095"/>
          <p:cNvSpPr>
            <a:spLocks noChangeArrowheads="1"/>
          </p:cNvSpPr>
          <p:nvPr/>
        </p:nvSpPr>
        <p:spPr bwMode="auto">
          <a:xfrm>
            <a:off x="6877050" y="3333750"/>
            <a:ext cx="8636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083</a:t>
            </a:r>
          </a:p>
        </p:txBody>
      </p:sp>
      <p:sp>
        <p:nvSpPr>
          <p:cNvPr id="180296" name="Rectangle 1096"/>
          <p:cNvSpPr>
            <a:spLocks noChangeArrowheads="1"/>
          </p:cNvSpPr>
          <p:nvPr/>
        </p:nvSpPr>
        <p:spPr bwMode="auto">
          <a:xfrm>
            <a:off x="6877050" y="2997200"/>
            <a:ext cx="7905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184</a:t>
            </a:r>
          </a:p>
        </p:txBody>
      </p:sp>
      <p:sp>
        <p:nvSpPr>
          <p:cNvPr id="180297" name="Rectangle 1097"/>
          <p:cNvSpPr>
            <a:spLocks noChangeArrowheads="1"/>
          </p:cNvSpPr>
          <p:nvPr/>
        </p:nvSpPr>
        <p:spPr bwMode="auto">
          <a:xfrm>
            <a:off x="900113" y="3357563"/>
            <a:ext cx="8604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505</a:t>
            </a:r>
          </a:p>
        </p:txBody>
      </p:sp>
      <p:sp>
        <p:nvSpPr>
          <p:cNvPr id="180298" name="Rectangle 1098"/>
          <p:cNvSpPr>
            <a:spLocks noChangeArrowheads="1"/>
          </p:cNvSpPr>
          <p:nvPr/>
        </p:nvSpPr>
        <p:spPr bwMode="auto">
          <a:xfrm>
            <a:off x="6227763" y="3333750"/>
            <a:ext cx="9366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278</a:t>
            </a:r>
          </a:p>
        </p:txBody>
      </p:sp>
      <p:sp>
        <p:nvSpPr>
          <p:cNvPr id="180299" name="Rectangle 1099"/>
          <p:cNvSpPr>
            <a:spLocks noChangeArrowheads="1"/>
          </p:cNvSpPr>
          <p:nvPr/>
        </p:nvSpPr>
        <p:spPr bwMode="auto">
          <a:xfrm>
            <a:off x="900113" y="2997200"/>
            <a:ext cx="8604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008</a:t>
            </a:r>
          </a:p>
        </p:txBody>
      </p:sp>
      <p:sp>
        <p:nvSpPr>
          <p:cNvPr id="180300" name="Rectangle 1100"/>
          <p:cNvSpPr>
            <a:spLocks noChangeArrowheads="1"/>
          </p:cNvSpPr>
          <p:nvPr/>
        </p:nvSpPr>
        <p:spPr bwMode="auto">
          <a:xfrm>
            <a:off x="900113" y="2636838"/>
            <a:ext cx="8636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109</a:t>
            </a:r>
          </a:p>
        </p:txBody>
      </p:sp>
      <p:sp>
        <p:nvSpPr>
          <p:cNvPr id="180301" name="Rectangle 1101"/>
          <p:cNvSpPr>
            <a:spLocks noChangeArrowheads="1"/>
          </p:cNvSpPr>
          <p:nvPr/>
        </p:nvSpPr>
        <p:spPr bwMode="auto">
          <a:xfrm>
            <a:off x="6877050" y="2636838"/>
            <a:ext cx="7921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589</a:t>
            </a:r>
          </a:p>
        </p:txBody>
      </p:sp>
      <p:sp>
        <p:nvSpPr>
          <p:cNvPr id="180302" name="Rectangle 1102"/>
          <p:cNvSpPr>
            <a:spLocks noChangeArrowheads="1"/>
          </p:cNvSpPr>
          <p:nvPr/>
        </p:nvSpPr>
        <p:spPr bwMode="auto">
          <a:xfrm>
            <a:off x="5435600" y="2997200"/>
            <a:ext cx="9366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269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2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02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02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03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03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030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9387">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93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387" grpId="0" build="p" autoUpdateAnimBg="0"/>
      <p:bldP spid="149388" grpId="0" build="p" autoUpdateAnimBg="0"/>
      <p:bldP spid="180287" grpId="0"/>
      <p:bldP spid="180294" grpId="0"/>
      <p:bldP spid="180295" grpId="0"/>
      <p:bldP spid="180296" grpId="0"/>
      <p:bldP spid="180297" grpId="0"/>
      <p:bldP spid="180298" grpId="0"/>
      <p:bldP spid="180299" grpId="0"/>
      <p:bldP spid="180300" grpId="0"/>
      <p:bldP spid="180301" grpId="0"/>
      <p:bldP spid="180302"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C4BCDAC-0876-4194-B9C3-D0E08AD50B5A}" type="slidenum">
              <a:rPr lang="en-US" altLang="zh-CN" sz="1200" b="0" smtClean="0">
                <a:latin typeface="Arial" charset="0"/>
              </a:rPr>
              <a:pPr eaLnBrk="1" hangingPunct="1">
                <a:spcBef>
                  <a:spcPct val="0"/>
                </a:spcBef>
                <a:buClrTx/>
                <a:buFontTx/>
                <a:buNone/>
              </a:pPr>
              <a:t>104</a:t>
            </a:fld>
            <a:endParaRPr lang="en-US" altLang="zh-CN" sz="1200" b="0" smtClean="0">
              <a:latin typeface="Arial" charset="0"/>
            </a:endParaRPr>
          </a:p>
        </p:txBody>
      </p:sp>
      <p:sp>
        <p:nvSpPr>
          <p:cNvPr id="149506" name="Rectangle 2"/>
          <p:cNvSpPr>
            <a:spLocks noGrp="1" noRot="1" noChangeArrowheads="1"/>
          </p:cNvSpPr>
          <p:nvPr>
            <p:ph type="title"/>
          </p:nvPr>
        </p:nvSpPr>
        <p:spPr/>
        <p:txBody>
          <a:bodyPr/>
          <a:lstStyle/>
          <a:p>
            <a:pPr eaLnBrk="1" hangingPunct="1">
              <a:defRPr/>
            </a:pPr>
            <a:r>
              <a:rPr lang="zh-CN" altLang="en-US" sz="2800" smtClean="0"/>
              <a:t>例</a:t>
            </a:r>
            <a:r>
              <a:rPr lang="en-US" altLang="zh-CN" sz="2800" smtClean="0"/>
              <a:t>.  </a:t>
            </a:r>
            <a:r>
              <a:rPr lang="zh-CN" altLang="en-US" sz="2800" smtClean="0"/>
              <a:t>多位数排序</a:t>
            </a:r>
            <a:br>
              <a:rPr lang="zh-CN" altLang="en-US" sz="2800" smtClean="0"/>
            </a:br>
            <a:r>
              <a:rPr lang="zh-CN" altLang="en-US" sz="2800" smtClean="0"/>
              <a:t>     </a:t>
            </a:r>
            <a:r>
              <a:rPr lang="en-US" altLang="zh-CN" sz="2800" smtClean="0"/>
              <a:t>278  109  063  930  589  184  505  269  008  083</a:t>
            </a:r>
          </a:p>
        </p:txBody>
      </p:sp>
      <p:sp>
        <p:nvSpPr>
          <p:cNvPr id="149507" name="Rectangle 3"/>
          <p:cNvSpPr>
            <a:spLocks noGrp="1" noChangeArrowheads="1"/>
          </p:cNvSpPr>
          <p:nvPr>
            <p:ph type="body" idx="1"/>
          </p:nvPr>
        </p:nvSpPr>
        <p:spPr>
          <a:xfrm>
            <a:off x="1371600" y="2438400"/>
            <a:ext cx="7772400" cy="630238"/>
          </a:xfrm>
        </p:spPr>
        <p:txBody>
          <a:bodyPr/>
          <a:lstStyle/>
          <a:p>
            <a:pPr eaLnBrk="1" hangingPunct="1">
              <a:lnSpc>
                <a:spcPct val="110000"/>
              </a:lnSpc>
              <a:buFont typeface="Wingdings" pitchFamily="2" charset="2"/>
              <a:buNone/>
            </a:pPr>
            <a:r>
              <a:rPr lang="en-US" altLang="zh-CN" sz="2800" smtClean="0"/>
              <a:t> </a:t>
            </a:r>
            <a:r>
              <a:rPr lang="zh-CN" altLang="en-US" sz="2800" smtClean="0"/>
              <a:t>第三遍：再将所得数列按</a:t>
            </a:r>
            <a:r>
              <a:rPr lang="zh-CN" altLang="en-US" sz="2800" smtClean="0">
                <a:solidFill>
                  <a:srgbClr val="FFFF00"/>
                </a:solidFill>
              </a:rPr>
              <a:t>百位数</a:t>
            </a:r>
            <a:r>
              <a:rPr lang="zh-CN" altLang="en-US" sz="2800" smtClean="0"/>
              <a:t>依次入箱</a:t>
            </a:r>
          </a:p>
        </p:txBody>
      </p:sp>
      <p:sp>
        <p:nvSpPr>
          <p:cNvPr id="149590" name="Text Box 86"/>
          <p:cNvSpPr txBox="1">
            <a:spLocks noChangeArrowheads="1"/>
          </p:cNvSpPr>
          <p:nvPr/>
        </p:nvSpPr>
        <p:spPr bwMode="auto">
          <a:xfrm>
            <a:off x="1600200" y="14478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latin typeface="Times New Roman" pitchFamily="18" charset="0"/>
              </a:rPr>
              <a:t>930  </a:t>
            </a:r>
            <a:r>
              <a:rPr lang="en-US" altLang="zh-CN" sz="2800">
                <a:solidFill>
                  <a:srgbClr val="FFFF00"/>
                </a:solidFill>
                <a:latin typeface="Times New Roman" pitchFamily="18" charset="0"/>
              </a:rPr>
              <a:t>063  083</a:t>
            </a:r>
            <a:r>
              <a:rPr lang="en-US" altLang="zh-CN" sz="2800">
                <a:latin typeface="Times New Roman" pitchFamily="18" charset="0"/>
              </a:rPr>
              <a:t>  184  </a:t>
            </a:r>
            <a:r>
              <a:rPr lang="en-US" altLang="zh-CN" sz="2800">
                <a:solidFill>
                  <a:srgbClr val="FFFF00"/>
                </a:solidFill>
                <a:latin typeface="Times New Roman" pitchFamily="18" charset="0"/>
              </a:rPr>
              <a:t>505</a:t>
            </a:r>
            <a:r>
              <a:rPr lang="en-US" altLang="zh-CN" sz="2800">
                <a:solidFill>
                  <a:schemeClr val="tx2"/>
                </a:solidFill>
                <a:latin typeface="Times New Roman" pitchFamily="18" charset="0"/>
              </a:rPr>
              <a:t> </a:t>
            </a:r>
            <a:r>
              <a:rPr lang="en-US" altLang="zh-CN" sz="2800">
                <a:latin typeface="Times New Roman" pitchFamily="18" charset="0"/>
              </a:rPr>
              <a:t> 278  008  </a:t>
            </a:r>
            <a:r>
              <a:rPr lang="en-US" altLang="zh-CN" sz="2800">
                <a:solidFill>
                  <a:srgbClr val="FFFF00"/>
                </a:solidFill>
                <a:latin typeface="Times New Roman" pitchFamily="18" charset="0"/>
              </a:rPr>
              <a:t>109  589  269</a:t>
            </a:r>
            <a:r>
              <a:rPr lang="en-US" altLang="zh-CN" sz="2800" b="0">
                <a:latin typeface="Times New Roman" pitchFamily="18" charset="0"/>
              </a:rPr>
              <a:t>  </a:t>
            </a:r>
          </a:p>
        </p:txBody>
      </p:sp>
      <p:sp>
        <p:nvSpPr>
          <p:cNvPr id="149591" name="Text Box 87"/>
          <p:cNvSpPr txBox="1">
            <a:spLocks noChangeArrowheads="1"/>
          </p:cNvSpPr>
          <p:nvPr/>
        </p:nvSpPr>
        <p:spPr bwMode="auto">
          <a:xfrm>
            <a:off x="1619250" y="1981200"/>
            <a:ext cx="734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rgbClr val="66FF66"/>
                </a:solidFill>
                <a:latin typeface="Times New Roman" pitchFamily="18" charset="0"/>
              </a:rPr>
              <a:t>505  008  109</a:t>
            </a:r>
            <a:r>
              <a:rPr lang="en-US" altLang="zh-CN" sz="2800">
                <a:latin typeface="Times New Roman" pitchFamily="18" charset="0"/>
              </a:rPr>
              <a:t>  930  </a:t>
            </a:r>
            <a:r>
              <a:rPr lang="en-US" altLang="zh-CN" sz="2800">
                <a:solidFill>
                  <a:srgbClr val="66FF66"/>
                </a:solidFill>
                <a:latin typeface="Times New Roman" pitchFamily="18" charset="0"/>
              </a:rPr>
              <a:t>063  269</a:t>
            </a:r>
            <a:r>
              <a:rPr lang="en-US" altLang="zh-CN" sz="2800">
                <a:latin typeface="Times New Roman" pitchFamily="18" charset="0"/>
              </a:rPr>
              <a:t>  278  </a:t>
            </a:r>
            <a:r>
              <a:rPr lang="en-US" altLang="zh-CN" sz="2800">
                <a:solidFill>
                  <a:srgbClr val="66FF66"/>
                </a:solidFill>
                <a:latin typeface="Times New Roman" pitchFamily="18" charset="0"/>
              </a:rPr>
              <a:t>083  184  589</a:t>
            </a:r>
          </a:p>
        </p:txBody>
      </p:sp>
      <p:sp>
        <p:nvSpPr>
          <p:cNvPr id="150412" name="Text Box 908"/>
          <p:cNvSpPr txBox="1">
            <a:spLocks noChangeArrowheads="1"/>
          </p:cNvSpPr>
          <p:nvPr/>
        </p:nvSpPr>
        <p:spPr bwMode="auto">
          <a:xfrm>
            <a:off x="1908175" y="5300663"/>
            <a:ext cx="662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再按</a:t>
            </a:r>
            <a:r>
              <a:rPr lang="en-US" altLang="zh-CN" sz="2800">
                <a:latin typeface="Times New Roman" pitchFamily="18" charset="0"/>
              </a:rPr>
              <a:t>0-9</a:t>
            </a:r>
            <a:r>
              <a:rPr lang="zh-CN" altLang="en-US" sz="2800">
                <a:latin typeface="Times New Roman" pitchFamily="18" charset="0"/>
              </a:rPr>
              <a:t>的顺序从</a:t>
            </a:r>
            <a:r>
              <a:rPr lang="en-US" altLang="zh-CN" sz="2800">
                <a:latin typeface="Times New Roman" pitchFamily="18" charset="0"/>
              </a:rPr>
              <a:t>10</a:t>
            </a:r>
            <a:r>
              <a:rPr lang="zh-CN" altLang="en-US" sz="2800">
                <a:latin typeface="Times New Roman" pitchFamily="18" charset="0"/>
              </a:rPr>
              <a:t>个箱子中取出数字</a:t>
            </a:r>
          </a:p>
        </p:txBody>
      </p:sp>
      <p:sp>
        <p:nvSpPr>
          <p:cNvPr id="150413" name="Text Box 909"/>
          <p:cNvSpPr txBox="1">
            <a:spLocks noChangeArrowheads="1"/>
          </p:cNvSpPr>
          <p:nvPr/>
        </p:nvSpPr>
        <p:spPr bwMode="auto">
          <a:xfrm>
            <a:off x="1187450" y="5934075"/>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rgbClr val="FF0909"/>
                </a:solidFill>
                <a:latin typeface="Times New Roman" pitchFamily="18" charset="0"/>
              </a:rPr>
              <a:t>008  063  083</a:t>
            </a:r>
            <a:r>
              <a:rPr lang="en-US" altLang="zh-CN" sz="2800">
                <a:latin typeface="Times New Roman" pitchFamily="18" charset="0"/>
              </a:rPr>
              <a:t>  109  184  </a:t>
            </a:r>
            <a:r>
              <a:rPr lang="en-US" altLang="zh-CN" sz="2800">
                <a:solidFill>
                  <a:srgbClr val="FF0909"/>
                </a:solidFill>
                <a:latin typeface="Times New Roman" pitchFamily="18" charset="0"/>
              </a:rPr>
              <a:t>269 278</a:t>
            </a:r>
            <a:r>
              <a:rPr lang="en-US" altLang="zh-CN" sz="2800">
                <a:latin typeface="Times New Roman" pitchFamily="18" charset="0"/>
              </a:rPr>
              <a:t>  </a:t>
            </a:r>
            <a:r>
              <a:rPr lang="en-US" altLang="zh-CN" sz="2800">
                <a:solidFill>
                  <a:schemeClr val="tx2"/>
                </a:solidFill>
                <a:latin typeface="Times New Roman" pitchFamily="18" charset="0"/>
              </a:rPr>
              <a:t>505  589  930</a:t>
            </a:r>
          </a:p>
        </p:txBody>
      </p:sp>
      <p:sp>
        <p:nvSpPr>
          <p:cNvPr id="100361" name="Rectangle 992"/>
          <p:cNvSpPr>
            <a:spLocks noChangeArrowheads="1"/>
          </p:cNvSpPr>
          <p:nvPr/>
        </p:nvSpPr>
        <p:spPr bwMode="auto">
          <a:xfrm>
            <a:off x="8174038" y="3692525"/>
            <a:ext cx="5413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2" name="Rectangle 993"/>
          <p:cNvSpPr>
            <a:spLocks noChangeArrowheads="1"/>
          </p:cNvSpPr>
          <p:nvPr/>
        </p:nvSpPr>
        <p:spPr bwMode="auto">
          <a:xfrm>
            <a:off x="7488238" y="3692525"/>
            <a:ext cx="5032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3" name="Rectangle 994"/>
          <p:cNvSpPr>
            <a:spLocks noChangeArrowheads="1"/>
          </p:cNvSpPr>
          <p:nvPr/>
        </p:nvSpPr>
        <p:spPr bwMode="auto">
          <a:xfrm>
            <a:off x="6764338" y="3692525"/>
            <a:ext cx="5413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4" name="Rectangle 995"/>
          <p:cNvSpPr>
            <a:spLocks noChangeArrowheads="1"/>
          </p:cNvSpPr>
          <p:nvPr/>
        </p:nvSpPr>
        <p:spPr bwMode="auto">
          <a:xfrm>
            <a:off x="6002338" y="3692525"/>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5" name="Rectangle 996"/>
          <p:cNvSpPr>
            <a:spLocks noChangeArrowheads="1"/>
          </p:cNvSpPr>
          <p:nvPr/>
        </p:nvSpPr>
        <p:spPr bwMode="auto">
          <a:xfrm>
            <a:off x="5240338" y="3692525"/>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6" name="Rectangle 997"/>
          <p:cNvSpPr>
            <a:spLocks noChangeArrowheads="1"/>
          </p:cNvSpPr>
          <p:nvPr/>
        </p:nvSpPr>
        <p:spPr bwMode="auto">
          <a:xfrm>
            <a:off x="4478338" y="3692525"/>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7" name="Rectangle 998"/>
          <p:cNvSpPr>
            <a:spLocks noChangeArrowheads="1"/>
          </p:cNvSpPr>
          <p:nvPr/>
        </p:nvSpPr>
        <p:spPr bwMode="auto">
          <a:xfrm>
            <a:off x="3716338" y="3692525"/>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p:txBody>
      </p:sp>
      <p:sp>
        <p:nvSpPr>
          <p:cNvPr id="100368" name="Rectangle 999"/>
          <p:cNvSpPr>
            <a:spLocks noChangeArrowheads="1"/>
          </p:cNvSpPr>
          <p:nvPr/>
        </p:nvSpPr>
        <p:spPr bwMode="auto">
          <a:xfrm>
            <a:off x="27717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69" name="Rectangle 1000"/>
          <p:cNvSpPr>
            <a:spLocks noChangeArrowheads="1"/>
          </p:cNvSpPr>
          <p:nvPr/>
        </p:nvSpPr>
        <p:spPr bwMode="auto">
          <a:xfrm>
            <a:off x="2019300" y="3692525"/>
            <a:ext cx="21748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0" name="Rectangle 1001"/>
          <p:cNvSpPr>
            <a:spLocks noChangeArrowheads="1"/>
          </p:cNvSpPr>
          <p:nvPr/>
        </p:nvSpPr>
        <p:spPr bwMode="auto">
          <a:xfrm>
            <a:off x="79914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1" name="Rectangle 1002"/>
          <p:cNvSpPr>
            <a:spLocks noChangeArrowheads="1"/>
          </p:cNvSpPr>
          <p:nvPr/>
        </p:nvSpPr>
        <p:spPr bwMode="auto">
          <a:xfrm>
            <a:off x="73056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2" name="Rectangle 1003"/>
          <p:cNvSpPr>
            <a:spLocks noChangeArrowheads="1"/>
          </p:cNvSpPr>
          <p:nvPr/>
        </p:nvSpPr>
        <p:spPr bwMode="auto">
          <a:xfrm>
            <a:off x="65817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3" name="Rectangle 1004"/>
          <p:cNvSpPr>
            <a:spLocks noChangeArrowheads="1"/>
          </p:cNvSpPr>
          <p:nvPr/>
        </p:nvSpPr>
        <p:spPr bwMode="auto">
          <a:xfrm>
            <a:off x="58197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4" name="Rectangle 1005"/>
          <p:cNvSpPr>
            <a:spLocks noChangeArrowheads="1"/>
          </p:cNvSpPr>
          <p:nvPr/>
        </p:nvSpPr>
        <p:spPr bwMode="auto">
          <a:xfrm>
            <a:off x="50577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5" name="Rectangle 1006"/>
          <p:cNvSpPr>
            <a:spLocks noChangeArrowheads="1"/>
          </p:cNvSpPr>
          <p:nvPr/>
        </p:nvSpPr>
        <p:spPr bwMode="auto">
          <a:xfrm>
            <a:off x="42957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6" name="Rectangle 1007"/>
          <p:cNvSpPr>
            <a:spLocks noChangeArrowheads="1"/>
          </p:cNvSpPr>
          <p:nvPr/>
        </p:nvSpPr>
        <p:spPr bwMode="auto">
          <a:xfrm>
            <a:off x="3533775" y="3692525"/>
            <a:ext cx="1825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7" name="Rectangle 1008"/>
          <p:cNvSpPr>
            <a:spLocks noChangeArrowheads="1"/>
          </p:cNvSpPr>
          <p:nvPr/>
        </p:nvSpPr>
        <p:spPr bwMode="auto">
          <a:xfrm>
            <a:off x="2954338" y="3692525"/>
            <a:ext cx="5794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8" name="Rectangle 1009"/>
          <p:cNvSpPr>
            <a:spLocks noChangeArrowheads="1"/>
          </p:cNvSpPr>
          <p:nvPr/>
        </p:nvSpPr>
        <p:spPr bwMode="auto">
          <a:xfrm>
            <a:off x="2236788" y="3692525"/>
            <a:ext cx="53498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79" name="Rectangle 1010"/>
          <p:cNvSpPr>
            <a:spLocks noChangeArrowheads="1"/>
          </p:cNvSpPr>
          <p:nvPr/>
        </p:nvSpPr>
        <p:spPr bwMode="auto">
          <a:xfrm>
            <a:off x="1476375" y="3692525"/>
            <a:ext cx="5429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zh-CN" altLang="zh-CN" sz="2800" b="0">
              <a:latin typeface="Times New Roman" pitchFamily="18" charset="0"/>
            </a:endParaRPr>
          </a:p>
        </p:txBody>
      </p:sp>
      <p:sp>
        <p:nvSpPr>
          <p:cNvPr id="100380" name="Line 1011"/>
          <p:cNvSpPr>
            <a:spLocks noChangeShapeType="1"/>
          </p:cNvSpPr>
          <p:nvPr/>
        </p:nvSpPr>
        <p:spPr bwMode="auto">
          <a:xfrm>
            <a:off x="1476375" y="3692525"/>
            <a:ext cx="5429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1" name="Line 1012"/>
          <p:cNvSpPr>
            <a:spLocks noChangeShapeType="1"/>
          </p:cNvSpPr>
          <p:nvPr/>
        </p:nvSpPr>
        <p:spPr bwMode="auto">
          <a:xfrm>
            <a:off x="1476375" y="4868863"/>
            <a:ext cx="574675"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2" name="Line 1013"/>
          <p:cNvSpPr>
            <a:spLocks noChangeShapeType="1"/>
          </p:cNvSpPr>
          <p:nvPr/>
        </p:nvSpPr>
        <p:spPr bwMode="auto">
          <a:xfrm>
            <a:off x="1476375" y="3284538"/>
            <a:ext cx="0" cy="4079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3" name="Line 1014"/>
          <p:cNvSpPr>
            <a:spLocks noChangeShapeType="1"/>
          </p:cNvSpPr>
          <p:nvPr/>
        </p:nvSpPr>
        <p:spPr bwMode="auto">
          <a:xfrm>
            <a:off x="8715375" y="3284538"/>
            <a:ext cx="0" cy="4079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4" name="Line 1015"/>
          <p:cNvSpPr>
            <a:spLocks noChangeShapeType="1"/>
          </p:cNvSpPr>
          <p:nvPr/>
        </p:nvSpPr>
        <p:spPr bwMode="auto">
          <a:xfrm>
            <a:off x="1476375" y="3692525"/>
            <a:ext cx="0" cy="1174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5" name="Line 1016"/>
          <p:cNvSpPr>
            <a:spLocks noChangeShapeType="1"/>
          </p:cNvSpPr>
          <p:nvPr/>
        </p:nvSpPr>
        <p:spPr bwMode="auto">
          <a:xfrm>
            <a:off x="223678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6" name="Line 1017"/>
          <p:cNvSpPr>
            <a:spLocks noChangeShapeType="1"/>
          </p:cNvSpPr>
          <p:nvPr/>
        </p:nvSpPr>
        <p:spPr bwMode="auto">
          <a:xfrm>
            <a:off x="29543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7" name="Line 1018"/>
          <p:cNvSpPr>
            <a:spLocks noChangeShapeType="1"/>
          </p:cNvSpPr>
          <p:nvPr/>
        </p:nvSpPr>
        <p:spPr bwMode="auto">
          <a:xfrm>
            <a:off x="35337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8" name="Line 1019"/>
          <p:cNvSpPr>
            <a:spLocks noChangeShapeType="1"/>
          </p:cNvSpPr>
          <p:nvPr/>
        </p:nvSpPr>
        <p:spPr bwMode="auto">
          <a:xfrm>
            <a:off x="42957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89" name="Line 1020"/>
          <p:cNvSpPr>
            <a:spLocks noChangeShapeType="1"/>
          </p:cNvSpPr>
          <p:nvPr/>
        </p:nvSpPr>
        <p:spPr bwMode="auto">
          <a:xfrm>
            <a:off x="50577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0" name="Line 1021"/>
          <p:cNvSpPr>
            <a:spLocks noChangeShapeType="1"/>
          </p:cNvSpPr>
          <p:nvPr/>
        </p:nvSpPr>
        <p:spPr bwMode="auto">
          <a:xfrm>
            <a:off x="58197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1" name="Line 1022"/>
          <p:cNvSpPr>
            <a:spLocks noChangeShapeType="1"/>
          </p:cNvSpPr>
          <p:nvPr/>
        </p:nvSpPr>
        <p:spPr bwMode="auto">
          <a:xfrm>
            <a:off x="65817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2" name="Line 1023"/>
          <p:cNvSpPr>
            <a:spLocks noChangeShapeType="1"/>
          </p:cNvSpPr>
          <p:nvPr/>
        </p:nvSpPr>
        <p:spPr bwMode="auto">
          <a:xfrm>
            <a:off x="73056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3" name="Line 1024"/>
          <p:cNvSpPr>
            <a:spLocks noChangeShapeType="1"/>
          </p:cNvSpPr>
          <p:nvPr/>
        </p:nvSpPr>
        <p:spPr bwMode="auto">
          <a:xfrm>
            <a:off x="79914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4" name="Line 1025"/>
          <p:cNvSpPr>
            <a:spLocks noChangeShapeType="1"/>
          </p:cNvSpPr>
          <p:nvPr/>
        </p:nvSpPr>
        <p:spPr bwMode="auto">
          <a:xfrm>
            <a:off x="8715375" y="3692525"/>
            <a:ext cx="0" cy="1174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5" name="Line 1026"/>
          <p:cNvSpPr>
            <a:spLocks noChangeShapeType="1"/>
          </p:cNvSpPr>
          <p:nvPr/>
        </p:nvSpPr>
        <p:spPr bwMode="auto">
          <a:xfrm>
            <a:off x="2019300"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6" name="Line 1027"/>
          <p:cNvSpPr>
            <a:spLocks noChangeShapeType="1"/>
          </p:cNvSpPr>
          <p:nvPr/>
        </p:nvSpPr>
        <p:spPr bwMode="auto">
          <a:xfrm>
            <a:off x="2771775"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7" name="Line 1028"/>
          <p:cNvSpPr>
            <a:spLocks noChangeShapeType="1"/>
          </p:cNvSpPr>
          <p:nvPr/>
        </p:nvSpPr>
        <p:spPr bwMode="auto">
          <a:xfrm>
            <a:off x="37163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8" name="Line 1029"/>
          <p:cNvSpPr>
            <a:spLocks noChangeShapeType="1"/>
          </p:cNvSpPr>
          <p:nvPr/>
        </p:nvSpPr>
        <p:spPr bwMode="auto">
          <a:xfrm>
            <a:off x="44783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99" name="Line 1030"/>
          <p:cNvSpPr>
            <a:spLocks noChangeShapeType="1"/>
          </p:cNvSpPr>
          <p:nvPr/>
        </p:nvSpPr>
        <p:spPr bwMode="auto">
          <a:xfrm>
            <a:off x="52403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0" name="Line 1031"/>
          <p:cNvSpPr>
            <a:spLocks noChangeShapeType="1"/>
          </p:cNvSpPr>
          <p:nvPr/>
        </p:nvSpPr>
        <p:spPr bwMode="auto">
          <a:xfrm>
            <a:off x="60023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1" name="Line 1032"/>
          <p:cNvSpPr>
            <a:spLocks noChangeShapeType="1"/>
          </p:cNvSpPr>
          <p:nvPr/>
        </p:nvSpPr>
        <p:spPr bwMode="auto">
          <a:xfrm>
            <a:off x="67643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2" name="Line 1033"/>
          <p:cNvSpPr>
            <a:spLocks noChangeShapeType="1"/>
          </p:cNvSpPr>
          <p:nvPr/>
        </p:nvSpPr>
        <p:spPr bwMode="auto">
          <a:xfrm>
            <a:off x="74882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3" name="Line 1034"/>
          <p:cNvSpPr>
            <a:spLocks noChangeShapeType="1"/>
          </p:cNvSpPr>
          <p:nvPr/>
        </p:nvSpPr>
        <p:spPr bwMode="auto">
          <a:xfrm>
            <a:off x="8174038" y="3692525"/>
            <a:ext cx="0" cy="1174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4" name="Line 1035"/>
          <p:cNvSpPr>
            <a:spLocks noChangeShapeType="1"/>
          </p:cNvSpPr>
          <p:nvPr/>
        </p:nvSpPr>
        <p:spPr bwMode="auto">
          <a:xfrm>
            <a:off x="2019300" y="3692525"/>
            <a:ext cx="2174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5" name="Line 1036"/>
          <p:cNvSpPr>
            <a:spLocks noChangeShapeType="1"/>
          </p:cNvSpPr>
          <p:nvPr/>
        </p:nvSpPr>
        <p:spPr bwMode="auto">
          <a:xfrm>
            <a:off x="2236788" y="3692525"/>
            <a:ext cx="5349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6" name="Line 1037"/>
          <p:cNvSpPr>
            <a:spLocks noChangeShapeType="1"/>
          </p:cNvSpPr>
          <p:nvPr/>
        </p:nvSpPr>
        <p:spPr bwMode="auto">
          <a:xfrm>
            <a:off x="27717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7" name="Line 1038"/>
          <p:cNvSpPr>
            <a:spLocks noChangeShapeType="1"/>
          </p:cNvSpPr>
          <p:nvPr/>
        </p:nvSpPr>
        <p:spPr bwMode="auto">
          <a:xfrm>
            <a:off x="2954338" y="3692525"/>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8" name="Line 1039"/>
          <p:cNvSpPr>
            <a:spLocks noChangeShapeType="1"/>
          </p:cNvSpPr>
          <p:nvPr/>
        </p:nvSpPr>
        <p:spPr bwMode="auto">
          <a:xfrm>
            <a:off x="27717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09" name="Line 1040"/>
          <p:cNvSpPr>
            <a:spLocks noChangeShapeType="1"/>
          </p:cNvSpPr>
          <p:nvPr/>
        </p:nvSpPr>
        <p:spPr bwMode="auto">
          <a:xfrm>
            <a:off x="2954338" y="4867275"/>
            <a:ext cx="5794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0" name="Line 1041"/>
          <p:cNvSpPr>
            <a:spLocks noChangeShapeType="1"/>
          </p:cNvSpPr>
          <p:nvPr/>
        </p:nvSpPr>
        <p:spPr bwMode="auto">
          <a:xfrm>
            <a:off x="35337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1" name="Line 1042"/>
          <p:cNvSpPr>
            <a:spLocks noChangeShapeType="1"/>
          </p:cNvSpPr>
          <p:nvPr/>
        </p:nvSpPr>
        <p:spPr bwMode="auto">
          <a:xfrm>
            <a:off x="3716338" y="3692525"/>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2" name="Line 1043"/>
          <p:cNvSpPr>
            <a:spLocks noChangeShapeType="1"/>
          </p:cNvSpPr>
          <p:nvPr/>
        </p:nvSpPr>
        <p:spPr bwMode="auto">
          <a:xfrm>
            <a:off x="35337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3" name="Line 1044"/>
          <p:cNvSpPr>
            <a:spLocks noChangeShapeType="1"/>
          </p:cNvSpPr>
          <p:nvPr/>
        </p:nvSpPr>
        <p:spPr bwMode="auto">
          <a:xfrm>
            <a:off x="3716338" y="4867275"/>
            <a:ext cx="5794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4" name="Line 1045"/>
          <p:cNvSpPr>
            <a:spLocks noChangeShapeType="1"/>
          </p:cNvSpPr>
          <p:nvPr/>
        </p:nvSpPr>
        <p:spPr bwMode="auto">
          <a:xfrm>
            <a:off x="42957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5" name="Line 1046"/>
          <p:cNvSpPr>
            <a:spLocks noChangeShapeType="1"/>
          </p:cNvSpPr>
          <p:nvPr/>
        </p:nvSpPr>
        <p:spPr bwMode="auto">
          <a:xfrm>
            <a:off x="4478338" y="3692525"/>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6" name="Line 1047"/>
          <p:cNvSpPr>
            <a:spLocks noChangeShapeType="1"/>
          </p:cNvSpPr>
          <p:nvPr/>
        </p:nvSpPr>
        <p:spPr bwMode="auto">
          <a:xfrm>
            <a:off x="42957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7" name="Line 1048"/>
          <p:cNvSpPr>
            <a:spLocks noChangeShapeType="1"/>
          </p:cNvSpPr>
          <p:nvPr/>
        </p:nvSpPr>
        <p:spPr bwMode="auto">
          <a:xfrm>
            <a:off x="4478338" y="4867275"/>
            <a:ext cx="5794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8" name="Line 1049"/>
          <p:cNvSpPr>
            <a:spLocks noChangeShapeType="1"/>
          </p:cNvSpPr>
          <p:nvPr/>
        </p:nvSpPr>
        <p:spPr bwMode="auto">
          <a:xfrm>
            <a:off x="50577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19" name="Line 1050"/>
          <p:cNvSpPr>
            <a:spLocks noChangeShapeType="1"/>
          </p:cNvSpPr>
          <p:nvPr/>
        </p:nvSpPr>
        <p:spPr bwMode="auto">
          <a:xfrm>
            <a:off x="5240338" y="3692525"/>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0" name="Line 1051"/>
          <p:cNvSpPr>
            <a:spLocks noChangeShapeType="1"/>
          </p:cNvSpPr>
          <p:nvPr/>
        </p:nvSpPr>
        <p:spPr bwMode="auto">
          <a:xfrm>
            <a:off x="50577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1" name="Line 1052"/>
          <p:cNvSpPr>
            <a:spLocks noChangeShapeType="1"/>
          </p:cNvSpPr>
          <p:nvPr/>
        </p:nvSpPr>
        <p:spPr bwMode="auto">
          <a:xfrm>
            <a:off x="5240338" y="4867275"/>
            <a:ext cx="5794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2" name="Line 1053"/>
          <p:cNvSpPr>
            <a:spLocks noChangeShapeType="1"/>
          </p:cNvSpPr>
          <p:nvPr/>
        </p:nvSpPr>
        <p:spPr bwMode="auto">
          <a:xfrm>
            <a:off x="58197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3" name="Line 1054"/>
          <p:cNvSpPr>
            <a:spLocks noChangeShapeType="1"/>
          </p:cNvSpPr>
          <p:nvPr/>
        </p:nvSpPr>
        <p:spPr bwMode="auto">
          <a:xfrm>
            <a:off x="6002338" y="3692525"/>
            <a:ext cx="579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4" name="Line 1055"/>
          <p:cNvSpPr>
            <a:spLocks noChangeShapeType="1"/>
          </p:cNvSpPr>
          <p:nvPr/>
        </p:nvSpPr>
        <p:spPr bwMode="auto">
          <a:xfrm>
            <a:off x="58197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5" name="Line 1056"/>
          <p:cNvSpPr>
            <a:spLocks noChangeShapeType="1"/>
          </p:cNvSpPr>
          <p:nvPr/>
        </p:nvSpPr>
        <p:spPr bwMode="auto">
          <a:xfrm>
            <a:off x="6002338" y="4867275"/>
            <a:ext cx="5794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6" name="Line 1057"/>
          <p:cNvSpPr>
            <a:spLocks noChangeShapeType="1"/>
          </p:cNvSpPr>
          <p:nvPr/>
        </p:nvSpPr>
        <p:spPr bwMode="auto">
          <a:xfrm>
            <a:off x="65817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7" name="Line 1058"/>
          <p:cNvSpPr>
            <a:spLocks noChangeShapeType="1"/>
          </p:cNvSpPr>
          <p:nvPr/>
        </p:nvSpPr>
        <p:spPr bwMode="auto">
          <a:xfrm>
            <a:off x="6764338" y="3692525"/>
            <a:ext cx="5413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8" name="Line 1059"/>
          <p:cNvSpPr>
            <a:spLocks noChangeShapeType="1"/>
          </p:cNvSpPr>
          <p:nvPr/>
        </p:nvSpPr>
        <p:spPr bwMode="auto">
          <a:xfrm>
            <a:off x="65817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29" name="Line 1060"/>
          <p:cNvSpPr>
            <a:spLocks noChangeShapeType="1"/>
          </p:cNvSpPr>
          <p:nvPr/>
        </p:nvSpPr>
        <p:spPr bwMode="auto">
          <a:xfrm>
            <a:off x="6764338" y="4867275"/>
            <a:ext cx="5413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0" name="Line 1061"/>
          <p:cNvSpPr>
            <a:spLocks noChangeShapeType="1"/>
          </p:cNvSpPr>
          <p:nvPr/>
        </p:nvSpPr>
        <p:spPr bwMode="auto">
          <a:xfrm>
            <a:off x="73056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1" name="Line 1062"/>
          <p:cNvSpPr>
            <a:spLocks noChangeShapeType="1"/>
          </p:cNvSpPr>
          <p:nvPr/>
        </p:nvSpPr>
        <p:spPr bwMode="auto">
          <a:xfrm>
            <a:off x="7488238" y="4867275"/>
            <a:ext cx="5032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2" name="Line 1063"/>
          <p:cNvSpPr>
            <a:spLocks noChangeShapeType="1"/>
          </p:cNvSpPr>
          <p:nvPr/>
        </p:nvSpPr>
        <p:spPr bwMode="auto">
          <a:xfrm>
            <a:off x="73056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3" name="Line 1064"/>
          <p:cNvSpPr>
            <a:spLocks noChangeShapeType="1"/>
          </p:cNvSpPr>
          <p:nvPr/>
        </p:nvSpPr>
        <p:spPr bwMode="auto">
          <a:xfrm>
            <a:off x="7488238" y="3692525"/>
            <a:ext cx="5032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4" name="Line 1065"/>
          <p:cNvSpPr>
            <a:spLocks noChangeShapeType="1"/>
          </p:cNvSpPr>
          <p:nvPr/>
        </p:nvSpPr>
        <p:spPr bwMode="auto">
          <a:xfrm>
            <a:off x="7991475" y="369252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5" name="Line 1066"/>
          <p:cNvSpPr>
            <a:spLocks noChangeShapeType="1"/>
          </p:cNvSpPr>
          <p:nvPr/>
        </p:nvSpPr>
        <p:spPr bwMode="auto">
          <a:xfrm>
            <a:off x="8174038" y="3692525"/>
            <a:ext cx="5413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6" name="Line 1067"/>
          <p:cNvSpPr>
            <a:spLocks noChangeShapeType="1"/>
          </p:cNvSpPr>
          <p:nvPr/>
        </p:nvSpPr>
        <p:spPr bwMode="auto">
          <a:xfrm>
            <a:off x="7991475" y="4867275"/>
            <a:ext cx="182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7" name="Line 1068"/>
          <p:cNvSpPr>
            <a:spLocks noChangeShapeType="1"/>
          </p:cNvSpPr>
          <p:nvPr/>
        </p:nvSpPr>
        <p:spPr bwMode="auto">
          <a:xfrm>
            <a:off x="8174038" y="4867275"/>
            <a:ext cx="54133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8" name="Line 1069"/>
          <p:cNvSpPr>
            <a:spLocks noChangeShapeType="1"/>
          </p:cNvSpPr>
          <p:nvPr/>
        </p:nvSpPr>
        <p:spPr bwMode="auto">
          <a:xfrm>
            <a:off x="2051050" y="4941888"/>
            <a:ext cx="2174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439" name="Line 1070"/>
          <p:cNvSpPr>
            <a:spLocks noChangeShapeType="1"/>
          </p:cNvSpPr>
          <p:nvPr/>
        </p:nvSpPr>
        <p:spPr bwMode="auto">
          <a:xfrm>
            <a:off x="2236788" y="4867275"/>
            <a:ext cx="534987"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1295" name="Rectangle 1071"/>
          <p:cNvSpPr>
            <a:spLocks noChangeArrowheads="1"/>
          </p:cNvSpPr>
          <p:nvPr/>
        </p:nvSpPr>
        <p:spPr bwMode="auto">
          <a:xfrm>
            <a:off x="1403350" y="3573463"/>
            <a:ext cx="9350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008</a:t>
            </a:r>
          </a:p>
        </p:txBody>
      </p:sp>
      <p:sp>
        <p:nvSpPr>
          <p:cNvPr id="181296" name="Rectangle 1072"/>
          <p:cNvSpPr>
            <a:spLocks noChangeArrowheads="1"/>
          </p:cNvSpPr>
          <p:nvPr/>
        </p:nvSpPr>
        <p:spPr bwMode="auto">
          <a:xfrm>
            <a:off x="5148263" y="3500438"/>
            <a:ext cx="7921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505</a:t>
            </a:r>
          </a:p>
        </p:txBody>
      </p:sp>
      <p:sp>
        <p:nvSpPr>
          <p:cNvPr id="181297" name="Rectangle 1073"/>
          <p:cNvSpPr>
            <a:spLocks noChangeArrowheads="1"/>
          </p:cNvSpPr>
          <p:nvPr/>
        </p:nvSpPr>
        <p:spPr bwMode="auto">
          <a:xfrm>
            <a:off x="2124075" y="3549650"/>
            <a:ext cx="7921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109</a:t>
            </a:r>
          </a:p>
        </p:txBody>
      </p:sp>
      <p:sp>
        <p:nvSpPr>
          <p:cNvPr id="181298" name="Rectangle 1074"/>
          <p:cNvSpPr>
            <a:spLocks noChangeArrowheads="1"/>
          </p:cNvSpPr>
          <p:nvPr/>
        </p:nvSpPr>
        <p:spPr bwMode="auto">
          <a:xfrm>
            <a:off x="8101013" y="3500438"/>
            <a:ext cx="7921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930</a:t>
            </a:r>
          </a:p>
        </p:txBody>
      </p:sp>
      <p:sp>
        <p:nvSpPr>
          <p:cNvPr id="181299" name="Rectangle 1075"/>
          <p:cNvSpPr>
            <a:spLocks noChangeArrowheads="1"/>
          </p:cNvSpPr>
          <p:nvPr/>
        </p:nvSpPr>
        <p:spPr bwMode="auto">
          <a:xfrm>
            <a:off x="1403350" y="3213100"/>
            <a:ext cx="71913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063</a:t>
            </a:r>
          </a:p>
        </p:txBody>
      </p:sp>
      <p:sp>
        <p:nvSpPr>
          <p:cNvPr id="181300" name="Rectangle 1076"/>
          <p:cNvSpPr>
            <a:spLocks noChangeArrowheads="1"/>
          </p:cNvSpPr>
          <p:nvPr/>
        </p:nvSpPr>
        <p:spPr bwMode="auto">
          <a:xfrm>
            <a:off x="2916238" y="3549650"/>
            <a:ext cx="7191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269</a:t>
            </a:r>
          </a:p>
        </p:txBody>
      </p:sp>
      <p:sp>
        <p:nvSpPr>
          <p:cNvPr id="181301" name="Rectangle 1077"/>
          <p:cNvSpPr>
            <a:spLocks noChangeArrowheads="1"/>
          </p:cNvSpPr>
          <p:nvPr/>
        </p:nvSpPr>
        <p:spPr bwMode="auto">
          <a:xfrm>
            <a:off x="2916238" y="3141663"/>
            <a:ext cx="71913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278</a:t>
            </a:r>
          </a:p>
        </p:txBody>
      </p:sp>
      <p:sp>
        <p:nvSpPr>
          <p:cNvPr id="181302" name="Rectangle 1078"/>
          <p:cNvSpPr>
            <a:spLocks noChangeArrowheads="1"/>
          </p:cNvSpPr>
          <p:nvPr/>
        </p:nvSpPr>
        <p:spPr bwMode="auto">
          <a:xfrm>
            <a:off x="1403350" y="2852738"/>
            <a:ext cx="8683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083</a:t>
            </a:r>
          </a:p>
        </p:txBody>
      </p:sp>
      <p:sp>
        <p:nvSpPr>
          <p:cNvPr id="181303" name="Rectangle 1079"/>
          <p:cNvSpPr>
            <a:spLocks noChangeArrowheads="1"/>
          </p:cNvSpPr>
          <p:nvPr/>
        </p:nvSpPr>
        <p:spPr bwMode="auto">
          <a:xfrm>
            <a:off x="2124075" y="3190875"/>
            <a:ext cx="7207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184</a:t>
            </a:r>
          </a:p>
        </p:txBody>
      </p:sp>
      <p:sp>
        <p:nvSpPr>
          <p:cNvPr id="181304" name="Rectangle 1080"/>
          <p:cNvSpPr>
            <a:spLocks noChangeArrowheads="1"/>
          </p:cNvSpPr>
          <p:nvPr/>
        </p:nvSpPr>
        <p:spPr bwMode="auto">
          <a:xfrm>
            <a:off x="5148263" y="3141663"/>
            <a:ext cx="865187"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0"/>
              </a:spcBef>
              <a:buClrTx/>
              <a:buFontTx/>
              <a:buNone/>
            </a:pPr>
            <a:endParaRPr kumimoji="0" lang="en-US" altLang="zh-CN" sz="2800" b="0">
              <a:latin typeface="Times New Roman" pitchFamily="18" charset="0"/>
            </a:endParaRPr>
          </a:p>
          <a:p>
            <a:pPr>
              <a:spcBef>
                <a:spcPct val="0"/>
              </a:spcBef>
              <a:buClrTx/>
              <a:buFontTx/>
              <a:buNone/>
            </a:pPr>
            <a:endParaRPr kumimoji="0" lang="en-US" altLang="zh-CN" sz="2800" b="0">
              <a:latin typeface="Times New Roman" pitchFamily="18" charset="0"/>
            </a:endParaRPr>
          </a:p>
          <a:p>
            <a:pPr>
              <a:spcBef>
                <a:spcPct val="0"/>
              </a:spcBef>
              <a:buClrTx/>
              <a:buFontTx/>
              <a:buNone/>
            </a:pPr>
            <a:r>
              <a:rPr kumimoji="0" lang="en-US" altLang="zh-CN" sz="2800" b="0">
                <a:latin typeface="Times New Roman" pitchFamily="18" charset="0"/>
              </a:rPr>
              <a:t>589</a:t>
            </a:r>
          </a:p>
        </p:txBody>
      </p:sp>
      <p:sp>
        <p:nvSpPr>
          <p:cNvPr id="100450" name="Rectangle 1084"/>
          <p:cNvSpPr>
            <a:spLocks noChangeArrowheads="1"/>
          </p:cNvSpPr>
          <p:nvPr/>
        </p:nvSpPr>
        <p:spPr bwMode="auto">
          <a:xfrm>
            <a:off x="1476375" y="3068638"/>
            <a:ext cx="711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0     1      2       3       4      5        6       7      8      9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9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950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12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12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12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129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129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1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13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130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130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13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0412">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504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P spid="149590" grpId="0" build="p" autoUpdateAnimBg="0"/>
      <p:bldP spid="149591" grpId="0" build="p" autoUpdateAnimBg="0"/>
      <p:bldP spid="150412" grpId="0" build="p" autoUpdateAnimBg="0"/>
      <p:bldP spid="150413" grpId="0" build="p" autoUpdateAnimBg="0"/>
      <p:bldP spid="181295" grpId="0"/>
      <p:bldP spid="181296" grpId="0"/>
      <p:bldP spid="181297" grpId="0"/>
      <p:bldP spid="181298" grpId="0"/>
      <p:bldP spid="181299" grpId="0"/>
      <p:bldP spid="181300" grpId="0"/>
      <p:bldP spid="181301" grpId="0"/>
      <p:bldP spid="181302" grpId="0"/>
      <p:bldP spid="181303" grpId="0"/>
      <p:bldP spid="18130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40348373-C53B-46EC-ABEF-5F2DE1EDD194}" type="slidenum">
              <a:rPr lang="en-US" altLang="zh-CN" sz="1200" b="0" smtClean="0">
                <a:latin typeface="Arial" charset="0"/>
              </a:rPr>
              <a:pPr eaLnBrk="1" hangingPunct="1">
                <a:spcBef>
                  <a:spcPct val="0"/>
                </a:spcBef>
                <a:buClrTx/>
                <a:buFontTx/>
                <a:buNone/>
              </a:pPr>
              <a:t>105</a:t>
            </a:fld>
            <a:endParaRPr lang="en-US" altLang="zh-CN" sz="1200" b="0" smtClean="0">
              <a:latin typeface="Arial" charset="0"/>
            </a:endParaRPr>
          </a:p>
        </p:txBody>
      </p:sp>
      <p:sp>
        <p:nvSpPr>
          <p:cNvPr id="102402" name="Rectangle 2"/>
          <p:cNvSpPr>
            <a:spLocks noGrp="1" noRot="1" noChangeArrowheads="1"/>
          </p:cNvSpPr>
          <p:nvPr>
            <p:ph type="title"/>
          </p:nvPr>
        </p:nvSpPr>
        <p:spPr>
          <a:xfrm>
            <a:off x="611188" y="333375"/>
            <a:ext cx="8305800" cy="533400"/>
          </a:xfrm>
        </p:spPr>
        <p:txBody>
          <a:bodyPr/>
          <a:lstStyle/>
          <a:p>
            <a:pPr eaLnBrk="1" hangingPunct="1">
              <a:defRPr/>
            </a:pPr>
            <a:r>
              <a:rPr lang="en-US" altLang="zh-CN" smtClean="0"/>
              <a:t>* </a:t>
            </a:r>
            <a:r>
              <a:rPr lang="zh-CN" altLang="en-US" smtClean="0"/>
              <a:t>各种内排序方法的比较和选择</a:t>
            </a:r>
            <a:endParaRPr lang="zh-CN" altLang="en-US" smtClean="0">
              <a:cs typeface="Times New Roman" pitchFamily="18" charset="0"/>
            </a:endParaRPr>
          </a:p>
        </p:txBody>
      </p:sp>
      <p:sp>
        <p:nvSpPr>
          <p:cNvPr id="101380" name="Rectangle 3"/>
          <p:cNvSpPr>
            <a:spLocks noGrp="1" noChangeArrowheads="1"/>
          </p:cNvSpPr>
          <p:nvPr>
            <p:ph type="body" idx="1"/>
          </p:nvPr>
        </p:nvSpPr>
        <p:spPr>
          <a:xfrm>
            <a:off x="304800" y="1066800"/>
            <a:ext cx="8534400" cy="5149850"/>
          </a:xfrm>
        </p:spPr>
        <p:txBody>
          <a:bodyPr/>
          <a:lstStyle/>
          <a:p>
            <a:pPr marL="609600" indent="-609600" eaLnBrk="1" hangingPunct="1">
              <a:lnSpc>
                <a:spcPct val="110000"/>
              </a:lnSpc>
              <a:buFont typeface="Wingdings" pitchFamily="2" charset="2"/>
              <a:buNone/>
            </a:pPr>
            <a:r>
              <a:rPr lang="zh-CN" altLang="en-US" sz="2800" smtClean="0">
                <a:solidFill>
                  <a:srgbClr val="FFFF00"/>
                </a:solidFill>
                <a:latin typeface="Arial" charset="0"/>
                <a:ea typeface="黑体" pitchFamily="49" charset="-122"/>
              </a:rPr>
              <a:t>一、各种内排序方法比较考虑的因素</a:t>
            </a:r>
          </a:p>
          <a:p>
            <a:pPr marL="609600" indent="-609600" algn="just" eaLnBrk="1" hangingPunct="1">
              <a:lnSpc>
                <a:spcPct val="110000"/>
              </a:lnSpc>
              <a:spcBef>
                <a:spcPct val="50000"/>
              </a:spcBef>
              <a:buClrTx/>
              <a:buFontTx/>
              <a:buAutoNum type="arabicPeriod"/>
            </a:pPr>
            <a:r>
              <a:rPr lang="zh-CN" altLang="en-US" sz="2800" smtClean="0"/>
              <a:t>最好时间复杂度</a:t>
            </a:r>
          </a:p>
          <a:p>
            <a:pPr marL="609600" indent="-609600" algn="just" eaLnBrk="1" hangingPunct="1">
              <a:lnSpc>
                <a:spcPct val="110000"/>
              </a:lnSpc>
              <a:spcBef>
                <a:spcPct val="50000"/>
              </a:spcBef>
              <a:buClrTx/>
              <a:buFontTx/>
              <a:buAutoNum type="arabicPeriod"/>
            </a:pPr>
            <a:r>
              <a:rPr lang="zh-CN" altLang="en-US" sz="2800" smtClean="0"/>
              <a:t>最坏时间复杂度</a:t>
            </a:r>
          </a:p>
          <a:p>
            <a:pPr marL="609600" indent="-609600" algn="just" eaLnBrk="1" hangingPunct="1">
              <a:lnSpc>
                <a:spcPct val="110000"/>
              </a:lnSpc>
              <a:spcBef>
                <a:spcPct val="50000"/>
              </a:spcBef>
              <a:buClrTx/>
              <a:buFontTx/>
              <a:buAutoNum type="arabicPeriod"/>
            </a:pPr>
            <a:r>
              <a:rPr lang="zh-CN" altLang="en-US" sz="2800" smtClean="0"/>
              <a:t>平均时间复杂度</a:t>
            </a:r>
          </a:p>
          <a:p>
            <a:pPr marL="609600" indent="-609600" algn="just" eaLnBrk="1" hangingPunct="1">
              <a:lnSpc>
                <a:spcPct val="110000"/>
              </a:lnSpc>
              <a:spcBef>
                <a:spcPct val="50000"/>
              </a:spcBef>
              <a:buClrTx/>
              <a:buFontTx/>
              <a:buAutoNum type="arabicPeriod"/>
            </a:pPr>
            <a:r>
              <a:rPr lang="zh-CN" altLang="en-US" sz="2800" smtClean="0"/>
              <a:t>空间复杂度</a:t>
            </a:r>
          </a:p>
          <a:p>
            <a:pPr marL="609600" indent="-609600" algn="just" eaLnBrk="1" hangingPunct="1">
              <a:lnSpc>
                <a:spcPct val="110000"/>
              </a:lnSpc>
              <a:spcBef>
                <a:spcPct val="50000"/>
              </a:spcBef>
              <a:buClrTx/>
              <a:buFontTx/>
              <a:buAutoNum type="arabicPeriod"/>
            </a:pPr>
            <a:r>
              <a:rPr lang="zh-CN" altLang="en-US" sz="2800" smtClean="0"/>
              <a:t>稳定性 </a:t>
            </a:r>
          </a:p>
        </p:txBody>
      </p:sp>
    </p:spTree>
  </p:cSld>
  <p:clrMapOvr>
    <a:masterClrMapping/>
  </p:clrMapOvr>
  <p:transition spd="med">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66D79A6-6459-4DC3-952B-80B3222B16E8}" type="slidenum">
              <a:rPr lang="en-US" altLang="zh-CN" sz="1200" b="0" smtClean="0">
                <a:latin typeface="Arial" charset="0"/>
              </a:rPr>
              <a:pPr eaLnBrk="1" hangingPunct="1">
                <a:spcBef>
                  <a:spcPct val="0"/>
                </a:spcBef>
                <a:buClrTx/>
                <a:buFontTx/>
                <a:buNone/>
              </a:pPr>
              <a:t>106</a:t>
            </a:fld>
            <a:endParaRPr lang="en-US" altLang="zh-CN" sz="1200" b="0" smtClean="0">
              <a:latin typeface="Arial" charset="0"/>
            </a:endParaRPr>
          </a:p>
        </p:txBody>
      </p:sp>
      <p:sp>
        <p:nvSpPr>
          <p:cNvPr id="231426" name="Rectangle 2"/>
          <p:cNvSpPr>
            <a:spLocks noGrp="1" noRot="1" noChangeArrowheads="1"/>
          </p:cNvSpPr>
          <p:nvPr>
            <p:ph type="title"/>
          </p:nvPr>
        </p:nvSpPr>
        <p:spPr/>
        <p:txBody>
          <a:bodyPr/>
          <a:lstStyle/>
          <a:p>
            <a:pPr eaLnBrk="1" hangingPunct="1">
              <a:defRPr/>
            </a:pPr>
            <a:r>
              <a:rPr lang="en-US" altLang="zh-CN" smtClean="0"/>
              <a:t>*</a:t>
            </a:r>
            <a:r>
              <a:rPr lang="zh-CN" altLang="en-US" smtClean="0"/>
              <a:t>各种排序算法性能比较</a:t>
            </a:r>
          </a:p>
        </p:txBody>
      </p:sp>
      <p:graphicFrame>
        <p:nvGraphicFramePr>
          <p:cNvPr id="231427" name="Group 3"/>
          <p:cNvGraphicFramePr>
            <a:graphicFrameLocks noGrp="1"/>
          </p:cNvGraphicFramePr>
          <p:nvPr/>
        </p:nvGraphicFramePr>
        <p:xfrm>
          <a:off x="215900" y="1412875"/>
          <a:ext cx="8820150" cy="4651376"/>
        </p:xfrm>
        <a:graphic>
          <a:graphicData uri="http://schemas.openxmlformats.org/drawingml/2006/table">
            <a:tbl>
              <a:tblPr/>
              <a:tblGrid>
                <a:gridCol w="900113"/>
                <a:gridCol w="1019175"/>
                <a:gridCol w="954087"/>
                <a:gridCol w="957263"/>
                <a:gridCol w="1101725"/>
                <a:gridCol w="863600"/>
                <a:gridCol w="1008062"/>
                <a:gridCol w="1008063"/>
                <a:gridCol w="1008062"/>
              </a:tblGrid>
              <a:tr h="16383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排序方法</a:t>
                      </a:r>
                    </a:p>
                  </a:txBody>
                  <a:tcPr marL="0" marR="0" marT="0" marB="0" vert="eaVert"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直接插入</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希尔</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简单选择</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堆</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冒泡</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快速</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归并</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基数</a:t>
                      </a:r>
                    </a:p>
                  </a:txBody>
                  <a:tcPr marL="0" marR="0" marT="0" marB="0" vert="eaVert"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54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平均</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时间</a:t>
                      </a:r>
                      <a:endParaRPr kumimoji="0" lang="zh-CN" altLang="en-US" sz="26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6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6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9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最坏</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时间</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9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最好</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时间</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31479" name="Rectangle 55"/>
          <p:cNvSpPr>
            <a:spLocks noChangeArrowheads="1"/>
          </p:cNvSpPr>
          <p:nvPr/>
        </p:nvSpPr>
        <p:spPr bwMode="auto">
          <a:xfrm>
            <a:off x="1125538" y="3681413"/>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80" name="Rectangle 56"/>
          <p:cNvSpPr>
            <a:spLocks noChangeArrowheads="1"/>
          </p:cNvSpPr>
          <p:nvPr/>
        </p:nvSpPr>
        <p:spPr bwMode="auto">
          <a:xfrm>
            <a:off x="3059113" y="3681413"/>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81" name="Rectangle 57"/>
          <p:cNvSpPr>
            <a:spLocks noChangeArrowheads="1"/>
          </p:cNvSpPr>
          <p:nvPr/>
        </p:nvSpPr>
        <p:spPr bwMode="auto">
          <a:xfrm>
            <a:off x="5076825" y="3692525"/>
            <a:ext cx="99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82" name="Rectangle 58"/>
          <p:cNvSpPr>
            <a:spLocks noChangeArrowheads="1"/>
          </p:cNvSpPr>
          <p:nvPr/>
        </p:nvSpPr>
        <p:spPr bwMode="auto">
          <a:xfrm>
            <a:off x="2125663" y="328612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a:t>
            </a:r>
            <a:r>
              <a:rPr lang="en-US" altLang="zh-CN" sz="2400" i="1" baseline="30000">
                <a:latin typeface="Times New Roman" pitchFamily="18" charset="0"/>
              </a:rPr>
              <a:t>1.3</a:t>
            </a:r>
            <a:r>
              <a:rPr lang="en-US" altLang="zh-CN" sz="2400" i="1">
                <a:latin typeface="Times New Roman" pitchFamily="18" charset="0"/>
              </a:rPr>
              <a:t>) </a:t>
            </a:r>
          </a:p>
        </p:txBody>
      </p:sp>
      <p:sp>
        <p:nvSpPr>
          <p:cNvPr id="231483" name="Rectangle 59"/>
          <p:cNvSpPr>
            <a:spLocks noChangeArrowheads="1"/>
          </p:cNvSpPr>
          <p:nvPr/>
        </p:nvSpPr>
        <p:spPr bwMode="auto">
          <a:xfrm>
            <a:off x="3995738" y="3092450"/>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484" name="Rectangle 60"/>
          <p:cNvSpPr>
            <a:spLocks noChangeArrowheads="1"/>
          </p:cNvSpPr>
          <p:nvPr/>
        </p:nvSpPr>
        <p:spPr bwMode="auto">
          <a:xfrm>
            <a:off x="5651500" y="306863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485" name="Rectangle 61"/>
          <p:cNvSpPr>
            <a:spLocks noChangeArrowheads="1"/>
          </p:cNvSpPr>
          <p:nvPr/>
        </p:nvSpPr>
        <p:spPr bwMode="auto">
          <a:xfrm>
            <a:off x="6877050" y="306863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486" name="Rectangle 62"/>
          <p:cNvSpPr>
            <a:spLocks noChangeArrowheads="1"/>
          </p:cNvSpPr>
          <p:nvPr/>
        </p:nvSpPr>
        <p:spPr bwMode="auto">
          <a:xfrm>
            <a:off x="8010525" y="3335338"/>
            <a:ext cx="101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O(mn)</a:t>
            </a:r>
          </a:p>
        </p:txBody>
      </p:sp>
      <p:sp>
        <p:nvSpPr>
          <p:cNvPr id="231487" name="Rectangle 63"/>
          <p:cNvSpPr>
            <a:spLocks noChangeArrowheads="1"/>
          </p:cNvSpPr>
          <p:nvPr/>
        </p:nvSpPr>
        <p:spPr bwMode="auto">
          <a:xfrm>
            <a:off x="1100138" y="4627563"/>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88" name="Rectangle 64"/>
          <p:cNvSpPr>
            <a:spLocks noChangeArrowheads="1"/>
          </p:cNvSpPr>
          <p:nvPr/>
        </p:nvSpPr>
        <p:spPr bwMode="auto">
          <a:xfrm>
            <a:off x="2195513" y="458152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89" name="Rectangle 65"/>
          <p:cNvSpPr>
            <a:spLocks noChangeArrowheads="1"/>
          </p:cNvSpPr>
          <p:nvPr/>
        </p:nvSpPr>
        <p:spPr bwMode="auto">
          <a:xfrm>
            <a:off x="3059113" y="4652963"/>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90" name="Rectangle 66"/>
          <p:cNvSpPr>
            <a:spLocks noChangeArrowheads="1"/>
          </p:cNvSpPr>
          <p:nvPr/>
        </p:nvSpPr>
        <p:spPr bwMode="auto">
          <a:xfrm>
            <a:off x="5148263" y="458152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91" name="Rectangle 67"/>
          <p:cNvSpPr>
            <a:spLocks noChangeArrowheads="1"/>
          </p:cNvSpPr>
          <p:nvPr/>
        </p:nvSpPr>
        <p:spPr bwMode="auto">
          <a:xfrm>
            <a:off x="6084888" y="458152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492" name="Rectangle 68"/>
          <p:cNvSpPr>
            <a:spLocks noChangeArrowheads="1"/>
          </p:cNvSpPr>
          <p:nvPr/>
        </p:nvSpPr>
        <p:spPr bwMode="auto">
          <a:xfrm>
            <a:off x="3851275" y="409733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493" name="Rectangle 69"/>
          <p:cNvSpPr>
            <a:spLocks noChangeArrowheads="1"/>
          </p:cNvSpPr>
          <p:nvPr/>
        </p:nvSpPr>
        <p:spPr bwMode="auto">
          <a:xfrm>
            <a:off x="6732588" y="4073525"/>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494" name="Rectangle 70"/>
          <p:cNvSpPr>
            <a:spLocks noChangeArrowheads="1"/>
          </p:cNvSpPr>
          <p:nvPr/>
        </p:nvSpPr>
        <p:spPr bwMode="auto">
          <a:xfrm>
            <a:off x="7866063" y="4340225"/>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O(mn)</a:t>
            </a:r>
          </a:p>
        </p:txBody>
      </p:sp>
      <p:sp>
        <p:nvSpPr>
          <p:cNvPr id="231495" name="Rectangle 71"/>
          <p:cNvSpPr>
            <a:spLocks noChangeArrowheads="1"/>
          </p:cNvSpPr>
          <p:nvPr/>
        </p:nvSpPr>
        <p:spPr bwMode="auto">
          <a:xfrm>
            <a:off x="1130300" y="5013325"/>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a:t>
            </a:r>
          </a:p>
        </p:txBody>
      </p:sp>
      <p:sp>
        <p:nvSpPr>
          <p:cNvPr id="231496" name="Rectangle 72"/>
          <p:cNvSpPr>
            <a:spLocks noChangeArrowheads="1"/>
          </p:cNvSpPr>
          <p:nvPr/>
        </p:nvSpPr>
        <p:spPr bwMode="auto">
          <a:xfrm>
            <a:off x="5219700" y="5013325"/>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a:t>
            </a:r>
          </a:p>
        </p:txBody>
      </p:sp>
      <p:sp>
        <p:nvSpPr>
          <p:cNvPr id="231497" name="Rectangle 73"/>
          <p:cNvSpPr>
            <a:spLocks noChangeArrowheads="1"/>
          </p:cNvSpPr>
          <p:nvPr/>
        </p:nvSpPr>
        <p:spPr bwMode="auto">
          <a:xfrm>
            <a:off x="2051050" y="5348288"/>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a:t>
            </a:r>
            <a:r>
              <a:rPr lang="en-US" altLang="zh-CN" sz="2400" i="1" baseline="30000">
                <a:latin typeface="Times New Roman" pitchFamily="18" charset="0"/>
              </a:rPr>
              <a:t>1.3</a:t>
            </a:r>
            <a:r>
              <a:rPr lang="en-US" altLang="zh-CN" sz="2400" i="1">
                <a:latin typeface="Times New Roman" pitchFamily="18" charset="0"/>
              </a:rPr>
              <a:t>) </a:t>
            </a:r>
          </a:p>
        </p:txBody>
      </p:sp>
      <p:sp>
        <p:nvSpPr>
          <p:cNvPr id="231498" name="Rectangle 74"/>
          <p:cNvSpPr>
            <a:spLocks noChangeArrowheads="1"/>
          </p:cNvSpPr>
          <p:nvPr/>
        </p:nvSpPr>
        <p:spPr bwMode="auto">
          <a:xfrm>
            <a:off x="3997325" y="53482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499" name="Rectangle 75"/>
          <p:cNvSpPr>
            <a:spLocks noChangeArrowheads="1"/>
          </p:cNvSpPr>
          <p:nvPr/>
        </p:nvSpPr>
        <p:spPr bwMode="auto">
          <a:xfrm>
            <a:off x="5653088" y="5324475"/>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500" name="Rectangle 76"/>
          <p:cNvSpPr>
            <a:spLocks noChangeArrowheads="1"/>
          </p:cNvSpPr>
          <p:nvPr/>
        </p:nvSpPr>
        <p:spPr bwMode="auto">
          <a:xfrm>
            <a:off x="6878638" y="5324475"/>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O(nlog</a:t>
            </a:r>
            <a:r>
              <a:rPr lang="en-US" altLang="zh-CN" sz="2400" i="1" baseline="-25000">
                <a:latin typeface="Times New Roman" pitchFamily="18" charset="0"/>
              </a:rPr>
              <a:t>2</a:t>
            </a:r>
            <a:r>
              <a:rPr lang="en-US" altLang="zh-CN" sz="2400" i="1">
                <a:latin typeface="Times New Roman" pitchFamily="18" charset="0"/>
              </a:rPr>
              <a:t>n)</a:t>
            </a:r>
          </a:p>
        </p:txBody>
      </p:sp>
      <p:sp>
        <p:nvSpPr>
          <p:cNvPr id="231501" name="Rectangle 77"/>
          <p:cNvSpPr>
            <a:spLocks noChangeArrowheads="1"/>
          </p:cNvSpPr>
          <p:nvPr/>
        </p:nvSpPr>
        <p:spPr bwMode="auto">
          <a:xfrm>
            <a:off x="3203575" y="5564188"/>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O(n</a:t>
            </a:r>
            <a:r>
              <a:rPr lang="en-US" altLang="zh-CN" sz="2400" i="1" baseline="30000">
                <a:latin typeface="Times New Roman" pitchFamily="18" charset="0"/>
                <a:ea typeface="楷体_GB2312" pitchFamily="49" charset="-122"/>
              </a:rPr>
              <a:t>2</a:t>
            </a:r>
            <a:r>
              <a:rPr lang="en-US" altLang="zh-CN" sz="2400" i="1">
                <a:latin typeface="Times New Roman" pitchFamily="18" charset="0"/>
                <a:ea typeface="楷体_GB2312" pitchFamily="49" charset="-122"/>
              </a:rPr>
              <a:t>)</a:t>
            </a:r>
          </a:p>
        </p:txBody>
      </p:sp>
      <p:sp>
        <p:nvSpPr>
          <p:cNvPr id="231502" name="Rectangle 78"/>
          <p:cNvSpPr>
            <a:spLocks noChangeArrowheads="1"/>
          </p:cNvSpPr>
          <p:nvPr/>
        </p:nvSpPr>
        <p:spPr bwMode="auto">
          <a:xfrm>
            <a:off x="8021638" y="5445125"/>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O(mn)</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1481"/>
                                        </p:tgtEl>
                                        <p:attrNameLst>
                                          <p:attrName>style.visibility</p:attrName>
                                        </p:attrNameLst>
                                      </p:cBhvr>
                                      <p:to>
                                        <p:strVal val="visible"/>
                                      </p:to>
                                    </p:set>
                                    <p:anim calcmode="lin" valueType="num">
                                      <p:cBhvr>
                                        <p:cTn id="7" dur="500" fill="hold"/>
                                        <p:tgtEl>
                                          <p:spTgt spid="231481"/>
                                        </p:tgtEl>
                                        <p:attrNameLst>
                                          <p:attrName>ppt_w</p:attrName>
                                        </p:attrNameLst>
                                      </p:cBhvr>
                                      <p:tavLst>
                                        <p:tav tm="0">
                                          <p:val>
                                            <p:fltVal val="0"/>
                                          </p:val>
                                        </p:tav>
                                        <p:tav tm="100000">
                                          <p:val>
                                            <p:strVal val="#ppt_w"/>
                                          </p:val>
                                        </p:tav>
                                      </p:tavLst>
                                    </p:anim>
                                    <p:anim calcmode="lin" valueType="num">
                                      <p:cBhvr>
                                        <p:cTn id="8" dur="500" fill="hold"/>
                                        <p:tgtEl>
                                          <p:spTgt spid="231481"/>
                                        </p:tgtEl>
                                        <p:attrNameLst>
                                          <p:attrName>ppt_h</p:attrName>
                                        </p:attrNameLst>
                                      </p:cBhvr>
                                      <p:tavLst>
                                        <p:tav tm="0">
                                          <p:val>
                                            <p:fltVal val="0"/>
                                          </p:val>
                                        </p:tav>
                                        <p:tav tm="100000">
                                          <p:val>
                                            <p:strVal val="#ppt_h"/>
                                          </p:val>
                                        </p:tav>
                                      </p:tavLst>
                                    </p:anim>
                                    <p:animEffect transition="in" filter="fade">
                                      <p:cBhvr>
                                        <p:cTn id="9" dur="500"/>
                                        <p:tgtEl>
                                          <p:spTgt spid="23148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31479"/>
                                        </p:tgtEl>
                                        <p:attrNameLst>
                                          <p:attrName>style.visibility</p:attrName>
                                        </p:attrNameLst>
                                      </p:cBhvr>
                                      <p:to>
                                        <p:strVal val="visible"/>
                                      </p:to>
                                    </p:set>
                                    <p:anim calcmode="lin" valueType="num">
                                      <p:cBhvr>
                                        <p:cTn id="12" dur="500" fill="hold"/>
                                        <p:tgtEl>
                                          <p:spTgt spid="231479"/>
                                        </p:tgtEl>
                                        <p:attrNameLst>
                                          <p:attrName>ppt_w</p:attrName>
                                        </p:attrNameLst>
                                      </p:cBhvr>
                                      <p:tavLst>
                                        <p:tav tm="0">
                                          <p:val>
                                            <p:fltVal val="0"/>
                                          </p:val>
                                        </p:tav>
                                        <p:tav tm="100000">
                                          <p:val>
                                            <p:strVal val="#ppt_w"/>
                                          </p:val>
                                        </p:tav>
                                      </p:tavLst>
                                    </p:anim>
                                    <p:anim calcmode="lin" valueType="num">
                                      <p:cBhvr>
                                        <p:cTn id="13" dur="500" fill="hold"/>
                                        <p:tgtEl>
                                          <p:spTgt spid="231479"/>
                                        </p:tgtEl>
                                        <p:attrNameLst>
                                          <p:attrName>ppt_h</p:attrName>
                                        </p:attrNameLst>
                                      </p:cBhvr>
                                      <p:tavLst>
                                        <p:tav tm="0">
                                          <p:val>
                                            <p:fltVal val="0"/>
                                          </p:val>
                                        </p:tav>
                                        <p:tav tm="100000">
                                          <p:val>
                                            <p:strVal val="#ppt_h"/>
                                          </p:val>
                                        </p:tav>
                                      </p:tavLst>
                                    </p:anim>
                                    <p:animEffect transition="in" filter="fade">
                                      <p:cBhvr>
                                        <p:cTn id="14" dur="500"/>
                                        <p:tgtEl>
                                          <p:spTgt spid="23147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31480"/>
                                        </p:tgtEl>
                                        <p:attrNameLst>
                                          <p:attrName>style.visibility</p:attrName>
                                        </p:attrNameLst>
                                      </p:cBhvr>
                                      <p:to>
                                        <p:strVal val="visible"/>
                                      </p:to>
                                    </p:set>
                                    <p:anim calcmode="lin" valueType="num">
                                      <p:cBhvr>
                                        <p:cTn id="17" dur="500" fill="hold"/>
                                        <p:tgtEl>
                                          <p:spTgt spid="231480"/>
                                        </p:tgtEl>
                                        <p:attrNameLst>
                                          <p:attrName>ppt_w</p:attrName>
                                        </p:attrNameLst>
                                      </p:cBhvr>
                                      <p:tavLst>
                                        <p:tav tm="0">
                                          <p:val>
                                            <p:fltVal val="0"/>
                                          </p:val>
                                        </p:tav>
                                        <p:tav tm="100000">
                                          <p:val>
                                            <p:strVal val="#ppt_w"/>
                                          </p:val>
                                        </p:tav>
                                      </p:tavLst>
                                    </p:anim>
                                    <p:anim calcmode="lin" valueType="num">
                                      <p:cBhvr>
                                        <p:cTn id="18" dur="500" fill="hold"/>
                                        <p:tgtEl>
                                          <p:spTgt spid="231480"/>
                                        </p:tgtEl>
                                        <p:attrNameLst>
                                          <p:attrName>ppt_h</p:attrName>
                                        </p:attrNameLst>
                                      </p:cBhvr>
                                      <p:tavLst>
                                        <p:tav tm="0">
                                          <p:val>
                                            <p:fltVal val="0"/>
                                          </p:val>
                                        </p:tav>
                                        <p:tav tm="100000">
                                          <p:val>
                                            <p:strVal val="#ppt_h"/>
                                          </p:val>
                                        </p:tav>
                                      </p:tavLst>
                                    </p:anim>
                                    <p:animEffect transition="in" filter="fade">
                                      <p:cBhvr>
                                        <p:cTn id="19" dur="500"/>
                                        <p:tgtEl>
                                          <p:spTgt spid="2314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148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148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148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3148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148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231487"/>
                                        </p:tgtEl>
                                        <p:attrNameLst>
                                          <p:attrName>style.visibility</p:attrName>
                                        </p:attrNameLst>
                                      </p:cBhvr>
                                      <p:to>
                                        <p:strVal val="visible"/>
                                      </p:to>
                                    </p:set>
                                    <p:anim calcmode="lin" valueType="num">
                                      <p:cBhvr>
                                        <p:cTn id="38" dur="500" fill="hold"/>
                                        <p:tgtEl>
                                          <p:spTgt spid="231487"/>
                                        </p:tgtEl>
                                        <p:attrNameLst>
                                          <p:attrName>ppt_w</p:attrName>
                                        </p:attrNameLst>
                                      </p:cBhvr>
                                      <p:tavLst>
                                        <p:tav tm="0">
                                          <p:val>
                                            <p:fltVal val="0"/>
                                          </p:val>
                                        </p:tav>
                                        <p:tav tm="100000">
                                          <p:val>
                                            <p:strVal val="#ppt_w"/>
                                          </p:val>
                                        </p:tav>
                                      </p:tavLst>
                                    </p:anim>
                                    <p:anim calcmode="lin" valueType="num">
                                      <p:cBhvr>
                                        <p:cTn id="39" dur="500" fill="hold"/>
                                        <p:tgtEl>
                                          <p:spTgt spid="231487"/>
                                        </p:tgtEl>
                                        <p:attrNameLst>
                                          <p:attrName>ppt_h</p:attrName>
                                        </p:attrNameLst>
                                      </p:cBhvr>
                                      <p:tavLst>
                                        <p:tav tm="0">
                                          <p:val>
                                            <p:fltVal val="0"/>
                                          </p:val>
                                        </p:tav>
                                        <p:tav tm="100000">
                                          <p:val>
                                            <p:strVal val="#ppt_h"/>
                                          </p:val>
                                        </p:tav>
                                      </p:tavLst>
                                    </p:anim>
                                    <p:animEffect transition="in" filter="fade">
                                      <p:cBhvr>
                                        <p:cTn id="40" dur="500"/>
                                        <p:tgtEl>
                                          <p:spTgt spid="231487"/>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231488"/>
                                        </p:tgtEl>
                                        <p:attrNameLst>
                                          <p:attrName>style.visibility</p:attrName>
                                        </p:attrNameLst>
                                      </p:cBhvr>
                                      <p:to>
                                        <p:strVal val="visible"/>
                                      </p:to>
                                    </p:set>
                                    <p:anim calcmode="lin" valueType="num">
                                      <p:cBhvr>
                                        <p:cTn id="43" dur="500" fill="hold"/>
                                        <p:tgtEl>
                                          <p:spTgt spid="231488"/>
                                        </p:tgtEl>
                                        <p:attrNameLst>
                                          <p:attrName>ppt_w</p:attrName>
                                        </p:attrNameLst>
                                      </p:cBhvr>
                                      <p:tavLst>
                                        <p:tav tm="0">
                                          <p:val>
                                            <p:fltVal val="0"/>
                                          </p:val>
                                        </p:tav>
                                        <p:tav tm="100000">
                                          <p:val>
                                            <p:strVal val="#ppt_w"/>
                                          </p:val>
                                        </p:tav>
                                      </p:tavLst>
                                    </p:anim>
                                    <p:anim calcmode="lin" valueType="num">
                                      <p:cBhvr>
                                        <p:cTn id="44" dur="500" fill="hold"/>
                                        <p:tgtEl>
                                          <p:spTgt spid="231488"/>
                                        </p:tgtEl>
                                        <p:attrNameLst>
                                          <p:attrName>ppt_h</p:attrName>
                                        </p:attrNameLst>
                                      </p:cBhvr>
                                      <p:tavLst>
                                        <p:tav tm="0">
                                          <p:val>
                                            <p:fltVal val="0"/>
                                          </p:val>
                                        </p:tav>
                                        <p:tav tm="100000">
                                          <p:val>
                                            <p:strVal val="#ppt_h"/>
                                          </p:val>
                                        </p:tav>
                                      </p:tavLst>
                                    </p:anim>
                                    <p:animEffect transition="in" filter="fade">
                                      <p:cBhvr>
                                        <p:cTn id="45" dur="500"/>
                                        <p:tgtEl>
                                          <p:spTgt spid="231488"/>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231489"/>
                                        </p:tgtEl>
                                        <p:attrNameLst>
                                          <p:attrName>style.visibility</p:attrName>
                                        </p:attrNameLst>
                                      </p:cBhvr>
                                      <p:to>
                                        <p:strVal val="visible"/>
                                      </p:to>
                                    </p:set>
                                    <p:anim calcmode="lin" valueType="num">
                                      <p:cBhvr>
                                        <p:cTn id="48" dur="500" fill="hold"/>
                                        <p:tgtEl>
                                          <p:spTgt spid="231489"/>
                                        </p:tgtEl>
                                        <p:attrNameLst>
                                          <p:attrName>ppt_w</p:attrName>
                                        </p:attrNameLst>
                                      </p:cBhvr>
                                      <p:tavLst>
                                        <p:tav tm="0">
                                          <p:val>
                                            <p:fltVal val="0"/>
                                          </p:val>
                                        </p:tav>
                                        <p:tav tm="100000">
                                          <p:val>
                                            <p:strVal val="#ppt_w"/>
                                          </p:val>
                                        </p:tav>
                                      </p:tavLst>
                                    </p:anim>
                                    <p:anim calcmode="lin" valueType="num">
                                      <p:cBhvr>
                                        <p:cTn id="49" dur="500" fill="hold"/>
                                        <p:tgtEl>
                                          <p:spTgt spid="231489"/>
                                        </p:tgtEl>
                                        <p:attrNameLst>
                                          <p:attrName>ppt_h</p:attrName>
                                        </p:attrNameLst>
                                      </p:cBhvr>
                                      <p:tavLst>
                                        <p:tav tm="0">
                                          <p:val>
                                            <p:fltVal val="0"/>
                                          </p:val>
                                        </p:tav>
                                        <p:tav tm="100000">
                                          <p:val>
                                            <p:strVal val="#ppt_h"/>
                                          </p:val>
                                        </p:tav>
                                      </p:tavLst>
                                    </p:anim>
                                    <p:animEffect transition="in" filter="fade">
                                      <p:cBhvr>
                                        <p:cTn id="50" dur="500"/>
                                        <p:tgtEl>
                                          <p:spTgt spid="231489"/>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231490"/>
                                        </p:tgtEl>
                                        <p:attrNameLst>
                                          <p:attrName>style.visibility</p:attrName>
                                        </p:attrNameLst>
                                      </p:cBhvr>
                                      <p:to>
                                        <p:strVal val="visible"/>
                                      </p:to>
                                    </p:set>
                                    <p:anim calcmode="lin" valueType="num">
                                      <p:cBhvr>
                                        <p:cTn id="53" dur="500" fill="hold"/>
                                        <p:tgtEl>
                                          <p:spTgt spid="231490"/>
                                        </p:tgtEl>
                                        <p:attrNameLst>
                                          <p:attrName>ppt_w</p:attrName>
                                        </p:attrNameLst>
                                      </p:cBhvr>
                                      <p:tavLst>
                                        <p:tav tm="0">
                                          <p:val>
                                            <p:fltVal val="0"/>
                                          </p:val>
                                        </p:tav>
                                        <p:tav tm="100000">
                                          <p:val>
                                            <p:strVal val="#ppt_w"/>
                                          </p:val>
                                        </p:tav>
                                      </p:tavLst>
                                    </p:anim>
                                    <p:anim calcmode="lin" valueType="num">
                                      <p:cBhvr>
                                        <p:cTn id="54" dur="500" fill="hold"/>
                                        <p:tgtEl>
                                          <p:spTgt spid="231490"/>
                                        </p:tgtEl>
                                        <p:attrNameLst>
                                          <p:attrName>ppt_h</p:attrName>
                                        </p:attrNameLst>
                                      </p:cBhvr>
                                      <p:tavLst>
                                        <p:tav tm="0">
                                          <p:val>
                                            <p:fltVal val="0"/>
                                          </p:val>
                                        </p:tav>
                                        <p:tav tm="100000">
                                          <p:val>
                                            <p:strVal val="#ppt_h"/>
                                          </p:val>
                                        </p:tav>
                                      </p:tavLst>
                                    </p:anim>
                                    <p:animEffect transition="in" filter="fade">
                                      <p:cBhvr>
                                        <p:cTn id="55" dur="500"/>
                                        <p:tgtEl>
                                          <p:spTgt spid="231490"/>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231491"/>
                                        </p:tgtEl>
                                        <p:attrNameLst>
                                          <p:attrName>style.visibility</p:attrName>
                                        </p:attrNameLst>
                                      </p:cBhvr>
                                      <p:to>
                                        <p:strVal val="visible"/>
                                      </p:to>
                                    </p:set>
                                    <p:anim calcmode="lin" valueType="num">
                                      <p:cBhvr>
                                        <p:cTn id="58" dur="500" fill="hold"/>
                                        <p:tgtEl>
                                          <p:spTgt spid="231491"/>
                                        </p:tgtEl>
                                        <p:attrNameLst>
                                          <p:attrName>ppt_w</p:attrName>
                                        </p:attrNameLst>
                                      </p:cBhvr>
                                      <p:tavLst>
                                        <p:tav tm="0">
                                          <p:val>
                                            <p:fltVal val="0"/>
                                          </p:val>
                                        </p:tav>
                                        <p:tav tm="100000">
                                          <p:val>
                                            <p:strVal val="#ppt_w"/>
                                          </p:val>
                                        </p:tav>
                                      </p:tavLst>
                                    </p:anim>
                                    <p:anim calcmode="lin" valueType="num">
                                      <p:cBhvr>
                                        <p:cTn id="59" dur="500" fill="hold"/>
                                        <p:tgtEl>
                                          <p:spTgt spid="231491"/>
                                        </p:tgtEl>
                                        <p:attrNameLst>
                                          <p:attrName>ppt_h</p:attrName>
                                        </p:attrNameLst>
                                      </p:cBhvr>
                                      <p:tavLst>
                                        <p:tav tm="0">
                                          <p:val>
                                            <p:fltVal val="0"/>
                                          </p:val>
                                        </p:tav>
                                        <p:tav tm="100000">
                                          <p:val>
                                            <p:strVal val="#ppt_h"/>
                                          </p:val>
                                        </p:tav>
                                      </p:tavLst>
                                    </p:anim>
                                    <p:animEffect transition="in" filter="fade">
                                      <p:cBhvr>
                                        <p:cTn id="60" dur="500"/>
                                        <p:tgtEl>
                                          <p:spTgt spid="23149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14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149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149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231501"/>
                                        </p:tgtEl>
                                        <p:attrNameLst>
                                          <p:attrName>style.visibility</p:attrName>
                                        </p:attrNameLst>
                                      </p:cBhvr>
                                      <p:to>
                                        <p:strVal val="visible"/>
                                      </p:to>
                                    </p:set>
                                    <p:anim calcmode="lin" valueType="num">
                                      <p:cBhvr>
                                        <p:cTn id="73" dur="500" fill="hold"/>
                                        <p:tgtEl>
                                          <p:spTgt spid="231501"/>
                                        </p:tgtEl>
                                        <p:attrNameLst>
                                          <p:attrName>ppt_w</p:attrName>
                                        </p:attrNameLst>
                                      </p:cBhvr>
                                      <p:tavLst>
                                        <p:tav tm="0">
                                          <p:val>
                                            <p:fltVal val="0"/>
                                          </p:val>
                                        </p:tav>
                                        <p:tav tm="100000">
                                          <p:val>
                                            <p:strVal val="#ppt_w"/>
                                          </p:val>
                                        </p:tav>
                                      </p:tavLst>
                                    </p:anim>
                                    <p:anim calcmode="lin" valueType="num">
                                      <p:cBhvr>
                                        <p:cTn id="74" dur="500" fill="hold"/>
                                        <p:tgtEl>
                                          <p:spTgt spid="231501"/>
                                        </p:tgtEl>
                                        <p:attrNameLst>
                                          <p:attrName>ppt_h</p:attrName>
                                        </p:attrNameLst>
                                      </p:cBhvr>
                                      <p:tavLst>
                                        <p:tav tm="0">
                                          <p:val>
                                            <p:fltVal val="0"/>
                                          </p:val>
                                        </p:tav>
                                        <p:tav tm="100000">
                                          <p:val>
                                            <p:strVal val="#ppt_h"/>
                                          </p:val>
                                        </p:tav>
                                      </p:tavLst>
                                    </p:anim>
                                    <p:animEffect transition="in" filter="fade">
                                      <p:cBhvr>
                                        <p:cTn id="75" dur="500"/>
                                        <p:tgtEl>
                                          <p:spTgt spid="2315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0" fill="hold" grpId="0" nodeType="clickEffect">
                                  <p:stCondLst>
                                    <p:cond delay="0"/>
                                  </p:stCondLst>
                                  <p:childTnLst>
                                    <p:set>
                                      <p:cBhvr>
                                        <p:cTn id="79" dur="1" fill="hold">
                                          <p:stCondLst>
                                            <p:cond delay="0"/>
                                          </p:stCondLst>
                                        </p:cTn>
                                        <p:tgtEl>
                                          <p:spTgt spid="231497"/>
                                        </p:tgtEl>
                                        <p:attrNameLst>
                                          <p:attrName>style.visibility</p:attrName>
                                        </p:attrNameLst>
                                      </p:cBhvr>
                                      <p:to>
                                        <p:strVal val="visible"/>
                                      </p:to>
                                    </p:set>
                                    <p:anim calcmode="lin" valueType="num">
                                      <p:cBhvr>
                                        <p:cTn id="80" dur="500" fill="hold"/>
                                        <p:tgtEl>
                                          <p:spTgt spid="231497"/>
                                        </p:tgtEl>
                                        <p:attrNameLst>
                                          <p:attrName>ppt_w</p:attrName>
                                        </p:attrNameLst>
                                      </p:cBhvr>
                                      <p:tavLst>
                                        <p:tav tm="0">
                                          <p:val>
                                            <p:fltVal val="0"/>
                                          </p:val>
                                        </p:tav>
                                        <p:tav tm="100000">
                                          <p:val>
                                            <p:strVal val="#ppt_w"/>
                                          </p:val>
                                        </p:tav>
                                      </p:tavLst>
                                    </p:anim>
                                    <p:anim calcmode="lin" valueType="num">
                                      <p:cBhvr>
                                        <p:cTn id="81" dur="500" fill="hold"/>
                                        <p:tgtEl>
                                          <p:spTgt spid="231497"/>
                                        </p:tgtEl>
                                        <p:attrNameLst>
                                          <p:attrName>ppt_h</p:attrName>
                                        </p:attrNameLst>
                                      </p:cBhvr>
                                      <p:tavLst>
                                        <p:tav tm="0">
                                          <p:val>
                                            <p:fltVal val="0"/>
                                          </p:val>
                                        </p:tav>
                                        <p:tav tm="100000">
                                          <p:val>
                                            <p:strVal val="#ppt_h"/>
                                          </p:val>
                                        </p:tav>
                                      </p:tavLst>
                                    </p:anim>
                                    <p:animEffect transition="in" filter="fade">
                                      <p:cBhvr>
                                        <p:cTn id="82" dur="500"/>
                                        <p:tgtEl>
                                          <p:spTgt spid="231497"/>
                                        </p:tgtEl>
                                      </p:cBhvr>
                                    </p:animEffect>
                                  </p:childTnLst>
                                </p:cTn>
                              </p:par>
                              <p:par>
                                <p:cTn id="83" presetID="53" presetClass="entr" presetSubtype="0" fill="hold" grpId="0" nodeType="withEffect">
                                  <p:stCondLst>
                                    <p:cond delay="0"/>
                                  </p:stCondLst>
                                  <p:childTnLst>
                                    <p:set>
                                      <p:cBhvr>
                                        <p:cTn id="84" dur="1" fill="hold">
                                          <p:stCondLst>
                                            <p:cond delay="0"/>
                                          </p:stCondLst>
                                        </p:cTn>
                                        <p:tgtEl>
                                          <p:spTgt spid="231498"/>
                                        </p:tgtEl>
                                        <p:attrNameLst>
                                          <p:attrName>style.visibility</p:attrName>
                                        </p:attrNameLst>
                                      </p:cBhvr>
                                      <p:to>
                                        <p:strVal val="visible"/>
                                      </p:to>
                                    </p:set>
                                    <p:anim calcmode="lin" valueType="num">
                                      <p:cBhvr>
                                        <p:cTn id="85" dur="500" fill="hold"/>
                                        <p:tgtEl>
                                          <p:spTgt spid="231498"/>
                                        </p:tgtEl>
                                        <p:attrNameLst>
                                          <p:attrName>ppt_w</p:attrName>
                                        </p:attrNameLst>
                                      </p:cBhvr>
                                      <p:tavLst>
                                        <p:tav tm="0">
                                          <p:val>
                                            <p:fltVal val="0"/>
                                          </p:val>
                                        </p:tav>
                                        <p:tav tm="100000">
                                          <p:val>
                                            <p:strVal val="#ppt_w"/>
                                          </p:val>
                                        </p:tav>
                                      </p:tavLst>
                                    </p:anim>
                                    <p:anim calcmode="lin" valueType="num">
                                      <p:cBhvr>
                                        <p:cTn id="86" dur="500" fill="hold"/>
                                        <p:tgtEl>
                                          <p:spTgt spid="231498"/>
                                        </p:tgtEl>
                                        <p:attrNameLst>
                                          <p:attrName>ppt_h</p:attrName>
                                        </p:attrNameLst>
                                      </p:cBhvr>
                                      <p:tavLst>
                                        <p:tav tm="0">
                                          <p:val>
                                            <p:fltVal val="0"/>
                                          </p:val>
                                        </p:tav>
                                        <p:tav tm="100000">
                                          <p:val>
                                            <p:strVal val="#ppt_h"/>
                                          </p:val>
                                        </p:tav>
                                      </p:tavLst>
                                    </p:anim>
                                    <p:animEffect transition="in" filter="fade">
                                      <p:cBhvr>
                                        <p:cTn id="87" dur="500"/>
                                        <p:tgtEl>
                                          <p:spTgt spid="231498"/>
                                        </p:tgtEl>
                                      </p:cBhvr>
                                    </p:animEffect>
                                  </p:childTnLst>
                                </p:cTn>
                              </p:par>
                              <p:par>
                                <p:cTn id="88" presetID="53" presetClass="entr" presetSubtype="0" fill="hold" grpId="0" nodeType="withEffect">
                                  <p:stCondLst>
                                    <p:cond delay="0"/>
                                  </p:stCondLst>
                                  <p:childTnLst>
                                    <p:set>
                                      <p:cBhvr>
                                        <p:cTn id="89" dur="1" fill="hold">
                                          <p:stCondLst>
                                            <p:cond delay="0"/>
                                          </p:stCondLst>
                                        </p:cTn>
                                        <p:tgtEl>
                                          <p:spTgt spid="231499"/>
                                        </p:tgtEl>
                                        <p:attrNameLst>
                                          <p:attrName>style.visibility</p:attrName>
                                        </p:attrNameLst>
                                      </p:cBhvr>
                                      <p:to>
                                        <p:strVal val="visible"/>
                                      </p:to>
                                    </p:set>
                                    <p:anim calcmode="lin" valueType="num">
                                      <p:cBhvr>
                                        <p:cTn id="90" dur="500" fill="hold"/>
                                        <p:tgtEl>
                                          <p:spTgt spid="231499"/>
                                        </p:tgtEl>
                                        <p:attrNameLst>
                                          <p:attrName>ppt_w</p:attrName>
                                        </p:attrNameLst>
                                      </p:cBhvr>
                                      <p:tavLst>
                                        <p:tav tm="0">
                                          <p:val>
                                            <p:fltVal val="0"/>
                                          </p:val>
                                        </p:tav>
                                        <p:tav tm="100000">
                                          <p:val>
                                            <p:strVal val="#ppt_w"/>
                                          </p:val>
                                        </p:tav>
                                      </p:tavLst>
                                    </p:anim>
                                    <p:anim calcmode="lin" valueType="num">
                                      <p:cBhvr>
                                        <p:cTn id="91" dur="500" fill="hold"/>
                                        <p:tgtEl>
                                          <p:spTgt spid="231499"/>
                                        </p:tgtEl>
                                        <p:attrNameLst>
                                          <p:attrName>ppt_h</p:attrName>
                                        </p:attrNameLst>
                                      </p:cBhvr>
                                      <p:tavLst>
                                        <p:tav tm="0">
                                          <p:val>
                                            <p:fltVal val="0"/>
                                          </p:val>
                                        </p:tav>
                                        <p:tav tm="100000">
                                          <p:val>
                                            <p:strVal val="#ppt_h"/>
                                          </p:val>
                                        </p:tav>
                                      </p:tavLst>
                                    </p:anim>
                                    <p:animEffect transition="in" filter="fade">
                                      <p:cBhvr>
                                        <p:cTn id="92" dur="500"/>
                                        <p:tgtEl>
                                          <p:spTgt spid="231499"/>
                                        </p:tgtEl>
                                      </p:cBhvr>
                                    </p:animEffect>
                                  </p:childTnLst>
                                </p:cTn>
                              </p:par>
                              <p:par>
                                <p:cTn id="93" presetID="53" presetClass="entr" presetSubtype="0" fill="hold" grpId="0" nodeType="withEffect">
                                  <p:stCondLst>
                                    <p:cond delay="0"/>
                                  </p:stCondLst>
                                  <p:childTnLst>
                                    <p:set>
                                      <p:cBhvr>
                                        <p:cTn id="94" dur="1" fill="hold">
                                          <p:stCondLst>
                                            <p:cond delay="0"/>
                                          </p:stCondLst>
                                        </p:cTn>
                                        <p:tgtEl>
                                          <p:spTgt spid="231500"/>
                                        </p:tgtEl>
                                        <p:attrNameLst>
                                          <p:attrName>style.visibility</p:attrName>
                                        </p:attrNameLst>
                                      </p:cBhvr>
                                      <p:to>
                                        <p:strVal val="visible"/>
                                      </p:to>
                                    </p:set>
                                    <p:anim calcmode="lin" valueType="num">
                                      <p:cBhvr>
                                        <p:cTn id="95" dur="500" fill="hold"/>
                                        <p:tgtEl>
                                          <p:spTgt spid="231500"/>
                                        </p:tgtEl>
                                        <p:attrNameLst>
                                          <p:attrName>ppt_w</p:attrName>
                                        </p:attrNameLst>
                                      </p:cBhvr>
                                      <p:tavLst>
                                        <p:tav tm="0">
                                          <p:val>
                                            <p:fltVal val="0"/>
                                          </p:val>
                                        </p:tav>
                                        <p:tav tm="100000">
                                          <p:val>
                                            <p:strVal val="#ppt_w"/>
                                          </p:val>
                                        </p:tav>
                                      </p:tavLst>
                                    </p:anim>
                                    <p:anim calcmode="lin" valueType="num">
                                      <p:cBhvr>
                                        <p:cTn id="96" dur="500" fill="hold"/>
                                        <p:tgtEl>
                                          <p:spTgt spid="231500"/>
                                        </p:tgtEl>
                                        <p:attrNameLst>
                                          <p:attrName>ppt_h</p:attrName>
                                        </p:attrNameLst>
                                      </p:cBhvr>
                                      <p:tavLst>
                                        <p:tav tm="0">
                                          <p:val>
                                            <p:fltVal val="0"/>
                                          </p:val>
                                        </p:tav>
                                        <p:tav tm="100000">
                                          <p:val>
                                            <p:strVal val="#ppt_h"/>
                                          </p:val>
                                        </p:tav>
                                      </p:tavLst>
                                    </p:anim>
                                    <p:animEffect transition="in" filter="fade">
                                      <p:cBhvr>
                                        <p:cTn id="97" dur="500"/>
                                        <p:tgtEl>
                                          <p:spTgt spid="231500"/>
                                        </p:tgtEl>
                                      </p:cBhvr>
                                    </p:animEffect>
                                  </p:childTnLst>
                                </p:cTn>
                              </p:par>
                              <p:par>
                                <p:cTn id="98" presetID="53" presetClass="entr" presetSubtype="0" fill="hold" grpId="0" nodeType="withEffect">
                                  <p:stCondLst>
                                    <p:cond delay="0"/>
                                  </p:stCondLst>
                                  <p:childTnLst>
                                    <p:set>
                                      <p:cBhvr>
                                        <p:cTn id="99" dur="1" fill="hold">
                                          <p:stCondLst>
                                            <p:cond delay="0"/>
                                          </p:stCondLst>
                                        </p:cTn>
                                        <p:tgtEl>
                                          <p:spTgt spid="231502"/>
                                        </p:tgtEl>
                                        <p:attrNameLst>
                                          <p:attrName>style.visibility</p:attrName>
                                        </p:attrNameLst>
                                      </p:cBhvr>
                                      <p:to>
                                        <p:strVal val="visible"/>
                                      </p:to>
                                    </p:set>
                                    <p:anim calcmode="lin" valueType="num">
                                      <p:cBhvr>
                                        <p:cTn id="100" dur="500" fill="hold"/>
                                        <p:tgtEl>
                                          <p:spTgt spid="231502"/>
                                        </p:tgtEl>
                                        <p:attrNameLst>
                                          <p:attrName>ppt_w</p:attrName>
                                        </p:attrNameLst>
                                      </p:cBhvr>
                                      <p:tavLst>
                                        <p:tav tm="0">
                                          <p:val>
                                            <p:fltVal val="0"/>
                                          </p:val>
                                        </p:tav>
                                        <p:tav tm="100000">
                                          <p:val>
                                            <p:strVal val="#ppt_w"/>
                                          </p:val>
                                        </p:tav>
                                      </p:tavLst>
                                    </p:anim>
                                    <p:anim calcmode="lin" valueType="num">
                                      <p:cBhvr>
                                        <p:cTn id="101" dur="500" fill="hold"/>
                                        <p:tgtEl>
                                          <p:spTgt spid="231502"/>
                                        </p:tgtEl>
                                        <p:attrNameLst>
                                          <p:attrName>ppt_h</p:attrName>
                                        </p:attrNameLst>
                                      </p:cBhvr>
                                      <p:tavLst>
                                        <p:tav tm="0">
                                          <p:val>
                                            <p:fltVal val="0"/>
                                          </p:val>
                                        </p:tav>
                                        <p:tav tm="100000">
                                          <p:val>
                                            <p:strVal val="#ppt_h"/>
                                          </p:val>
                                        </p:tav>
                                      </p:tavLst>
                                    </p:anim>
                                    <p:animEffect transition="in" filter="fade">
                                      <p:cBhvr>
                                        <p:cTn id="102" dur="500"/>
                                        <p:tgtEl>
                                          <p:spTgt spid="23150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149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1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79" grpId="0"/>
      <p:bldP spid="231480" grpId="0"/>
      <p:bldP spid="231481" grpId="0"/>
      <p:bldP spid="231482" grpId="0"/>
      <p:bldP spid="231483" grpId="0"/>
      <p:bldP spid="231484" grpId="0"/>
      <p:bldP spid="231485" grpId="0"/>
      <p:bldP spid="231486" grpId="0"/>
      <p:bldP spid="231487" grpId="0"/>
      <p:bldP spid="231488" grpId="0"/>
      <p:bldP spid="231489" grpId="0"/>
      <p:bldP spid="231490" grpId="0"/>
      <p:bldP spid="231491" grpId="0"/>
      <p:bldP spid="231492" grpId="0"/>
      <p:bldP spid="231493" grpId="0"/>
      <p:bldP spid="231494" grpId="0"/>
      <p:bldP spid="231495" grpId="0"/>
      <p:bldP spid="231496" grpId="0"/>
      <p:bldP spid="231497" grpId="0"/>
      <p:bldP spid="231498" grpId="0"/>
      <p:bldP spid="231499" grpId="0"/>
      <p:bldP spid="231500" grpId="0"/>
      <p:bldP spid="231501" grpId="0"/>
      <p:bldP spid="23150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FD59173F-C434-494D-8A16-7DE0FED909F2}" type="slidenum">
              <a:rPr lang="en-US" altLang="zh-CN" sz="1200" b="0" smtClean="0">
                <a:latin typeface="Arial" charset="0"/>
              </a:rPr>
              <a:pPr eaLnBrk="1" hangingPunct="1">
                <a:spcBef>
                  <a:spcPct val="0"/>
                </a:spcBef>
                <a:buClrTx/>
                <a:buFontTx/>
                <a:buNone/>
              </a:pPr>
              <a:t>107</a:t>
            </a:fld>
            <a:endParaRPr lang="en-US" altLang="zh-CN" sz="1200" b="0" smtClean="0">
              <a:latin typeface="Arial" charset="0"/>
            </a:endParaRPr>
          </a:p>
        </p:txBody>
      </p:sp>
      <p:sp>
        <p:nvSpPr>
          <p:cNvPr id="232450" name="Rectangle 2"/>
          <p:cNvSpPr>
            <a:spLocks noGrp="1" noRot="1" noChangeArrowheads="1"/>
          </p:cNvSpPr>
          <p:nvPr>
            <p:ph type="title"/>
          </p:nvPr>
        </p:nvSpPr>
        <p:spPr/>
        <p:txBody>
          <a:bodyPr/>
          <a:lstStyle/>
          <a:p>
            <a:pPr eaLnBrk="1" hangingPunct="1">
              <a:defRPr/>
            </a:pPr>
            <a:r>
              <a:rPr lang="en-US" altLang="zh-CN" smtClean="0"/>
              <a:t>*</a:t>
            </a:r>
            <a:r>
              <a:rPr lang="zh-CN" altLang="en-US" smtClean="0"/>
              <a:t>各种排序算法性能比较</a:t>
            </a:r>
          </a:p>
        </p:txBody>
      </p:sp>
      <p:graphicFrame>
        <p:nvGraphicFramePr>
          <p:cNvPr id="232451" name="Group 3"/>
          <p:cNvGraphicFramePr>
            <a:graphicFrameLocks noGrp="1"/>
          </p:cNvGraphicFramePr>
          <p:nvPr/>
        </p:nvGraphicFramePr>
        <p:xfrm>
          <a:off x="215900" y="1412875"/>
          <a:ext cx="8820150" cy="3671888"/>
        </p:xfrm>
        <a:graphic>
          <a:graphicData uri="http://schemas.openxmlformats.org/drawingml/2006/table">
            <a:tbl>
              <a:tblPr/>
              <a:tblGrid>
                <a:gridCol w="900113"/>
                <a:gridCol w="1019175"/>
                <a:gridCol w="954087"/>
                <a:gridCol w="957263"/>
                <a:gridCol w="1101725"/>
                <a:gridCol w="863600"/>
                <a:gridCol w="1008062"/>
                <a:gridCol w="1008063"/>
                <a:gridCol w="1008062"/>
              </a:tblGrid>
              <a:tr h="16383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排序方法</a:t>
                      </a:r>
                    </a:p>
                  </a:txBody>
                  <a:tcPr marL="0" marR="0" marT="0" marB="0" vert="eaVert"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直接插入</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希尔</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简单选择</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堆</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冒泡</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快速</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归并</a:t>
                      </a:r>
                    </a:p>
                  </a:txBody>
                  <a:tcPr marL="0" marR="0" marT="0" marB="0" vert="eaVert"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600" b="1" i="0" u="none" strike="noStrike" cap="none" normalizeH="0" baseline="0" smtClean="0">
                          <a:ln>
                            <a:noFill/>
                          </a:ln>
                          <a:solidFill>
                            <a:schemeClr val="tx1"/>
                          </a:solidFill>
                          <a:effectLst/>
                          <a:latin typeface="Garamond" pitchFamily="18" charset="0"/>
                          <a:ea typeface="宋体" pitchFamily="2" charset="-122"/>
                        </a:rPr>
                        <a:t>基数</a:t>
                      </a:r>
                    </a:p>
                  </a:txBody>
                  <a:tcPr marL="0" marR="0" marT="0" marB="0" vert="eaVert"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54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辅助空间</a:t>
                      </a:r>
                      <a:endParaRPr kumimoji="0" lang="zh-CN" altLang="en-US" sz="26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6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6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9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600" b="1" i="0" u="none" strike="noStrike" cap="none" normalizeH="0" baseline="0" smtClean="0">
                          <a:ln>
                            <a:noFill/>
                          </a:ln>
                          <a:solidFill>
                            <a:schemeClr val="tx1"/>
                          </a:solidFill>
                          <a:effectLst/>
                          <a:latin typeface="Garamond" pitchFamily="18" charset="0"/>
                          <a:ea typeface="宋体" pitchFamily="2" charset="-122"/>
                        </a:rPr>
                        <a:t>稳定性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6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3470" name="Rectangle 45"/>
          <p:cNvSpPr>
            <a:spLocks noChangeArrowheads="1"/>
          </p:cNvSpPr>
          <p:nvPr/>
        </p:nvSpPr>
        <p:spPr bwMode="auto">
          <a:xfrm>
            <a:off x="5845175" y="3213100"/>
            <a:ext cx="126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(log</a:t>
            </a:r>
            <a:r>
              <a:rPr lang="en-US" altLang="zh-CN" sz="2400" baseline="-25000">
                <a:latin typeface="Times New Roman" pitchFamily="18" charset="0"/>
              </a:rPr>
              <a:t>2</a:t>
            </a:r>
            <a:r>
              <a:rPr lang="en-US" altLang="zh-CN" sz="2400" i="1">
                <a:latin typeface="Times New Roman" pitchFamily="18" charset="0"/>
              </a:rPr>
              <a:t>n</a:t>
            </a:r>
            <a:r>
              <a:rPr lang="en-US" altLang="zh-CN" sz="2400">
                <a:latin typeface="Times New Roman" pitchFamily="18" charset="0"/>
              </a:rPr>
              <a:t>)</a:t>
            </a:r>
          </a:p>
        </p:txBody>
      </p:sp>
      <p:sp>
        <p:nvSpPr>
          <p:cNvPr id="103471" name="Rectangle 46"/>
          <p:cNvSpPr>
            <a:spLocks noChangeArrowheads="1"/>
          </p:cNvSpPr>
          <p:nvPr/>
        </p:nvSpPr>
        <p:spPr bwMode="auto">
          <a:xfrm>
            <a:off x="7092950" y="3429000"/>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ea typeface="楷体_GB2312" pitchFamily="49" charset="-122"/>
              </a:rPr>
              <a:t>O</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n</a:t>
            </a:r>
            <a:r>
              <a:rPr lang="en-US" altLang="zh-CN" sz="2400">
                <a:latin typeface="Times New Roman" pitchFamily="18" charset="0"/>
                <a:ea typeface="楷体_GB2312" pitchFamily="49" charset="-122"/>
              </a:rPr>
              <a:t>)</a:t>
            </a:r>
          </a:p>
        </p:txBody>
      </p:sp>
      <p:sp>
        <p:nvSpPr>
          <p:cNvPr id="103472" name="Rectangle 47"/>
          <p:cNvSpPr>
            <a:spLocks noChangeArrowheads="1"/>
          </p:cNvSpPr>
          <p:nvPr/>
        </p:nvSpPr>
        <p:spPr bwMode="auto">
          <a:xfrm>
            <a:off x="8101013" y="3429000"/>
            <a:ext cx="103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(m</a:t>
            </a:r>
            <a:r>
              <a:rPr lang="en-US" altLang="zh-CN" sz="2400" i="1">
                <a:latin typeface="Times New Roman" pitchFamily="18" charset="0"/>
              </a:rPr>
              <a:t>n</a:t>
            </a:r>
            <a:r>
              <a:rPr lang="en-US" altLang="zh-CN" sz="2400">
                <a:latin typeface="Times New Roman" pitchFamily="18" charset="0"/>
              </a:rPr>
              <a:t>)</a:t>
            </a:r>
          </a:p>
        </p:txBody>
      </p:sp>
      <p:sp>
        <p:nvSpPr>
          <p:cNvPr id="103473" name="Rectangle 48"/>
          <p:cNvSpPr>
            <a:spLocks noChangeArrowheads="1"/>
          </p:cNvSpPr>
          <p:nvPr/>
        </p:nvSpPr>
        <p:spPr bwMode="auto">
          <a:xfrm>
            <a:off x="1331913" y="436562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是</a:t>
            </a:r>
          </a:p>
        </p:txBody>
      </p:sp>
      <p:sp>
        <p:nvSpPr>
          <p:cNvPr id="103474" name="Rectangle 49"/>
          <p:cNvSpPr>
            <a:spLocks noChangeArrowheads="1"/>
          </p:cNvSpPr>
          <p:nvPr/>
        </p:nvSpPr>
        <p:spPr bwMode="auto">
          <a:xfrm>
            <a:off x="3276600" y="436562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否</a:t>
            </a:r>
          </a:p>
        </p:txBody>
      </p:sp>
      <p:sp>
        <p:nvSpPr>
          <p:cNvPr id="103475" name="Rectangle 50"/>
          <p:cNvSpPr>
            <a:spLocks noChangeArrowheads="1"/>
          </p:cNvSpPr>
          <p:nvPr/>
        </p:nvSpPr>
        <p:spPr bwMode="auto">
          <a:xfrm>
            <a:off x="4284663" y="436562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否</a:t>
            </a:r>
          </a:p>
        </p:txBody>
      </p:sp>
      <p:sp>
        <p:nvSpPr>
          <p:cNvPr id="103476" name="Rectangle 51"/>
          <p:cNvSpPr>
            <a:spLocks noChangeArrowheads="1"/>
          </p:cNvSpPr>
          <p:nvPr/>
        </p:nvSpPr>
        <p:spPr bwMode="auto">
          <a:xfrm>
            <a:off x="5292725" y="436562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是</a:t>
            </a:r>
          </a:p>
        </p:txBody>
      </p:sp>
      <p:sp>
        <p:nvSpPr>
          <p:cNvPr id="103477" name="Rectangle 52"/>
          <p:cNvSpPr>
            <a:spLocks noChangeArrowheads="1"/>
          </p:cNvSpPr>
          <p:nvPr/>
        </p:nvSpPr>
        <p:spPr bwMode="auto">
          <a:xfrm>
            <a:off x="8243888" y="436562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是</a:t>
            </a:r>
          </a:p>
        </p:txBody>
      </p:sp>
      <p:sp>
        <p:nvSpPr>
          <p:cNvPr id="103478" name="Rectangle 53"/>
          <p:cNvSpPr>
            <a:spLocks noChangeArrowheads="1"/>
          </p:cNvSpPr>
          <p:nvPr/>
        </p:nvSpPr>
        <p:spPr bwMode="auto">
          <a:xfrm>
            <a:off x="2339975" y="436562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否</a:t>
            </a:r>
          </a:p>
        </p:txBody>
      </p:sp>
      <p:sp>
        <p:nvSpPr>
          <p:cNvPr id="103479" name="Rectangle 54"/>
          <p:cNvSpPr>
            <a:spLocks noChangeArrowheads="1"/>
          </p:cNvSpPr>
          <p:nvPr/>
        </p:nvSpPr>
        <p:spPr bwMode="auto">
          <a:xfrm>
            <a:off x="6227763" y="4349750"/>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否</a:t>
            </a:r>
          </a:p>
        </p:txBody>
      </p:sp>
      <p:sp>
        <p:nvSpPr>
          <p:cNvPr id="103480" name="Rectangle 55"/>
          <p:cNvSpPr>
            <a:spLocks noChangeArrowheads="1"/>
          </p:cNvSpPr>
          <p:nvPr/>
        </p:nvSpPr>
        <p:spPr bwMode="auto">
          <a:xfrm>
            <a:off x="7235825" y="436562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zh-CN" sz="2800">
              <a:latin typeface="Times New Roman" pitchFamily="18" charset="0"/>
            </a:endParaRPr>
          </a:p>
        </p:txBody>
      </p:sp>
      <p:sp>
        <p:nvSpPr>
          <p:cNvPr id="103481" name="Rectangle 56"/>
          <p:cNvSpPr>
            <a:spLocks noChangeArrowheads="1"/>
          </p:cNvSpPr>
          <p:nvPr/>
        </p:nvSpPr>
        <p:spPr bwMode="auto">
          <a:xfrm>
            <a:off x="4143375" y="3068638"/>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(1)</a:t>
            </a:r>
          </a:p>
        </p:txBody>
      </p:sp>
      <p:sp>
        <p:nvSpPr>
          <p:cNvPr id="103482" name="Rectangle 57"/>
          <p:cNvSpPr>
            <a:spLocks noChangeArrowheads="1"/>
          </p:cNvSpPr>
          <p:nvPr/>
        </p:nvSpPr>
        <p:spPr bwMode="auto">
          <a:xfrm>
            <a:off x="5219700" y="3043238"/>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(1)</a:t>
            </a:r>
          </a:p>
        </p:txBody>
      </p:sp>
      <p:sp>
        <p:nvSpPr>
          <p:cNvPr id="103483" name="Rectangle 58"/>
          <p:cNvSpPr>
            <a:spLocks noChangeArrowheads="1"/>
          </p:cNvSpPr>
          <p:nvPr/>
        </p:nvSpPr>
        <p:spPr bwMode="auto">
          <a:xfrm>
            <a:off x="3203575" y="3068638"/>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(1)</a:t>
            </a:r>
          </a:p>
        </p:txBody>
      </p:sp>
      <p:sp>
        <p:nvSpPr>
          <p:cNvPr id="103484" name="Rectangle 59"/>
          <p:cNvSpPr>
            <a:spLocks noChangeArrowheads="1"/>
          </p:cNvSpPr>
          <p:nvPr/>
        </p:nvSpPr>
        <p:spPr bwMode="auto">
          <a:xfrm>
            <a:off x="2268538" y="3068638"/>
            <a:ext cx="76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(1)</a:t>
            </a:r>
          </a:p>
        </p:txBody>
      </p:sp>
      <p:sp>
        <p:nvSpPr>
          <p:cNvPr id="103485" name="Rectangle 60"/>
          <p:cNvSpPr>
            <a:spLocks noChangeArrowheads="1"/>
          </p:cNvSpPr>
          <p:nvPr/>
        </p:nvSpPr>
        <p:spPr bwMode="auto">
          <a:xfrm>
            <a:off x="1187450" y="3068638"/>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400" i="1">
                <a:latin typeface="Times New Roman" pitchFamily="18" charset="0"/>
              </a:rPr>
              <a:t>O</a:t>
            </a:r>
            <a:r>
              <a:rPr lang="en-US" altLang="zh-CN" sz="2400">
                <a:latin typeface="Times New Roman" pitchFamily="18" charset="0"/>
              </a:rPr>
              <a:t>(1)</a:t>
            </a:r>
          </a:p>
        </p:txBody>
      </p:sp>
      <p:sp>
        <p:nvSpPr>
          <p:cNvPr id="103486" name="Rectangle 61"/>
          <p:cNvSpPr>
            <a:spLocks noChangeArrowheads="1"/>
          </p:cNvSpPr>
          <p:nvPr/>
        </p:nvSpPr>
        <p:spPr bwMode="auto">
          <a:xfrm>
            <a:off x="7308850" y="436562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是</a:t>
            </a:r>
          </a:p>
        </p:txBody>
      </p:sp>
    </p:spTree>
  </p:cSld>
  <p:clrMapOvr>
    <a:masterClrMapping/>
  </p:clrMapOvr>
  <p:transition spd="med">
    <p:zo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7985A7E-EF80-445B-8E32-C4E2994A6EED}" type="slidenum">
              <a:rPr lang="en-US" altLang="zh-CN" sz="1200" b="0" smtClean="0">
                <a:latin typeface="Arial" charset="0"/>
              </a:rPr>
              <a:pPr eaLnBrk="1" hangingPunct="1">
                <a:spcBef>
                  <a:spcPct val="0"/>
                </a:spcBef>
                <a:buClrTx/>
                <a:buFontTx/>
                <a:buNone/>
              </a:pPr>
              <a:t>108</a:t>
            </a:fld>
            <a:endParaRPr lang="en-US" altLang="zh-CN" sz="1200" b="0" smtClean="0">
              <a:latin typeface="Arial" charset="0"/>
            </a:endParaRPr>
          </a:p>
        </p:txBody>
      </p:sp>
      <p:sp>
        <p:nvSpPr>
          <p:cNvPr id="104451" name="Rectangle 3"/>
          <p:cNvSpPr>
            <a:spLocks noGrp="1" noChangeArrowheads="1"/>
          </p:cNvSpPr>
          <p:nvPr>
            <p:ph type="body" idx="1"/>
          </p:nvPr>
        </p:nvSpPr>
        <p:spPr>
          <a:xfrm>
            <a:off x="395288" y="1052513"/>
            <a:ext cx="8458200" cy="5040312"/>
          </a:xfrm>
        </p:spPr>
        <p:txBody>
          <a:bodyPr/>
          <a:lstStyle/>
          <a:p>
            <a:pPr eaLnBrk="1" hangingPunct="1">
              <a:lnSpc>
                <a:spcPct val="125000"/>
              </a:lnSpc>
              <a:spcBef>
                <a:spcPct val="0"/>
              </a:spcBef>
              <a:buFont typeface="Wingdings" pitchFamily="2" charset="2"/>
              <a:buNone/>
            </a:pPr>
            <a:r>
              <a:rPr lang="zh-CN" altLang="en-US" sz="2800" smtClean="0">
                <a:solidFill>
                  <a:srgbClr val="FFFF00"/>
                </a:solidFill>
                <a:latin typeface="Arial" charset="0"/>
              </a:rPr>
              <a:t>二、各种内排序方法的选择</a:t>
            </a:r>
          </a:p>
          <a:p>
            <a:pPr algn="just" eaLnBrk="1" hangingPunct="1">
              <a:lnSpc>
                <a:spcPct val="125000"/>
              </a:lnSpc>
              <a:spcBef>
                <a:spcPct val="0"/>
              </a:spcBef>
              <a:buClrTx/>
              <a:buFontTx/>
              <a:buNone/>
            </a:pPr>
            <a:r>
              <a:rPr lang="en-US" altLang="zh-CN" sz="2800" smtClean="0">
                <a:solidFill>
                  <a:srgbClr val="66FF66"/>
                </a:solidFill>
              </a:rPr>
              <a:t>1</a:t>
            </a:r>
            <a:r>
              <a:rPr lang="zh-CN" altLang="en-US" sz="2800" smtClean="0">
                <a:solidFill>
                  <a:srgbClr val="66FF66"/>
                </a:solidFill>
              </a:rPr>
              <a:t>．从时间复杂度选择</a:t>
            </a:r>
          </a:p>
          <a:p>
            <a:pPr algn="just" eaLnBrk="1" hangingPunct="1">
              <a:lnSpc>
                <a:spcPct val="125000"/>
              </a:lnSpc>
              <a:spcBef>
                <a:spcPct val="0"/>
              </a:spcBef>
              <a:buClr>
                <a:srgbClr val="FFFF00"/>
              </a:buClr>
            </a:pPr>
            <a:r>
              <a:rPr lang="en-US" altLang="zh-CN" sz="2800" smtClean="0"/>
              <a:t>n</a:t>
            </a:r>
            <a:r>
              <a:rPr lang="zh-CN" altLang="en-US" sz="2800" smtClean="0"/>
              <a:t>较大时：可以选快速排序、堆排序、归并排序</a:t>
            </a:r>
          </a:p>
          <a:p>
            <a:pPr algn="just" eaLnBrk="1" hangingPunct="1">
              <a:lnSpc>
                <a:spcPct val="125000"/>
              </a:lnSpc>
              <a:spcBef>
                <a:spcPct val="0"/>
              </a:spcBef>
              <a:buClr>
                <a:srgbClr val="FFFF00"/>
              </a:buClr>
            </a:pPr>
            <a:r>
              <a:rPr lang="en-US" altLang="zh-CN" sz="2800" smtClean="0"/>
              <a:t>n</a:t>
            </a:r>
            <a:r>
              <a:rPr lang="zh-CN" altLang="en-US" sz="2800" smtClean="0"/>
              <a:t>较小时：可以选简单排序方法。</a:t>
            </a:r>
          </a:p>
          <a:p>
            <a:pPr algn="just" eaLnBrk="1" hangingPunct="1">
              <a:lnSpc>
                <a:spcPct val="125000"/>
              </a:lnSpc>
              <a:spcBef>
                <a:spcPct val="0"/>
              </a:spcBef>
              <a:buClrTx/>
              <a:buFontTx/>
              <a:buNone/>
            </a:pPr>
            <a:r>
              <a:rPr lang="en-US" altLang="zh-CN" sz="2800" smtClean="0">
                <a:solidFill>
                  <a:srgbClr val="66FF66"/>
                </a:solidFill>
              </a:rPr>
              <a:t>2</a:t>
            </a:r>
            <a:r>
              <a:rPr lang="zh-CN" altLang="en-US" sz="2800" smtClean="0">
                <a:solidFill>
                  <a:srgbClr val="66FF66"/>
                </a:solidFill>
              </a:rPr>
              <a:t>．从空间复杂度选择</a:t>
            </a:r>
          </a:p>
          <a:p>
            <a:pPr eaLnBrk="1" hangingPunct="1">
              <a:lnSpc>
                <a:spcPct val="125000"/>
              </a:lnSpc>
              <a:spcBef>
                <a:spcPct val="0"/>
              </a:spcBef>
              <a:buClrTx/>
              <a:buFontTx/>
              <a:buNone/>
            </a:pPr>
            <a:r>
              <a:rPr lang="zh-CN" altLang="en-US" sz="2800" smtClean="0"/>
              <a:t>     优先次序： </a:t>
            </a:r>
            <a:r>
              <a:rPr lang="en-US" altLang="zh-CN" sz="2800" smtClean="0"/>
              <a:t>O(1)-&gt;O(log</a:t>
            </a:r>
            <a:r>
              <a:rPr lang="en-US" altLang="zh-CN" sz="2800" baseline="-30000" smtClean="0"/>
              <a:t>2</a:t>
            </a:r>
            <a:r>
              <a:rPr lang="en-US" altLang="zh-CN" sz="2800" smtClean="0"/>
              <a:t>n)-&gt; O(n)</a:t>
            </a:r>
          </a:p>
        </p:txBody>
      </p:sp>
      <p:sp>
        <p:nvSpPr>
          <p:cNvPr id="104453" name="Rectangle 5"/>
          <p:cNvSpPr>
            <a:spLocks noChangeArrowheads="1"/>
          </p:cNvSpPr>
          <p:nvPr/>
        </p:nvSpPr>
        <p:spPr bwMode="auto">
          <a:xfrm>
            <a:off x="684213" y="260350"/>
            <a:ext cx="7861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0" lang="en-US" altLang="zh-CN" sz="4400" b="1">
                <a:solidFill>
                  <a:srgbClr val="F1F622"/>
                </a:solidFill>
                <a:effectLst>
                  <a:outerShdw blurRad="38100" dist="38100" dir="2700000" algn="tl">
                    <a:srgbClr val="000000"/>
                  </a:outerShdw>
                </a:effectLst>
                <a:latin typeface="Garamond" pitchFamily="18" charset="0"/>
              </a:rPr>
              <a:t>* </a:t>
            </a:r>
            <a:r>
              <a:rPr kumimoji="0" lang="zh-CN" altLang="en-US" sz="4400" b="1">
                <a:solidFill>
                  <a:srgbClr val="F1F622"/>
                </a:solidFill>
                <a:effectLst>
                  <a:outerShdw blurRad="38100" dist="38100" dir="2700000" algn="tl">
                    <a:srgbClr val="000000"/>
                  </a:outerShdw>
                </a:effectLst>
                <a:latin typeface="Garamond" pitchFamily="18" charset="0"/>
              </a:rPr>
              <a:t>各种内排序方法的比较和选择</a:t>
            </a:r>
          </a:p>
        </p:txBody>
      </p:sp>
    </p:spTree>
  </p:cSld>
  <p:clrMapOvr>
    <a:masterClrMapping/>
  </p:clrMapOvr>
  <p:transition spd="med">
    <p:zo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9D52763-7075-42AC-BFEE-9E1EC884754C}" type="slidenum">
              <a:rPr lang="en-US" altLang="zh-CN" sz="1200" b="0" smtClean="0">
                <a:latin typeface="Arial" charset="0"/>
              </a:rPr>
              <a:pPr eaLnBrk="1" hangingPunct="1">
                <a:spcBef>
                  <a:spcPct val="0"/>
                </a:spcBef>
                <a:buClrTx/>
                <a:buFontTx/>
                <a:buNone/>
              </a:pPr>
              <a:t>109</a:t>
            </a:fld>
            <a:endParaRPr lang="en-US" altLang="zh-CN" sz="1200" b="0" smtClean="0">
              <a:latin typeface="Arial" charset="0"/>
            </a:endParaRPr>
          </a:p>
        </p:txBody>
      </p:sp>
      <p:sp>
        <p:nvSpPr>
          <p:cNvPr id="105475" name="Rectangle 3"/>
          <p:cNvSpPr>
            <a:spLocks noGrp="1" noChangeArrowheads="1"/>
          </p:cNvSpPr>
          <p:nvPr>
            <p:ph type="body" idx="1"/>
          </p:nvPr>
        </p:nvSpPr>
        <p:spPr>
          <a:xfrm>
            <a:off x="250825" y="1773238"/>
            <a:ext cx="8534400" cy="4824412"/>
          </a:xfrm>
        </p:spPr>
        <p:txBody>
          <a:bodyPr/>
          <a:lstStyle/>
          <a:p>
            <a:pPr algn="just" eaLnBrk="1" hangingPunct="1">
              <a:lnSpc>
                <a:spcPct val="120000"/>
              </a:lnSpc>
              <a:spcBef>
                <a:spcPct val="50000"/>
              </a:spcBef>
              <a:buClrTx/>
              <a:buFontTx/>
              <a:buNone/>
            </a:pPr>
            <a:r>
              <a:rPr lang="en-US" altLang="zh-CN" sz="2800" smtClean="0"/>
              <a:t>  (1)</a:t>
            </a:r>
            <a:r>
              <a:rPr lang="en-US" altLang="zh-CN" sz="2800" smtClean="0">
                <a:cs typeface="Times New Roman" pitchFamily="18" charset="0"/>
              </a:rPr>
              <a:t> </a:t>
            </a:r>
            <a:r>
              <a:rPr lang="zh-CN" altLang="en-US" sz="2800" smtClean="0"/>
              <a:t>当待排序元素的个数</a:t>
            </a:r>
            <a:r>
              <a:rPr lang="en-US" altLang="zh-CN" sz="2800" smtClean="0"/>
              <a:t>n</a:t>
            </a:r>
            <a:r>
              <a:rPr lang="zh-CN" altLang="en-US" sz="2800" smtClean="0"/>
              <a:t>较大，排序码分布是随机，而对稳定性不做要求时，则采用快速排序为宜。</a:t>
            </a:r>
          </a:p>
          <a:p>
            <a:pPr algn="just" eaLnBrk="1" hangingPunct="1">
              <a:lnSpc>
                <a:spcPct val="120000"/>
              </a:lnSpc>
              <a:spcBef>
                <a:spcPct val="50000"/>
              </a:spcBef>
              <a:buClrTx/>
              <a:buFontTx/>
              <a:buNone/>
            </a:pPr>
            <a:r>
              <a:rPr lang="zh-CN" altLang="en-US" sz="2800" smtClean="0"/>
              <a:t>（</a:t>
            </a:r>
            <a:r>
              <a:rPr lang="en-US" altLang="zh-CN" sz="2800" smtClean="0"/>
              <a:t>2)</a:t>
            </a:r>
            <a:r>
              <a:rPr lang="zh-CN" altLang="en-US" sz="2800" smtClean="0"/>
              <a:t>当待排序元素的个数</a:t>
            </a:r>
            <a:r>
              <a:rPr lang="en-US" altLang="zh-CN" sz="2800" smtClean="0"/>
              <a:t>n</a:t>
            </a:r>
            <a:r>
              <a:rPr lang="zh-CN" altLang="en-US" sz="2800" smtClean="0"/>
              <a:t>大，内存空间允许，且要求排序稳定时，则采用二路归并排序为宜。</a:t>
            </a:r>
          </a:p>
          <a:p>
            <a:pPr algn="just" eaLnBrk="1" hangingPunct="1">
              <a:lnSpc>
                <a:spcPct val="120000"/>
              </a:lnSpc>
              <a:spcBef>
                <a:spcPct val="50000"/>
              </a:spcBef>
              <a:buClrTx/>
              <a:buFontTx/>
              <a:buNone/>
            </a:pPr>
            <a:r>
              <a:rPr lang="zh-CN" altLang="en-US" sz="2800" smtClean="0"/>
              <a:t>（</a:t>
            </a:r>
            <a:r>
              <a:rPr lang="en-US" altLang="zh-CN" sz="2800" smtClean="0"/>
              <a:t>3</a:t>
            </a:r>
            <a:r>
              <a:rPr lang="zh-CN" altLang="en-US" sz="2800" smtClean="0"/>
              <a:t>）当待排序元素的个数</a:t>
            </a:r>
            <a:r>
              <a:rPr lang="en-US" altLang="zh-CN" sz="2800" smtClean="0"/>
              <a:t>n</a:t>
            </a:r>
            <a:r>
              <a:rPr lang="zh-CN" altLang="en-US" sz="2800" smtClean="0"/>
              <a:t>大，排序码分布可能会出现正序或逆序的情形，且对稳定性不做要求时，则采用堆排序或二路归并排序为宜。</a:t>
            </a:r>
          </a:p>
        </p:txBody>
      </p:sp>
      <p:sp>
        <p:nvSpPr>
          <p:cNvPr id="138244" name="Rectangle 4"/>
          <p:cNvSpPr>
            <a:spLocks noChangeArrowheads="1"/>
          </p:cNvSpPr>
          <p:nvPr/>
        </p:nvSpPr>
        <p:spPr bwMode="auto">
          <a:xfrm>
            <a:off x="684213" y="260350"/>
            <a:ext cx="7861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0" lang="en-US" altLang="zh-CN" sz="4400" b="1">
                <a:solidFill>
                  <a:srgbClr val="F1F622"/>
                </a:solidFill>
                <a:effectLst>
                  <a:outerShdw blurRad="38100" dist="38100" dir="2700000" algn="tl">
                    <a:srgbClr val="000000"/>
                  </a:outerShdw>
                </a:effectLst>
                <a:latin typeface="Garamond" pitchFamily="18" charset="0"/>
              </a:rPr>
              <a:t>* </a:t>
            </a:r>
            <a:r>
              <a:rPr kumimoji="0" lang="zh-CN" altLang="en-US" sz="4400" b="1">
                <a:solidFill>
                  <a:srgbClr val="F1F622"/>
                </a:solidFill>
                <a:effectLst>
                  <a:outerShdw blurRad="38100" dist="38100" dir="2700000" algn="tl">
                    <a:srgbClr val="000000"/>
                  </a:outerShdw>
                </a:effectLst>
                <a:latin typeface="Garamond" pitchFamily="18" charset="0"/>
              </a:rPr>
              <a:t>各种内排序方法的比较和选择</a:t>
            </a:r>
          </a:p>
        </p:txBody>
      </p:sp>
      <p:sp>
        <p:nvSpPr>
          <p:cNvPr id="105477" name="Rectangle 5"/>
          <p:cNvSpPr>
            <a:spLocks noChangeArrowheads="1"/>
          </p:cNvSpPr>
          <p:nvPr/>
        </p:nvSpPr>
        <p:spPr bwMode="auto">
          <a:xfrm>
            <a:off x="468313" y="1128713"/>
            <a:ext cx="285115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just" eaLnBrk="1" hangingPunct="1">
              <a:lnSpc>
                <a:spcPct val="125000"/>
              </a:lnSpc>
              <a:spcBef>
                <a:spcPct val="0"/>
              </a:spcBef>
              <a:buClrTx/>
              <a:buFontTx/>
              <a:buNone/>
            </a:pPr>
            <a:r>
              <a:rPr kumimoji="0" lang="en-US" altLang="zh-CN" sz="2800">
                <a:solidFill>
                  <a:srgbClr val="66FF66"/>
                </a:solidFill>
              </a:rPr>
              <a:t>3</a:t>
            </a:r>
            <a:r>
              <a:rPr kumimoji="0" lang="zh-CN" altLang="en-US" sz="2800">
                <a:solidFill>
                  <a:srgbClr val="66FF66"/>
                </a:solidFill>
              </a:rPr>
              <a:t>．一般选择规则</a:t>
            </a:r>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121A5EE-C387-4240-AE66-F930270822C6}" type="slidenum">
              <a:rPr lang="en-US" altLang="zh-CN" sz="1200" b="0" smtClean="0">
                <a:latin typeface="Arial" charset="0"/>
              </a:rPr>
              <a:pPr eaLnBrk="1" hangingPunct="1">
                <a:spcBef>
                  <a:spcPct val="0"/>
                </a:spcBef>
                <a:buClrTx/>
                <a:buFontTx/>
                <a:buNone/>
              </a:pPr>
              <a:t>11</a:t>
            </a:fld>
            <a:endParaRPr lang="en-US" altLang="zh-CN" sz="1200" b="0" smtClean="0">
              <a:latin typeface="Arial" charset="0"/>
            </a:endParaRPr>
          </a:p>
        </p:txBody>
      </p:sp>
      <p:sp>
        <p:nvSpPr>
          <p:cNvPr id="73730" name="Rectangle 2"/>
          <p:cNvSpPr>
            <a:spLocks noGrp="1" noRot="1" noChangeArrowheads="1"/>
          </p:cNvSpPr>
          <p:nvPr>
            <p:ph type="title"/>
          </p:nvPr>
        </p:nvSpPr>
        <p:spPr>
          <a:xfrm>
            <a:off x="685800" y="457200"/>
            <a:ext cx="7772400" cy="457200"/>
          </a:xfrm>
        </p:spPr>
        <p:txBody>
          <a:bodyPr/>
          <a:lstStyle/>
          <a:p>
            <a:pPr eaLnBrk="1" hangingPunct="1">
              <a:defRPr/>
            </a:pPr>
            <a:r>
              <a:rPr lang="en-US" altLang="zh-CN" dirty="0" smtClean="0"/>
              <a:t>9.2 </a:t>
            </a:r>
            <a:r>
              <a:rPr lang="zh-CN" altLang="en-US" dirty="0" smtClean="0"/>
              <a:t>插入排序</a:t>
            </a:r>
          </a:p>
        </p:txBody>
      </p:sp>
      <p:sp>
        <p:nvSpPr>
          <p:cNvPr id="13316" name="Rectangle 3"/>
          <p:cNvSpPr>
            <a:spLocks noGrp="1" noChangeArrowheads="1"/>
          </p:cNvSpPr>
          <p:nvPr>
            <p:ph type="body" idx="1"/>
          </p:nvPr>
        </p:nvSpPr>
        <p:spPr>
          <a:xfrm>
            <a:off x="304800" y="1066800"/>
            <a:ext cx="8610600" cy="5386388"/>
          </a:xfrm>
        </p:spPr>
        <p:txBody>
          <a:bodyPr/>
          <a:lstStyle/>
          <a:p>
            <a:pPr marL="457200" indent="-457200" eaLnBrk="1" hangingPunct="1">
              <a:lnSpc>
                <a:spcPct val="120000"/>
              </a:lnSpc>
              <a:buFont typeface="Wingdings" pitchFamily="2" charset="2"/>
              <a:buNone/>
            </a:pPr>
            <a:r>
              <a:rPr lang="zh-CN" altLang="en-US" smtClean="0">
                <a:solidFill>
                  <a:srgbClr val="FFFF00"/>
                </a:solidFill>
              </a:rPr>
              <a:t>一、直接插入排序</a:t>
            </a:r>
          </a:p>
          <a:p>
            <a:pPr marL="457200" indent="-457200" eaLnBrk="1" hangingPunct="1">
              <a:lnSpc>
                <a:spcPct val="120000"/>
              </a:lnSpc>
              <a:buFont typeface="Wingdings" pitchFamily="2" charset="2"/>
              <a:buNone/>
            </a:pPr>
            <a:r>
              <a:rPr lang="en-US" altLang="zh-CN" smtClean="0">
                <a:solidFill>
                  <a:srgbClr val="FFFF00"/>
                </a:solidFill>
              </a:rPr>
              <a:t>1. </a:t>
            </a:r>
            <a:r>
              <a:rPr lang="zh-CN" altLang="en-US" smtClean="0">
                <a:solidFill>
                  <a:srgbClr val="FFFF00"/>
                </a:solidFill>
              </a:rPr>
              <a:t>基本思想：</a:t>
            </a:r>
          </a:p>
          <a:p>
            <a:pPr marL="457200" indent="-457200" algn="just" eaLnBrk="1" hangingPunct="1">
              <a:lnSpc>
                <a:spcPct val="120000"/>
              </a:lnSpc>
              <a:spcBef>
                <a:spcPct val="25000"/>
              </a:spcBef>
              <a:buClr>
                <a:srgbClr val="FFFF00"/>
              </a:buClr>
            </a:pPr>
            <a:r>
              <a:rPr lang="zh-CN" altLang="en-US" smtClean="0"/>
              <a:t>假设待排序的记录存放在数组</a:t>
            </a:r>
            <a:r>
              <a:rPr lang="en-US" altLang="zh-CN" smtClean="0"/>
              <a:t>R[1</a:t>
            </a:r>
            <a:r>
              <a:rPr lang="en-US" altLang="zh-CN" smtClean="0">
                <a:latin typeface="Arial" charset="0"/>
              </a:rPr>
              <a:t>…</a:t>
            </a:r>
            <a:r>
              <a:rPr lang="en-US" altLang="zh-CN" smtClean="0"/>
              <a:t>n]</a:t>
            </a:r>
            <a:r>
              <a:rPr lang="zh-CN" altLang="en-US" smtClean="0"/>
              <a:t>中。</a:t>
            </a:r>
          </a:p>
          <a:p>
            <a:pPr marL="457200" indent="-457200" algn="just" eaLnBrk="1" hangingPunct="1">
              <a:lnSpc>
                <a:spcPct val="120000"/>
              </a:lnSpc>
              <a:spcBef>
                <a:spcPct val="25000"/>
              </a:spcBef>
              <a:buClr>
                <a:srgbClr val="FFFF00"/>
              </a:buClr>
            </a:pPr>
            <a:r>
              <a:rPr lang="zh-CN" altLang="en-US" smtClean="0"/>
              <a:t>初始时，</a:t>
            </a:r>
            <a:r>
              <a:rPr lang="en-US" altLang="zh-CN" smtClean="0"/>
              <a:t>R[1]</a:t>
            </a:r>
            <a:r>
              <a:rPr lang="zh-CN" altLang="en-US" smtClean="0"/>
              <a:t>自成</a:t>
            </a:r>
            <a:r>
              <a:rPr lang="en-US" altLang="zh-CN" smtClean="0"/>
              <a:t>1</a:t>
            </a:r>
            <a:r>
              <a:rPr lang="zh-CN" altLang="en-US" smtClean="0"/>
              <a:t>个有序区，无序区为</a:t>
            </a:r>
            <a:r>
              <a:rPr lang="en-US" altLang="zh-CN" smtClean="0"/>
              <a:t>R[2..n]</a:t>
            </a:r>
          </a:p>
          <a:p>
            <a:pPr marL="457200" indent="-457200" algn="just" eaLnBrk="1" hangingPunct="1">
              <a:lnSpc>
                <a:spcPct val="120000"/>
              </a:lnSpc>
              <a:spcBef>
                <a:spcPct val="25000"/>
              </a:spcBef>
              <a:buClr>
                <a:srgbClr val="FFFF00"/>
              </a:buClr>
            </a:pPr>
            <a:r>
              <a:rPr lang="zh-CN" altLang="en-US" smtClean="0"/>
              <a:t>从</a:t>
            </a:r>
            <a:r>
              <a:rPr lang="en-US" altLang="zh-CN" smtClean="0"/>
              <a:t>i=2</a:t>
            </a:r>
            <a:r>
              <a:rPr lang="zh-CN" altLang="en-US" smtClean="0"/>
              <a:t>起直至</a:t>
            </a:r>
            <a:r>
              <a:rPr lang="en-US" altLang="zh-CN" smtClean="0"/>
              <a:t>i=n</a:t>
            </a:r>
            <a:r>
              <a:rPr lang="zh-CN" altLang="en-US" smtClean="0"/>
              <a:t>为止，依次将</a:t>
            </a:r>
            <a:r>
              <a:rPr lang="en-US" altLang="zh-CN" smtClean="0"/>
              <a:t>R[i]</a:t>
            </a:r>
            <a:r>
              <a:rPr lang="zh-CN" altLang="en-US" smtClean="0"/>
              <a:t>插入当前的有序区</a:t>
            </a:r>
            <a:r>
              <a:rPr lang="en-US" altLang="zh-CN" smtClean="0"/>
              <a:t>R[1..i]</a:t>
            </a:r>
            <a:r>
              <a:rPr lang="zh-CN" altLang="en-US" smtClean="0"/>
              <a:t>中，生成含</a:t>
            </a:r>
            <a:r>
              <a:rPr lang="en-US" altLang="zh-CN" smtClean="0"/>
              <a:t>n</a:t>
            </a:r>
            <a:r>
              <a:rPr lang="zh-CN" altLang="en-US" smtClean="0"/>
              <a:t>个记录的有序区。 </a:t>
            </a:r>
          </a:p>
        </p:txBody>
      </p:sp>
    </p:spTree>
  </p:cSld>
  <p:clrMapOvr>
    <a:masterClrMapping/>
  </p:clrMapOvr>
  <p:transition spd="med">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5F4258B4-B3D6-4D1E-8AFE-28BA318F09F4}" type="slidenum">
              <a:rPr lang="en-US" altLang="zh-CN" sz="1200" b="0" smtClean="0">
                <a:latin typeface="Arial" charset="0"/>
              </a:rPr>
              <a:pPr eaLnBrk="1" hangingPunct="1">
                <a:spcBef>
                  <a:spcPct val="0"/>
                </a:spcBef>
                <a:buClrTx/>
                <a:buFontTx/>
                <a:buNone/>
              </a:pPr>
              <a:t>110</a:t>
            </a:fld>
            <a:endParaRPr lang="en-US" altLang="zh-CN" sz="1200" b="0" smtClean="0">
              <a:latin typeface="Arial" charset="0"/>
            </a:endParaRPr>
          </a:p>
        </p:txBody>
      </p:sp>
      <p:sp>
        <p:nvSpPr>
          <p:cNvPr id="106499" name="Rectangle 3"/>
          <p:cNvSpPr>
            <a:spLocks noGrp="1" noChangeArrowheads="1"/>
          </p:cNvSpPr>
          <p:nvPr>
            <p:ph type="body" idx="1"/>
          </p:nvPr>
        </p:nvSpPr>
        <p:spPr>
          <a:xfrm>
            <a:off x="323850" y="1916113"/>
            <a:ext cx="8458200" cy="4083050"/>
          </a:xfrm>
        </p:spPr>
        <p:txBody>
          <a:bodyPr/>
          <a:lstStyle/>
          <a:p>
            <a:pPr algn="just" eaLnBrk="1" hangingPunct="1">
              <a:spcBef>
                <a:spcPct val="50000"/>
              </a:spcBef>
              <a:buClrTx/>
              <a:buFontTx/>
              <a:buNone/>
            </a:pPr>
            <a:r>
              <a:rPr lang="zh-CN" altLang="en-US" sz="2800" smtClean="0"/>
              <a:t>（</a:t>
            </a:r>
            <a:r>
              <a:rPr lang="en-US" altLang="zh-CN" sz="2800" smtClean="0"/>
              <a:t>4</a:t>
            </a:r>
            <a:r>
              <a:rPr lang="en-US" altLang="zh-CN" sz="2800" smtClean="0">
                <a:cs typeface="Times New Roman" pitchFamily="18" charset="0"/>
              </a:rPr>
              <a:t>)</a:t>
            </a:r>
            <a:r>
              <a:rPr lang="zh-CN" altLang="en-US" sz="2800" smtClean="0"/>
              <a:t>当待排序元素的个数</a:t>
            </a:r>
            <a:r>
              <a:rPr lang="en-US" altLang="zh-CN" sz="2800" smtClean="0"/>
              <a:t>n</a:t>
            </a:r>
            <a:r>
              <a:rPr lang="zh-CN" altLang="en-US" sz="2800" smtClean="0"/>
              <a:t>小，元素基本有序或分布较随机，且要求稳定时，则采用直接插入排序、冒泡法排序为宜。</a:t>
            </a:r>
          </a:p>
          <a:p>
            <a:pPr algn="just" eaLnBrk="1" hangingPunct="1">
              <a:spcBef>
                <a:spcPct val="50000"/>
              </a:spcBef>
              <a:buClrTx/>
              <a:buFontTx/>
              <a:buNone/>
            </a:pPr>
            <a:r>
              <a:rPr lang="zh-CN" altLang="en-US" sz="2800" smtClean="0"/>
              <a:t>   </a:t>
            </a:r>
            <a:r>
              <a:rPr lang="en-US" altLang="zh-CN" sz="2800" smtClean="0"/>
              <a:t>(5)</a:t>
            </a:r>
            <a:r>
              <a:rPr lang="zh-CN" altLang="en-US" sz="2800" smtClean="0"/>
              <a:t>当待排序元素的个数</a:t>
            </a:r>
            <a:r>
              <a:rPr lang="en-US" altLang="zh-CN" sz="2800" smtClean="0"/>
              <a:t>n</a:t>
            </a:r>
            <a:r>
              <a:rPr lang="zh-CN" altLang="en-US" sz="2800" smtClean="0"/>
              <a:t>小，对稳定性不做要求时，则采用简单选择排序、直接插入排序、冒泡法排序。</a:t>
            </a:r>
          </a:p>
        </p:txBody>
      </p:sp>
      <p:sp>
        <p:nvSpPr>
          <p:cNvPr id="105476" name="Rectangle 4"/>
          <p:cNvSpPr>
            <a:spLocks noChangeArrowheads="1"/>
          </p:cNvSpPr>
          <p:nvPr/>
        </p:nvSpPr>
        <p:spPr bwMode="auto">
          <a:xfrm>
            <a:off x="684213" y="260350"/>
            <a:ext cx="7861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0" lang="en-US" altLang="zh-CN" sz="4400" b="1">
                <a:solidFill>
                  <a:srgbClr val="F1F622"/>
                </a:solidFill>
                <a:effectLst>
                  <a:outerShdw blurRad="38100" dist="38100" dir="2700000" algn="tl">
                    <a:srgbClr val="000000"/>
                  </a:outerShdw>
                </a:effectLst>
                <a:latin typeface="Garamond" pitchFamily="18" charset="0"/>
              </a:rPr>
              <a:t>* </a:t>
            </a:r>
            <a:r>
              <a:rPr kumimoji="0" lang="zh-CN" altLang="en-US" sz="4400" b="1">
                <a:solidFill>
                  <a:srgbClr val="F1F622"/>
                </a:solidFill>
                <a:effectLst>
                  <a:outerShdw blurRad="38100" dist="38100" dir="2700000" algn="tl">
                    <a:srgbClr val="000000"/>
                  </a:outerShdw>
                </a:effectLst>
                <a:latin typeface="Garamond" pitchFamily="18" charset="0"/>
              </a:rPr>
              <a:t>各种内排序方法的比较和选择</a:t>
            </a:r>
          </a:p>
        </p:txBody>
      </p:sp>
      <p:sp>
        <p:nvSpPr>
          <p:cNvPr id="106501" name="Rectangle 5"/>
          <p:cNvSpPr>
            <a:spLocks noChangeArrowheads="1"/>
          </p:cNvSpPr>
          <p:nvPr/>
        </p:nvSpPr>
        <p:spPr bwMode="auto">
          <a:xfrm>
            <a:off x="468313" y="1128713"/>
            <a:ext cx="285115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just" eaLnBrk="1" hangingPunct="1">
              <a:lnSpc>
                <a:spcPct val="125000"/>
              </a:lnSpc>
              <a:spcBef>
                <a:spcPct val="0"/>
              </a:spcBef>
              <a:buClrTx/>
              <a:buFontTx/>
              <a:buNone/>
            </a:pPr>
            <a:r>
              <a:rPr kumimoji="0" lang="en-US" altLang="zh-CN" sz="2800">
                <a:solidFill>
                  <a:srgbClr val="66FF66"/>
                </a:solidFill>
              </a:rPr>
              <a:t>3</a:t>
            </a:r>
            <a:r>
              <a:rPr kumimoji="0" lang="zh-CN" altLang="en-US" sz="2800">
                <a:solidFill>
                  <a:srgbClr val="66FF66"/>
                </a:solidFill>
              </a:rPr>
              <a:t>．一般选择规则</a:t>
            </a:r>
          </a:p>
        </p:txBody>
      </p:sp>
    </p:spTree>
  </p:cSld>
  <p:clrMapOvr>
    <a:masterClrMapping/>
  </p:clrMapOvr>
  <p:transition spd="med">
    <p:zo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7BF04F3-8464-4AE6-AC15-26CF3D75F842}" type="slidenum">
              <a:rPr lang="en-US" altLang="zh-CN" sz="1200" b="0" smtClean="0">
                <a:latin typeface="Arial" charset="0"/>
              </a:rPr>
              <a:pPr eaLnBrk="1" hangingPunct="1">
                <a:spcBef>
                  <a:spcPct val="0"/>
                </a:spcBef>
                <a:buClrTx/>
                <a:buFontTx/>
                <a:buNone/>
              </a:pPr>
              <a:t>111</a:t>
            </a:fld>
            <a:endParaRPr lang="en-US" altLang="zh-CN" sz="1200" b="0" smtClean="0">
              <a:latin typeface="Arial" charset="0"/>
            </a:endParaRPr>
          </a:p>
        </p:txBody>
      </p:sp>
      <p:sp>
        <p:nvSpPr>
          <p:cNvPr id="233474" name="Rectangle 2"/>
          <p:cNvSpPr>
            <a:spLocks noGrp="1" noRot="1" noChangeArrowheads="1"/>
          </p:cNvSpPr>
          <p:nvPr>
            <p:ph type="title"/>
          </p:nvPr>
        </p:nvSpPr>
        <p:spPr/>
        <p:txBody>
          <a:bodyPr/>
          <a:lstStyle/>
          <a:p>
            <a:pPr eaLnBrk="1" hangingPunct="1">
              <a:defRPr/>
            </a:pPr>
            <a:r>
              <a:rPr lang="zh-CN" altLang="en-US" smtClean="0"/>
              <a:t>实验预告</a:t>
            </a:r>
          </a:p>
        </p:txBody>
      </p:sp>
      <p:sp>
        <p:nvSpPr>
          <p:cNvPr id="107524" name="Rectangle 3"/>
          <p:cNvSpPr>
            <a:spLocks noGrp="1" noChangeArrowheads="1"/>
          </p:cNvSpPr>
          <p:nvPr>
            <p:ph type="body" idx="1"/>
          </p:nvPr>
        </p:nvSpPr>
        <p:spPr/>
        <p:txBody>
          <a:bodyPr/>
          <a:lstStyle/>
          <a:p>
            <a:pPr eaLnBrk="1" hangingPunct="1"/>
            <a:r>
              <a:rPr lang="zh-CN" altLang="en-US" smtClean="0"/>
              <a:t>随机产生</a:t>
            </a:r>
            <a:r>
              <a:rPr lang="en-US" altLang="zh-CN" i="1" smtClean="0"/>
              <a:t>n </a:t>
            </a:r>
            <a:r>
              <a:rPr lang="zh-CN" altLang="en-US" i="1" smtClean="0"/>
              <a:t>（</a:t>
            </a:r>
            <a:r>
              <a:rPr lang="en-US" altLang="zh-CN" smtClean="0"/>
              <a:t>n</a:t>
            </a:r>
            <a:r>
              <a:rPr lang="zh-CN" altLang="en-US" smtClean="0"/>
              <a:t>由用户输入）个整数（大小范围：</a:t>
            </a:r>
            <a:r>
              <a:rPr lang="en-US" altLang="zh-CN" smtClean="0"/>
              <a:t>0~9999</a:t>
            </a:r>
            <a:r>
              <a:rPr lang="zh-CN" altLang="en-US" smtClean="0"/>
              <a:t>），将其存于数组</a:t>
            </a:r>
            <a:r>
              <a:rPr lang="en-US" altLang="zh-CN" smtClean="0"/>
              <a:t>A[0..n-1]</a:t>
            </a:r>
            <a:r>
              <a:rPr lang="zh-CN" altLang="en-US" smtClean="0"/>
              <a:t>中。 调用直接插入排序、希尔排序、冒泡排序、快速排序等算法进行排序，并统计出各种排序算法的在的平均比较次数和平均移动次数以及所需的运行时间 。</a:t>
            </a:r>
          </a:p>
          <a:p>
            <a:pPr eaLnBrk="1" hangingPunct="1"/>
            <a:r>
              <a:rPr lang="zh-CN" altLang="en-US" smtClean="0"/>
              <a:t>测试时为</a:t>
            </a:r>
            <a:r>
              <a:rPr lang="en-US" altLang="zh-CN" i="1" smtClean="0"/>
              <a:t>n</a:t>
            </a:r>
            <a:r>
              <a:rPr lang="zh-CN" altLang="en-US" smtClean="0"/>
              <a:t>赋值</a:t>
            </a:r>
            <a:r>
              <a:rPr lang="en-US" altLang="zh-CN" smtClean="0"/>
              <a:t>100</a:t>
            </a:r>
            <a:r>
              <a:rPr lang="zh-CN" altLang="en-US" smtClean="0"/>
              <a:t>、</a:t>
            </a:r>
            <a:r>
              <a:rPr lang="en-US" altLang="zh-CN" smtClean="0"/>
              <a:t>200</a:t>
            </a:r>
            <a:r>
              <a:rPr lang="zh-CN" altLang="en-US" smtClean="0"/>
              <a:t>、</a:t>
            </a:r>
            <a:r>
              <a:rPr lang="en-US" altLang="zh-CN" smtClean="0"/>
              <a:t>300</a:t>
            </a:r>
            <a:r>
              <a:rPr lang="zh-CN" altLang="en-US" smtClean="0"/>
              <a:t>、</a:t>
            </a:r>
            <a:r>
              <a:rPr lang="en-US" altLang="zh-CN" smtClean="0"/>
              <a:t>1 000</a:t>
            </a:r>
            <a:r>
              <a:rPr lang="zh-CN" altLang="en-US" smtClean="0"/>
              <a:t>和</a:t>
            </a:r>
            <a:r>
              <a:rPr lang="en-US" altLang="zh-CN" smtClean="0"/>
              <a:t>2 000</a:t>
            </a:r>
            <a:r>
              <a:rPr lang="zh-CN" altLang="en-US" smtClean="0"/>
              <a:t>及更多。</a:t>
            </a:r>
          </a:p>
        </p:txBody>
      </p:sp>
    </p:spTree>
  </p:cSld>
  <p:clrMapOvr>
    <a:masterClrMapping/>
  </p:clrMapOvr>
  <p:transition spd="med">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001733D-6C85-489D-9692-3BAB01AFB419}" type="slidenum">
              <a:rPr lang="en-US" altLang="zh-CN" sz="1200" b="0" smtClean="0">
                <a:latin typeface="Arial" charset="0"/>
              </a:rPr>
              <a:pPr eaLnBrk="1" hangingPunct="1">
                <a:spcBef>
                  <a:spcPct val="0"/>
                </a:spcBef>
                <a:buClrTx/>
                <a:buFontTx/>
                <a:buNone/>
              </a:pPr>
              <a:t>112</a:t>
            </a:fld>
            <a:endParaRPr lang="en-US" altLang="zh-CN" sz="1200" b="0" smtClean="0">
              <a:latin typeface="Arial" charset="0"/>
            </a:endParaRPr>
          </a:p>
        </p:txBody>
      </p:sp>
      <p:sp>
        <p:nvSpPr>
          <p:cNvPr id="150530" name="Rectangle 2"/>
          <p:cNvSpPr>
            <a:spLocks noGrp="1" noRot="1" noChangeArrowheads="1"/>
          </p:cNvSpPr>
          <p:nvPr>
            <p:ph type="title"/>
          </p:nvPr>
        </p:nvSpPr>
        <p:spPr/>
        <p:txBody>
          <a:bodyPr/>
          <a:lstStyle/>
          <a:p>
            <a:pPr eaLnBrk="1" hangingPunct="1">
              <a:defRPr/>
            </a:pPr>
            <a:r>
              <a:rPr lang="zh-CN" altLang="en-US" sz="4000" smtClean="0"/>
              <a:t>本章小结 </a:t>
            </a:r>
          </a:p>
        </p:txBody>
      </p:sp>
      <p:sp>
        <p:nvSpPr>
          <p:cNvPr id="108548" name="Rectangle 3"/>
          <p:cNvSpPr>
            <a:spLocks noGrp="1" noChangeArrowheads="1"/>
          </p:cNvSpPr>
          <p:nvPr>
            <p:ph type="body" idx="1"/>
          </p:nvPr>
        </p:nvSpPr>
        <p:spPr/>
        <p:txBody>
          <a:bodyPr/>
          <a:lstStyle/>
          <a:p>
            <a:pPr eaLnBrk="1" hangingPunct="1">
              <a:lnSpc>
                <a:spcPct val="125000"/>
              </a:lnSpc>
            </a:pPr>
            <a:r>
              <a:rPr lang="zh-CN" altLang="en-US" sz="2800" smtClean="0"/>
              <a:t>本章主要介绍了排序的基本思想和基本概念；按照排序的分类介绍插入排序</a:t>
            </a:r>
            <a:r>
              <a:rPr lang="en-US" altLang="zh-CN" sz="2800" smtClean="0"/>
              <a:t>(</a:t>
            </a:r>
            <a:r>
              <a:rPr lang="zh-CN" altLang="en-US" sz="2800" smtClean="0"/>
              <a:t>直接插入排序和希尔排序</a:t>
            </a:r>
            <a:r>
              <a:rPr lang="en-US" altLang="zh-CN" sz="2800" smtClean="0"/>
              <a:t>) </a:t>
            </a:r>
            <a:r>
              <a:rPr lang="zh-CN" altLang="en-US" sz="2800" smtClean="0"/>
              <a:t>、选择排序</a:t>
            </a:r>
            <a:r>
              <a:rPr lang="en-US" altLang="zh-CN" sz="2800" smtClean="0"/>
              <a:t>(</a:t>
            </a:r>
            <a:r>
              <a:rPr lang="zh-CN" altLang="en-US" sz="2800" smtClean="0"/>
              <a:t>直接选择排序、堆排序</a:t>
            </a:r>
            <a:r>
              <a:rPr lang="en-US" altLang="zh-CN" sz="2800" smtClean="0"/>
              <a:t>) </a:t>
            </a:r>
            <a:r>
              <a:rPr lang="zh-CN" altLang="en-US" sz="2800" smtClean="0"/>
              <a:t>、交换排序</a:t>
            </a:r>
            <a:r>
              <a:rPr lang="en-US" altLang="zh-CN" sz="2800" smtClean="0"/>
              <a:t>(</a:t>
            </a:r>
            <a:r>
              <a:rPr lang="zh-CN" altLang="en-US" sz="2800" smtClean="0"/>
              <a:t>冒泡排序、快速排序</a:t>
            </a:r>
            <a:r>
              <a:rPr lang="en-US" altLang="zh-CN" sz="2800" smtClean="0"/>
              <a:t>)</a:t>
            </a:r>
            <a:r>
              <a:rPr lang="zh-CN" altLang="en-US" sz="2800" smtClean="0"/>
              <a:t>的思想、算法及分析；同时也讲述了归并排序和基数排序的思想和算法，并对各种排序算法性能进行了分析与比较。</a:t>
            </a:r>
          </a:p>
        </p:txBody>
      </p:sp>
    </p:spTree>
  </p:cSld>
  <p:clrMapOvr>
    <a:masterClrMapping/>
  </p:clrMapOvr>
  <p:transition spd="med">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8BB2E9F-0A15-445A-A819-61874EB851C8}" type="slidenum">
              <a:rPr lang="en-US" altLang="zh-CN" sz="1200" b="0" smtClean="0">
                <a:latin typeface="Arial" charset="0"/>
              </a:rPr>
              <a:pPr eaLnBrk="1" hangingPunct="1">
                <a:spcBef>
                  <a:spcPct val="0"/>
                </a:spcBef>
                <a:buClrTx/>
                <a:buFontTx/>
                <a:buNone/>
              </a:pPr>
              <a:t>113</a:t>
            </a:fld>
            <a:endParaRPr lang="en-US" altLang="zh-CN" sz="1200" b="0" smtClean="0">
              <a:latin typeface="Arial" charset="0"/>
            </a:endParaRPr>
          </a:p>
        </p:txBody>
      </p:sp>
      <p:sp>
        <p:nvSpPr>
          <p:cNvPr id="154626" name="Rectangle 2"/>
          <p:cNvSpPr>
            <a:spLocks noGrp="1" noRot="1" noChangeArrowheads="1"/>
          </p:cNvSpPr>
          <p:nvPr>
            <p:ph type="title"/>
          </p:nvPr>
        </p:nvSpPr>
        <p:spPr/>
        <p:txBody>
          <a:bodyPr/>
          <a:lstStyle/>
          <a:p>
            <a:pPr eaLnBrk="1" hangingPunct="1">
              <a:defRPr/>
            </a:pPr>
            <a:r>
              <a:rPr lang="zh-CN" altLang="en-US" sz="4000" smtClean="0"/>
              <a:t>课外阅读</a:t>
            </a:r>
          </a:p>
        </p:txBody>
      </p:sp>
      <p:sp>
        <p:nvSpPr>
          <p:cNvPr id="109572" name="Rectangle 3"/>
          <p:cNvSpPr>
            <a:spLocks noGrp="1" noChangeArrowheads="1"/>
          </p:cNvSpPr>
          <p:nvPr>
            <p:ph type="body" idx="1"/>
          </p:nvPr>
        </p:nvSpPr>
        <p:spPr/>
        <p:txBody>
          <a:bodyPr/>
          <a:lstStyle/>
          <a:p>
            <a:pPr eaLnBrk="1" hangingPunct="1"/>
            <a:r>
              <a:rPr lang="en-US" altLang="zh-CN" smtClean="0"/>
              <a:t>1</a:t>
            </a:r>
            <a:r>
              <a:rPr lang="zh-CN" altLang="en-US" smtClean="0"/>
              <a:t>、快速排序中枢点的选择。</a:t>
            </a:r>
          </a:p>
          <a:p>
            <a:pPr eaLnBrk="1" hangingPunct="1"/>
            <a:r>
              <a:rPr lang="en-US" altLang="zh-CN" smtClean="0"/>
              <a:t>2</a:t>
            </a:r>
            <a:r>
              <a:rPr lang="zh-CN" altLang="en-US" smtClean="0"/>
              <a:t>、</a:t>
            </a:r>
            <a:r>
              <a:rPr lang="en-US" altLang="zh-CN" smtClean="0"/>
              <a:t>SHELL</a:t>
            </a:r>
            <a:r>
              <a:rPr lang="zh-CN" altLang="en-US" smtClean="0"/>
              <a:t>排序中增量的选择。</a:t>
            </a:r>
          </a:p>
          <a:p>
            <a:pPr eaLnBrk="1" hangingPunct="1"/>
            <a:r>
              <a:rPr lang="en-US" altLang="zh-CN" smtClean="0"/>
              <a:t>3</a:t>
            </a:r>
            <a:r>
              <a:rPr lang="zh-CN" altLang="en-US" smtClean="0"/>
              <a:t>、其它的排序算法</a:t>
            </a:r>
            <a:r>
              <a:rPr lang="en-US" altLang="zh-CN" smtClean="0"/>
              <a:t>(</a:t>
            </a:r>
            <a:r>
              <a:rPr lang="zh-CN" altLang="en-US" smtClean="0"/>
              <a:t>如</a:t>
            </a:r>
            <a:r>
              <a:rPr lang="en-US" altLang="zh-CN" smtClean="0"/>
              <a:t>2-</a:t>
            </a:r>
            <a:r>
              <a:rPr lang="zh-CN" altLang="en-US" smtClean="0"/>
              <a:t>路插入排序等</a:t>
            </a:r>
            <a:r>
              <a:rPr lang="en-US" altLang="zh-CN" smtClean="0"/>
              <a:t>)</a:t>
            </a:r>
            <a:r>
              <a:rPr lang="zh-CN" altLang="en-US" smtClean="0"/>
              <a:t>？</a:t>
            </a:r>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xfrm>
            <a:off x="6553200" y="6248400"/>
            <a:ext cx="2133600" cy="476250"/>
          </a:xfrm>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402DAF9-17D4-4D26-B6F5-0A81C97CD488}" type="slidenum">
              <a:rPr lang="en-US" altLang="zh-CN" sz="1200" b="0" smtClean="0">
                <a:latin typeface="Arial" charset="0"/>
              </a:rPr>
              <a:pPr eaLnBrk="1" hangingPunct="1">
                <a:spcBef>
                  <a:spcPct val="0"/>
                </a:spcBef>
                <a:buClrTx/>
                <a:buFontTx/>
                <a:buNone/>
              </a:pPr>
              <a:t>12</a:t>
            </a:fld>
            <a:endParaRPr lang="en-US" altLang="zh-CN" sz="1200" b="0" smtClean="0">
              <a:latin typeface="Arial" charset="0"/>
            </a:endParaRPr>
          </a:p>
        </p:txBody>
      </p:sp>
      <p:sp>
        <p:nvSpPr>
          <p:cNvPr id="3" name="Text Box 4"/>
          <p:cNvSpPr txBox="1">
            <a:spLocks noChangeArrowheads="1"/>
          </p:cNvSpPr>
          <p:nvPr/>
        </p:nvSpPr>
        <p:spPr bwMode="auto">
          <a:xfrm>
            <a:off x="1115616" y="143054"/>
            <a:ext cx="69413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dirty="0" smtClean="0"/>
              <a:t>    </a:t>
            </a:r>
            <a:r>
              <a:rPr lang="en-US" altLang="zh-CN" b="1" dirty="0"/>
              <a:t>{48, 62,35,77,55,14,</a:t>
            </a:r>
            <a:r>
              <a:rPr lang="en-US" altLang="zh-CN" b="1" dirty="0">
                <a:solidFill>
                  <a:srgbClr val="FF0000"/>
                </a:solidFill>
              </a:rPr>
              <a:t>35</a:t>
            </a:r>
            <a:r>
              <a:rPr lang="en-US" altLang="zh-CN" b="1" dirty="0"/>
              <a:t>,98</a:t>
            </a:r>
            <a:r>
              <a:rPr lang="en-US" altLang="zh-CN" b="1" dirty="0" smtClean="0"/>
              <a:t>}</a:t>
            </a:r>
            <a:r>
              <a:rPr lang="zh-CN" altLang="en-US" b="1" dirty="0" smtClean="0"/>
              <a:t>的插入排序过程</a:t>
            </a:r>
            <a:endParaRPr lang="en-US" altLang="zh-CN" b="1" dirty="0"/>
          </a:p>
        </p:txBody>
      </p:sp>
      <p:sp>
        <p:nvSpPr>
          <p:cNvPr id="7" name="圆角矩形 6"/>
          <p:cNvSpPr/>
          <p:nvPr/>
        </p:nvSpPr>
        <p:spPr bwMode="auto">
          <a:xfrm>
            <a:off x="1331640" y="8367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3121554"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2226597"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62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4016511"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6701382"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7596336"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911468"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806425" y="8367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2" name="组合 1"/>
          <p:cNvGrpSpPr/>
          <p:nvPr/>
        </p:nvGrpSpPr>
        <p:grpSpPr>
          <a:xfrm>
            <a:off x="1331640" y="1566792"/>
            <a:ext cx="7056784" cy="720080"/>
            <a:chOff x="1331640" y="1566792"/>
            <a:chExt cx="7056784" cy="720080"/>
          </a:xfrm>
        </p:grpSpPr>
        <p:sp>
          <p:nvSpPr>
            <p:cNvPr id="40" name="圆角矩形 39"/>
            <p:cNvSpPr/>
            <p:nvPr/>
          </p:nvSpPr>
          <p:spPr bwMode="auto">
            <a:xfrm>
              <a:off x="1331640" y="15667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48</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41" name="圆角矩形 40"/>
            <p:cNvSpPr/>
            <p:nvPr/>
          </p:nvSpPr>
          <p:spPr bwMode="auto">
            <a:xfrm>
              <a:off x="3121554" y="15667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2" name="圆角矩形 41"/>
            <p:cNvSpPr/>
            <p:nvPr/>
          </p:nvSpPr>
          <p:spPr bwMode="auto">
            <a:xfrm>
              <a:off x="2226597" y="15667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62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3" name="圆角矩形 42"/>
            <p:cNvSpPr/>
            <p:nvPr/>
          </p:nvSpPr>
          <p:spPr bwMode="auto">
            <a:xfrm>
              <a:off x="4016511" y="15667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4" name="圆角矩形 43"/>
            <p:cNvSpPr/>
            <p:nvPr/>
          </p:nvSpPr>
          <p:spPr bwMode="auto">
            <a:xfrm>
              <a:off x="6701382" y="15667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5" name="圆角矩形 44"/>
            <p:cNvSpPr/>
            <p:nvPr/>
          </p:nvSpPr>
          <p:spPr bwMode="auto">
            <a:xfrm>
              <a:off x="7596336" y="15667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6" name="圆角矩形 45"/>
            <p:cNvSpPr/>
            <p:nvPr/>
          </p:nvSpPr>
          <p:spPr bwMode="auto">
            <a:xfrm>
              <a:off x="4911468" y="15667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7" name="圆角矩形 46"/>
            <p:cNvSpPr/>
            <p:nvPr/>
          </p:nvSpPr>
          <p:spPr bwMode="auto">
            <a:xfrm>
              <a:off x="5806425" y="15667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4" name="组合 3"/>
          <p:cNvGrpSpPr/>
          <p:nvPr/>
        </p:nvGrpSpPr>
        <p:grpSpPr>
          <a:xfrm>
            <a:off x="1331640" y="2286872"/>
            <a:ext cx="7056784" cy="720080"/>
            <a:chOff x="1331640" y="2286872"/>
            <a:chExt cx="7056784" cy="720080"/>
          </a:xfrm>
        </p:grpSpPr>
        <p:sp>
          <p:nvSpPr>
            <p:cNvPr id="69" name="圆角矩形 68"/>
            <p:cNvSpPr/>
            <p:nvPr/>
          </p:nvSpPr>
          <p:spPr bwMode="auto">
            <a:xfrm>
              <a:off x="1331640" y="22868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70" name="圆角矩形 69"/>
            <p:cNvSpPr/>
            <p:nvPr/>
          </p:nvSpPr>
          <p:spPr bwMode="auto">
            <a:xfrm>
              <a:off x="3121554" y="22868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62</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71" name="圆角矩形 70"/>
            <p:cNvSpPr/>
            <p:nvPr/>
          </p:nvSpPr>
          <p:spPr bwMode="auto">
            <a:xfrm>
              <a:off x="2226597" y="22868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2" name="圆角矩形 71"/>
            <p:cNvSpPr/>
            <p:nvPr/>
          </p:nvSpPr>
          <p:spPr bwMode="auto">
            <a:xfrm>
              <a:off x="4016511" y="228687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3" name="圆角矩形 72"/>
            <p:cNvSpPr/>
            <p:nvPr/>
          </p:nvSpPr>
          <p:spPr bwMode="auto">
            <a:xfrm>
              <a:off x="6701382" y="228687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4" name="圆角矩形 73"/>
            <p:cNvSpPr/>
            <p:nvPr/>
          </p:nvSpPr>
          <p:spPr bwMode="auto">
            <a:xfrm>
              <a:off x="7596336" y="228687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5" name="圆角矩形 74"/>
            <p:cNvSpPr/>
            <p:nvPr/>
          </p:nvSpPr>
          <p:spPr bwMode="auto">
            <a:xfrm>
              <a:off x="4911468" y="228687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6" name="圆角矩形 75"/>
            <p:cNvSpPr/>
            <p:nvPr/>
          </p:nvSpPr>
          <p:spPr bwMode="auto">
            <a:xfrm>
              <a:off x="5806425" y="228687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5" name="组合 4"/>
          <p:cNvGrpSpPr/>
          <p:nvPr/>
        </p:nvGrpSpPr>
        <p:grpSpPr>
          <a:xfrm>
            <a:off x="1331640" y="3006952"/>
            <a:ext cx="7056784" cy="720080"/>
            <a:chOff x="1331640" y="3006952"/>
            <a:chExt cx="7056784" cy="720080"/>
          </a:xfrm>
        </p:grpSpPr>
        <p:sp>
          <p:nvSpPr>
            <p:cNvPr id="77" name="圆角矩形 76"/>
            <p:cNvSpPr/>
            <p:nvPr/>
          </p:nvSpPr>
          <p:spPr bwMode="auto">
            <a:xfrm>
              <a:off x="1331640" y="30069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78" name="圆角矩形 77"/>
            <p:cNvSpPr/>
            <p:nvPr/>
          </p:nvSpPr>
          <p:spPr bwMode="auto">
            <a:xfrm>
              <a:off x="3121554" y="30069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62</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79" name="圆角矩形 78"/>
            <p:cNvSpPr/>
            <p:nvPr/>
          </p:nvSpPr>
          <p:spPr bwMode="auto">
            <a:xfrm>
              <a:off x="2226597" y="30069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0" name="圆角矩形 79"/>
            <p:cNvSpPr/>
            <p:nvPr/>
          </p:nvSpPr>
          <p:spPr bwMode="auto">
            <a:xfrm>
              <a:off x="4016511" y="30069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77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81" name="圆角矩形 80"/>
            <p:cNvSpPr/>
            <p:nvPr/>
          </p:nvSpPr>
          <p:spPr bwMode="auto">
            <a:xfrm>
              <a:off x="6701382" y="30069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2" name="圆角矩形 81"/>
            <p:cNvSpPr/>
            <p:nvPr/>
          </p:nvSpPr>
          <p:spPr bwMode="auto">
            <a:xfrm>
              <a:off x="7596336" y="30069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3" name="圆角矩形 82"/>
            <p:cNvSpPr/>
            <p:nvPr/>
          </p:nvSpPr>
          <p:spPr bwMode="auto">
            <a:xfrm>
              <a:off x="4911468" y="30069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4" name="圆角矩形 83"/>
            <p:cNvSpPr/>
            <p:nvPr/>
          </p:nvSpPr>
          <p:spPr bwMode="auto">
            <a:xfrm>
              <a:off x="5806425" y="30069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6" name="组合 5"/>
          <p:cNvGrpSpPr/>
          <p:nvPr/>
        </p:nvGrpSpPr>
        <p:grpSpPr>
          <a:xfrm>
            <a:off x="1331640" y="3727032"/>
            <a:ext cx="7056784" cy="720080"/>
            <a:chOff x="1331640" y="3727032"/>
            <a:chExt cx="7056784" cy="720080"/>
          </a:xfrm>
        </p:grpSpPr>
        <p:sp>
          <p:nvSpPr>
            <p:cNvPr id="85" name="圆角矩形 84"/>
            <p:cNvSpPr/>
            <p:nvPr/>
          </p:nvSpPr>
          <p:spPr bwMode="auto">
            <a:xfrm>
              <a:off x="1331640" y="372703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86" name="圆角矩形 85"/>
            <p:cNvSpPr/>
            <p:nvPr/>
          </p:nvSpPr>
          <p:spPr bwMode="auto">
            <a:xfrm>
              <a:off x="3121554" y="372703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87" name="圆角矩形 86"/>
            <p:cNvSpPr/>
            <p:nvPr/>
          </p:nvSpPr>
          <p:spPr bwMode="auto">
            <a:xfrm>
              <a:off x="2226597" y="372703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8" name="圆角矩形 87"/>
            <p:cNvSpPr/>
            <p:nvPr/>
          </p:nvSpPr>
          <p:spPr bwMode="auto">
            <a:xfrm>
              <a:off x="4016511" y="372703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62</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89" name="圆角矩形 88"/>
            <p:cNvSpPr/>
            <p:nvPr/>
          </p:nvSpPr>
          <p:spPr bwMode="auto">
            <a:xfrm>
              <a:off x="6701382" y="37270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0" name="圆角矩形 89"/>
            <p:cNvSpPr/>
            <p:nvPr/>
          </p:nvSpPr>
          <p:spPr bwMode="auto">
            <a:xfrm>
              <a:off x="7596336" y="37270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1" name="圆角矩形 90"/>
            <p:cNvSpPr/>
            <p:nvPr/>
          </p:nvSpPr>
          <p:spPr bwMode="auto">
            <a:xfrm>
              <a:off x="4911468" y="372703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92" name="圆角矩形 91"/>
            <p:cNvSpPr/>
            <p:nvPr/>
          </p:nvSpPr>
          <p:spPr bwMode="auto">
            <a:xfrm>
              <a:off x="5806425" y="37270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14337" name="组合 14336"/>
          <p:cNvGrpSpPr/>
          <p:nvPr/>
        </p:nvGrpSpPr>
        <p:grpSpPr>
          <a:xfrm>
            <a:off x="1331640" y="4447112"/>
            <a:ext cx="7056784" cy="720080"/>
            <a:chOff x="1331640" y="4447112"/>
            <a:chExt cx="7056784" cy="720080"/>
          </a:xfrm>
        </p:grpSpPr>
        <p:sp>
          <p:nvSpPr>
            <p:cNvPr id="93" name="圆角矩形 92"/>
            <p:cNvSpPr/>
            <p:nvPr/>
          </p:nvSpPr>
          <p:spPr bwMode="auto">
            <a:xfrm>
              <a:off x="1331640" y="44471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94" name="圆角矩形 93"/>
            <p:cNvSpPr/>
            <p:nvPr/>
          </p:nvSpPr>
          <p:spPr bwMode="auto">
            <a:xfrm>
              <a:off x="3121554" y="44471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95" name="圆角矩形 94"/>
            <p:cNvSpPr/>
            <p:nvPr/>
          </p:nvSpPr>
          <p:spPr bwMode="auto">
            <a:xfrm>
              <a:off x="2226597" y="44471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6" name="圆角矩形 95"/>
            <p:cNvSpPr/>
            <p:nvPr/>
          </p:nvSpPr>
          <p:spPr bwMode="auto">
            <a:xfrm>
              <a:off x="4016511" y="44471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97" name="圆角矩形 96"/>
            <p:cNvSpPr/>
            <p:nvPr/>
          </p:nvSpPr>
          <p:spPr bwMode="auto">
            <a:xfrm>
              <a:off x="6701382" y="44471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8" name="圆角矩形 97"/>
            <p:cNvSpPr/>
            <p:nvPr/>
          </p:nvSpPr>
          <p:spPr bwMode="auto">
            <a:xfrm>
              <a:off x="7596336" y="444711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9" name="圆角矩形 98"/>
            <p:cNvSpPr/>
            <p:nvPr/>
          </p:nvSpPr>
          <p:spPr bwMode="auto">
            <a:xfrm>
              <a:off x="4911468" y="44471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62</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00" name="圆角矩形 99"/>
            <p:cNvSpPr/>
            <p:nvPr/>
          </p:nvSpPr>
          <p:spPr bwMode="auto">
            <a:xfrm>
              <a:off x="5806425" y="444711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77</a:t>
              </a:r>
              <a:endParaRPr lang="zh-CN" altLang="en-US" sz="3600" b="1" dirty="0">
                <a:ln w="12700">
                  <a:solidFill>
                    <a:schemeClr val="bg2"/>
                  </a:solidFill>
                </a:ln>
              </a:endParaRPr>
            </a:p>
            <a:p>
              <a:endParaRPr lang="zh-CN" altLang="en-US" sz="3600" b="1" dirty="0">
                <a:ln w="12700">
                  <a:solidFill>
                    <a:schemeClr val="bg2"/>
                  </a:solidFill>
                </a:ln>
              </a:endParaRPr>
            </a:p>
          </p:txBody>
        </p:sp>
      </p:grpSp>
      <p:grpSp>
        <p:nvGrpSpPr>
          <p:cNvPr id="14339" name="组合 14338"/>
          <p:cNvGrpSpPr/>
          <p:nvPr/>
        </p:nvGrpSpPr>
        <p:grpSpPr>
          <a:xfrm>
            <a:off x="1331640" y="5167192"/>
            <a:ext cx="7056784" cy="720080"/>
            <a:chOff x="1331640" y="5167192"/>
            <a:chExt cx="7056784" cy="720080"/>
          </a:xfrm>
        </p:grpSpPr>
        <p:sp>
          <p:nvSpPr>
            <p:cNvPr id="101" name="圆角矩形 100"/>
            <p:cNvSpPr/>
            <p:nvPr/>
          </p:nvSpPr>
          <p:spPr bwMode="auto">
            <a:xfrm>
              <a:off x="1331640"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02" name="圆角矩形 101"/>
            <p:cNvSpPr/>
            <p:nvPr/>
          </p:nvSpPr>
          <p:spPr bwMode="auto">
            <a:xfrm>
              <a:off x="3121554"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endParaRPr lang="zh-CN" altLang="en-US" sz="3600" b="1" dirty="0">
                <a:ln w="12700">
                  <a:solidFill>
                    <a:schemeClr val="bg2"/>
                  </a:solidFill>
                </a:ln>
              </a:endParaRPr>
            </a:p>
          </p:txBody>
        </p:sp>
        <p:sp>
          <p:nvSpPr>
            <p:cNvPr id="103" name="圆角矩形 102"/>
            <p:cNvSpPr/>
            <p:nvPr/>
          </p:nvSpPr>
          <p:spPr bwMode="auto">
            <a:xfrm>
              <a:off x="2226597"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4" name="圆角矩形 103"/>
            <p:cNvSpPr/>
            <p:nvPr/>
          </p:nvSpPr>
          <p:spPr bwMode="auto">
            <a:xfrm>
              <a:off x="4016511"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05" name="圆角矩形 104"/>
            <p:cNvSpPr/>
            <p:nvPr/>
          </p:nvSpPr>
          <p:spPr bwMode="auto">
            <a:xfrm>
              <a:off x="6701382"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77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06" name="圆角矩形 105"/>
            <p:cNvSpPr/>
            <p:nvPr/>
          </p:nvSpPr>
          <p:spPr bwMode="auto">
            <a:xfrm>
              <a:off x="7596336" y="516719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7" name="圆角矩形 106"/>
            <p:cNvSpPr/>
            <p:nvPr/>
          </p:nvSpPr>
          <p:spPr bwMode="auto">
            <a:xfrm>
              <a:off x="4911468"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08" name="圆角矩形 107"/>
            <p:cNvSpPr/>
            <p:nvPr/>
          </p:nvSpPr>
          <p:spPr bwMode="auto">
            <a:xfrm>
              <a:off x="5806425" y="516719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62</a:t>
              </a:r>
              <a:endParaRPr lang="zh-CN" altLang="en-US" sz="3600" b="1" dirty="0">
                <a:ln w="12700">
                  <a:solidFill>
                    <a:schemeClr val="bg2"/>
                  </a:solidFill>
                </a:ln>
              </a:endParaRPr>
            </a:p>
            <a:p>
              <a:endParaRPr lang="zh-CN" altLang="en-US" sz="3600" b="1" dirty="0">
                <a:ln w="12700">
                  <a:solidFill>
                    <a:schemeClr val="bg2"/>
                  </a:solidFill>
                </a:ln>
              </a:endParaRPr>
            </a:p>
          </p:txBody>
        </p:sp>
      </p:grpSp>
      <p:grpSp>
        <p:nvGrpSpPr>
          <p:cNvPr id="14341" name="组合 14340"/>
          <p:cNvGrpSpPr/>
          <p:nvPr/>
        </p:nvGrpSpPr>
        <p:grpSpPr>
          <a:xfrm>
            <a:off x="1331640" y="5877272"/>
            <a:ext cx="7056784" cy="720080"/>
            <a:chOff x="1331640" y="5877272"/>
            <a:chExt cx="7056784" cy="720080"/>
          </a:xfrm>
        </p:grpSpPr>
        <p:sp>
          <p:nvSpPr>
            <p:cNvPr id="109" name="圆角矩形 108"/>
            <p:cNvSpPr/>
            <p:nvPr/>
          </p:nvSpPr>
          <p:spPr bwMode="auto">
            <a:xfrm>
              <a:off x="1331640"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0" name="圆角矩形 109"/>
            <p:cNvSpPr/>
            <p:nvPr/>
          </p:nvSpPr>
          <p:spPr bwMode="auto">
            <a:xfrm>
              <a:off x="3121554"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rgbClr val="FF0000"/>
                  </a:solidFill>
                </a:rPr>
                <a:t>35</a:t>
              </a:r>
              <a:endParaRPr lang="zh-CN" altLang="en-US" sz="3600" b="1" dirty="0">
                <a:ln w="12700">
                  <a:solidFill>
                    <a:schemeClr val="bg2"/>
                  </a:solidFill>
                </a:ln>
                <a:solidFill>
                  <a:srgbClr val="FF0000"/>
                </a:solidFill>
              </a:endParaRPr>
            </a:p>
            <a:p>
              <a:endParaRPr lang="zh-CN" altLang="en-US" sz="3600" b="1" dirty="0">
                <a:ln w="12700">
                  <a:solidFill>
                    <a:schemeClr val="bg2"/>
                  </a:solidFill>
                </a:ln>
              </a:endParaRPr>
            </a:p>
          </p:txBody>
        </p:sp>
        <p:sp>
          <p:nvSpPr>
            <p:cNvPr id="111" name="圆角矩形 110"/>
            <p:cNvSpPr/>
            <p:nvPr/>
          </p:nvSpPr>
          <p:spPr bwMode="auto">
            <a:xfrm>
              <a:off x="2226597"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2" name="圆角矩形 111"/>
            <p:cNvSpPr/>
            <p:nvPr/>
          </p:nvSpPr>
          <p:spPr bwMode="auto">
            <a:xfrm>
              <a:off x="4016511"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48</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3" name="圆角矩形 112"/>
            <p:cNvSpPr/>
            <p:nvPr/>
          </p:nvSpPr>
          <p:spPr bwMode="auto">
            <a:xfrm>
              <a:off x="6701382"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77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4" name="圆角矩形 113"/>
            <p:cNvSpPr/>
            <p:nvPr/>
          </p:nvSpPr>
          <p:spPr bwMode="auto">
            <a:xfrm>
              <a:off x="7596336"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98</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5" name="圆角矩形 114"/>
            <p:cNvSpPr/>
            <p:nvPr/>
          </p:nvSpPr>
          <p:spPr bwMode="auto">
            <a:xfrm>
              <a:off x="4911468"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6" name="圆角矩形 115"/>
            <p:cNvSpPr/>
            <p:nvPr/>
          </p:nvSpPr>
          <p:spPr bwMode="auto">
            <a:xfrm>
              <a:off x="5806425" y="587727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62</a:t>
              </a:r>
              <a:endParaRPr lang="zh-CN" altLang="en-US" sz="3600" b="1" dirty="0">
                <a:ln w="12700">
                  <a:solidFill>
                    <a:schemeClr val="bg2"/>
                  </a:solidFill>
                </a:ln>
              </a:endParaRPr>
            </a:p>
            <a:p>
              <a:endParaRPr lang="zh-CN" altLang="en-US" sz="3600" b="1" dirty="0">
                <a:ln w="12700">
                  <a:solidFill>
                    <a:schemeClr val="bg2"/>
                  </a:solidFill>
                </a:ln>
              </a:endParaRPr>
            </a:p>
          </p:txBody>
        </p:sp>
      </p:grpSp>
    </p:spTree>
    <p:extLst>
      <p:ext uri="{BB962C8B-B14F-4D97-AF65-F5344CB8AC3E}">
        <p14:creationId xmlns:p14="http://schemas.microsoft.com/office/powerpoint/2010/main" val="219562633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37"/>
                                        </p:tgtEl>
                                        <p:attrNameLst>
                                          <p:attrName>style.visibility</p:attrName>
                                        </p:attrNameLst>
                                      </p:cBhvr>
                                      <p:to>
                                        <p:strVal val="visible"/>
                                      </p:to>
                                    </p:set>
                                    <p:anim calcmode="lin" valueType="num">
                                      <p:cBhvr additive="base">
                                        <p:cTn id="31" dur="500" fill="hold"/>
                                        <p:tgtEl>
                                          <p:spTgt spid="14337"/>
                                        </p:tgtEl>
                                        <p:attrNameLst>
                                          <p:attrName>ppt_x</p:attrName>
                                        </p:attrNameLst>
                                      </p:cBhvr>
                                      <p:tavLst>
                                        <p:tav tm="0">
                                          <p:val>
                                            <p:strVal val="#ppt_x"/>
                                          </p:val>
                                        </p:tav>
                                        <p:tav tm="100000">
                                          <p:val>
                                            <p:strVal val="#ppt_x"/>
                                          </p:val>
                                        </p:tav>
                                      </p:tavLst>
                                    </p:anim>
                                    <p:anim calcmode="lin" valueType="num">
                                      <p:cBhvr additive="base">
                                        <p:cTn id="32" dur="500" fill="hold"/>
                                        <p:tgtEl>
                                          <p:spTgt spid="143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39"/>
                                        </p:tgtEl>
                                        <p:attrNameLst>
                                          <p:attrName>style.visibility</p:attrName>
                                        </p:attrNameLst>
                                      </p:cBhvr>
                                      <p:to>
                                        <p:strVal val="visible"/>
                                      </p:to>
                                    </p:set>
                                    <p:anim calcmode="lin" valueType="num">
                                      <p:cBhvr additive="base">
                                        <p:cTn id="37" dur="500" fill="hold"/>
                                        <p:tgtEl>
                                          <p:spTgt spid="14339"/>
                                        </p:tgtEl>
                                        <p:attrNameLst>
                                          <p:attrName>ppt_x</p:attrName>
                                        </p:attrNameLst>
                                      </p:cBhvr>
                                      <p:tavLst>
                                        <p:tav tm="0">
                                          <p:val>
                                            <p:strVal val="#ppt_x"/>
                                          </p:val>
                                        </p:tav>
                                        <p:tav tm="100000">
                                          <p:val>
                                            <p:strVal val="#ppt_x"/>
                                          </p:val>
                                        </p:tav>
                                      </p:tavLst>
                                    </p:anim>
                                    <p:anim calcmode="lin" valueType="num">
                                      <p:cBhvr additive="base">
                                        <p:cTn id="3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41"/>
                                        </p:tgtEl>
                                        <p:attrNameLst>
                                          <p:attrName>style.visibility</p:attrName>
                                        </p:attrNameLst>
                                      </p:cBhvr>
                                      <p:to>
                                        <p:strVal val="visible"/>
                                      </p:to>
                                    </p:set>
                                    <p:anim calcmode="lin" valueType="num">
                                      <p:cBhvr additive="base">
                                        <p:cTn id="43" dur="500" fill="hold"/>
                                        <p:tgtEl>
                                          <p:spTgt spid="14341"/>
                                        </p:tgtEl>
                                        <p:attrNameLst>
                                          <p:attrName>ppt_x</p:attrName>
                                        </p:attrNameLst>
                                      </p:cBhvr>
                                      <p:tavLst>
                                        <p:tav tm="0">
                                          <p:val>
                                            <p:strVal val="#ppt_x"/>
                                          </p:val>
                                        </p:tav>
                                        <p:tav tm="100000">
                                          <p:val>
                                            <p:strVal val="#ppt_x"/>
                                          </p:val>
                                        </p:tav>
                                      </p:tavLst>
                                    </p:anim>
                                    <p:anim calcmode="lin" valueType="num">
                                      <p:cBhvr additive="base">
                                        <p:cTn id="44"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xfrm>
            <a:off x="6553200" y="6248400"/>
            <a:ext cx="2133600" cy="476250"/>
          </a:xfrm>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402DAF9-17D4-4D26-B6F5-0A81C97CD488}" type="slidenum">
              <a:rPr lang="en-US" altLang="zh-CN" sz="1200" b="0" smtClean="0">
                <a:latin typeface="Arial" charset="0"/>
              </a:rPr>
              <a:pPr eaLnBrk="1" hangingPunct="1">
                <a:spcBef>
                  <a:spcPct val="0"/>
                </a:spcBef>
                <a:buClrTx/>
                <a:buFontTx/>
                <a:buNone/>
              </a:pPr>
              <a:t>13</a:t>
            </a:fld>
            <a:endParaRPr lang="en-US" altLang="zh-CN" sz="1200" b="0" smtClean="0">
              <a:latin typeface="Arial" charset="0"/>
            </a:endParaRPr>
          </a:p>
        </p:txBody>
      </p:sp>
      <p:sp>
        <p:nvSpPr>
          <p:cNvPr id="3" name="Text Box 4"/>
          <p:cNvSpPr txBox="1">
            <a:spLocks noChangeArrowheads="1"/>
          </p:cNvSpPr>
          <p:nvPr/>
        </p:nvSpPr>
        <p:spPr bwMode="auto">
          <a:xfrm>
            <a:off x="503238" y="1001713"/>
            <a:ext cx="749935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Wingdings" panose="05000000000000000000" pitchFamily="2" charset="2"/>
              <a:buChar char="Ø"/>
              <a:defRPr/>
            </a:pPr>
            <a:r>
              <a:rPr lang="zh-CN" altLang="en-US" b="1" dirty="0"/>
              <a:t>例：利用直接插入排序完成以下序列的排序</a:t>
            </a:r>
            <a:endParaRPr lang="en-US" altLang="zh-CN" b="1" dirty="0"/>
          </a:p>
          <a:p>
            <a:pPr>
              <a:defRPr/>
            </a:pPr>
            <a:r>
              <a:rPr lang="en-US" altLang="zh-CN" b="1" dirty="0"/>
              <a:t>    {48, 62,35,77,55,14,</a:t>
            </a:r>
            <a:r>
              <a:rPr lang="en-US" altLang="zh-CN" b="1" dirty="0">
                <a:solidFill>
                  <a:srgbClr val="FF0000"/>
                </a:solidFill>
              </a:rPr>
              <a:t>35</a:t>
            </a:r>
            <a:r>
              <a:rPr lang="en-US" altLang="zh-CN" b="1" dirty="0"/>
              <a:t>,98}</a:t>
            </a:r>
          </a:p>
        </p:txBody>
      </p:sp>
      <p:sp>
        <p:nvSpPr>
          <p:cNvPr id="14340" name="Rectangle 110"/>
          <p:cNvSpPr>
            <a:spLocks noChangeArrowheads="1"/>
          </p:cNvSpPr>
          <p:nvPr/>
        </p:nvSpPr>
        <p:spPr bwMode="auto">
          <a:xfrm>
            <a:off x="893763" y="363538"/>
            <a:ext cx="72390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en-US" altLang="zh-CN" sz="4400">
                <a:solidFill>
                  <a:srgbClr val="FEFB6D"/>
                </a:solidFill>
                <a:latin typeface="Times New Roman" pitchFamily="18" charset="0"/>
              </a:rPr>
              <a:t>9.2 </a:t>
            </a:r>
            <a:r>
              <a:rPr lang="zh-CN" altLang="en-US" sz="4400">
                <a:solidFill>
                  <a:srgbClr val="FEFB6D"/>
                </a:solidFill>
                <a:latin typeface="Times New Roman" pitchFamily="18" charset="0"/>
              </a:rPr>
              <a:t>插入排序</a:t>
            </a:r>
          </a:p>
        </p:txBody>
      </p:sp>
      <p:pic>
        <p:nvPicPr>
          <p:cNvPr id="14341" name="Picture 2" descr="E:\教学文件\1500PNG\PNG-09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382838"/>
            <a:ext cx="4175125"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descr="E:\教学文件\1500PNG\png-00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30686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855337"/>
      </p:ext>
    </p:extLst>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416A7F1-EE24-44B8-89B1-23F95CE874A5}" type="slidenum">
              <a:rPr lang="en-US" altLang="zh-CN" sz="1200" b="0" smtClean="0">
                <a:latin typeface="Arial" charset="0"/>
              </a:rPr>
              <a:pPr eaLnBrk="1" hangingPunct="1">
                <a:spcBef>
                  <a:spcPct val="0"/>
                </a:spcBef>
                <a:buClrTx/>
                <a:buFontTx/>
                <a:buNone/>
              </a:pPr>
              <a:t>14</a:t>
            </a:fld>
            <a:endParaRPr lang="en-US" altLang="zh-CN" sz="1200" b="0" smtClean="0">
              <a:latin typeface="Arial" charset="0"/>
            </a:endParaRPr>
          </a:p>
        </p:txBody>
      </p:sp>
      <p:sp>
        <p:nvSpPr>
          <p:cNvPr id="74755" name="Rectangle 3"/>
          <p:cNvSpPr>
            <a:spLocks noGrp="1" noChangeArrowheads="1"/>
          </p:cNvSpPr>
          <p:nvPr>
            <p:ph type="body" idx="1"/>
          </p:nvPr>
        </p:nvSpPr>
        <p:spPr>
          <a:xfrm>
            <a:off x="381000" y="476250"/>
            <a:ext cx="8458200" cy="6381750"/>
          </a:xfrm>
        </p:spPr>
        <p:txBody>
          <a:bodyPr/>
          <a:lstStyle/>
          <a:p>
            <a:pPr marL="457200" indent="-457200" eaLnBrk="1" hangingPunct="1">
              <a:lnSpc>
                <a:spcPct val="110000"/>
              </a:lnSpc>
              <a:buFont typeface="Wingdings" pitchFamily="2" charset="2"/>
              <a:buNone/>
              <a:defRPr/>
            </a:pPr>
            <a:r>
              <a:rPr lang="en-US" altLang="zh-CN" sz="2800" dirty="0" smtClean="0">
                <a:solidFill>
                  <a:srgbClr val="FFFF00"/>
                </a:solidFill>
              </a:rPr>
              <a:t>3. </a:t>
            </a:r>
            <a:r>
              <a:rPr lang="zh-CN" altLang="en-US" sz="2800" dirty="0" smtClean="0">
                <a:solidFill>
                  <a:srgbClr val="FFFF00"/>
                </a:solidFill>
              </a:rPr>
              <a:t>直接插入的算法实现</a:t>
            </a:r>
          </a:p>
          <a:p>
            <a:pPr marL="457200" indent="-457200" algn="just" eaLnBrk="1" hangingPunct="1">
              <a:lnSpc>
                <a:spcPct val="95000"/>
              </a:lnSpc>
              <a:spcBef>
                <a:spcPct val="0"/>
              </a:spcBef>
              <a:buClrTx/>
              <a:buFontTx/>
              <a:buNone/>
              <a:defRPr/>
            </a:pPr>
            <a:r>
              <a:rPr lang="en-US" altLang="zh-CN" sz="2800" dirty="0" smtClean="0">
                <a:solidFill>
                  <a:srgbClr val="00FF00"/>
                </a:solidFill>
              </a:rPr>
              <a:t>//</a:t>
            </a:r>
            <a:r>
              <a:rPr lang="zh-CN" altLang="en-US" sz="2800" dirty="0" smtClean="0">
                <a:solidFill>
                  <a:srgbClr val="00FF00"/>
                </a:solidFill>
              </a:rPr>
              <a:t>对</a:t>
            </a:r>
            <a:r>
              <a:rPr lang="en-US" altLang="zh-CN" sz="2800" dirty="0" smtClean="0">
                <a:solidFill>
                  <a:srgbClr val="00FF00"/>
                </a:solidFill>
              </a:rPr>
              <a:t>r</a:t>
            </a:r>
            <a:r>
              <a:rPr lang="zh-CN" altLang="en-US" sz="2800" dirty="0" smtClean="0">
                <a:solidFill>
                  <a:srgbClr val="00FF00"/>
                </a:solidFill>
              </a:rPr>
              <a:t>数组中前</a:t>
            </a:r>
            <a:r>
              <a:rPr lang="en-US" altLang="zh-CN" sz="2800" dirty="0" smtClean="0">
                <a:solidFill>
                  <a:srgbClr val="00FF00"/>
                </a:solidFill>
              </a:rPr>
              <a:t>n</a:t>
            </a:r>
            <a:r>
              <a:rPr lang="zh-CN" altLang="en-US" sz="2800" dirty="0" smtClean="0">
                <a:solidFill>
                  <a:srgbClr val="00FF00"/>
                </a:solidFill>
              </a:rPr>
              <a:t>个数据进行排序</a:t>
            </a:r>
          </a:p>
          <a:p>
            <a:pPr marL="0" indent="0" eaLnBrk="1" hangingPunct="1">
              <a:buFont typeface="Wingdings" pitchFamily="2" charset="2"/>
              <a:buNone/>
              <a:defRPr/>
            </a:pPr>
            <a:r>
              <a:rPr lang="en-US" altLang="zh-CN" sz="2800" dirty="0" smtClean="0"/>
              <a:t>void   </a:t>
            </a:r>
            <a:r>
              <a:rPr lang="en-US" altLang="zh-CN" sz="2800" dirty="0" err="1" smtClean="0"/>
              <a:t>InsSort</a:t>
            </a:r>
            <a:r>
              <a:rPr lang="en-US" altLang="zh-CN" sz="2800" dirty="0" smtClean="0"/>
              <a:t>(</a:t>
            </a:r>
            <a:r>
              <a:rPr lang="en-US" altLang="zh-CN" sz="2800" dirty="0" err="1" smtClean="0"/>
              <a:t>RecordType</a:t>
            </a:r>
            <a:r>
              <a:rPr lang="en-US" altLang="zh-CN" sz="2800" dirty="0" smtClean="0"/>
              <a:t>  r[], </a:t>
            </a:r>
            <a:r>
              <a:rPr lang="en-US" altLang="zh-CN" sz="2800" dirty="0" err="1" smtClean="0"/>
              <a:t>int</a:t>
            </a:r>
            <a:r>
              <a:rPr lang="en-US" altLang="zh-CN" sz="2800" dirty="0" smtClean="0"/>
              <a:t> length)</a:t>
            </a:r>
          </a:p>
          <a:p>
            <a:pPr marL="0" indent="0" eaLnBrk="1" hangingPunct="1">
              <a:buFont typeface="Wingdings" pitchFamily="2" charset="2"/>
              <a:buNone/>
              <a:defRPr/>
            </a:pPr>
            <a:r>
              <a:rPr lang="en-US" altLang="zh-CN" sz="2800" dirty="0" smtClean="0"/>
              <a:t>{   </a:t>
            </a:r>
          </a:p>
          <a:p>
            <a:pPr marL="0" indent="0" eaLnBrk="1" hangingPunct="1">
              <a:buFont typeface="Wingdings" pitchFamily="2" charset="2"/>
              <a:buNone/>
              <a:defRPr/>
            </a:pPr>
            <a:r>
              <a:rPr lang="en-US" altLang="zh-CN" sz="2800" dirty="0" smtClean="0"/>
              <a:t>  for (  </a:t>
            </a:r>
            <a:r>
              <a:rPr lang="en-US" altLang="zh-CN" sz="2800" dirty="0" err="1" smtClean="0"/>
              <a:t>i</a:t>
            </a:r>
            <a:r>
              <a:rPr lang="en-US" altLang="zh-CN" sz="2800" dirty="0" smtClean="0"/>
              <a:t>=2 ;  </a:t>
            </a:r>
            <a:r>
              <a:rPr lang="en-US" altLang="zh-CN" sz="2800" dirty="0" err="1" smtClean="0"/>
              <a:t>i</a:t>
            </a:r>
            <a:r>
              <a:rPr lang="en-US" altLang="zh-CN" sz="2800" smtClean="0"/>
              <a:t>&lt;= </a:t>
            </a:r>
            <a:r>
              <a:rPr lang="en-US" altLang="zh-CN" sz="2800" dirty="0" smtClean="0"/>
              <a:t>length ;  </a:t>
            </a:r>
            <a:r>
              <a:rPr lang="en-US" altLang="zh-CN" sz="2800" dirty="0" err="1" smtClean="0"/>
              <a:t>i</a:t>
            </a:r>
            <a:r>
              <a:rPr lang="en-US" altLang="zh-CN" sz="2800" dirty="0" smtClean="0"/>
              <a:t>++  ) </a:t>
            </a:r>
          </a:p>
          <a:p>
            <a:pPr marL="400050" lvl="1" indent="0" eaLnBrk="1" hangingPunct="1">
              <a:buFont typeface="Wingdings" pitchFamily="2" charset="2"/>
              <a:buNone/>
              <a:defRPr/>
            </a:pPr>
            <a:r>
              <a:rPr lang="en-US" altLang="zh-CN" dirty="0" smtClean="0"/>
              <a:t> {   </a:t>
            </a:r>
          </a:p>
          <a:p>
            <a:pPr marL="800100" lvl="2" indent="0" eaLnBrk="1" hangingPunct="1">
              <a:buFont typeface="Wingdings" pitchFamily="2" charset="2"/>
              <a:buNone/>
              <a:defRPr/>
            </a:pPr>
            <a:r>
              <a:rPr lang="en-US" altLang="zh-CN" sz="2800" dirty="0" smtClean="0"/>
              <a:t> r[0]=r[</a:t>
            </a:r>
            <a:r>
              <a:rPr lang="en-US" altLang="zh-CN" sz="2800" dirty="0" err="1" smtClean="0"/>
              <a:t>i</a:t>
            </a:r>
            <a:r>
              <a:rPr lang="en-US" altLang="zh-CN" sz="2800" dirty="0" smtClean="0"/>
              <a:t>];   j=i-1; /*</a:t>
            </a:r>
            <a:r>
              <a:rPr lang="zh-CN" altLang="en-US" sz="2800" dirty="0" smtClean="0"/>
              <a:t>待排序元素存到</a:t>
            </a:r>
            <a:r>
              <a:rPr lang="en-US" altLang="zh-CN" sz="2800" dirty="0" smtClean="0"/>
              <a:t>r[0]</a:t>
            </a:r>
            <a:r>
              <a:rPr lang="zh-CN" altLang="en-US" sz="2800" dirty="0" smtClean="0"/>
              <a:t>*</a:t>
            </a:r>
            <a:r>
              <a:rPr lang="en-US" altLang="zh-CN" sz="2800" dirty="0" smtClean="0"/>
              <a:t>/ </a:t>
            </a:r>
          </a:p>
          <a:p>
            <a:pPr marL="800100" lvl="2" indent="0" eaLnBrk="1" hangingPunct="1">
              <a:buNone/>
              <a:defRPr/>
            </a:pPr>
            <a:r>
              <a:rPr lang="en-US" altLang="zh-CN" sz="2800" dirty="0" smtClean="0"/>
              <a:t>while </a:t>
            </a:r>
            <a:r>
              <a:rPr lang="en-US" altLang="zh-CN" sz="2800" dirty="0"/>
              <a:t>(r[0</a:t>
            </a:r>
            <a:r>
              <a:rPr lang="en-US" altLang="zh-CN" sz="2800" dirty="0" smtClean="0"/>
              <a:t>].key&lt; r[j].key )    /* </a:t>
            </a:r>
            <a:r>
              <a:rPr lang="zh-CN" altLang="en-US" sz="2800" dirty="0" smtClean="0"/>
              <a:t>寻找插入位置 *</a:t>
            </a:r>
            <a:r>
              <a:rPr lang="en-US" altLang="zh-CN" sz="2800" dirty="0" smtClean="0"/>
              <a:t>/ </a:t>
            </a:r>
          </a:p>
          <a:p>
            <a:pPr marL="800100" lvl="2" indent="0" eaLnBrk="1" hangingPunct="1">
              <a:buFont typeface="Wingdings" pitchFamily="2" charset="2"/>
              <a:buNone/>
              <a:defRPr/>
            </a:pPr>
            <a:r>
              <a:rPr lang="en-US" altLang="zh-CN" sz="2800" dirty="0" smtClean="0"/>
              <a:t>       {    r[j+1]= r[j];       j=j-1;    }</a:t>
            </a:r>
          </a:p>
          <a:p>
            <a:pPr marL="800100" lvl="2" indent="0" eaLnBrk="1" hangingPunct="1">
              <a:buFont typeface="Wingdings" pitchFamily="2" charset="2"/>
              <a:buNone/>
              <a:defRPr/>
            </a:pPr>
            <a:r>
              <a:rPr lang="en-US" altLang="zh-CN" sz="2800" dirty="0" smtClean="0"/>
              <a:t> r[j+1]=r[0]; /*</a:t>
            </a:r>
            <a:r>
              <a:rPr lang="zh-CN" altLang="en-US" sz="2800" dirty="0" smtClean="0"/>
              <a:t>插入待排序记录*</a:t>
            </a:r>
            <a:r>
              <a:rPr lang="en-US" altLang="zh-CN" sz="2800" dirty="0" smtClean="0"/>
              <a:t>/ </a:t>
            </a:r>
          </a:p>
          <a:p>
            <a:pPr marL="400050" lvl="1" indent="0" eaLnBrk="1" hangingPunct="1">
              <a:buFont typeface="Wingdings" pitchFamily="2" charset="2"/>
              <a:buNone/>
              <a:defRPr/>
            </a:pPr>
            <a:r>
              <a:rPr lang="en-US" altLang="zh-CN" dirty="0" smtClean="0"/>
              <a:t>}</a:t>
            </a:r>
          </a:p>
          <a:p>
            <a:pPr marL="0" indent="0" eaLnBrk="1" hangingPunct="1">
              <a:buFont typeface="Wingdings" pitchFamily="2" charset="2"/>
              <a:buNone/>
              <a:defRPr/>
            </a:pPr>
            <a:r>
              <a:rPr lang="en-US" altLang="zh-CN" dirty="0" smtClean="0"/>
              <a:t>} /*  </a:t>
            </a:r>
            <a:r>
              <a:rPr lang="en-US" altLang="zh-CN" dirty="0" err="1" smtClean="0"/>
              <a:t>InsSort</a:t>
            </a:r>
            <a:r>
              <a:rPr lang="en-US" altLang="zh-CN" dirty="0" smtClean="0"/>
              <a:t>  */ </a:t>
            </a:r>
          </a:p>
        </p:txBody>
      </p:sp>
      <p:cxnSp>
        <p:nvCxnSpPr>
          <p:cNvPr id="3" name="直接连接符 2"/>
          <p:cNvCxnSpPr>
            <a:cxnSpLocks noChangeShapeType="1"/>
          </p:cNvCxnSpPr>
          <p:nvPr/>
        </p:nvCxnSpPr>
        <p:spPr bwMode="auto">
          <a:xfrm>
            <a:off x="1331913" y="4005263"/>
            <a:ext cx="1008062" cy="0"/>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a:cxnSpLocks noChangeShapeType="1"/>
          </p:cNvCxnSpPr>
          <p:nvPr/>
        </p:nvCxnSpPr>
        <p:spPr bwMode="auto">
          <a:xfrm>
            <a:off x="2301875" y="4508500"/>
            <a:ext cx="2630488" cy="0"/>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6" presetClass="entr" presetSubtype="2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475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755">
                                            <p:txEl>
                                              <p:pRg st="8" end="8"/>
                                            </p:txEl>
                                          </p:spTgt>
                                        </p:tgtEl>
                                        <p:attrNameLst>
                                          <p:attrName>style.visibility</p:attrName>
                                        </p:attrNameLst>
                                      </p:cBhvr>
                                      <p:to>
                                        <p:strVal val="visible"/>
                                      </p:to>
                                    </p:set>
                                  </p:childTnLst>
                                </p:cTn>
                              </p:par>
                            </p:childTnLst>
                          </p:cTn>
                        </p:par>
                        <p:par>
                          <p:cTn id="33" fill="hold" nodeType="afterGroup">
                            <p:stCondLst>
                              <p:cond delay="0"/>
                            </p:stCondLst>
                            <p:childTnLst>
                              <p:par>
                                <p:cTn id="34" presetID="16" presetClass="entr" presetSubtype="21"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282B82E-3BF4-4A48-9B93-B4CB608B0486}" type="slidenum">
              <a:rPr lang="en-US" altLang="zh-CN" sz="1200" b="0" smtClean="0">
                <a:latin typeface="Arial" charset="0"/>
              </a:rPr>
              <a:pPr eaLnBrk="1" hangingPunct="1">
                <a:spcBef>
                  <a:spcPct val="0"/>
                </a:spcBef>
                <a:buClrTx/>
                <a:buFontTx/>
                <a:buNone/>
              </a:pPr>
              <a:t>15</a:t>
            </a:fld>
            <a:endParaRPr lang="en-US" altLang="zh-CN" sz="1200" b="0" smtClean="0">
              <a:latin typeface="Arial" charset="0"/>
            </a:endParaRPr>
          </a:p>
        </p:txBody>
      </p:sp>
      <p:sp>
        <p:nvSpPr>
          <p:cNvPr id="16387" name="Rectangle 3"/>
          <p:cNvSpPr>
            <a:spLocks noGrp="1" noChangeArrowheads="1"/>
          </p:cNvSpPr>
          <p:nvPr>
            <p:ph type="body" idx="1"/>
          </p:nvPr>
        </p:nvSpPr>
        <p:spPr>
          <a:xfrm>
            <a:off x="228600" y="908050"/>
            <a:ext cx="8686800" cy="5949950"/>
          </a:xfrm>
        </p:spPr>
        <p:txBody>
          <a:bodyPr/>
          <a:lstStyle/>
          <a:p>
            <a:pPr marL="609600" indent="-609600" eaLnBrk="1" hangingPunct="1">
              <a:spcAft>
                <a:spcPct val="10000"/>
              </a:spcAft>
              <a:buFont typeface="Wingdings" pitchFamily="2" charset="2"/>
              <a:buNone/>
            </a:pPr>
            <a:r>
              <a:rPr lang="en-US" altLang="zh-CN" smtClean="0">
                <a:solidFill>
                  <a:srgbClr val="FFFF00"/>
                </a:solidFill>
              </a:rPr>
              <a:t>4. </a:t>
            </a:r>
            <a:r>
              <a:rPr lang="zh-CN" altLang="en-US" smtClean="0">
                <a:solidFill>
                  <a:srgbClr val="FFFF00"/>
                </a:solidFill>
              </a:rPr>
              <a:t>直接插入排序的效率分析</a:t>
            </a:r>
          </a:p>
          <a:p>
            <a:pPr marL="609600" indent="-609600" algn="just" eaLnBrk="1" hangingPunct="1">
              <a:spcAft>
                <a:spcPct val="10000"/>
              </a:spcAft>
              <a:buClr>
                <a:srgbClr val="FFFF00"/>
              </a:buClr>
              <a:buFont typeface="Wingdings" pitchFamily="2" charset="2"/>
              <a:buAutoNum type="circleNumDbPlain"/>
            </a:pPr>
            <a:r>
              <a:rPr lang="zh-CN" altLang="en-US" sz="2800" smtClean="0">
                <a:solidFill>
                  <a:srgbClr val="FFFF00"/>
                </a:solidFill>
              </a:rPr>
              <a:t>空间性能：</a:t>
            </a:r>
            <a:r>
              <a:rPr lang="zh-CN" altLang="en-US" sz="2800" smtClean="0"/>
              <a:t>需要一个元素的辅助空间</a:t>
            </a:r>
          </a:p>
          <a:p>
            <a:pPr marL="609600" indent="-609600" algn="just" eaLnBrk="1" hangingPunct="1">
              <a:spcAft>
                <a:spcPct val="10000"/>
              </a:spcAft>
              <a:buClr>
                <a:srgbClr val="FFFF00"/>
              </a:buClr>
              <a:buFont typeface="Wingdings" pitchFamily="2" charset="2"/>
              <a:buAutoNum type="circleNumDbPlain"/>
            </a:pPr>
            <a:r>
              <a:rPr lang="zh-CN" altLang="en-US" sz="2800" smtClean="0">
                <a:solidFill>
                  <a:srgbClr val="FFFF00"/>
                </a:solidFill>
              </a:rPr>
              <a:t>时间性能：</a:t>
            </a:r>
          </a:p>
          <a:p>
            <a:pPr marL="990600" lvl="1" indent="-533400" algn="just" eaLnBrk="1" hangingPunct="1">
              <a:spcAft>
                <a:spcPct val="10000"/>
              </a:spcAft>
              <a:buClr>
                <a:srgbClr val="FFFF00"/>
              </a:buClr>
            </a:pPr>
            <a:r>
              <a:rPr lang="zh-CN" altLang="en-US" smtClean="0"/>
              <a:t>最好情形（已有序）下，排序过程中比较的次数是</a:t>
            </a:r>
            <a:r>
              <a:rPr lang="en-US" altLang="zh-CN" smtClean="0"/>
              <a:t>n-1</a:t>
            </a:r>
            <a:r>
              <a:rPr lang="zh-CN" altLang="en-US" smtClean="0"/>
              <a:t>，赋值执行的次数是</a:t>
            </a:r>
            <a:r>
              <a:rPr lang="en-US" altLang="zh-CN" smtClean="0"/>
              <a:t>2</a:t>
            </a:r>
            <a:r>
              <a:rPr lang="zh-CN" altLang="en-US" smtClean="0"/>
              <a:t>（</a:t>
            </a:r>
            <a:r>
              <a:rPr lang="en-US" altLang="zh-CN" smtClean="0"/>
              <a:t>n-1) </a:t>
            </a:r>
            <a:r>
              <a:rPr lang="zh-CN" altLang="en-US" smtClean="0"/>
              <a:t>；</a:t>
            </a:r>
          </a:p>
          <a:p>
            <a:pPr marL="990600" lvl="1" indent="-533400" algn="just" eaLnBrk="1" hangingPunct="1">
              <a:spcAft>
                <a:spcPct val="10000"/>
              </a:spcAft>
              <a:buClr>
                <a:srgbClr val="FFFF00"/>
              </a:buClr>
            </a:pPr>
            <a:r>
              <a:rPr lang="zh-CN" altLang="en-US" smtClean="0"/>
              <a:t>最坏情形（倒序）下，比较次数为</a:t>
            </a:r>
            <a:r>
              <a:rPr lang="en-US" altLang="zh-CN" smtClean="0"/>
              <a:t>n(n-1)/2</a:t>
            </a:r>
            <a:r>
              <a:rPr lang="zh-CN" altLang="en-US" smtClean="0"/>
              <a:t>，赋值语句执行的次数为</a:t>
            </a:r>
            <a:r>
              <a:rPr lang="en-US" altLang="zh-CN" smtClean="0"/>
              <a:t>(n-1)(n+4)/2</a:t>
            </a:r>
            <a:r>
              <a:rPr lang="zh-CN" altLang="en-US" smtClean="0"/>
              <a:t>。因此，直接插入排序的时间复杂度为</a:t>
            </a:r>
            <a:r>
              <a:rPr lang="en-US" altLang="zh-CN" smtClean="0">
                <a:solidFill>
                  <a:srgbClr val="00FF00"/>
                </a:solidFill>
              </a:rPr>
              <a:t>O</a:t>
            </a:r>
            <a:r>
              <a:rPr lang="zh-CN" altLang="en-US" smtClean="0">
                <a:solidFill>
                  <a:srgbClr val="00FF00"/>
                </a:solidFill>
              </a:rPr>
              <a:t>（</a:t>
            </a:r>
            <a:r>
              <a:rPr lang="en-US" altLang="zh-CN" smtClean="0">
                <a:solidFill>
                  <a:srgbClr val="00FF00"/>
                </a:solidFill>
              </a:rPr>
              <a:t>n</a:t>
            </a:r>
            <a:r>
              <a:rPr lang="en-US" altLang="zh-CN" baseline="30000" smtClean="0">
                <a:solidFill>
                  <a:srgbClr val="00FF00"/>
                </a:solidFill>
              </a:rPr>
              <a:t>2</a:t>
            </a:r>
            <a:r>
              <a:rPr lang="zh-CN" altLang="en-US" smtClean="0">
                <a:solidFill>
                  <a:srgbClr val="00FF00"/>
                </a:solidFill>
              </a:rPr>
              <a:t>）</a:t>
            </a:r>
            <a:r>
              <a:rPr lang="zh-CN" altLang="en-US" smtClean="0"/>
              <a:t>。</a:t>
            </a:r>
          </a:p>
          <a:p>
            <a:pPr marL="609600" indent="-609600" eaLnBrk="1" hangingPunct="1">
              <a:buFont typeface="Wingdings" pitchFamily="2" charset="2"/>
              <a:buNone/>
            </a:pPr>
            <a:r>
              <a:rPr lang="zh-CN" altLang="en-US" sz="2400" smtClean="0"/>
              <a:t>（另注：直接插入排序在</a:t>
            </a:r>
            <a:r>
              <a:rPr lang="en-US" altLang="zh-CN" sz="2400" smtClean="0"/>
              <a:t>n</a:t>
            </a:r>
            <a:r>
              <a:rPr lang="zh-CN" altLang="en-US" sz="2400" smtClean="0"/>
              <a:t>较小时，其效率比较高；若数据基本有序，则其效率也比较高）</a:t>
            </a:r>
            <a:endParaRPr lang="zh-CN" altLang="en-US" smtClean="0"/>
          </a:p>
          <a:p>
            <a:pPr marL="609600" indent="-609600" algn="just" eaLnBrk="1" hangingPunct="1">
              <a:spcAft>
                <a:spcPct val="10000"/>
              </a:spcAft>
              <a:buClr>
                <a:srgbClr val="FFFF00"/>
              </a:buClr>
              <a:buFont typeface="Wingdings" pitchFamily="2" charset="2"/>
              <a:buAutoNum type="circleNumDbPlain" startAt="3"/>
            </a:pPr>
            <a:r>
              <a:rPr lang="zh-CN" altLang="en-US" sz="2800" smtClean="0">
                <a:solidFill>
                  <a:srgbClr val="FFFF00"/>
                </a:solidFill>
              </a:rPr>
              <a:t>稳定性：</a:t>
            </a:r>
            <a:r>
              <a:rPr lang="zh-CN" altLang="en-US" sz="2800" smtClean="0"/>
              <a:t>稳定</a:t>
            </a:r>
          </a:p>
        </p:txBody>
      </p:sp>
      <p:sp>
        <p:nvSpPr>
          <p:cNvPr id="16388" name="Rectangle 4"/>
          <p:cNvSpPr>
            <a:spLocks noChangeArrowheads="1"/>
          </p:cNvSpPr>
          <p:nvPr/>
        </p:nvSpPr>
        <p:spPr bwMode="auto">
          <a:xfrm>
            <a:off x="1908175" y="115888"/>
            <a:ext cx="385445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None/>
            </a:pPr>
            <a:r>
              <a:rPr kumimoji="0" lang="zh-CN" altLang="en-US" sz="3600">
                <a:solidFill>
                  <a:srgbClr val="FFFF00"/>
                </a:solidFill>
                <a:latin typeface="Times New Roman" pitchFamily="18" charset="0"/>
              </a:rPr>
              <a:t>一、直接插入排序</a:t>
            </a:r>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FF00"/>
                </a:solidFill>
              </a:rPr>
              <a:t>一、直接</a:t>
            </a:r>
            <a:r>
              <a:rPr lang="zh-CN" altLang="en-US" dirty="0" smtClean="0">
                <a:solidFill>
                  <a:srgbClr val="FFFF00"/>
                </a:solidFill>
              </a:rPr>
              <a:t>插入排序</a:t>
            </a:r>
            <a:endParaRPr lang="zh-CN" altLang="en-US" dirty="0"/>
          </a:p>
        </p:txBody>
      </p:sp>
      <p:sp>
        <p:nvSpPr>
          <p:cNvPr id="17411" name="灯片编号占位符 3"/>
          <p:cNvSpPr>
            <a:spLocks noGrp="1"/>
          </p:cNvSpPr>
          <p:nvPr>
            <p:ph type="sldNum" sz="quarter" idx="10"/>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9pPr>
          </a:lstStyle>
          <a:p>
            <a:pPr eaLnBrk="1" hangingPunct="1"/>
            <a:fld id="{29CA9EE3-DF87-4D6E-AF27-0FAE95FC4CC4}" type="slidenum">
              <a:rPr kumimoji="0" lang="en-US" altLang="zh-CN" sz="1200" smtClean="0">
                <a:latin typeface="Arial" charset="0"/>
              </a:rPr>
              <a:pPr eaLnBrk="1" hangingPunct="1"/>
              <a:t>16</a:t>
            </a:fld>
            <a:endParaRPr kumimoji="0" lang="en-US" altLang="zh-CN" sz="1200" smtClean="0">
              <a:latin typeface="Arial" charset="0"/>
            </a:endParaRPr>
          </a:p>
        </p:txBody>
      </p:sp>
      <p:grpSp>
        <p:nvGrpSpPr>
          <p:cNvPr id="6" name="组合 5"/>
          <p:cNvGrpSpPr>
            <a:grpSpLocks/>
          </p:cNvGrpSpPr>
          <p:nvPr/>
        </p:nvGrpSpPr>
        <p:grpSpPr bwMode="auto">
          <a:xfrm>
            <a:off x="539750" y="1306513"/>
            <a:ext cx="8061325" cy="1978025"/>
            <a:chOff x="539552" y="1307232"/>
            <a:chExt cx="8060876" cy="1977752"/>
          </a:xfrm>
        </p:grpSpPr>
        <p:sp>
          <p:nvSpPr>
            <p:cNvPr id="5" name="圆角矩形 4"/>
            <p:cNvSpPr/>
            <p:nvPr/>
          </p:nvSpPr>
          <p:spPr bwMode="auto">
            <a:xfrm>
              <a:off x="1183604" y="1916832"/>
              <a:ext cx="7416824" cy="1368152"/>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zh-CN" altLang="en-US" b="1" dirty="0">
                  <a:ln w="50800"/>
                  <a:solidFill>
                    <a:schemeClr val="bg1">
                      <a:shade val="50000"/>
                    </a:schemeClr>
                  </a:solidFill>
                  <a:latin typeface="Times New Roman" pitchFamily="18" charset="0"/>
                </a:rPr>
                <a:t>    若使用链表存储待排序序列，则算法有如何？</a:t>
              </a:r>
              <a:endParaRPr lang="en-US" altLang="zh-CN" b="1" dirty="0">
                <a:ln w="50800"/>
                <a:solidFill>
                  <a:schemeClr val="bg1">
                    <a:shade val="50000"/>
                  </a:schemeClr>
                </a:solidFill>
                <a:latin typeface="Times New Roman" pitchFamily="18" charset="0"/>
              </a:endParaRPr>
            </a:p>
            <a:p>
              <a:pPr>
                <a:defRPr/>
              </a:pPr>
              <a:r>
                <a:rPr lang="zh-CN" altLang="en-US" b="1" dirty="0">
                  <a:ln w="50800"/>
                  <a:solidFill>
                    <a:schemeClr val="bg1">
                      <a:shade val="50000"/>
                    </a:schemeClr>
                  </a:solidFill>
                  <a:latin typeface="Times New Roman" pitchFamily="18" charset="0"/>
                </a:rPr>
                <a:t>时间复杂度如何</a:t>
              </a:r>
              <a:r>
                <a:rPr lang="en-US" altLang="zh-CN" b="1" dirty="0">
                  <a:ln w="50800"/>
                  <a:solidFill>
                    <a:schemeClr val="bg1">
                      <a:shade val="50000"/>
                    </a:schemeClr>
                  </a:solidFill>
                  <a:latin typeface="Times New Roman" pitchFamily="18" charset="0"/>
                </a:rPr>
                <a:t>?</a:t>
              </a:r>
              <a:endParaRPr lang="zh-CN" altLang="en-US" b="1" dirty="0">
                <a:ln w="50800"/>
                <a:solidFill>
                  <a:schemeClr val="bg1">
                    <a:shade val="50000"/>
                  </a:schemeClr>
                </a:solidFill>
                <a:latin typeface="Times New Roman" pitchFamily="18" charset="0"/>
              </a:endParaRPr>
            </a:p>
          </p:txBody>
        </p:sp>
        <p:pic>
          <p:nvPicPr>
            <p:cNvPr id="17414"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07232"/>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74431995-6571-4D27-8406-ACED8E658995}" type="slidenum">
              <a:rPr lang="en-US" altLang="zh-CN" sz="1200" b="0" smtClean="0">
                <a:latin typeface="Arial" charset="0"/>
              </a:rPr>
              <a:pPr eaLnBrk="1" hangingPunct="1">
                <a:spcBef>
                  <a:spcPct val="0"/>
                </a:spcBef>
                <a:buClrTx/>
                <a:buFontTx/>
                <a:buNone/>
              </a:pPr>
              <a:t>17</a:t>
            </a:fld>
            <a:endParaRPr lang="en-US" altLang="zh-CN" sz="1200" b="0" smtClean="0">
              <a:latin typeface="Arial" charset="0"/>
            </a:endParaRPr>
          </a:p>
        </p:txBody>
      </p:sp>
      <p:sp>
        <p:nvSpPr>
          <p:cNvPr id="18435" name="Rectangle 3"/>
          <p:cNvSpPr>
            <a:spLocks noGrp="1" noChangeArrowheads="1"/>
          </p:cNvSpPr>
          <p:nvPr>
            <p:ph type="body" idx="1"/>
          </p:nvPr>
        </p:nvSpPr>
        <p:spPr>
          <a:xfrm>
            <a:off x="381000" y="1268413"/>
            <a:ext cx="8458200" cy="4948237"/>
          </a:xfrm>
        </p:spPr>
        <p:txBody>
          <a:bodyPr/>
          <a:lstStyle/>
          <a:p>
            <a:pPr eaLnBrk="1" hangingPunct="1">
              <a:buFont typeface="Wingdings" pitchFamily="2" charset="2"/>
              <a:buNone/>
            </a:pPr>
            <a:r>
              <a:rPr lang="zh-CN" altLang="en-US" smtClean="0">
                <a:solidFill>
                  <a:srgbClr val="FFFF00"/>
                </a:solidFill>
                <a:latin typeface="宋体" pitchFamily="2" charset="-122"/>
              </a:rPr>
              <a:t>二、折半插入排序</a:t>
            </a:r>
            <a:r>
              <a:rPr lang="zh-CN" altLang="en-US" smtClean="0">
                <a:solidFill>
                  <a:srgbClr val="FFFF00"/>
                </a:solidFill>
              </a:rPr>
              <a:t> </a:t>
            </a:r>
          </a:p>
          <a:p>
            <a:pPr eaLnBrk="1" hangingPunct="1">
              <a:lnSpc>
                <a:spcPct val="115000"/>
              </a:lnSpc>
              <a:spcBef>
                <a:spcPct val="30000"/>
              </a:spcBef>
            </a:pPr>
            <a:r>
              <a:rPr lang="zh-CN" altLang="en-US" smtClean="0">
                <a:latin typeface="宋体" pitchFamily="2" charset="-122"/>
              </a:rPr>
              <a:t>基本思想还是通过</a:t>
            </a:r>
            <a:r>
              <a:rPr lang="en-US" altLang="zh-CN" smtClean="0">
                <a:latin typeface="宋体" pitchFamily="2" charset="-122"/>
              </a:rPr>
              <a:t>n-1</a:t>
            </a:r>
            <a:r>
              <a:rPr lang="zh-CN" altLang="en-US" smtClean="0">
                <a:latin typeface="宋体" pitchFamily="2" charset="-122"/>
              </a:rPr>
              <a:t>趟插入，把无序元素插入到有序元素中</a:t>
            </a:r>
          </a:p>
          <a:p>
            <a:pPr eaLnBrk="1" hangingPunct="1">
              <a:lnSpc>
                <a:spcPct val="115000"/>
              </a:lnSpc>
              <a:spcBef>
                <a:spcPct val="30000"/>
              </a:spcBef>
            </a:pPr>
            <a:r>
              <a:rPr lang="zh-CN" altLang="en-US" smtClean="0">
                <a:latin typeface="宋体" pitchFamily="2" charset="-122"/>
              </a:rPr>
              <a:t>对于第</a:t>
            </a:r>
            <a:r>
              <a:rPr lang="en-US" altLang="zh-CN" smtClean="0">
                <a:latin typeface="宋体" pitchFamily="2" charset="-122"/>
              </a:rPr>
              <a:t>i</a:t>
            </a:r>
            <a:r>
              <a:rPr lang="zh-CN" altLang="en-US" smtClean="0">
                <a:latin typeface="宋体" pitchFamily="2" charset="-122"/>
              </a:rPr>
              <a:t>个元素的插入，可以先采用折半查找法来确定其插入位置，然后进行插入</a:t>
            </a:r>
            <a:r>
              <a:rPr lang="zh-CN" altLang="en-US" sz="2400" smtClean="0"/>
              <a:t> </a:t>
            </a:r>
          </a:p>
        </p:txBody>
      </p:sp>
      <p:sp>
        <p:nvSpPr>
          <p:cNvPr id="76804" name="Rectangle 4"/>
          <p:cNvSpPr>
            <a:spLocks noGrp="1" noRot="1" noChangeArrowheads="1"/>
          </p:cNvSpPr>
          <p:nvPr>
            <p:ph type="title"/>
          </p:nvPr>
        </p:nvSpPr>
        <p:spPr>
          <a:xfrm>
            <a:off x="685800" y="457200"/>
            <a:ext cx="7772400" cy="457200"/>
          </a:xfrm>
        </p:spPr>
        <p:txBody>
          <a:bodyPr/>
          <a:lstStyle/>
          <a:p>
            <a:pPr eaLnBrk="1" hangingPunct="1">
              <a:defRPr/>
            </a:pPr>
            <a:r>
              <a:rPr lang="en-US" altLang="zh-CN" smtClean="0"/>
              <a:t>9.2 </a:t>
            </a:r>
            <a:r>
              <a:rPr lang="zh-CN" altLang="en-US" smtClean="0"/>
              <a:t>插入排序</a:t>
            </a:r>
          </a:p>
        </p:txBody>
      </p:sp>
      <p:sp>
        <p:nvSpPr>
          <p:cNvPr id="76805" name="Text Box 5"/>
          <p:cNvSpPr txBox="1">
            <a:spLocks noChangeArrowheads="1"/>
          </p:cNvSpPr>
          <p:nvPr/>
        </p:nvSpPr>
        <p:spPr bwMode="auto">
          <a:xfrm>
            <a:off x="838200" y="594995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just" eaLnBrk="1" hangingPunct="1">
              <a:spcBef>
                <a:spcPct val="50000"/>
              </a:spcBef>
              <a:buClrTx/>
              <a:buFontTx/>
              <a:buNone/>
            </a:pPr>
            <a:r>
              <a:rPr lang="zh-CN" altLang="en-US" sz="2800">
                <a:latin typeface="Times New Roman" pitchFamily="18" charset="0"/>
                <a:ea typeface="楷体_GB2312" pitchFamily="49" charset="-122"/>
              </a:rPr>
              <a:t>待排序序列： </a:t>
            </a:r>
            <a:r>
              <a:rPr lang="en-US" altLang="zh-CN" sz="2800">
                <a:latin typeface="Times New Roman" pitchFamily="18" charset="0"/>
              </a:rPr>
              <a:t>17, 3, 25, 14, 20, 9</a:t>
            </a:r>
          </a:p>
        </p:txBody>
      </p:sp>
      <p:sp>
        <p:nvSpPr>
          <p:cNvPr id="76806" name="AutoShape 6"/>
          <p:cNvSpPr>
            <a:spLocks noChangeArrowheads="1"/>
          </p:cNvSpPr>
          <p:nvPr/>
        </p:nvSpPr>
        <p:spPr bwMode="auto">
          <a:xfrm>
            <a:off x="3348038" y="4437063"/>
            <a:ext cx="3095625" cy="1512887"/>
          </a:xfrm>
          <a:prstGeom prst="irregularSeal1">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a:solidFill>
                  <a:schemeClr val="bg2"/>
                </a:solidFill>
                <a:latin typeface="Times New Roman" pitchFamily="18" charset="0"/>
              </a:rPr>
              <a:t>演示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P spid="768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E3500D3-0B33-4D86-8C06-1951FC197D45}" type="slidenum">
              <a:rPr lang="en-US" altLang="zh-CN" sz="1200" b="0" smtClean="0">
                <a:latin typeface="Arial" charset="0"/>
              </a:rPr>
              <a:pPr eaLnBrk="1" hangingPunct="1">
                <a:spcBef>
                  <a:spcPct val="0"/>
                </a:spcBef>
                <a:buClrTx/>
                <a:buFontTx/>
                <a:buNone/>
              </a:pPr>
              <a:t>18</a:t>
            </a:fld>
            <a:endParaRPr lang="en-US" altLang="zh-CN" sz="1200" b="0" smtClean="0">
              <a:latin typeface="Arial" charset="0"/>
            </a:endParaRPr>
          </a:p>
        </p:txBody>
      </p:sp>
      <p:sp>
        <p:nvSpPr>
          <p:cNvPr id="19459" name="Rectangle 3"/>
          <p:cNvSpPr>
            <a:spLocks noGrp="1" noChangeArrowheads="1"/>
          </p:cNvSpPr>
          <p:nvPr>
            <p:ph type="body" idx="1"/>
          </p:nvPr>
        </p:nvSpPr>
        <p:spPr>
          <a:xfrm>
            <a:off x="304800" y="620713"/>
            <a:ext cx="8659813" cy="5761037"/>
          </a:xfrm>
        </p:spPr>
        <p:txBody>
          <a:bodyPr/>
          <a:lstStyle/>
          <a:p>
            <a:pPr eaLnBrk="1" hangingPunct="1">
              <a:spcBef>
                <a:spcPct val="0"/>
              </a:spcBef>
              <a:buFont typeface="Wingdings" pitchFamily="2" charset="2"/>
              <a:buNone/>
            </a:pPr>
            <a:r>
              <a:rPr lang="en-US" altLang="zh-CN" sz="2800" dirty="0" smtClean="0"/>
              <a:t>void </a:t>
            </a:r>
            <a:r>
              <a:rPr lang="en-US" altLang="zh-CN" sz="2800" dirty="0" err="1" smtClean="0"/>
              <a:t>BinSort</a:t>
            </a:r>
            <a:r>
              <a:rPr lang="en-US" altLang="zh-CN" sz="2800" dirty="0" smtClean="0"/>
              <a:t> (</a:t>
            </a:r>
            <a:r>
              <a:rPr lang="en-US" altLang="zh-CN" sz="2800" dirty="0" err="1" smtClean="0"/>
              <a:t>RecordType</a:t>
            </a:r>
            <a:r>
              <a:rPr lang="en-US" altLang="zh-CN" sz="2800" dirty="0" smtClean="0"/>
              <a:t>  r[], </a:t>
            </a:r>
            <a:r>
              <a:rPr lang="en-US" altLang="zh-CN" sz="2800" dirty="0" err="1" smtClean="0"/>
              <a:t>int</a:t>
            </a:r>
            <a:r>
              <a:rPr lang="en-US" altLang="zh-CN" sz="2800" dirty="0" smtClean="0"/>
              <a:t> n)  </a:t>
            </a:r>
          </a:p>
          <a:p>
            <a:pPr eaLnBrk="1" hangingPunct="1">
              <a:spcBef>
                <a:spcPct val="0"/>
              </a:spcBef>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 </a:t>
            </a:r>
            <a:r>
              <a:rPr lang="en-US" altLang="zh-CN" sz="2800" dirty="0" err="1" smtClean="0"/>
              <a:t>j,low,high,mid</a:t>
            </a:r>
            <a:r>
              <a:rPr lang="en-US" altLang="zh-CN" sz="2800" dirty="0" smtClean="0"/>
              <a:t>;   </a:t>
            </a:r>
            <a:r>
              <a:rPr lang="en-US" altLang="zh-CN" sz="2800" dirty="0" err="1" smtClean="0"/>
              <a:t>RecordType</a:t>
            </a:r>
            <a:r>
              <a:rPr lang="en-US" altLang="zh-CN" sz="2800" dirty="0" smtClean="0"/>
              <a:t> x;  </a:t>
            </a:r>
          </a:p>
          <a:p>
            <a:pPr eaLnBrk="1" hangingPunct="1">
              <a:spcBef>
                <a:spcPct val="0"/>
              </a:spcBef>
              <a:buFont typeface="Wingdings" pitchFamily="2" charset="2"/>
              <a:buNone/>
            </a:pPr>
            <a:r>
              <a:rPr lang="en-US" altLang="zh-CN" sz="2800" dirty="0" smtClean="0"/>
              <a:t>    for ( </a:t>
            </a:r>
            <a:r>
              <a:rPr lang="en-US" altLang="zh-CN" sz="2800" dirty="0" err="1" smtClean="0"/>
              <a:t>i</a:t>
            </a:r>
            <a:r>
              <a:rPr lang="en-US" altLang="zh-CN" sz="2800" dirty="0" smtClean="0"/>
              <a:t>=2; </a:t>
            </a:r>
            <a:r>
              <a:rPr lang="en-US" altLang="zh-CN" sz="2800" dirty="0" err="1" smtClean="0"/>
              <a:t>i</a:t>
            </a:r>
            <a:r>
              <a:rPr lang="en-US" altLang="zh-CN" sz="2800" dirty="0" smtClean="0"/>
              <a:t>&lt;=n; </a:t>
            </a:r>
            <a:r>
              <a:rPr lang="en-US" altLang="zh-CN" sz="2800" dirty="0" err="1" smtClean="0"/>
              <a:t>i</a:t>
            </a:r>
            <a:r>
              <a:rPr lang="en-US" altLang="zh-CN" sz="2800" dirty="0" smtClean="0"/>
              <a:t>++) {</a:t>
            </a:r>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r>
              <a:rPr lang="en-US" altLang="zh-CN" sz="2800" dirty="0" smtClean="0"/>
              <a:t>  </a:t>
            </a:r>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endParaRPr lang="en-US" altLang="zh-CN" sz="2800" dirty="0" smtClean="0"/>
          </a:p>
          <a:p>
            <a:pPr eaLnBrk="1" hangingPunct="1">
              <a:spcBef>
                <a:spcPct val="0"/>
              </a:spcBef>
              <a:buFont typeface="Wingdings" pitchFamily="2" charset="2"/>
              <a:buNone/>
            </a:pPr>
            <a:r>
              <a:rPr lang="en-US" altLang="zh-CN" sz="2800" dirty="0" smtClean="0"/>
              <a:t>   }</a:t>
            </a:r>
          </a:p>
          <a:p>
            <a:pPr eaLnBrk="1" hangingPunct="1">
              <a:spcBef>
                <a:spcPct val="0"/>
              </a:spcBef>
              <a:buFont typeface="Wingdings" pitchFamily="2" charset="2"/>
              <a:buNone/>
            </a:pPr>
            <a:r>
              <a:rPr lang="en-US" altLang="zh-CN" sz="2800" dirty="0" smtClean="0"/>
              <a:t>}</a:t>
            </a:r>
          </a:p>
          <a:p>
            <a:pPr eaLnBrk="1" hangingPunct="1">
              <a:lnSpc>
                <a:spcPct val="80000"/>
              </a:lnSpc>
              <a:spcBef>
                <a:spcPct val="0"/>
              </a:spcBef>
            </a:pPr>
            <a:endParaRPr lang="en-US" altLang="zh-CN" sz="2800" dirty="0" smtClean="0"/>
          </a:p>
        </p:txBody>
      </p:sp>
      <p:sp>
        <p:nvSpPr>
          <p:cNvPr id="5" name="矩形 4"/>
          <p:cNvSpPr/>
          <p:nvPr/>
        </p:nvSpPr>
        <p:spPr bwMode="auto">
          <a:xfrm>
            <a:off x="611560" y="2021235"/>
            <a:ext cx="8137525" cy="3816350"/>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wrap="none"/>
          <a:lstStyle/>
          <a:p>
            <a:pPr algn="ctr">
              <a:defRPr/>
            </a:pPr>
            <a:endParaRPr lang="en-US" altLang="zh-CN" sz="4000" b="1" dirty="0">
              <a:solidFill>
                <a:schemeClr val="bg1"/>
              </a:solidFill>
              <a:latin typeface="Times New Roman" pitchFamily="18" charset="0"/>
            </a:endParaRPr>
          </a:p>
          <a:p>
            <a:pPr>
              <a:defRPr/>
            </a:pPr>
            <a:endParaRPr lang="en-US" altLang="zh-CN" sz="4000" b="1" dirty="0">
              <a:solidFill>
                <a:schemeClr val="bg1"/>
              </a:solidFill>
              <a:latin typeface="Times New Roman" pitchFamily="18" charset="0"/>
            </a:endParaRPr>
          </a:p>
          <a:p>
            <a:pPr algn="ctr">
              <a:defRPr/>
            </a:pPr>
            <a:r>
              <a:rPr lang="en-US" altLang="zh-CN" sz="4000" b="1" dirty="0">
                <a:solidFill>
                  <a:schemeClr val="bg1"/>
                </a:solidFill>
                <a:latin typeface="Times New Roman" pitchFamily="18" charset="0"/>
              </a:rPr>
              <a:t>//</a:t>
            </a:r>
            <a:r>
              <a:rPr lang="zh-CN" altLang="en-US" sz="4000" b="1" dirty="0">
                <a:solidFill>
                  <a:schemeClr val="bg1"/>
                </a:solidFill>
                <a:latin typeface="Times New Roman" pitchFamily="18" charset="0"/>
              </a:rPr>
              <a:t>第</a:t>
            </a:r>
            <a:r>
              <a:rPr lang="en-US" altLang="zh-CN" sz="4000" b="1" dirty="0" err="1">
                <a:solidFill>
                  <a:schemeClr val="bg1"/>
                </a:solidFill>
                <a:latin typeface="Times New Roman" pitchFamily="18" charset="0"/>
              </a:rPr>
              <a:t>i</a:t>
            </a:r>
            <a:r>
              <a:rPr lang="zh-CN" altLang="en-US" sz="4000" b="1" dirty="0">
                <a:solidFill>
                  <a:schemeClr val="bg1"/>
                </a:solidFill>
                <a:latin typeface="Times New Roman" pitchFamily="18" charset="0"/>
              </a:rPr>
              <a:t>躺插入第</a:t>
            </a:r>
            <a:r>
              <a:rPr lang="en-US" altLang="zh-CN" sz="4000" b="1" dirty="0" err="1">
                <a:solidFill>
                  <a:schemeClr val="bg1"/>
                </a:solidFill>
                <a:latin typeface="Times New Roman" pitchFamily="18" charset="0"/>
              </a:rPr>
              <a:t>i</a:t>
            </a:r>
            <a:r>
              <a:rPr lang="zh-CN" altLang="en-US" sz="4000" b="1" dirty="0">
                <a:solidFill>
                  <a:schemeClr val="bg1"/>
                </a:solidFill>
                <a:latin typeface="Times New Roman" pitchFamily="18" charset="0"/>
              </a:rPr>
              <a:t>个元素的排序</a:t>
            </a:r>
          </a:p>
        </p:txBody>
      </p:sp>
      <p:sp>
        <p:nvSpPr>
          <p:cNvPr id="8" name="矩形 7"/>
          <p:cNvSpPr/>
          <p:nvPr/>
        </p:nvSpPr>
        <p:spPr bwMode="auto">
          <a:xfrm>
            <a:off x="611560" y="2021235"/>
            <a:ext cx="8388350" cy="3816350"/>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wrap="none"/>
          <a:lstStyle/>
          <a:p>
            <a:pPr>
              <a:defRPr/>
            </a:pPr>
            <a:r>
              <a:rPr lang="zh-CN" altLang="en-US" sz="3600" b="1" dirty="0">
                <a:solidFill>
                  <a:schemeClr val="bg1"/>
                </a:solidFill>
                <a:latin typeface="Times New Roman" pitchFamily="18" charset="0"/>
              </a:rPr>
              <a:t>第</a:t>
            </a:r>
            <a:r>
              <a:rPr lang="en-US" altLang="zh-CN" sz="3600" b="1" dirty="0">
                <a:solidFill>
                  <a:schemeClr val="bg1"/>
                </a:solidFill>
                <a:latin typeface="Times New Roman" pitchFamily="18" charset="0"/>
              </a:rPr>
              <a:t>1</a:t>
            </a:r>
            <a:r>
              <a:rPr lang="zh-CN" altLang="en-US" sz="3600" b="1" dirty="0">
                <a:solidFill>
                  <a:schemeClr val="bg1"/>
                </a:solidFill>
                <a:latin typeface="Times New Roman" pitchFamily="18" charset="0"/>
              </a:rPr>
              <a:t>步：利用折半查找，在</a:t>
            </a:r>
            <a:r>
              <a:rPr lang="zh-CN" altLang="en-US" sz="3600" b="1" dirty="0" smtClean="0">
                <a:solidFill>
                  <a:schemeClr val="bg1"/>
                </a:solidFill>
                <a:latin typeface="Times New Roman" pitchFamily="18" charset="0"/>
              </a:rPr>
              <a:t>第</a:t>
            </a:r>
            <a:r>
              <a:rPr lang="en-US" altLang="zh-CN" sz="3600" b="1" dirty="0" smtClean="0">
                <a:solidFill>
                  <a:schemeClr val="bg1"/>
                </a:solidFill>
                <a:latin typeface="Times New Roman" pitchFamily="18" charset="0"/>
              </a:rPr>
              <a:t>1~i</a:t>
            </a:r>
            <a:r>
              <a:rPr lang="zh-CN" altLang="en-US" sz="3600" b="1" dirty="0" smtClean="0">
                <a:solidFill>
                  <a:schemeClr val="bg1"/>
                </a:solidFill>
                <a:latin typeface="Times New Roman" pitchFamily="18" charset="0"/>
              </a:rPr>
              <a:t>的</a:t>
            </a:r>
            <a:endParaRPr lang="en-US" altLang="zh-CN" sz="3600" b="1" dirty="0">
              <a:solidFill>
                <a:schemeClr val="bg1"/>
              </a:solidFill>
              <a:latin typeface="Times New Roman" pitchFamily="18" charset="0"/>
            </a:endParaRPr>
          </a:p>
          <a:p>
            <a:pPr>
              <a:defRPr/>
            </a:pPr>
            <a:r>
              <a:rPr lang="zh-CN" altLang="en-US" sz="3600" b="1" dirty="0">
                <a:solidFill>
                  <a:schemeClr val="bg1"/>
                </a:solidFill>
                <a:latin typeface="Times New Roman" pitchFamily="18" charset="0"/>
              </a:rPr>
              <a:t>的数之间找到待插入元素的插入位置</a:t>
            </a:r>
            <a:r>
              <a:rPr lang="en-US" altLang="zh-CN" sz="3600" b="1" dirty="0">
                <a:solidFill>
                  <a:schemeClr val="bg1"/>
                </a:solidFill>
                <a:latin typeface="Times New Roman" pitchFamily="18" charset="0"/>
              </a:rPr>
              <a:t>k</a:t>
            </a:r>
          </a:p>
          <a:p>
            <a:pPr>
              <a:defRPr/>
            </a:pPr>
            <a:endParaRPr lang="en-US" altLang="zh-CN" b="1" dirty="0">
              <a:solidFill>
                <a:schemeClr val="bg1"/>
              </a:solidFill>
              <a:latin typeface="Times New Roman" pitchFamily="18" charset="0"/>
            </a:endParaRPr>
          </a:p>
          <a:p>
            <a:pPr>
              <a:defRPr/>
            </a:pPr>
            <a:endParaRPr lang="en-US" altLang="zh-CN" b="1" dirty="0">
              <a:solidFill>
                <a:schemeClr val="bg1"/>
              </a:solidFill>
              <a:latin typeface="Times New Roman" pitchFamily="18" charset="0"/>
            </a:endParaRPr>
          </a:p>
          <a:p>
            <a:pPr>
              <a:defRPr/>
            </a:pPr>
            <a:endParaRPr lang="en-US" altLang="zh-CN" sz="3600" b="1" dirty="0">
              <a:solidFill>
                <a:schemeClr val="bg1"/>
              </a:solidFill>
              <a:latin typeface="Times New Roman" pitchFamily="18" charset="0"/>
            </a:endParaRPr>
          </a:p>
          <a:p>
            <a:pPr>
              <a:defRPr/>
            </a:pPr>
            <a:r>
              <a:rPr lang="zh-CN" altLang="en-US" sz="3600" b="1" dirty="0">
                <a:solidFill>
                  <a:schemeClr val="bg1"/>
                </a:solidFill>
                <a:latin typeface="Times New Roman" pitchFamily="18" charset="0"/>
              </a:rPr>
              <a:t>第</a:t>
            </a:r>
            <a:r>
              <a:rPr lang="en-US" altLang="zh-CN" sz="3600" b="1" dirty="0">
                <a:solidFill>
                  <a:schemeClr val="bg1"/>
                </a:solidFill>
                <a:latin typeface="Times New Roman" pitchFamily="18" charset="0"/>
              </a:rPr>
              <a:t>2</a:t>
            </a:r>
            <a:r>
              <a:rPr lang="zh-CN" altLang="en-US" sz="3600" b="1" dirty="0">
                <a:solidFill>
                  <a:schemeClr val="bg1"/>
                </a:solidFill>
                <a:latin typeface="Times New Roman" pitchFamily="18" charset="0"/>
              </a:rPr>
              <a:t>步： 把第</a:t>
            </a:r>
            <a:r>
              <a:rPr lang="en-US" altLang="zh-CN" sz="3600" b="1" dirty="0">
                <a:solidFill>
                  <a:schemeClr val="bg1"/>
                </a:solidFill>
                <a:latin typeface="Times New Roman" pitchFamily="18" charset="0"/>
              </a:rPr>
              <a:t>k+1~i-1</a:t>
            </a:r>
            <a:r>
              <a:rPr lang="zh-CN" altLang="en-US" sz="3600" b="1" dirty="0">
                <a:solidFill>
                  <a:schemeClr val="bg1"/>
                </a:solidFill>
                <a:latin typeface="Times New Roman" pitchFamily="18" charset="0"/>
              </a:rPr>
              <a:t>序列往后移，并把</a:t>
            </a:r>
            <a:endParaRPr lang="en-US" altLang="zh-CN" sz="3600" b="1" dirty="0">
              <a:solidFill>
                <a:schemeClr val="bg1"/>
              </a:solidFill>
              <a:latin typeface="Times New Roman" pitchFamily="18" charset="0"/>
            </a:endParaRPr>
          </a:p>
          <a:p>
            <a:pPr>
              <a:defRPr/>
            </a:pPr>
            <a:r>
              <a:rPr lang="zh-CN" altLang="en-US" sz="3600" b="1" dirty="0">
                <a:solidFill>
                  <a:schemeClr val="bg1"/>
                </a:solidFill>
                <a:latin typeface="Times New Roman" pitchFamily="18" charset="0"/>
              </a:rPr>
              <a:t>待插入元素插入到第</a:t>
            </a:r>
            <a:r>
              <a:rPr lang="en-US" altLang="zh-CN" sz="3600" b="1" dirty="0">
                <a:solidFill>
                  <a:schemeClr val="bg1"/>
                </a:solidFill>
                <a:latin typeface="Times New Roman" pitchFamily="18" charset="0"/>
              </a:rPr>
              <a:t>k</a:t>
            </a:r>
            <a:r>
              <a:rPr lang="zh-CN" altLang="en-US" sz="3600" b="1" dirty="0">
                <a:solidFill>
                  <a:schemeClr val="bg1"/>
                </a:solidFill>
                <a:latin typeface="Times New Roman" pitchFamily="18" charset="0"/>
              </a:rPr>
              <a:t>位</a:t>
            </a:r>
            <a:endParaRPr lang="en-US" altLang="zh-CN" sz="3600" b="1" dirty="0">
              <a:solidFill>
                <a:schemeClr val="bg1"/>
              </a:solidFill>
              <a:latin typeface="Times New Roman" pitchFamily="18" charset="0"/>
            </a:endParaRPr>
          </a:p>
          <a:p>
            <a:pPr>
              <a:defRPr/>
            </a:pPr>
            <a:endParaRPr lang="en-US" altLang="zh-CN" sz="4000" b="1" dirty="0">
              <a:solidFill>
                <a:schemeClr val="bg1"/>
              </a:solidFill>
              <a:latin typeface="Times New Roman" pitchFamily="18" charset="0"/>
            </a:endParaRPr>
          </a:p>
        </p:txBody>
      </p:sp>
      <p:sp>
        <p:nvSpPr>
          <p:cNvPr id="9" name="矩形 8"/>
          <p:cNvSpPr/>
          <p:nvPr/>
        </p:nvSpPr>
        <p:spPr bwMode="auto">
          <a:xfrm>
            <a:off x="611560" y="1876920"/>
            <a:ext cx="8388350" cy="2598589"/>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wrap="none"/>
          <a:lstStyle/>
          <a:p>
            <a:pPr>
              <a:defRPr/>
            </a:pPr>
            <a:r>
              <a:rPr lang="en-US" altLang="zh-CN" b="1" dirty="0"/>
              <a:t> </a:t>
            </a:r>
            <a:r>
              <a:rPr lang="en-US" altLang="zh-CN" b="1" dirty="0" smtClean="0"/>
              <a:t>    low </a:t>
            </a:r>
            <a:r>
              <a:rPr lang="en-US" altLang="zh-CN" b="1" dirty="0"/>
              <a:t>= </a:t>
            </a:r>
            <a:r>
              <a:rPr lang="en-US" altLang="zh-CN" b="1" dirty="0" smtClean="0"/>
              <a:t>1;  </a:t>
            </a:r>
            <a:r>
              <a:rPr lang="en-US" altLang="zh-CN" b="1" dirty="0"/>
              <a:t>high = </a:t>
            </a:r>
            <a:r>
              <a:rPr lang="en-US" altLang="zh-CN" b="1" dirty="0" err="1" smtClean="0"/>
              <a:t>i</a:t>
            </a:r>
            <a:r>
              <a:rPr lang="en-US" altLang="zh-CN" b="1" dirty="0" smtClean="0"/>
              <a:t>;  </a:t>
            </a:r>
            <a:r>
              <a:rPr lang="en-US" altLang="zh-CN" b="1" dirty="0"/>
              <a:t>x = r[</a:t>
            </a:r>
            <a:r>
              <a:rPr lang="en-US" altLang="zh-CN" b="1" dirty="0" err="1"/>
              <a:t>i</a:t>
            </a:r>
            <a:r>
              <a:rPr lang="en-US" altLang="zh-CN" b="1" dirty="0"/>
              <a:t>];</a:t>
            </a:r>
          </a:p>
          <a:p>
            <a:pPr>
              <a:defRPr/>
            </a:pPr>
            <a:r>
              <a:rPr lang="en-US" altLang="zh-CN" b="1" dirty="0"/>
              <a:t>       while(low&lt;=high) {  //</a:t>
            </a:r>
            <a:r>
              <a:rPr lang="zh-CN" altLang="en-US" b="1" dirty="0"/>
              <a:t>折半查找插入的位置</a:t>
            </a:r>
          </a:p>
          <a:p>
            <a:pPr>
              <a:defRPr/>
            </a:pPr>
            <a:r>
              <a:rPr lang="zh-CN" altLang="en-US" b="1" dirty="0"/>
              <a:t>          </a:t>
            </a:r>
            <a:r>
              <a:rPr lang="en-US" altLang="zh-CN" b="1" dirty="0"/>
              <a:t>mid = (</a:t>
            </a:r>
            <a:r>
              <a:rPr lang="en-US" altLang="zh-CN" b="1" dirty="0" err="1"/>
              <a:t>low+high</a:t>
            </a:r>
            <a:r>
              <a:rPr lang="en-US" altLang="zh-CN" b="1" dirty="0"/>
              <a:t>)/2;</a:t>
            </a:r>
          </a:p>
          <a:p>
            <a:pPr>
              <a:defRPr/>
            </a:pPr>
            <a:r>
              <a:rPr lang="en-US" altLang="zh-CN" b="1" dirty="0"/>
              <a:t>          if(</a:t>
            </a:r>
            <a:r>
              <a:rPr lang="en-US" altLang="zh-CN" b="1" dirty="0" err="1"/>
              <a:t>x.key</a:t>
            </a:r>
            <a:r>
              <a:rPr lang="en-US" altLang="zh-CN" b="1" dirty="0"/>
              <a:t>&lt;r[mid].key) high = mid-1;</a:t>
            </a:r>
          </a:p>
          <a:p>
            <a:pPr>
              <a:defRPr/>
            </a:pPr>
            <a:r>
              <a:rPr lang="en-US" altLang="zh-CN" b="1" dirty="0"/>
              <a:t>          else low = mid+1;</a:t>
            </a:r>
          </a:p>
          <a:p>
            <a:pPr>
              <a:defRPr/>
            </a:pPr>
            <a:r>
              <a:rPr lang="en-US" altLang="zh-CN" b="1" dirty="0"/>
              <a:t>       }//</a:t>
            </a:r>
            <a:r>
              <a:rPr lang="zh-CN" altLang="en-US" b="1" dirty="0"/>
              <a:t>此时</a:t>
            </a:r>
            <a:r>
              <a:rPr lang="en-US" altLang="zh-CN" b="1" dirty="0"/>
              <a:t>low</a:t>
            </a:r>
            <a:r>
              <a:rPr lang="zh-CN" altLang="en-US" b="1" dirty="0"/>
              <a:t>即为插入位置</a:t>
            </a:r>
            <a:endParaRPr lang="en-US" altLang="zh-CN" b="1" dirty="0"/>
          </a:p>
          <a:p>
            <a:pPr>
              <a:defRPr/>
            </a:pPr>
            <a:endParaRPr lang="en-US" altLang="zh-CN" b="1" dirty="0"/>
          </a:p>
        </p:txBody>
      </p:sp>
      <p:sp>
        <p:nvSpPr>
          <p:cNvPr id="10" name="矩形 9"/>
          <p:cNvSpPr/>
          <p:nvPr/>
        </p:nvSpPr>
        <p:spPr bwMode="auto">
          <a:xfrm>
            <a:off x="611560" y="4475510"/>
            <a:ext cx="8388350" cy="1401762"/>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wrap="none"/>
          <a:lstStyle/>
          <a:p>
            <a:pPr>
              <a:defRPr/>
            </a:pPr>
            <a:r>
              <a:rPr lang="en-US" altLang="zh-CN" b="1" dirty="0"/>
              <a:t> </a:t>
            </a:r>
            <a:r>
              <a:rPr lang="en-US" altLang="zh-CN" b="1" dirty="0" smtClean="0"/>
              <a:t>  for(j=</a:t>
            </a:r>
            <a:r>
              <a:rPr lang="en-US" altLang="zh-CN" b="1" dirty="0" err="1" smtClean="0"/>
              <a:t>i;j</a:t>
            </a:r>
            <a:r>
              <a:rPr lang="en-US" altLang="zh-CN" b="1" dirty="0"/>
              <a:t>&gt;=</a:t>
            </a:r>
            <a:r>
              <a:rPr lang="en-US" altLang="zh-CN" b="1" dirty="0" err="1"/>
              <a:t>low;j</a:t>
            </a:r>
            <a:r>
              <a:rPr lang="en-US" altLang="zh-CN" b="1" dirty="0"/>
              <a:t>--)  //</a:t>
            </a:r>
            <a:r>
              <a:rPr lang="zh-CN" altLang="en-US" b="1" dirty="0"/>
              <a:t>移动数据，腾出插入位置</a:t>
            </a:r>
          </a:p>
          <a:p>
            <a:pPr>
              <a:defRPr/>
            </a:pPr>
            <a:r>
              <a:rPr lang="zh-CN" altLang="en-US" b="1" dirty="0"/>
              <a:t>               </a:t>
            </a:r>
            <a:r>
              <a:rPr lang="en-US" altLang="zh-CN" b="1" dirty="0"/>
              <a:t>r[j+1] = r[j]; </a:t>
            </a:r>
          </a:p>
          <a:p>
            <a:pPr>
              <a:defRPr/>
            </a:pPr>
            <a:r>
              <a:rPr lang="en-US" altLang="zh-CN" b="1" dirty="0" smtClean="0"/>
              <a:t>   r[low</a:t>
            </a:r>
            <a:r>
              <a:rPr lang="en-US" altLang="zh-CN" b="1" dirty="0"/>
              <a:t>] = x;     //</a:t>
            </a:r>
            <a:r>
              <a:rPr lang="zh-CN" altLang="en-US" b="1" dirty="0"/>
              <a:t>插入数据</a:t>
            </a:r>
            <a:endParaRPr lang="en-US" altLang="zh-CN"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578FC37-D790-407A-852B-3849D934DEE6}" type="slidenum">
              <a:rPr lang="en-US" altLang="zh-CN" sz="1200" b="0" smtClean="0">
                <a:latin typeface="Arial" charset="0"/>
              </a:rPr>
              <a:pPr eaLnBrk="1" hangingPunct="1">
                <a:spcBef>
                  <a:spcPct val="0"/>
                </a:spcBef>
                <a:buClrTx/>
                <a:buFontTx/>
                <a:buNone/>
              </a:pPr>
              <a:t>19</a:t>
            </a:fld>
            <a:endParaRPr lang="en-US" altLang="zh-CN" sz="1200" b="0" smtClean="0">
              <a:latin typeface="Arial" charset="0"/>
            </a:endParaRPr>
          </a:p>
        </p:txBody>
      </p:sp>
      <p:sp>
        <p:nvSpPr>
          <p:cNvPr id="18435" name="Rectangle 3"/>
          <p:cNvSpPr>
            <a:spLocks noGrp="1" noChangeArrowheads="1"/>
          </p:cNvSpPr>
          <p:nvPr>
            <p:ph type="body" idx="1"/>
          </p:nvPr>
        </p:nvSpPr>
        <p:spPr>
          <a:xfrm>
            <a:off x="228600" y="188913"/>
            <a:ext cx="8686800" cy="6669087"/>
          </a:xfrm>
        </p:spPr>
        <p:txBody>
          <a:bodyPr/>
          <a:lstStyle/>
          <a:p>
            <a:pPr marL="0" indent="0" algn="r" eaLnBrk="1" hangingPunct="1">
              <a:spcBef>
                <a:spcPts val="600"/>
              </a:spcBef>
              <a:spcAft>
                <a:spcPct val="10000"/>
              </a:spcAft>
              <a:buClr>
                <a:srgbClr val="FFFF00"/>
              </a:buClr>
              <a:buFont typeface="Wingdings" pitchFamily="2" charset="2"/>
              <a:buNone/>
              <a:defRPr/>
            </a:pPr>
            <a:r>
              <a:rPr lang="zh-CN" altLang="en-US" sz="4000" dirty="0" smtClean="0">
                <a:solidFill>
                  <a:srgbClr val="FFFF00"/>
                </a:solidFill>
              </a:rPr>
              <a:t>折半插入排序与直接插入排序比较：</a:t>
            </a:r>
            <a:endParaRPr lang="en-US" altLang="zh-CN" sz="4000" dirty="0" smtClean="0">
              <a:solidFill>
                <a:srgbClr val="FFFF00"/>
              </a:solidFill>
            </a:endParaRPr>
          </a:p>
          <a:p>
            <a:pPr algn="just" eaLnBrk="1" hangingPunct="1">
              <a:spcBef>
                <a:spcPts val="600"/>
              </a:spcBef>
              <a:spcAft>
                <a:spcPct val="10000"/>
              </a:spcAft>
              <a:buClr>
                <a:srgbClr val="FFFF00"/>
              </a:buClr>
              <a:defRPr/>
            </a:pPr>
            <a:r>
              <a:rPr lang="zh-CN" altLang="en-US" sz="3600" dirty="0" smtClean="0">
                <a:solidFill>
                  <a:srgbClr val="FFFF00"/>
                </a:solidFill>
              </a:rPr>
              <a:t>时间复杂度：</a:t>
            </a:r>
            <a:endParaRPr lang="en-US" altLang="zh-CN" sz="3600" dirty="0" smtClean="0">
              <a:solidFill>
                <a:srgbClr val="FFFF00"/>
              </a:solidFill>
            </a:endParaRPr>
          </a:p>
          <a:p>
            <a:pPr marL="0" indent="0" algn="just" eaLnBrk="1" hangingPunct="1">
              <a:spcBef>
                <a:spcPts val="600"/>
              </a:spcBef>
              <a:spcAft>
                <a:spcPct val="10000"/>
              </a:spcAft>
              <a:buClr>
                <a:srgbClr val="FFFF00"/>
              </a:buClr>
              <a:buFont typeface="Wingdings" pitchFamily="2" charset="2"/>
              <a:buNone/>
              <a:defRPr/>
            </a:pPr>
            <a:r>
              <a:rPr lang="zh-CN" altLang="en-US" dirty="0" smtClean="0"/>
              <a:t>  最好</a:t>
            </a:r>
            <a:r>
              <a:rPr lang="en-US" altLang="zh-CN" dirty="0" smtClean="0"/>
              <a:t>O</a:t>
            </a:r>
            <a:r>
              <a:rPr lang="zh-CN" altLang="en-US" dirty="0" smtClean="0"/>
              <a:t>（</a:t>
            </a:r>
            <a:r>
              <a:rPr lang="en-US" altLang="zh-CN" dirty="0" smtClean="0"/>
              <a:t>1</a:t>
            </a:r>
            <a:r>
              <a:rPr lang="zh-CN" altLang="en-US" dirty="0" smtClean="0"/>
              <a:t>）</a:t>
            </a:r>
            <a:endParaRPr lang="en-US" altLang="zh-CN" dirty="0" smtClean="0"/>
          </a:p>
          <a:p>
            <a:pPr marL="0" indent="0" algn="just" eaLnBrk="1" hangingPunct="1">
              <a:spcBef>
                <a:spcPts val="600"/>
              </a:spcBef>
              <a:spcAft>
                <a:spcPct val="10000"/>
              </a:spcAft>
              <a:buClr>
                <a:srgbClr val="FFFF00"/>
              </a:buClr>
              <a:buFont typeface="Wingdings" pitchFamily="2" charset="2"/>
              <a:buNone/>
              <a:defRPr/>
            </a:pPr>
            <a:r>
              <a:rPr lang="zh-CN" altLang="en-US" dirty="0" smtClean="0"/>
              <a:t>  最坏</a:t>
            </a:r>
            <a:r>
              <a:rPr lang="en-US" altLang="zh-CN" dirty="0" smtClean="0"/>
              <a:t>O</a:t>
            </a:r>
            <a:r>
              <a:rPr lang="zh-CN" altLang="en-US" dirty="0" smtClean="0"/>
              <a:t>（</a:t>
            </a:r>
            <a:r>
              <a:rPr lang="en-US" altLang="zh-CN" dirty="0" smtClean="0"/>
              <a:t>n</a:t>
            </a:r>
            <a:r>
              <a:rPr lang="zh-CN" altLang="en-US" dirty="0" smtClean="0"/>
              <a:t>）</a:t>
            </a:r>
            <a:endParaRPr lang="en-US" altLang="zh-CN" dirty="0" smtClean="0"/>
          </a:p>
          <a:p>
            <a:pPr marL="0" indent="0" algn="just" eaLnBrk="1" hangingPunct="1">
              <a:spcBef>
                <a:spcPts val="600"/>
              </a:spcBef>
              <a:spcAft>
                <a:spcPct val="10000"/>
              </a:spcAft>
              <a:buClr>
                <a:srgbClr val="FFFF00"/>
              </a:buClr>
              <a:buFont typeface="Wingdings" pitchFamily="2" charset="2"/>
              <a:buNone/>
              <a:defRPr/>
            </a:pPr>
            <a:r>
              <a:rPr lang="zh-CN" altLang="en-US" dirty="0" smtClean="0"/>
              <a:t>  平均时间复杂度相同</a:t>
            </a:r>
            <a:r>
              <a:rPr lang="en-US" altLang="zh-CN" dirty="0" smtClean="0"/>
              <a:t>O</a:t>
            </a:r>
            <a:r>
              <a:rPr lang="zh-CN" altLang="en-US" dirty="0" smtClean="0"/>
              <a:t>（</a:t>
            </a:r>
            <a:r>
              <a:rPr lang="en-US" altLang="zh-CN" dirty="0" smtClean="0"/>
              <a:t>n</a:t>
            </a:r>
            <a:r>
              <a:rPr lang="zh-CN" altLang="en-US" dirty="0" smtClean="0"/>
              <a:t>）</a:t>
            </a:r>
            <a:endParaRPr lang="en-US" altLang="zh-CN" dirty="0" smtClean="0"/>
          </a:p>
          <a:p>
            <a:pPr algn="just" eaLnBrk="1" hangingPunct="1">
              <a:spcBef>
                <a:spcPts val="600"/>
              </a:spcBef>
              <a:spcAft>
                <a:spcPct val="10000"/>
              </a:spcAft>
              <a:buClr>
                <a:srgbClr val="FFFF00"/>
              </a:buClr>
              <a:defRPr/>
            </a:pPr>
            <a:r>
              <a:rPr lang="zh-CN" altLang="en-US" sz="3600" dirty="0">
                <a:solidFill>
                  <a:srgbClr val="FFFF00"/>
                </a:solidFill>
              </a:rPr>
              <a:t>比较的次数：</a:t>
            </a:r>
            <a:endParaRPr lang="en-US" altLang="zh-CN" sz="3600" dirty="0">
              <a:solidFill>
                <a:srgbClr val="FFFF00"/>
              </a:solidFill>
            </a:endParaRPr>
          </a:p>
          <a:p>
            <a:pPr marL="0" indent="0" algn="just" eaLnBrk="1" hangingPunct="1">
              <a:spcBef>
                <a:spcPts val="600"/>
              </a:spcBef>
              <a:spcAft>
                <a:spcPct val="10000"/>
              </a:spcAft>
              <a:buClr>
                <a:srgbClr val="FFFF00"/>
              </a:buClr>
              <a:buFont typeface="Wingdings" pitchFamily="2" charset="2"/>
              <a:buNone/>
              <a:defRPr/>
            </a:pPr>
            <a:r>
              <a:rPr lang="zh-CN" altLang="en-US" dirty="0" smtClean="0"/>
              <a:t>  直接插入：</a:t>
            </a:r>
            <a:r>
              <a:rPr lang="en-US" altLang="zh-CN" dirty="0" smtClean="0"/>
              <a:t> O</a:t>
            </a:r>
            <a:r>
              <a:rPr lang="zh-CN" altLang="en-US" dirty="0" smtClean="0"/>
              <a:t>（</a:t>
            </a:r>
            <a:r>
              <a:rPr lang="en-US" altLang="zh-CN" dirty="0" smtClean="0"/>
              <a:t>n</a:t>
            </a:r>
            <a:r>
              <a:rPr lang="zh-CN" altLang="en-US" dirty="0" smtClean="0"/>
              <a:t>）</a:t>
            </a:r>
            <a:endParaRPr lang="en-US" altLang="zh-CN" dirty="0" smtClean="0"/>
          </a:p>
          <a:p>
            <a:pPr marL="0" indent="0" algn="just" eaLnBrk="1" hangingPunct="1">
              <a:spcBef>
                <a:spcPts val="600"/>
              </a:spcBef>
              <a:spcAft>
                <a:spcPct val="10000"/>
              </a:spcAft>
              <a:buClr>
                <a:srgbClr val="FFFF00"/>
              </a:buClr>
              <a:buFont typeface="Wingdings" pitchFamily="2" charset="2"/>
              <a:buNone/>
              <a:defRPr/>
            </a:pPr>
            <a:r>
              <a:rPr lang="zh-CN" altLang="en-US" dirty="0" smtClean="0"/>
              <a:t>  折半插入排序：</a:t>
            </a:r>
            <a:r>
              <a:rPr lang="en-US" altLang="zh-CN" dirty="0" smtClean="0"/>
              <a:t> O</a:t>
            </a:r>
            <a:r>
              <a:rPr lang="zh-CN" altLang="en-US" dirty="0" smtClean="0"/>
              <a:t>（</a:t>
            </a:r>
            <a:r>
              <a:rPr lang="en-US" altLang="zh-CN" dirty="0" smtClean="0"/>
              <a:t>nlog</a:t>
            </a:r>
            <a:r>
              <a:rPr lang="en-US" altLang="zh-CN" baseline="-25000" dirty="0" smtClean="0"/>
              <a:t>2</a:t>
            </a:r>
            <a:r>
              <a:rPr lang="en-US" altLang="zh-CN" dirty="0" smtClean="0"/>
              <a:t>n</a:t>
            </a:r>
            <a:r>
              <a:rPr lang="zh-CN" altLang="en-US" dirty="0" smtClean="0"/>
              <a:t>）</a:t>
            </a:r>
          </a:p>
          <a:p>
            <a:pPr algn="just" eaLnBrk="1" hangingPunct="1">
              <a:spcBef>
                <a:spcPts val="600"/>
              </a:spcBef>
              <a:spcAft>
                <a:spcPct val="10000"/>
              </a:spcAft>
              <a:buClr>
                <a:srgbClr val="FFFF00"/>
              </a:buClr>
              <a:defRPr/>
            </a:pPr>
            <a:r>
              <a:rPr lang="zh-CN" altLang="en-US" sz="3600" dirty="0">
                <a:solidFill>
                  <a:srgbClr val="FFFF00"/>
                </a:solidFill>
              </a:rPr>
              <a:t>稳定性</a:t>
            </a:r>
            <a:r>
              <a:rPr lang="zh-CN" altLang="en-US" sz="3600" dirty="0" smtClean="0">
                <a:solidFill>
                  <a:srgbClr val="FFFF00"/>
                </a:solidFill>
              </a:rPr>
              <a:t>：</a:t>
            </a:r>
            <a:endParaRPr lang="en-US" altLang="zh-CN" sz="3600" dirty="0" smtClean="0">
              <a:solidFill>
                <a:srgbClr val="FFFF00"/>
              </a:solidFill>
            </a:endParaRPr>
          </a:p>
          <a:p>
            <a:pPr marL="0" indent="0" algn="just" eaLnBrk="1" hangingPunct="1">
              <a:spcBef>
                <a:spcPts val="600"/>
              </a:spcBef>
              <a:spcAft>
                <a:spcPct val="10000"/>
              </a:spcAft>
              <a:buClr>
                <a:srgbClr val="FFFF00"/>
              </a:buClr>
              <a:buFont typeface="Wingdings" pitchFamily="2" charset="2"/>
              <a:buNone/>
              <a:defRPr/>
            </a:pPr>
            <a:r>
              <a:rPr lang="en-US" altLang="zh-CN" sz="3600" dirty="0"/>
              <a:t> </a:t>
            </a:r>
            <a:r>
              <a:rPr lang="en-US" altLang="zh-CN" sz="3600" dirty="0" smtClean="0"/>
              <a:t>   </a:t>
            </a:r>
            <a:r>
              <a:rPr lang="zh-CN" altLang="en-US" sz="3600" dirty="0" smtClean="0"/>
              <a:t>都是稳定</a:t>
            </a:r>
            <a:endParaRPr lang="zh-CN" altLang="en-US" sz="3600" dirty="0"/>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0420B0B-369D-4835-9AF8-20EBC08C1207}" type="slidenum">
              <a:rPr lang="en-US" altLang="zh-CN" sz="1200" b="0" smtClean="0">
                <a:latin typeface="Arial" charset="0"/>
              </a:rPr>
              <a:pPr eaLnBrk="1" hangingPunct="1">
                <a:spcBef>
                  <a:spcPct val="0"/>
                </a:spcBef>
                <a:buClrTx/>
                <a:buFontTx/>
                <a:buNone/>
              </a:pPr>
              <a:t>2</a:t>
            </a:fld>
            <a:endParaRPr lang="en-US" altLang="zh-CN" sz="1200" b="0" smtClean="0">
              <a:latin typeface="Arial" charset="0"/>
            </a:endParaRPr>
          </a:p>
        </p:txBody>
      </p:sp>
      <p:sp>
        <p:nvSpPr>
          <p:cNvPr id="156674" name="Rectangle 2"/>
          <p:cNvSpPr>
            <a:spLocks noGrp="1" noRot="1" noChangeArrowheads="1"/>
          </p:cNvSpPr>
          <p:nvPr>
            <p:ph type="title"/>
          </p:nvPr>
        </p:nvSpPr>
        <p:spPr/>
        <p:txBody>
          <a:bodyPr/>
          <a:lstStyle/>
          <a:p>
            <a:pPr eaLnBrk="1" hangingPunct="1">
              <a:defRPr/>
            </a:pPr>
            <a:r>
              <a:rPr lang="zh-CN" altLang="en-US" smtClean="0"/>
              <a:t>第</a:t>
            </a:r>
            <a:r>
              <a:rPr lang="en-US" altLang="zh-CN" smtClean="0"/>
              <a:t>9</a:t>
            </a:r>
            <a:r>
              <a:rPr lang="zh-CN" altLang="en-US" smtClean="0"/>
              <a:t>章　排序</a:t>
            </a:r>
          </a:p>
        </p:txBody>
      </p:sp>
      <p:sp>
        <p:nvSpPr>
          <p:cNvPr id="4100" name="Rectangle 3"/>
          <p:cNvSpPr>
            <a:spLocks noGrp="1" noChangeArrowheads="1"/>
          </p:cNvSpPr>
          <p:nvPr>
            <p:ph type="body" idx="1"/>
          </p:nvPr>
        </p:nvSpPr>
        <p:spPr>
          <a:xfrm>
            <a:off x="457200" y="1454150"/>
            <a:ext cx="8229600" cy="5070475"/>
          </a:xfrm>
        </p:spPr>
        <p:txBody>
          <a:bodyPr/>
          <a:lstStyle/>
          <a:p>
            <a:pPr eaLnBrk="1" hangingPunct="1">
              <a:buFont typeface="Wingdings" pitchFamily="2" charset="2"/>
              <a:buNone/>
            </a:pPr>
            <a:r>
              <a:rPr lang="zh-CN" altLang="en-US" sz="4000" smtClean="0"/>
              <a:t>教学要求：</a:t>
            </a:r>
          </a:p>
          <a:p>
            <a:pPr eaLnBrk="1" hangingPunct="1">
              <a:spcBef>
                <a:spcPct val="100000"/>
              </a:spcBef>
            </a:pPr>
            <a:r>
              <a:rPr lang="en-US" altLang="zh-CN" sz="3600" smtClean="0"/>
              <a:t>1</a:t>
            </a:r>
            <a:r>
              <a:rPr lang="zh-CN" altLang="en-US" sz="3600" smtClean="0"/>
              <a:t>、理解和掌握：排序的基本思想和基本概念，插入排序、选择排序、交换排序的思想、算法及分析。</a:t>
            </a:r>
          </a:p>
          <a:p>
            <a:pPr eaLnBrk="1" hangingPunct="1">
              <a:spcBef>
                <a:spcPct val="100000"/>
              </a:spcBef>
            </a:pPr>
            <a:r>
              <a:rPr lang="en-US" altLang="zh-CN" sz="3600" smtClean="0"/>
              <a:t>2</a:t>
            </a:r>
            <a:r>
              <a:rPr lang="zh-CN" altLang="en-US" sz="3600" smtClean="0"/>
              <a:t>、理解：归并排序和基数排序，排序算法的性能分析与比较。</a:t>
            </a: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直接插入排序的启示</a:t>
            </a:r>
            <a:endParaRPr lang="zh-CN" altLang="en-US" dirty="0"/>
          </a:p>
        </p:txBody>
      </p:sp>
      <p:sp>
        <p:nvSpPr>
          <p:cNvPr id="21507" name="灯片编号占位符 3"/>
          <p:cNvSpPr>
            <a:spLocks noGrp="1"/>
          </p:cNvSpPr>
          <p:nvPr>
            <p:ph type="sldNum" sz="quarter" idx="10"/>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宋体" pitchFamily="2" charset="-122"/>
              </a:defRPr>
            </a:lvl9pPr>
          </a:lstStyle>
          <a:p>
            <a:pPr eaLnBrk="1" hangingPunct="1"/>
            <a:fld id="{BCF7CD61-2B1A-4130-80A2-B35C998BBE36}" type="slidenum">
              <a:rPr kumimoji="0" lang="en-US" altLang="zh-CN" sz="1200" smtClean="0">
                <a:latin typeface="Arial" charset="0"/>
              </a:rPr>
              <a:pPr eaLnBrk="1" hangingPunct="1"/>
              <a:t>20</a:t>
            </a:fld>
            <a:endParaRPr kumimoji="0" lang="en-US" altLang="zh-CN" sz="1200" smtClean="0">
              <a:latin typeface="Arial" charset="0"/>
            </a:endParaRPr>
          </a:p>
        </p:txBody>
      </p:sp>
      <p:grpSp>
        <p:nvGrpSpPr>
          <p:cNvPr id="5" name="组合 4"/>
          <p:cNvGrpSpPr>
            <a:grpSpLocks/>
          </p:cNvGrpSpPr>
          <p:nvPr/>
        </p:nvGrpSpPr>
        <p:grpSpPr bwMode="auto">
          <a:xfrm>
            <a:off x="179512" y="960438"/>
            <a:ext cx="8181975" cy="2180530"/>
            <a:chOff x="251520" y="1319741"/>
            <a:chExt cx="8182259" cy="2181641"/>
          </a:xfrm>
        </p:grpSpPr>
        <p:sp>
          <p:nvSpPr>
            <p:cNvPr id="6" name="圆角矩形 5"/>
            <p:cNvSpPr/>
            <p:nvPr/>
          </p:nvSpPr>
          <p:spPr bwMode="auto">
            <a:xfrm>
              <a:off x="683568" y="1921738"/>
              <a:ext cx="7750211" cy="1579644"/>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en-US" altLang="zh-CN" b="1" dirty="0">
                  <a:ln w="50800"/>
                  <a:solidFill>
                    <a:schemeClr val="bg1">
                      <a:shade val="50000"/>
                    </a:schemeClr>
                  </a:solidFill>
                  <a:latin typeface="Times New Roman" pitchFamily="18" charset="0"/>
                </a:rPr>
                <a:t>      </a:t>
              </a:r>
              <a:r>
                <a:rPr lang="zh-CN" altLang="en-US" b="1" dirty="0">
                  <a:ln w="50800"/>
                  <a:solidFill>
                    <a:schemeClr val="bg1">
                      <a:shade val="50000"/>
                    </a:schemeClr>
                  </a:solidFill>
                  <a:latin typeface="Times New Roman" pitchFamily="18" charset="0"/>
                </a:rPr>
                <a:t>计算</a:t>
              </a:r>
              <a:r>
                <a:rPr lang="en-US" altLang="zh-CN" b="1" dirty="0">
                  <a:ln w="50800"/>
                  <a:solidFill>
                    <a:schemeClr val="bg1">
                      <a:shade val="50000"/>
                    </a:schemeClr>
                  </a:solidFill>
                  <a:latin typeface="Times New Roman" pitchFamily="18" charset="0"/>
                </a:rPr>
                <a:t>:</a:t>
              </a:r>
              <a:r>
                <a:rPr lang="zh-CN" altLang="en-US" b="1" dirty="0">
                  <a:ln w="50800"/>
                  <a:solidFill>
                    <a:schemeClr val="bg1">
                      <a:shade val="50000"/>
                    </a:schemeClr>
                  </a:solidFill>
                  <a:latin typeface="Times New Roman" pitchFamily="18" charset="0"/>
                </a:rPr>
                <a:t>进行直接插入排序时</a:t>
              </a:r>
              <a:endParaRPr lang="en-US" altLang="zh-CN" b="1" dirty="0">
                <a:ln w="50800"/>
                <a:solidFill>
                  <a:schemeClr val="bg1">
                    <a:shade val="50000"/>
                  </a:schemeClr>
                </a:solidFill>
                <a:latin typeface="Times New Roman" pitchFamily="18" charset="0"/>
              </a:endParaRPr>
            </a:p>
            <a:p>
              <a:pPr>
                <a:defRPr/>
              </a:pPr>
              <a:r>
                <a:rPr lang="zh-CN" altLang="en-US" b="1" dirty="0">
                  <a:ln w="50800"/>
                  <a:solidFill>
                    <a:schemeClr val="bg1">
                      <a:shade val="50000"/>
                    </a:schemeClr>
                  </a:solidFill>
                  <a:latin typeface="Times New Roman" pitchFamily="18" charset="0"/>
                </a:rPr>
                <a:t>（</a:t>
              </a:r>
              <a:r>
                <a:rPr lang="en-US" altLang="zh-CN" b="1" dirty="0">
                  <a:ln w="50800"/>
                  <a:solidFill>
                    <a:schemeClr val="bg1">
                      <a:shade val="50000"/>
                    </a:schemeClr>
                  </a:solidFill>
                  <a:latin typeface="Times New Roman" pitchFamily="18" charset="0"/>
                </a:rPr>
                <a:t>1</a:t>
              </a:r>
              <a:r>
                <a:rPr lang="zh-CN" altLang="en-US" b="1" dirty="0">
                  <a:ln w="50800"/>
                  <a:solidFill>
                    <a:schemeClr val="bg1">
                      <a:shade val="50000"/>
                    </a:schemeClr>
                  </a:solidFill>
                  <a:latin typeface="Times New Roman" pitchFamily="18" charset="0"/>
                </a:rPr>
                <a:t>）</a:t>
              </a:r>
              <a:r>
                <a:rPr lang="en-US" altLang="zh-CN" b="1" dirty="0">
                  <a:ln w="50800"/>
                  <a:solidFill>
                    <a:schemeClr val="bg1">
                      <a:shade val="50000"/>
                    </a:schemeClr>
                  </a:solidFill>
                  <a:latin typeface="Times New Roman" pitchFamily="18" charset="0"/>
                </a:rPr>
                <a:t>n</a:t>
              </a:r>
              <a:r>
                <a:rPr lang="zh-CN" altLang="en-US" b="1" dirty="0">
                  <a:ln w="50800"/>
                  <a:solidFill>
                    <a:schemeClr val="bg1">
                      <a:shade val="50000"/>
                    </a:schemeClr>
                  </a:solidFill>
                  <a:latin typeface="Times New Roman" pitchFamily="18" charset="0"/>
                </a:rPr>
                <a:t>个待排序元素序列比较次数</a:t>
              </a:r>
              <a:endParaRPr lang="en-US" altLang="zh-CN" b="1" dirty="0">
                <a:ln w="50800"/>
                <a:solidFill>
                  <a:schemeClr val="bg1">
                    <a:shade val="50000"/>
                  </a:schemeClr>
                </a:solidFill>
                <a:latin typeface="Times New Roman" pitchFamily="18" charset="0"/>
              </a:endParaRPr>
            </a:p>
            <a:p>
              <a:pPr>
                <a:defRPr/>
              </a:pPr>
              <a:r>
                <a:rPr lang="zh-CN" altLang="en-US" b="1" dirty="0">
                  <a:ln w="50800"/>
                  <a:solidFill>
                    <a:schemeClr val="bg1">
                      <a:shade val="50000"/>
                    </a:schemeClr>
                  </a:solidFill>
                  <a:latin typeface="Times New Roman" pitchFamily="18" charset="0"/>
                </a:rPr>
                <a:t>（</a:t>
              </a:r>
              <a:r>
                <a:rPr lang="en-US" altLang="zh-CN" b="1" dirty="0">
                  <a:ln w="50800"/>
                  <a:solidFill>
                    <a:schemeClr val="bg1">
                      <a:shade val="50000"/>
                    </a:schemeClr>
                  </a:solidFill>
                  <a:latin typeface="Times New Roman" pitchFamily="18" charset="0"/>
                </a:rPr>
                <a:t>2</a:t>
              </a:r>
              <a:r>
                <a:rPr lang="zh-CN" altLang="en-US" b="1" dirty="0">
                  <a:ln w="50800"/>
                  <a:solidFill>
                    <a:schemeClr val="bg1">
                      <a:shade val="50000"/>
                    </a:schemeClr>
                  </a:solidFill>
                  <a:latin typeface="Times New Roman" pitchFamily="18" charset="0"/>
                </a:rPr>
                <a:t>）</a:t>
              </a:r>
              <a:r>
                <a:rPr lang="en-US" altLang="zh-CN" b="1" dirty="0">
                  <a:ln w="50800"/>
                  <a:solidFill>
                    <a:schemeClr val="bg1">
                      <a:shade val="50000"/>
                    </a:schemeClr>
                  </a:solidFill>
                  <a:latin typeface="Times New Roman" pitchFamily="18" charset="0"/>
                </a:rPr>
                <a:t>2</a:t>
              </a:r>
              <a:r>
                <a:rPr lang="zh-CN" altLang="en-US" b="1" dirty="0">
                  <a:ln w="50800"/>
                  <a:solidFill>
                    <a:schemeClr val="bg1">
                      <a:shade val="50000"/>
                    </a:schemeClr>
                  </a:solidFill>
                  <a:latin typeface="Times New Roman" pitchFamily="18" charset="0"/>
                </a:rPr>
                <a:t>个</a:t>
              </a:r>
              <a:r>
                <a:rPr lang="en-US" altLang="zh-CN" b="1" dirty="0">
                  <a:ln w="50800"/>
                  <a:solidFill>
                    <a:schemeClr val="bg1">
                      <a:shade val="50000"/>
                    </a:schemeClr>
                  </a:solidFill>
                  <a:latin typeface="Times New Roman" pitchFamily="18" charset="0"/>
                </a:rPr>
                <a:t>2/n</a:t>
              </a:r>
              <a:r>
                <a:rPr lang="zh-CN" altLang="en-US" b="1" dirty="0">
                  <a:ln w="50800"/>
                  <a:solidFill>
                    <a:schemeClr val="bg1">
                      <a:shade val="50000"/>
                    </a:schemeClr>
                  </a:solidFill>
                  <a:latin typeface="Times New Roman" pitchFamily="18" charset="0"/>
                </a:rPr>
                <a:t>个元素</a:t>
              </a:r>
              <a:r>
                <a:rPr lang="zh-CN" altLang="en-US" b="1" dirty="0" smtClean="0">
                  <a:ln w="50800"/>
                  <a:solidFill>
                    <a:schemeClr val="bg1">
                      <a:shade val="50000"/>
                    </a:schemeClr>
                  </a:solidFill>
                  <a:latin typeface="Times New Roman" pitchFamily="18" charset="0"/>
                </a:rPr>
                <a:t>的待排序序列排序比较</a:t>
              </a:r>
              <a:r>
                <a:rPr lang="zh-CN" altLang="en-US" b="1" dirty="0">
                  <a:ln w="50800"/>
                  <a:solidFill>
                    <a:schemeClr val="bg1">
                      <a:shade val="50000"/>
                    </a:schemeClr>
                  </a:solidFill>
                  <a:latin typeface="Times New Roman" pitchFamily="18" charset="0"/>
                </a:rPr>
                <a:t>次数</a:t>
              </a:r>
            </a:p>
          </p:txBody>
        </p:sp>
        <p:pic>
          <p:nvPicPr>
            <p:cNvPr id="21516"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19741"/>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a:grpSpLocks/>
          </p:cNvGrpSpPr>
          <p:nvPr/>
        </p:nvGrpSpPr>
        <p:grpSpPr bwMode="auto">
          <a:xfrm>
            <a:off x="261938" y="3068632"/>
            <a:ext cx="8197850" cy="2016551"/>
            <a:chOff x="228684" y="4077072"/>
            <a:chExt cx="8198212" cy="2016230"/>
          </a:xfrm>
        </p:grpSpPr>
        <p:sp>
          <p:nvSpPr>
            <p:cNvPr id="9" name="圆角矩形 8"/>
            <p:cNvSpPr/>
            <p:nvPr/>
          </p:nvSpPr>
          <p:spPr bwMode="auto">
            <a:xfrm>
              <a:off x="611560" y="4725150"/>
              <a:ext cx="7815336" cy="1368152"/>
            </a:xfrm>
            <a:prstGeom prst="round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zh-CN" altLang="en-US" sz="3200" b="1" dirty="0">
                  <a:ln w="50800"/>
                  <a:solidFill>
                    <a:schemeClr val="bg1">
                      <a:shade val="50000"/>
                    </a:schemeClr>
                  </a:solidFill>
                  <a:latin typeface="Times New Roman" pitchFamily="18" charset="0"/>
                </a:rPr>
                <a:t>    排序的过程中，对待排序序列进行分组</a:t>
              </a:r>
              <a:endParaRPr lang="en-US" altLang="zh-CN" sz="3200" b="1" dirty="0">
                <a:ln w="50800"/>
                <a:solidFill>
                  <a:schemeClr val="bg1">
                    <a:shade val="50000"/>
                  </a:schemeClr>
                </a:solidFill>
                <a:latin typeface="Times New Roman" pitchFamily="18" charset="0"/>
              </a:endParaRPr>
            </a:p>
            <a:p>
              <a:pPr>
                <a:defRPr/>
              </a:pPr>
              <a:r>
                <a:rPr lang="zh-CN" altLang="en-US" sz="3200" b="1" dirty="0">
                  <a:ln w="50800"/>
                  <a:solidFill>
                    <a:schemeClr val="bg1">
                      <a:shade val="50000"/>
                    </a:schemeClr>
                  </a:solidFill>
                  <a:latin typeface="Times New Roman" pitchFamily="18" charset="0"/>
                </a:rPr>
                <a:t>是改进算法时间复杂度的有效手段。</a:t>
              </a:r>
            </a:p>
          </p:txBody>
        </p:sp>
        <p:pic>
          <p:nvPicPr>
            <p:cNvPr id="21514" name="Picture 2" descr="E:\教学文件\1500PNG\png-0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84" y="4077072"/>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a:grpSpLocks/>
          </p:cNvGrpSpPr>
          <p:nvPr/>
        </p:nvGrpSpPr>
        <p:grpSpPr bwMode="auto">
          <a:xfrm>
            <a:off x="2195513" y="5084763"/>
            <a:ext cx="3773487" cy="1292225"/>
            <a:chOff x="295396" y="1823797"/>
            <a:chExt cx="3772548" cy="1293692"/>
          </a:xfrm>
        </p:grpSpPr>
        <p:sp>
          <p:nvSpPr>
            <p:cNvPr id="15" name="圆角矩形 14"/>
            <p:cNvSpPr/>
            <p:nvPr/>
          </p:nvSpPr>
          <p:spPr bwMode="auto">
            <a:xfrm>
              <a:off x="987992" y="2255845"/>
              <a:ext cx="3079952" cy="861644"/>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zh-CN" altLang="en-US" b="1" dirty="0">
                  <a:ln w="50800"/>
                  <a:solidFill>
                    <a:schemeClr val="bg1">
                      <a:shade val="50000"/>
                    </a:schemeClr>
                  </a:solidFill>
                  <a:latin typeface="Times New Roman" pitchFamily="18" charset="0"/>
                </a:rPr>
                <a:t>      怎样分组？</a:t>
              </a:r>
            </a:p>
          </p:txBody>
        </p:sp>
        <p:pic>
          <p:nvPicPr>
            <p:cNvPr id="21512"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6" y="1823797"/>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CB53198-1C70-4FC1-B7EB-1701F4E0865D}" type="slidenum">
              <a:rPr lang="en-US" altLang="zh-CN" sz="1200" b="0" smtClean="0">
                <a:latin typeface="Arial" charset="0"/>
              </a:rPr>
              <a:pPr eaLnBrk="1" hangingPunct="1">
                <a:spcBef>
                  <a:spcPct val="0"/>
                </a:spcBef>
                <a:buClrTx/>
                <a:buFontTx/>
                <a:buNone/>
              </a:pPr>
              <a:t>21</a:t>
            </a:fld>
            <a:endParaRPr lang="en-US" altLang="zh-CN" sz="1200" b="0" smtClean="0">
              <a:latin typeface="Arial" charset="0"/>
            </a:endParaRPr>
          </a:p>
        </p:txBody>
      </p:sp>
      <p:sp>
        <p:nvSpPr>
          <p:cNvPr id="77827" name="Rectangle 3"/>
          <p:cNvSpPr>
            <a:spLocks noGrp="1" noChangeArrowheads="1"/>
          </p:cNvSpPr>
          <p:nvPr>
            <p:ph type="body" idx="1"/>
          </p:nvPr>
        </p:nvSpPr>
        <p:spPr>
          <a:xfrm>
            <a:off x="304800" y="1125538"/>
            <a:ext cx="8534400" cy="4103662"/>
          </a:xfrm>
        </p:spPr>
        <p:txBody>
          <a:bodyPr/>
          <a:lstStyle/>
          <a:p>
            <a:pPr marL="0" indent="0" eaLnBrk="1" hangingPunct="1">
              <a:lnSpc>
                <a:spcPct val="110000"/>
              </a:lnSpc>
              <a:buFont typeface="Wingdings" pitchFamily="2" charset="2"/>
              <a:buNone/>
            </a:pPr>
            <a:r>
              <a:rPr lang="zh-CN" altLang="en-US" dirty="0" smtClean="0">
                <a:solidFill>
                  <a:srgbClr val="FFFF00"/>
                </a:solidFill>
              </a:rPr>
              <a:t>三、希尔排序</a:t>
            </a:r>
          </a:p>
          <a:p>
            <a:pPr marL="0" indent="0" eaLnBrk="1" hangingPunct="1">
              <a:lnSpc>
                <a:spcPct val="110000"/>
              </a:lnSpc>
              <a:buFont typeface="Wingdings" pitchFamily="2" charset="2"/>
              <a:buNone/>
            </a:pPr>
            <a:r>
              <a:rPr lang="zh-CN" altLang="en-US" sz="2800" dirty="0" smtClean="0">
                <a:solidFill>
                  <a:srgbClr val="FFFF00"/>
                </a:solidFill>
              </a:rPr>
              <a:t> </a:t>
            </a:r>
            <a:r>
              <a:rPr lang="en-US" altLang="zh-CN" sz="2800" dirty="0" smtClean="0">
                <a:solidFill>
                  <a:srgbClr val="FFFF00"/>
                </a:solidFill>
              </a:rPr>
              <a:t>1. </a:t>
            </a:r>
            <a:r>
              <a:rPr lang="zh-CN" altLang="en-US" sz="2800" dirty="0" smtClean="0">
                <a:solidFill>
                  <a:srgbClr val="FFFF00"/>
                </a:solidFill>
              </a:rPr>
              <a:t>基本思想：</a:t>
            </a:r>
            <a:endParaRPr lang="en-US" altLang="zh-CN" sz="2800" dirty="0" smtClean="0">
              <a:solidFill>
                <a:srgbClr val="FFFF00"/>
              </a:solidFill>
            </a:endParaRPr>
          </a:p>
          <a:p>
            <a:pPr marL="0" indent="0" eaLnBrk="1" hangingPunct="1">
              <a:lnSpc>
                <a:spcPct val="110000"/>
              </a:lnSpc>
              <a:buFont typeface="Wingdings" pitchFamily="2" charset="2"/>
              <a:buNone/>
            </a:pPr>
            <a:r>
              <a:rPr lang="en-US" altLang="zh-CN" sz="2800" dirty="0">
                <a:solidFill>
                  <a:srgbClr val="FFFF00"/>
                </a:solidFill>
              </a:rPr>
              <a:t> </a:t>
            </a:r>
            <a:r>
              <a:rPr lang="en-US" altLang="zh-CN" sz="2800" dirty="0" smtClean="0">
                <a:solidFill>
                  <a:srgbClr val="FFFF00"/>
                </a:solidFill>
              </a:rPr>
              <a:t>       </a:t>
            </a:r>
            <a:r>
              <a:rPr lang="zh-CN" altLang="en-US" sz="2800" dirty="0" smtClean="0"/>
              <a:t>先取一个小于</a:t>
            </a:r>
            <a:r>
              <a:rPr lang="en-US" altLang="zh-CN" sz="2800" dirty="0" smtClean="0"/>
              <a:t>n</a:t>
            </a:r>
            <a:r>
              <a:rPr lang="zh-CN" altLang="en-US" sz="2800" dirty="0" smtClean="0"/>
              <a:t>的整数</a:t>
            </a:r>
            <a:r>
              <a:rPr lang="en-US" altLang="zh-CN" sz="2800" dirty="0" smtClean="0"/>
              <a:t>d1</a:t>
            </a:r>
            <a:r>
              <a:rPr lang="zh-CN" altLang="en-US" sz="2800" dirty="0" smtClean="0"/>
              <a:t>作为第一个增量，把文件的全部记录分成</a:t>
            </a:r>
            <a:r>
              <a:rPr lang="en-US" altLang="zh-CN" sz="2800" dirty="0" smtClean="0"/>
              <a:t>d1</a:t>
            </a:r>
            <a:r>
              <a:rPr lang="zh-CN" altLang="en-US" sz="2800" dirty="0" smtClean="0"/>
              <a:t>个组。所有距离为</a:t>
            </a:r>
            <a:r>
              <a:rPr lang="en-US" altLang="zh-CN" sz="2800" dirty="0" smtClean="0"/>
              <a:t>dl</a:t>
            </a:r>
            <a:r>
              <a:rPr lang="zh-CN" altLang="en-US" sz="2800" dirty="0" smtClean="0"/>
              <a:t>的倍数的记录放在同一个组中。先在各组内进行直接插人排序；然后，取第二个增量</a:t>
            </a:r>
            <a:r>
              <a:rPr lang="en-US" altLang="zh-CN" sz="2800" dirty="0" smtClean="0"/>
              <a:t>d2&lt;d1</a:t>
            </a:r>
            <a:r>
              <a:rPr lang="zh-CN" altLang="en-US" sz="2800" dirty="0" smtClean="0"/>
              <a:t>重复上述的分组和排序，直至所取的增量</a:t>
            </a:r>
            <a:r>
              <a:rPr lang="en-US" altLang="zh-CN" sz="2800" dirty="0" err="1" smtClean="0"/>
              <a:t>dt</a:t>
            </a:r>
            <a:r>
              <a:rPr lang="en-US" altLang="zh-CN" sz="2800" dirty="0" smtClean="0"/>
              <a:t>=1(</a:t>
            </a:r>
            <a:r>
              <a:rPr lang="en-US" altLang="zh-CN" sz="2800" dirty="0" err="1" smtClean="0"/>
              <a:t>dt</a:t>
            </a:r>
            <a:r>
              <a:rPr lang="en-US" altLang="zh-CN" sz="2800" dirty="0" smtClean="0"/>
              <a:t>&lt;</a:t>
            </a:r>
            <a:r>
              <a:rPr lang="en-US" altLang="zh-CN" sz="2800" dirty="0" err="1" smtClean="0"/>
              <a:t>dt</a:t>
            </a:r>
            <a:r>
              <a:rPr lang="en-US" altLang="zh-CN" sz="2800" dirty="0" smtClean="0"/>
              <a:t>-l&lt;</a:t>
            </a:r>
            <a:r>
              <a:rPr lang="en-US" altLang="zh-CN" sz="2800" dirty="0" smtClean="0">
                <a:latin typeface="Arial" charset="0"/>
              </a:rPr>
              <a:t>…</a:t>
            </a:r>
            <a:r>
              <a:rPr lang="en-US" altLang="zh-CN" sz="2800" dirty="0" smtClean="0"/>
              <a:t>&lt;d2&lt;d1)</a:t>
            </a:r>
            <a:r>
              <a:rPr lang="zh-CN" altLang="en-US" sz="2800" dirty="0" smtClean="0"/>
              <a:t>，即所有记录放在同一组中进行直接插入排序为止。</a:t>
            </a:r>
          </a:p>
        </p:txBody>
      </p:sp>
      <p:sp>
        <p:nvSpPr>
          <p:cNvPr id="77828" name="Rectangle 4"/>
          <p:cNvSpPr>
            <a:spLocks noGrp="1" noRot="1" noChangeArrowheads="1"/>
          </p:cNvSpPr>
          <p:nvPr>
            <p:ph type="title"/>
          </p:nvPr>
        </p:nvSpPr>
        <p:spPr>
          <a:xfrm>
            <a:off x="685800" y="457200"/>
            <a:ext cx="7772400" cy="457200"/>
          </a:xfrm>
        </p:spPr>
        <p:txBody>
          <a:bodyPr/>
          <a:lstStyle/>
          <a:p>
            <a:pPr eaLnBrk="1" hangingPunct="1">
              <a:defRPr/>
            </a:pPr>
            <a:r>
              <a:rPr lang="en-US" altLang="zh-CN" smtClean="0"/>
              <a:t>9.2 </a:t>
            </a:r>
            <a:r>
              <a:rPr lang="zh-CN" altLang="en-US" smtClean="0"/>
              <a:t>插入排序</a:t>
            </a:r>
          </a:p>
        </p:txBody>
      </p:sp>
      <p:grpSp>
        <p:nvGrpSpPr>
          <p:cNvPr id="5" name="组合 4"/>
          <p:cNvGrpSpPr>
            <a:grpSpLocks/>
          </p:cNvGrpSpPr>
          <p:nvPr/>
        </p:nvGrpSpPr>
        <p:grpSpPr bwMode="auto">
          <a:xfrm>
            <a:off x="107504" y="4869160"/>
            <a:ext cx="8352928" cy="1584176"/>
            <a:chOff x="228684" y="4077072"/>
            <a:chExt cx="8353297" cy="1583922"/>
          </a:xfrm>
        </p:grpSpPr>
        <p:sp>
          <p:nvSpPr>
            <p:cNvPr id="6" name="圆角矩形 5"/>
            <p:cNvSpPr/>
            <p:nvPr/>
          </p:nvSpPr>
          <p:spPr bwMode="auto">
            <a:xfrm>
              <a:off x="611560" y="4869160"/>
              <a:ext cx="7970421" cy="791834"/>
            </a:xfrm>
            <a:prstGeom prst="roundRect">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zh-CN" altLang="en-US" sz="3200" b="1" dirty="0">
                  <a:ln w="50800"/>
                  <a:solidFill>
                    <a:schemeClr val="bg1">
                      <a:shade val="50000"/>
                    </a:schemeClr>
                  </a:solidFill>
                  <a:latin typeface="Times New Roman" pitchFamily="18" charset="0"/>
                </a:rPr>
                <a:t>    希尔</a:t>
              </a:r>
              <a:r>
                <a:rPr lang="zh-CN" altLang="en-US" sz="3200" b="1" dirty="0" smtClean="0">
                  <a:ln w="50800"/>
                  <a:solidFill>
                    <a:schemeClr val="bg1">
                      <a:shade val="50000"/>
                    </a:schemeClr>
                  </a:solidFill>
                  <a:latin typeface="Times New Roman" pitchFamily="18" charset="0"/>
                </a:rPr>
                <a:t>排序是一种插花式的分组插入排序</a:t>
              </a:r>
              <a:endParaRPr lang="en-US" altLang="zh-CN" sz="3200" b="1" dirty="0" smtClean="0">
                <a:ln w="50800"/>
                <a:solidFill>
                  <a:schemeClr val="bg1">
                    <a:shade val="50000"/>
                  </a:schemeClr>
                </a:solidFill>
                <a:latin typeface="Times New Roman" pitchFamily="18" charset="0"/>
              </a:endParaRPr>
            </a:p>
          </p:txBody>
        </p:sp>
        <p:pic>
          <p:nvPicPr>
            <p:cNvPr id="7" name="Picture 2" descr="E:\教学文件\1500PNG\png-0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84" y="4077072"/>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9B1D65D-C9F3-4222-A793-C59BC7413295}" type="slidenum">
              <a:rPr lang="en-US" altLang="zh-CN" sz="1200" b="0" smtClean="0">
                <a:latin typeface="Arial" charset="0"/>
              </a:rPr>
              <a:pPr eaLnBrk="1" hangingPunct="1">
                <a:spcBef>
                  <a:spcPct val="0"/>
                </a:spcBef>
                <a:buClrTx/>
                <a:buFontTx/>
                <a:buNone/>
              </a:pPr>
              <a:t>22</a:t>
            </a:fld>
            <a:endParaRPr lang="en-US" altLang="zh-CN" sz="1200" b="0" smtClean="0">
              <a:latin typeface="Arial" charset="0"/>
            </a:endParaRPr>
          </a:p>
        </p:txBody>
      </p:sp>
      <p:sp>
        <p:nvSpPr>
          <p:cNvPr id="23555" name="Rectangle 5"/>
          <p:cNvSpPr>
            <a:spLocks noChangeArrowheads="1"/>
          </p:cNvSpPr>
          <p:nvPr/>
        </p:nvSpPr>
        <p:spPr bwMode="auto">
          <a:xfrm>
            <a:off x="3203575" y="260350"/>
            <a:ext cx="23272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zh-CN" altLang="en-US" sz="2800">
                <a:solidFill>
                  <a:srgbClr val="FFFF00"/>
                </a:solidFill>
                <a:latin typeface="Times New Roman" pitchFamily="18" charset="0"/>
              </a:rPr>
              <a:t>三、希尔排序</a:t>
            </a:r>
          </a:p>
        </p:txBody>
      </p:sp>
      <p:sp>
        <p:nvSpPr>
          <p:cNvPr id="23556" name="Rectangle 6"/>
          <p:cNvSpPr>
            <a:spLocks noChangeArrowheads="1"/>
          </p:cNvSpPr>
          <p:nvPr/>
        </p:nvSpPr>
        <p:spPr bwMode="auto">
          <a:xfrm>
            <a:off x="611188" y="981075"/>
            <a:ext cx="7394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b="0">
                <a:latin typeface="Times New Roman" pitchFamily="18" charset="0"/>
              </a:rPr>
              <a:t> </a:t>
            </a:r>
            <a:r>
              <a:rPr kumimoji="0" lang="en-US" altLang="zh-CN" sz="2800">
                <a:solidFill>
                  <a:srgbClr val="FFFF00"/>
                </a:solidFill>
                <a:latin typeface="Times New Roman" pitchFamily="18" charset="0"/>
              </a:rPr>
              <a:t>2. </a:t>
            </a:r>
            <a:r>
              <a:rPr kumimoji="0" lang="zh-CN" altLang="en-US" sz="2800">
                <a:solidFill>
                  <a:srgbClr val="FFFF00"/>
                </a:solidFill>
                <a:latin typeface="Times New Roman" pitchFamily="18" charset="0"/>
              </a:rPr>
              <a:t>排序过程举例：</a:t>
            </a:r>
          </a:p>
          <a:p>
            <a:pPr eaLnBrk="1" hangingPunct="1">
              <a:spcBef>
                <a:spcPct val="0"/>
              </a:spcBef>
              <a:buClrTx/>
              <a:buFontTx/>
              <a:buNone/>
            </a:pPr>
            <a:r>
              <a:rPr kumimoji="0" lang="zh-CN" altLang="en-US" sz="2800">
                <a:latin typeface="Times New Roman" pitchFamily="18" charset="0"/>
              </a:rPr>
              <a:t>待排序序列： </a:t>
            </a:r>
            <a:r>
              <a:rPr kumimoji="0" lang="en-US" altLang="zh-CN" sz="2800">
                <a:latin typeface="Times New Roman" pitchFamily="18" charset="0"/>
              </a:rPr>
              <a:t>49, 38, 65, 97, 76, 13, 27, </a:t>
            </a:r>
            <a:r>
              <a:rPr kumimoji="0" lang="en-US" altLang="zh-CN" sz="2800" u="sng">
                <a:latin typeface="Times New Roman" pitchFamily="18" charset="0"/>
              </a:rPr>
              <a:t>49</a:t>
            </a:r>
            <a:r>
              <a:rPr kumimoji="0" lang="en-US" altLang="zh-CN" sz="2800">
                <a:latin typeface="Times New Roman" pitchFamily="18" charset="0"/>
              </a:rPr>
              <a:t>, 55, 4</a:t>
            </a:r>
          </a:p>
        </p:txBody>
      </p:sp>
      <p:graphicFrame>
        <p:nvGraphicFramePr>
          <p:cNvPr id="109961" name="Group 393"/>
          <p:cNvGraphicFramePr>
            <a:graphicFrameLocks noGrp="1"/>
          </p:cNvGraphicFramePr>
          <p:nvPr/>
        </p:nvGraphicFramePr>
        <p:xfrm>
          <a:off x="755650" y="2420938"/>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初始状态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sng" strike="noStrike" cap="none" normalizeH="0" baseline="0" smtClean="0">
                          <a:ln>
                            <a:noFill/>
                          </a:ln>
                          <a:solidFill>
                            <a:schemeClr val="tx1"/>
                          </a:solidFill>
                          <a:effectLst/>
                          <a:latin typeface="Garamond" pitchFamily="18" charset="0"/>
                          <a:ea typeface="宋体" pitchFamily="2" charset="-122"/>
                        </a:rPr>
                        <a:t>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9856" name="Group 288"/>
          <p:cNvGraphicFramePr>
            <a:graphicFrameLocks noGrp="1"/>
          </p:cNvGraphicFramePr>
          <p:nvPr/>
        </p:nvGraphicFramePr>
        <p:xfrm>
          <a:off x="755650" y="3571875"/>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第一趟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09861" name="Group 293"/>
          <p:cNvGrpSpPr>
            <a:grpSpLocks/>
          </p:cNvGrpSpPr>
          <p:nvPr/>
        </p:nvGrpSpPr>
        <p:grpSpPr bwMode="auto">
          <a:xfrm>
            <a:off x="2843213" y="2995613"/>
            <a:ext cx="3168650" cy="360362"/>
            <a:chOff x="703" y="3521"/>
            <a:chExt cx="1043" cy="272"/>
          </a:xfrm>
        </p:grpSpPr>
        <p:sp>
          <p:nvSpPr>
            <p:cNvPr id="23648" name="Line 290"/>
            <p:cNvSpPr>
              <a:spLocks noChangeShapeType="1"/>
            </p:cNvSpPr>
            <p:nvPr/>
          </p:nvSpPr>
          <p:spPr bwMode="auto">
            <a:xfrm>
              <a:off x="703"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9" name="Line 291"/>
            <p:cNvSpPr>
              <a:spLocks noChangeShapeType="1"/>
            </p:cNvSpPr>
            <p:nvPr/>
          </p:nvSpPr>
          <p:spPr bwMode="auto">
            <a:xfrm>
              <a:off x="703" y="3793"/>
              <a:ext cx="104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50" name="Line 292"/>
            <p:cNvSpPr>
              <a:spLocks noChangeShapeType="1"/>
            </p:cNvSpPr>
            <p:nvPr/>
          </p:nvSpPr>
          <p:spPr bwMode="auto">
            <a:xfrm flipV="1">
              <a:off x="1746"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610" name="Rectangle 294"/>
          <p:cNvSpPr>
            <a:spLocks noChangeArrowheads="1"/>
          </p:cNvSpPr>
          <p:nvPr/>
        </p:nvSpPr>
        <p:spPr bwMode="auto">
          <a:xfrm>
            <a:off x="1187450" y="3068638"/>
            <a:ext cx="763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d=5</a:t>
            </a:r>
          </a:p>
        </p:txBody>
      </p:sp>
      <p:sp>
        <p:nvSpPr>
          <p:cNvPr id="109879" name="Rectangle 311"/>
          <p:cNvSpPr>
            <a:spLocks noChangeArrowheads="1"/>
          </p:cNvSpPr>
          <p:nvPr/>
        </p:nvSpPr>
        <p:spPr bwMode="auto">
          <a:xfrm>
            <a:off x="5795963"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49</a:t>
            </a:r>
          </a:p>
        </p:txBody>
      </p:sp>
      <p:sp>
        <p:nvSpPr>
          <p:cNvPr id="109880" name="Rectangle 312"/>
          <p:cNvSpPr>
            <a:spLocks noChangeArrowheads="1"/>
          </p:cNvSpPr>
          <p:nvPr/>
        </p:nvSpPr>
        <p:spPr bwMode="auto">
          <a:xfrm>
            <a:off x="2700338"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13</a:t>
            </a:r>
          </a:p>
        </p:txBody>
      </p:sp>
      <p:sp>
        <p:nvSpPr>
          <p:cNvPr id="109881" name="Rectangle 313"/>
          <p:cNvSpPr>
            <a:spLocks noChangeArrowheads="1"/>
          </p:cNvSpPr>
          <p:nvPr/>
        </p:nvSpPr>
        <p:spPr bwMode="auto">
          <a:xfrm>
            <a:off x="3276600" y="36290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27</a:t>
            </a:r>
          </a:p>
        </p:txBody>
      </p:sp>
      <p:sp>
        <p:nvSpPr>
          <p:cNvPr id="109882" name="Rectangle 314"/>
          <p:cNvSpPr>
            <a:spLocks noChangeArrowheads="1"/>
          </p:cNvSpPr>
          <p:nvPr/>
        </p:nvSpPr>
        <p:spPr bwMode="auto">
          <a:xfrm>
            <a:off x="6372225"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38</a:t>
            </a:r>
          </a:p>
        </p:txBody>
      </p:sp>
      <p:sp>
        <p:nvSpPr>
          <p:cNvPr id="109883" name="Rectangle 315"/>
          <p:cNvSpPr>
            <a:spLocks noChangeArrowheads="1"/>
          </p:cNvSpPr>
          <p:nvPr/>
        </p:nvSpPr>
        <p:spPr bwMode="auto">
          <a:xfrm>
            <a:off x="6948488" y="36290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65</a:t>
            </a:r>
          </a:p>
        </p:txBody>
      </p:sp>
      <p:sp>
        <p:nvSpPr>
          <p:cNvPr id="109884" name="Rectangle 316"/>
          <p:cNvSpPr>
            <a:spLocks noChangeArrowheads="1"/>
          </p:cNvSpPr>
          <p:nvPr/>
        </p:nvSpPr>
        <p:spPr bwMode="auto">
          <a:xfrm>
            <a:off x="3924300" y="36290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u="sng">
                <a:latin typeface="Times New Roman" pitchFamily="18" charset="0"/>
              </a:rPr>
              <a:t>49</a:t>
            </a:r>
          </a:p>
        </p:txBody>
      </p:sp>
      <p:sp>
        <p:nvSpPr>
          <p:cNvPr id="109885" name="Rectangle 317"/>
          <p:cNvSpPr>
            <a:spLocks noChangeArrowheads="1"/>
          </p:cNvSpPr>
          <p:nvPr/>
        </p:nvSpPr>
        <p:spPr bwMode="auto">
          <a:xfrm>
            <a:off x="7524750" y="36290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97</a:t>
            </a:r>
          </a:p>
        </p:txBody>
      </p:sp>
      <p:sp>
        <p:nvSpPr>
          <p:cNvPr id="109886" name="Rectangle 318"/>
          <p:cNvSpPr>
            <a:spLocks noChangeArrowheads="1"/>
          </p:cNvSpPr>
          <p:nvPr/>
        </p:nvSpPr>
        <p:spPr bwMode="auto">
          <a:xfrm>
            <a:off x="4572000" y="36290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55</a:t>
            </a:r>
          </a:p>
        </p:txBody>
      </p:sp>
      <p:sp>
        <p:nvSpPr>
          <p:cNvPr id="109888" name="Rectangle 320"/>
          <p:cNvSpPr>
            <a:spLocks noChangeArrowheads="1"/>
          </p:cNvSpPr>
          <p:nvPr/>
        </p:nvSpPr>
        <p:spPr bwMode="auto">
          <a:xfrm>
            <a:off x="817245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buFont typeface="Wingdings" pitchFamily="2" charset="2"/>
              <a:buNone/>
            </a:pPr>
            <a:r>
              <a:rPr kumimoji="0" lang="en-US" altLang="zh-CN" sz="2800">
                <a:latin typeface="Times New Roman" pitchFamily="18" charset="0"/>
              </a:rPr>
              <a:t>76</a:t>
            </a:r>
          </a:p>
        </p:txBody>
      </p:sp>
      <p:sp>
        <p:nvSpPr>
          <p:cNvPr id="109889" name="Rectangle 321"/>
          <p:cNvSpPr>
            <a:spLocks noChangeArrowheads="1"/>
          </p:cNvSpPr>
          <p:nvPr/>
        </p:nvSpPr>
        <p:spPr bwMode="auto">
          <a:xfrm>
            <a:off x="5219700" y="36433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a:t>
            </a:r>
          </a:p>
        </p:txBody>
      </p:sp>
      <p:grpSp>
        <p:nvGrpSpPr>
          <p:cNvPr id="109890" name="Group 322"/>
          <p:cNvGrpSpPr>
            <a:grpSpLocks/>
          </p:cNvGrpSpPr>
          <p:nvPr/>
        </p:nvGrpSpPr>
        <p:grpSpPr bwMode="auto">
          <a:xfrm>
            <a:off x="3490913" y="2995613"/>
            <a:ext cx="3168650" cy="360362"/>
            <a:chOff x="703" y="3521"/>
            <a:chExt cx="1043" cy="272"/>
          </a:xfrm>
        </p:grpSpPr>
        <p:sp>
          <p:nvSpPr>
            <p:cNvPr id="23645" name="Line 323"/>
            <p:cNvSpPr>
              <a:spLocks noChangeShapeType="1"/>
            </p:cNvSpPr>
            <p:nvPr/>
          </p:nvSpPr>
          <p:spPr bwMode="auto">
            <a:xfrm>
              <a:off x="703"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6" name="Line 324"/>
            <p:cNvSpPr>
              <a:spLocks noChangeShapeType="1"/>
            </p:cNvSpPr>
            <p:nvPr/>
          </p:nvSpPr>
          <p:spPr bwMode="auto">
            <a:xfrm>
              <a:off x="703" y="3793"/>
              <a:ext cx="104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7" name="Line 325"/>
            <p:cNvSpPr>
              <a:spLocks noChangeShapeType="1"/>
            </p:cNvSpPr>
            <p:nvPr/>
          </p:nvSpPr>
          <p:spPr bwMode="auto">
            <a:xfrm flipV="1">
              <a:off x="1746"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9894" name="Group 326"/>
          <p:cNvGrpSpPr>
            <a:grpSpLocks/>
          </p:cNvGrpSpPr>
          <p:nvPr/>
        </p:nvGrpSpPr>
        <p:grpSpPr bwMode="auto">
          <a:xfrm>
            <a:off x="4140200" y="2995613"/>
            <a:ext cx="3168650" cy="360362"/>
            <a:chOff x="703" y="3521"/>
            <a:chExt cx="1043" cy="272"/>
          </a:xfrm>
        </p:grpSpPr>
        <p:sp>
          <p:nvSpPr>
            <p:cNvPr id="23642" name="Line 327"/>
            <p:cNvSpPr>
              <a:spLocks noChangeShapeType="1"/>
            </p:cNvSpPr>
            <p:nvPr/>
          </p:nvSpPr>
          <p:spPr bwMode="auto">
            <a:xfrm>
              <a:off x="703"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3" name="Line 328"/>
            <p:cNvSpPr>
              <a:spLocks noChangeShapeType="1"/>
            </p:cNvSpPr>
            <p:nvPr/>
          </p:nvSpPr>
          <p:spPr bwMode="auto">
            <a:xfrm>
              <a:off x="703" y="3793"/>
              <a:ext cx="104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4" name="Line 329"/>
            <p:cNvSpPr>
              <a:spLocks noChangeShapeType="1"/>
            </p:cNvSpPr>
            <p:nvPr/>
          </p:nvSpPr>
          <p:spPr bwMode="auto">
            <a:xfrm flipV="1">
              <a:off x="1746"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9898" name="Group 330"/>
          <p:cNvGrpSpPr>
            <a:grpSpLocks/>
          </p:cNvGrpSpPr>
          <p:nvPr/>
        </p:nvGrpSpPr>
        <p:grpSpPr bwMode="auto">
          <a:xfrm>
            <a:off x="4716463" y="2995613"/>
            <a:ext cx="3168650" cy="360362"/>
            <a:chOff x="703" y="3521"/>
            <a:chExt cx="1043" cy="272"/>
          </a:xfrm>
        </p:grpSpPr>
        <p:sp>
          <p:nvSpPr>
            <p:cNvPr id="23639" name="Line 331"/>
            <p:cNvSpPr>
              <a:spLocks noChangeShapeType="1"/>
            </p:cNvSpPr>
            <p:nvPr/>
          </p:nvSpPr>
          <p:spPr bwMode="auto">
            <a:xfrm>
              <a:off x="703"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0" name="Line 332"/>
            <p:cNvSpPr>
              <a:spLocks noChangeShapeType="1"/>
            </p:cNvSpPr>
            <p:nvPr/>
          </p:nvSpPr>
          <p:spPr bwMode="auto">
            <a:xfrm>
              <a:off x="703" y="3793"/>
              <a:ext cx="104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41" name="Line 333"/>
            <p:cNvSpPr>
              <a:spLocks noChangeShapeType="1"/>
            </p:cNvSpPr>
            <p:nvPr/>
          </p:nvSpPr>
          <p:spPr bwMode="auto">
            <a:xfrm flipV="1">
              <a:off x="1746"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9902" name="Group 334"/>
          <p:cNvGrpSpPr>
            <a:grpSpLocks/>
          </p:cNvGrpSpPr>
          <p:nvPr/>
        </p:nvGrpSpPr>
        <p:grpSpPr bwMode="auto">
          <a:xfrm>
            <a:off x="5364163" y="2995613"/>
            <a:ext cx="3168650" cy="360362"/>
            <a:chOff x="703" y="3521"/>
            <a:chExt cx="1043" cy="272"/>
          </a:xfrm>
        </p:grpSpPr>
        <p:sp>
          <p:nvSpPr>
            <p:cNvPr id="23636" name="Line 335"/>
            <p:cNvSpPr>
              <a:spLocks noChangeShapeType="1"/>
            </p:cNvSpPr>
            <p:nvPr/>
          </p:nvSpPr>
          <p:spPr bwMode="auto">
            <a:xfrm>
              <a:off x="703"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37" name="Line 336"/>
            <p:cNvSpPr>
              <a:spLocks noChangeShapeType="1"/>
            </p:cNvSpPr>
            <p:nvPr/>
          </p:nvSpPr>
          <p:spPr bwMode="auto">
            <a:xfrm>
              <a:off x="703" y="3793"/>
              <a:ext cx="104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38" name="Line 337"/>
            <p:cNvSpPr>
              <a:spLocks noChangeShapeType="1"/>
            </p:cNvSpPr>
            <p:nvPr/>
          </p:nvSpPr>
          <p:spPr bwMode="auto">
            <a:xfrm flipV="1">
              <a:off x="1746" y="3521"/>
              <a:ext cx="0" cy="27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09982" name="Group 414"/>
          <p:cNvGraphicFramePr>
            <a:graphicFrameLocks noGrp="1"/>
          </p:cNvGraphicFramePr>
          <p:nvPr/>
        </p:nvGraphicFramePr>
        <p:xfrm>
          <a:off x="2662238" y="1989138"/>
          <a:ext cx="6157912" cy="517880"/>
        </p:xfrm>
        <a:graphic>
          <a:graphicData uri="http://schemas.openxmlformats.org/drawingml/2006/table">
            <a:tbl>
              <a:tblPr/>
              <a:tblGrid>
                <a:gridCol w="671512"/>
                <a:gridCol w="609600"/>
                <a:gridCol w="609600"/>
                <a:gridCol w="609600"/>
                <a:gridCol w="609600"/>
                <a:gridCol w="609600"/>
                <a:gridCol w="609600"/>
                <a:gridCol w="609600"/>
                <a:gridCol w="534988"/>
                <a:gridCol w="684212"/>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580" marB="4558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a:t>
                      </a:r>
                    </a:p>
                  </a:txBody>
                  <a:tcPr marT="45580" marB="45580" horzOverflow="overflow">
                    <a:lnL>
                      <a:noFill/>
                    </a:lnL>
                    <a:lnR cap="flat">
                      <a:noFill/>
                    </a:lnR>
                    <a:lnT cap="flat">
                      <a:noFill/>
                    </a:lnT>
                    <a:lnB cap="flat">
                      <a:noFill/>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861"/>
                                        </p:tgtEl>
                                        <p:attrNameLst>
                                          <p:attrName>style.visibility</p:attrName>
                                        </p:attrNameLst>
                                      </p:cBhvr>
                                      <p:to>
                                        <p:strVal val="visible"/>
                                      </p:to>
                                    </p:set>
                                    <p:anim calcmode="lin" valueType="num">
                                      <p:cBhvr additive="base">
                                        <p:cTn id="7" dur="500" fill="hold"/>
                                        <p:tgtEl>
                                          <p:spTgt spid="109861"/>
                                        </p:tgtEl>
                                        <p:attrNameLst>
                                          <p:attrName>ppt_x</p:attrName>
                                        </p:attrNameLst>
                                      </p:cBhvr>
                                      <p:tavLst>
                                        <p:tav tm="0">
                                          <p:val>
                                            <p:strVal val="#ppt_x"/>
                                          </p:val>
                                        </p:tav>
                                        <p:tav tm="100000">
                                          <p:val>
                                            <p:strVal val="#ppt_x"/>
                                          </p:val>
                                        </p:tav>
                                      </p:tavLst>
                                    </p:anim>
                                    <p:anim calcmode="lin" valueType="num">
                                      <p:cBhvr additive="base">
                                        <p:cTn id="8" dur="500" fill="hold"/>
                                        <p:tgtEl>
                                          <p:spTgt spid="1098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8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879"/>
                                        </p:tgtEl>
                                        <p:attrNameLst>
                                          <p:attrName>style.visibility</p:attrName>
                                        </p:attrNameLst>
                                      </p:cBhvr>
                                      <p:to>
                                        <p:strVal val="visible"/>
                                      </p:to>
                                    </p:set>
                                  </p:childTnLst>
                                </p:cTn>
                              </p:par>
                              <p:par>
                                <p:cTn id="15" presetID="3" presetClass="emph" presetSubtype="6" fill="hold" grpId="1" nodeType="withEffect">
                                  <p:stCondLst>
                                    <p:cond delay="0"/>
                                  </p:stCondLst>
                                  <p:childTnLst>
                                    <p:animClr clrSpc="hsl" dir="cw">
                                      <p:cBhvr override="childStyle">
                                        <p:cTn id="16" dur="2000" fill="hold"/>
                                        <p:tgtEl>
                                          <p:spTgt spid="109880"/>
                                        </p:tgtEl>
                                        <p:attrNameLst>
                                          <p:attrName>style.color</p:attrName>
                                        </p:attrNameLst>
                                      </p:cBhvr>
                                      <p:to>
                                        <a:srgbClr val="FFFF00"/>
                                      </p:to>
                                    </p:animClr>
                                  </p:childTnLst>
                                </p:cTn>
                              </p:par>
                              <p:par>
                                <p:cTn id="17" presetID="3" presetClass="emph" presetSubtype="6" fill="hold" grpId="1" nodeType="withEffect">
                                  <p:stCondLst>
                                    <p:cond delay="0"/>
                                  </p:stCondLst>
                                  <p:childTnLst>
                                    <p:animClr clrSpc="hsl" dir="cw">
                                      <p:cBhvr override="childStyle">
                                        <p:cTn id="18" dur="2000" fill="hold"/>
                                        <p:tgtEl>
                                          <p:spTgt spid="109879"/>
                                        </p:tgtEl>
                                        <p:attrNameLst>
                                          <p:attrName>style.color</p:attrName>
                                        </p:attrNameLst>
                                      </p:cBhvr>
                                      <p:to>
                                        <a:srgbClr val="FFFF00"/>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09861"/>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109890"/>
                                        </p:tgtEl>
                                        <p:attrNameLst>
                                          <p:attrName>style.visibility</p:attrName>
                                        </p:attrNameLst>
                                      </p:cBhvr>
                                      <p:to>
                                        <p:strVal val="visible"/>
                                      </p:to>
                                    </p:set>
                                    <p:anim calcmode="lin" valueType="num">
                                      <p:cBhvr additive="base">
                                        <p:cTn id="25" dur="500" fill="hold"/>
                                        <p:tgtEl>
                                          <p:spTgt spid="109890"/>
                                        </p:tgtEl>
                                        <p:attrNameLst>
                                          <p:attrName>ppt_x</p:attrName>
                                        </p:attrNameLst>
                                      </p:cBhvr>
                                      <p:tavLst>
                                        <p:tav tm="0">
                                          <p:val>
                                            <p:strVal val="#ppt_x"/>
                                          </p:val>
                                        </p:tav>
                                        <p:tav tm="100000">
                                          <p:val>
                                            <p:strVal val="#ppt_x"/>
                                          </p:val>
                                        </p:tav>
                                      </p:tavLst>
                                    </p:anim>
                                    <p:anim calcmode="lin" valueType="num">
                                      <p:cBhvr additive="base">
                                        <p:cTn id="26" dur="500" fill="hold"/>
                                        <p:tgtEl>
                                          <p:spTgt spid="109890"/>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0988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9882"/>
                                        </p:tgtEl>
                                        <p:attrNameLst>
                                          <p:attrName>style.visibility</p:attrName>
                                        </p:attrNameLst>
                                      </p:cBhvr>
                                      <p:to>
                                        <p:strVal val="visible"/>
                                      </p:to>
                                    </p:set>
                                  </p:childTnLst>
                                </p:cTn>
                              </p:par>
                              <p:par>
                                <p:cTn id="32" presetID="3" presetClass="emph" presetSubtype="2" fill="hold" grpId="1" nodeType="withEffect">
                                  <p:stCondLst>
                                    <p:cond delay="0"/>
                                  </p:stCondLst>
                                  <p:childTnLst>
                                    <p:animClr clrSpc="rgb" dir="cw">
                                      <p:cBhvr override="childStyle">
                                        <p:cTn id="33" dur="2000" fill="hold"/>
                                        <p:tgtEl>
                                          <p:spTgt spid="109881"/>
                                        </p:tgtEl>
                                        <p:attrNameLst>
                                          <p:attrName>style.color</p:attrName>
                                        </p:attrNameLst>
                                      </p:cBhvr>
                                      <p:to>
                                        <a:srgbClr val="FFFF00"/>
                                      </p:to>
                                    </p:animClr>
                                  </p:childTnLst>
                                </p:cTn>
                              </p:par>
                              <p:par>
                                <p:cTn id="34" presetID="3" presetClass="emph" presetSubtype="2" fill="hold" grpId="1" nodeType="withEffect">
                                  <p:stCondLst>
                                    <p:cond delay="0"/>
                                  </p:stCondLst>
                                  <p:childTnLst>
                                    <p:animClr clrSpc="rgb" dir="cw">
                                      <p:cBhvr override="childStyle">
                                        <p:cTn id="35" dur="2000" fill="hold"/>
                                        <p:tgtEl>
                                          <p:spTgt spid="109882"/>
                                        </p:tgtEl>
                                        <p:attrNameLst>
                                          <p:attrName>style.color</p:attrName>
                                        </p:attrNameLst>
                                      </p:cBhvr>
                                      <p:to>
                                        <a:srgbClr val="FFFF00"/>
                                      </p:to>
                                    </p:animClr>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109890"/>
                                        </p:tgtEl>
                                        <p:attrNameLst>
                                          <p:attrName>style.visibility</p:attrName>
                                        </p:attrNameLst>
                                      </p:cBhvr>
                                      <p:to>
                                        <p:strVal val="hidden"/>
                                      </p:to>
                                    </p:set>
                                  </p:childTnLst>
                                </p:cTn>
                              </p:par>
                              <p:par>
                                <p:cTn id="40" presetID="2" presetClass="entr" presetSubtype="4" fill="hold" nodeType="withEffect">
                                  <p:stCondLst>
                                    <p:cond delay="0"/>
                                  </p:stCondLst>
                                  <p:childTnLst>
                                    <p:set>
                                      <p:cBhvr>
                                        <p:cTn id="41" dur="1" fill="hold">
                                          <p:stCondLst>
                                            <p:cond delay="0"/>
                                          </p:stCondLst>
                                        </p:cTn>
                                        <p:tgtEl>
                                          <p:spTgt spid="109894"/>
                                        </p:tgtEl>
                                        <p:attrNameLst>
                                          <p:attrName>style.visibility</p:attrName>
                                        </p:attrNameLst>
                                      </p:cBhvr>
                                      <p:to>
                                        <p:strVal val="visible"/>
                                      </p:to>
                                    </p:set>
                                    <p:anim calcmode="lin" valueType="num">
                                      <p:cBhvr additive="base">
                                        <p:cTn id="42" dur="500" fill="hold"/>
                                        <p:tgtEl>
                                          <p:spTgt spid="109894"/>
                                        </p:tgtEl>
                                        <p:attrNameLst>
                                          <p:attrName>ppt_x</p:attrName>
                                        </p:attrNameLst>
                                      </p:cBhvr>
                                      <p:tavLst>
                                        <p:tav tm="0">
                                          <p:val>
                                            <p:strVal val="#ppt_x"/>
                                          </p:val>
                                        </p:tav>
                                        <p:tav tm="100000">
                                          <p:val>
                                            <p:strVal val="#ppt_x"/>
                                          </p:val>
                                        </p:tav>
                                      </p:tavLst>
                                    </p:anim>
                                    <p:anim calcmode="lin" valueType="num">
                                      <p:cBhvr additive="base">
                                        <p:cTn id="43" dur="500" fill="hold"/>
                                        <p:tgtEl>
                                          <p:spTgt spid="109894"/>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098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883"/>
                                        </p:tgtEl>
                                        <p:attrNameLst>
                                          <p:attrName>style.visibility</p:attrName>
                                        </p:attrNameLst>
                                      </p:cBhvr>
                                      <p:to>
                                        <p:strVal val="visible"/>
                                      </p:to>
                                    </p:set>
                                  </p:childTnLst>
                                </p:cTn>
                              </p:par>
                              <p:par>
                                <p:cTn id="49" presetID="3" presetClass="emph" presetSubtype="2" fill="hold" grpId="1" nodeType="withEffect">
                                  <p:stCondLst>
                                    <p:cond delay="0"/>
                                  </p:stCondLst>
                                  <p:childTnLst>
                                    <p:animClr clrSpc="rgb" dir="cw">
                                      <p:cBhvr override="childStyle">
                                        <p:cTn id="50" dur="2000" fill="hold"/>
                                        <p:tgtEl>
                                          <p:spTgt spid="109884"/>
                                        </p:tgtEl>
                                        <p:attrNameLst>
                                          <p:attrName>style.color</p:attrName>
                                        </p:attrNameLst>
                                      </p:cBhvr>
                                      <p:to>
                                        <a:srgbClr val="FFFF00"/>
                                      </p:to>
                                    </p:animClr>
                                  </p:childTnLst>
                                </p:cTn>
                              </p:par>
                              <p:par>
                                <p:cTn id="51" presetID="3" presetClass="emph" presetSubtype="2" fill="hold" grpId="1" nodeType="withEffect">
                                  <p:stCondLst>
                                    <p:cond delay="0"/>
                                  </p:stCondLst>
                                  <p:childTnLst>
                                    <p:animClr clrSpc="rgb" dir="cw">
                                      <p:cBhvr override="childStyle">
                                        <p:cTn id="52" dur="2000" fill="hold"/>
                                        <p:tgtEl>
                                          <p:spTgt spid="109883"/>
                                        </p:tgtEl>
                                        <p:attrNameLst>
                                          <p:attrName>style.color</p:attrName>
                                        </p:attrNameLst>
                                      </p:cBhvr>
                                      <p:to>
                                        <a:srgbClr val="FFFF00"/>
                                      </p:to>
                                    </p:animClr>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09894"/>
                                        </p:tgtEl>
                                        <p:attrNameLst>
                                          <p:attrName>style.visibility</p:attrName>
                                        </p:attrNameLst>
                                      </p:cBhvr>
                                      <p:to>
                                        <p:strVal val="hidden"/>
                                      </p:to>
                                    </p:set>
                                  </p:childTnLst>
                                </p:cTn>
                              </p:par>
                              <p:par>
                                <p:cTn id="57" presetID="2" presetClass="entr" presetSubtype="4" fill="hold" nodeType="withEffect">
                                  <p:stCondLst>
                                    <p:cond delay="0"/>
                                  </p:stCondLst>
                                  <p:childTnLst>
                                    <p:set>
                                      <p:cBhvr>
                                        <p:cTn id="58" dur="1" fill="hold">
                                          <p:stCondLst>
                                            <p:cond delay="0"/>
                                          </p:stCondLst>
                                        </p:cTn>
                                        <p:tgtEl>
                                          <p:spTgt spid="109898"/>
                                        </p:tgtEl>
                                        <p:attrNameLst>
                                          <p:attrName>style.visibility</p:attrName>
                                        </p:attrNameLst>
                                      </p:cBhvr>
                                      <p:to>
                                        <p:strVal val="visible"/>
                                      </p:to>
                                    </p:set>
                                    <p:anim calcmode="lin" valueType="num">
                                      <p:cBhvr additive="base">
                                        <p:cTn id="59" dur="500" fill="hold"/>
                                        <p:tgtEl>
                                          <p:spTgt spid="109898"/>
                                        </p:tgtEl>
                                        <p:attrNameLst>
                                          <p:attrName>ppt_x</p:attrName>
                                        </p:attrNameLst>
                                      </p:cBhvr>
                                      <p:tavLst>
                                        <p:tav tm="0">
                                          <p:val>
                                            <p:strVal val="#ppt_x"/>
                                          </p:val>
                                        </p:tav>
                                        <p:tav tm="100000">
                                          <p:val>
                                            <p:strVal val="#ppt_x"/>
                                          </p:val>
                                        </p:tav>
                                      </p:tavLst>
                                    </p:anim>
                                    <p:anim calcmode="lin" valueType="num">
                                      <p:cBhvr additive="base">
                                        <p:cTn id="60" dur="500" fill="hold"/>
                                        <p:tgtEl>
                                          <p:spTgt spid="109898"/>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10988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09885"/>
                                        </p:tgtEl>
                                        <p:attrNameLst>
                                          <p:attrName>style.visibility</p:attrName>
                                        </p:attrNameLst>
                                      </p:cBhvr>
                                      <p:to>
                                        <p:strVal val="visible"/>
                                      </p:to>
                                    </p:set>
                                  </p:childTnLst>
                                </p:cTn>
                              </p:par>
                              <p:par>
                                <p:cTn id="66" presetID="3" presetClass="emph" presetSubtype="2" fill="hold" grpId="1" nodeType="withEffect">
                                  <p:stCondLst>
                                    <p:cond delay="0"/>
                                  </p:stCondLst>
                                  <p:childTnLst>
                                    <p:animClr clrSpc="rgb" dir="cw">
                                      <p:cBhvr override="childStyle">
                                        <p:cTn id="67" dur="2000" fill="hold"/>
                                        <p:tgtEl>
                                          <p:spTgt spid="109886"/>
                                        </p:tgtEl>
                                        <p:attrNameLst>
                                          <p:attrName>style.color</p:attrName>
                                        </p:attrNameLst>
                                      </p:cBhvr>
                                      <p:to>
                                        <a:srgbClr val="FFFF00"/>
                                      </p:to>
                                    </p:animClr>
                                  </p:childTnLst>
                                </p:cTn>
                              </p:par>
                              <p:par>
                                <p:cTn id="68" presetID="3" presetClass="emph" presetSubtype="2" fill="hold" grpId="1" nodeType="withEffect">
                                  <p:stCondLst>
                                    <p:cond delay="0"/>
                                  </p:stCondLst>
                                  <p:childTnLst>
                                    <p:animClr clrSpc="rgb" dir="cw">
                                      <p:cBhvr override="childStyle">
                                        <p:cTn id="69" dur="2000" fill="hold"/>
                                        <p:tgtEl>
                                          <p:spTgt spid="109885"/>
                                        </p:tgtEl>
                                        <p:attrNameLst>
                                          <p:attrName>style.color</p:attrName>
                                        </p:attrNameLst>
                                      </p:cBhvr>
                                      <p:to>
                                        <a:srgbClr val="FFFF00"/>
                                      </p:to>
                                    </p:animClr>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nodeType="clickEffect">
                                  <p:stCondLst>
                                    <p:cond delay="0"/>
                                  </p:stCondLst>
                                  <p:childTnLst>
                                    <p:set>
                                      <p:cBhvr>
                                        <p:cTn id="73" dur="1" fill="hold">
                                          <p:stCondLst>
                                            <p:cond delay="0"/>
                                          </p:stCondLst>
                                        </p:cTn>
                                        <p:tgtEl>
                                          <p:spTgt spid="109898"/>
                                        </p:tgtEl>
                                        <p:attrNameLst>
                                          <p:attrName>style.visibility</p:attrName>
                                        </p:attrNameLst>
                                      </p:cBhvr>
                                      <p:to>
                                        <p:strVal val="hidden"/>
                                      </p:to>
                                    </p:set>
                                  </p:childTnLst>
                                </p:cTn>
                              </p:par>
                              <p:par>
                                <p:cTn id="74" presetID="2" presetClass="entr" presetSubtype="4" fill="hold" nodeType="withEffect">
                                  <p:stCondLst>
                                    <p:cond delay="0"/>
                                  </p:stCondLst>
                                  <p:childTnLst>
                                    <p:set>
                                      <p:cBhvr>
                                        <p:cTn id="75" dur="1" fill="hold">
                                          <p:stCondLst>
                                            <p:cond delay="0"/>
                                          </p:stCondLst>
                                        </p:cTn>
                                        <p:tgtEl>
                                          <p:spTgt spid="109902"/>
                                        </p:tgtEl>
                                        <p:attrNameLst>
                                          <p:attrName>style.visibility</p:attrName>
                                        </p:attrNameLst>
                                      </p:cBhvr>
                                      <p:to>
                                        <p:strVal val="visible"/>
                                      </p:to>
                                    </p:set>
                                    <p:anim calcmode="lin" valueType="num">
                                      <p:cBhvr additive="base">
                                        <p:cTn id="76" dur="500" fill="hold"/>
                                        <p:tgtEl>
                                          <p:spTgt spid="109902"/>
                                        </p:tgtEl>
                                        <p:attrNameLst>
                                          <p:attrName>ppt_x</p:attrName>
                                        </p:attrNameLst>
                                      </p:cBhvr>
                                      <p:tavLst>
                                        <p:tav tm="0">
                                          <p:val>
                                            <p:strVal val="#ppt_x"/>
                                          </p:val>
                                        </p:tav>
                                        <p:tav tm="100000">
                                          <p:val>
                                            <p:strVal val="#ppt_x"/>
                                          </p:val>
                                        </p:tav>
                                      </p:tavLst>
                                    </p:anim>
                                    <p:anim calcmode="lin" valueType="num">
                                      <p:cBhvr additive="base">
                                        <p:cTn id="77" dur="500" fill="hold"/>
                                        <p:tgtEl>
                                          <p:spTgt spid="109902"/>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098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888"/>
                                        </p:tgtEl>
                                        <p:attrNameLst>
                                          <p:attrName>style.visibility</p:attrName>
                                        </p:attrNameLst>
                                      </p:cBhvr>
                                      <p:to>
                                        <p:strVal val="visible"/>
                                      </p:to>
                                    </p:set>
                                  </p:childTnLst>
                                </p:cTn>
                              </p:par>
                              <p:par>
                                <p:cTn id="83" presetID="3" presetClass="emph" presetSubtype="2" fill="hold" grpId="1" nodeType="withEffect">
                                  <p:stCondLst>
                                    <p:cond delay="0"/>
                                  </p:stCondLst>
                                  <p:childTnLst>
                                    <p:animClr clrSpc="rgb" dir="cw">
                                      <p:cBhvr override="childStyle">
                                        <p:cTn id="84" dur="2000" fill="hold"/>
                                        <p:tgtEl>
                                          <p:spTgt spid="109889"/>
                                        </p:tgtEl>
                                        <p:attrNameLst>
                                          <p:attrName>style.color</p:attrName>
                                        </p:attrNameLst>
                                      </p:cBhvr>
                                      <p:to>
                                        <a:srgbClr val="FFFF00"/>
                                      </p:to>
                                    </p:animClr>
                                  </p:childTnLst>
                                </p:cTn>
                              </p:par>
                              <p:par>
                                <p:cTn id="85" presetID="3" presetClass="emph" presetSubtype="2" fill="hold" grpId="1" nodeType="withEffect">
                                  <p:stCondLst>
                                    <p:cond delay="0"/>
                                  </p:stCondLst>
                                  <p:childTnLst>
                                    <p:animClr clrSpc="rgb" dir="cw">
                                      <p:cBhvr override="childStyle">
                                        <p:cTn id="86" dur="2000" fill="hold"/>
                                        <p:tgtEl>
                                          <p:spTgt spid="109888"/>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9" grpId="0"/>
      <p:bldP spid="109879" grpId="1"/>
      <p:bldP spid="109880" grpId="0"/>
      <p:bldP spid="109880" grpId="1"/>
      <p:bldP spid="109881" grpId="0"/>
      <p:bldP spid="109881" grpId="1"/>
      <p:bldP spid="109882" grpId="0"/>
      <p:bldP spid="109882" grpId="1"/>
      <p:bldP spid="109883" grpId="0"/>
      <p:bldP spid="109883" grpId="1"/>
      <p:bldP spid="109884" grpId="0"/>
      <p:bldP spid="109884" grpId="1"/>
      <p:bldP spid="109885" grpId="0"/>
      <p:bldP spid="109885" grpId="1"/>
      <p:bldP spid="109886" grpId="0"/>
      <p:bldP spid="109886" grpId="1"/>
      <p:bldP spid="109888" grpId="0"/>
      <p:bldP spid="109888" grpId="1"/>
      <p:bldP spid="109889" grpId="0"/>
      <p:bldP spid="10988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5F30B8C-3944-4044-A64F-3EDEBDC01D80}" type="slidenum">
              <a:rPr lang="en-US" altLang="zh-CN" sz="1200" b="0" smtClean="0">
                <a:latin typeface="Arial" charset="0"/>
              </a:rPr>
              <a:pPr eaLnBrk="1" hangingPunct="1">
                <a:spcBef>
                  <a:spcPct val="0"/>
                </a:spcBef>
                <a:buClrTx/>
                <a:buFontTx/>
                <a:buNone/>
              </a:pPr>
              <a:t>23</a:t>
            </a:fld>
            <a:endParaRPr lang="en-US" altLang="zh-CN" sz="1200" b="0" smtClean="0">
              <a:latin typeface="Arial" charset="0"/>
            </a:endParaRPr>
          </a:p>
        </p:txBody>
      </p:sp>
      <p:sp>
        <p:nvSpPr>
          <p:cNvPr id="24579" name="Rectangle 2"/>
          <p:cNvSpPr>
            <a:spLocks noChangeArrowheads="1"/>
          </p:cNvSpPr>
          <p:nvPr/>
        </p:nvSpPr>
        <p:spPr bwMode="auto">
          <a:xfrm>
            <a:off x="3203575" y="260350"/>
            <a:ext cx="23177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zh-CN" altLang="en-US" sz="2800">
                <a:solidFill>
                  <a:srgbClr val="FFFF00"/>
                </a:solidFill>
                <a:latin typeface="Times New Roman" pitchFamily="18" charset="0"/>
              </a:rPr>
              <a:t>三、希尔排序</a:t>
            </a:r>
          </a:p>
        </p:txBody>
      </p:sp>
      <p:sp>
        <p:nvSpPr>
          <p:cNvPr id="24580" name="Rectangle 3"/>
          <p:cNvSpPr>
            <a:spLocks noChangeArrowheads="1"/>
          </p:cNvSpPr>
          <p:nvPr/>
        </p:nvSpPr>
        <p:spPr bwMode="auto">
          <a:xfrm>
            <a:off x="611188" y="981075"/>
            <a:ext cx="7385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b="0">
                <a:latin typeface="Times New Roman" pitchFamily="18" charset="0"/>
              </a:rPr>
              <a:t> </a:t>
            </a:r>
            <a:r>
              <a:rPr kumimoji="0" lang="en-US" altLang="zh-CN" sz="2800">
                <a:solidFill>
                  <a:srgbClr val="FFFF00"/>
                </a:solidFill>
                <a:latin typeface="Times New Roman" pitchFamily="18" charset="0"/>
              </a:rPr>
              <a:t>2. </a:t>
            </a:r>
            <a:r>
              <a:rPr kumimoji="0" lang="zh-CN" altLang="en-US" sz="2800">
                <a:solidFill>
                  <a:srgbClr val="FFFF00"/>
                </a:solidFill>
                <a:latin typeface="Times New Roman" pitchFamily="18" charset="0"/>
              </a:rPr>
              <a:t>排序过程举例：</a:t>
            </a:r>
          </a:p>
          <a:p>
            <a:pPr eaLnBrk="1" hangingPunct="1">
              <a:spcBef>
                <a:spcPct val="0"/>
              </a:spcBef>
              <a:buClrTx/>
              <a:buFontTx/>
              <a:buNone/>
            </a:pPr>
            <a:r>
              <a:rPr kumimoji="0" lang="zh-CN" altLang="en-US" sz="2800">
                <a:latin typeface="Times New Roman" pitchFamily="18" charset="0"/>
              </a:rPr>
              <a:t>待排序序列： </a:t>
            </a:r>
            <a:r>
              <a:rPr kumimoji="0" lang="en-US" altLang="zh-CN" sz="2800">
                <a:latin typeface="Times New Roman" pitchFamily="18" charset="0"/>
              </a:rPr>
              <a:t>49, 38, 65, 97, 76, 13, 27, </a:t>
            </a:r>
            <a:r>
              <a:rPr kumimoji="0" lang="en-US" altLang="zh-CN" sz="2800" u="sng">
                <a:latin typeface="Times New Roman" pitchFamily="18" charset="0"/>
              </a:rPr>
              <a:t>49</a:t>
            </a:r>
            <a:r>
              <a:rPr kumimoji="0" lang="en-US" altLang="zh-CN" sz="2800">
                <a:latin typeface="Times New Roman" pitchFamily="18" charset="0"/>
              </a:rPr>
              <a:t>, 55, 4</a:t>
            </a:r>
          </a:p>
        </p:txBody>
      </p:sp>
      <p:graphicFrame>
        <p:nvGraphicFramePr>
          <p:cNvPr id="195640" name="Group 56"/>
          <p:cNvGraphicFramePr>
            <a:graphicFrameLocks noGrp="1"/>
          </p:cNvGraphicFramePr>
          <p:nvPr/>
        </p:nvGraphicFramePr>
        <p:xfrm>
          <a:off x="755650" y="3586163"/>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第一趟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607" name="Rectangle 86"/>
          <p:cNvSpPr>
            <a:spLocks noChangeArrowheads="1"/>
          </p:cNvSpPr>
          <p:nvPr/>
        </p:nvSpPr>
        <p:spPr bwMode="auto">
          <a:xfrm>
            <a:off x="1187450" y="3082925"/>
            <a:ext cx="763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d=5</a:t>
            </a:r>
          </a:p>
        </p:txBody>
      </p:sp>
      <p:sp>
        <p:nvSpPr>
          <p:cNvPr id="24608" name="Rectangle 87"/>
          <p:cNvSpPr>
            <a:spLocks noChangeArrowheads="1"/>
          </p:cNvSpPr>
          <p:nvPr/>
        </p:nvSpPr>
        <p:spPr bwMode="auto">
          <a:xfrm>
            <a:off x="5795963"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49</a:t>
            </a:r>
          </a:p>
        </p:txBody>
      </p:sp>
      <p:sp>
        <p:nvSpPr>
          <p:cNvPr id="24609" name="Rectangle 88"/>
          <p:cNvSpPr>
            <a:spLocks noChangeArrowheads="1"/>
          </p:cNvSpPr>
          <p:nvPr/>
        </p:nvSpPr>
        <p:spPr bwMode="auto">
          <a:xfrm>
            <a:off x="2700338"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13</a:t>
            </a:r>
          </a:p>
        </p:txBody>
      </p:sp>
      <p:sp>
        <p:nvSpPr>
          <p:cNvPr id="24610" name="Rectangle 89"/>
          <p:cNvSpPr>
            <a:spLocks noChangeArrowheads="1"/>
          </p:cNvSpPr>
          <p:nvPr/>
        </p:nvSpPr>
        <p:spPr bwMode="auto">
          <a:xfrm>
            <a:off x="327660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27</a:t>
            </a:r>
          </a:p>
        </p:txBody>
      </p:sp>
      <p:sp>
        <p:nvSpPr>
          <p:cNvPr id="24611" name="Rectangle 90"/>
          <p:cNvSpPr>
            <a:spLocks noChangeArrowheads="1"/>
          </p:cNvSpPr>
          <p:nvPr/>
        </p:nvSpPr>
        <p:spPr bwMode="auto">
          <a:xfrm>
            <a:off x="6372225"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38</a:t>
            </a:r>
          </a:p>
        </p:txBody>
      </p:sp>
      <p:sp>
        <p:nvSpPr>
          <p:cNvPr id="24612" name="Rectangle 91"/>
          <p:cNvSpPr>
            <a:spLocks noChangeArrowheads="1"/>
          </p:cNvSpPr>
          <p:nvPr/>
        </p:nvSpPr>
        <p:spPr bwMode="auto">
          <a:xfrm>
            <a:off x="6948488"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65</a:t>
            </a:r>
          </a:p>
        </p:txBody>
      </p:sp>
      <p:sp>
        <p:nvSpPr>
          <p:cNvPr id="24613" name="Rectangle 92"/>
          <p:cNvSpPr>
            <a:spLocks noChangeArrowheads="1"/>
          </p:cNvSpPr>
          <p:nvPr/>
        </p:nvSpPr>
        <p:spPr bwMode="auto">
          <a:xfrm>
            <a:off x="392430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u="sng">
                <a:latin typeface="Times New Roman" pitchFamily="18" charset="0"/>
              </a:rPr>
              <a:t>49</a:t>
            </a:r>
          </a:p>
        </p:txBody>
      </p:sp>
      <p:sp>
        <p:nvSpPr>
          <p:cNvPr id="24614" name="Rectangle 93"/>
          <p:cNvSpPr>
            <a:spLocks noChangeArrowheads="1"/>
          </p:cNvSpPr>
          <p:nvPr/>
        </p:nvSpPr>
        <p:spPr bwMode="auto">
          <a:xfrm>
            <a:off x="752475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97</a:t>
            </a:r>
          </a:p>
        </p:txBody>
      </p:sp>
      <p:sp>
        <p:nvSpPr>
          <p:cNvPr id="24615" name="Rectangle 94"/>
          <p:cNvSpPr>
            <a:spLocks noChangeArrowheads="1"/>
          </p:cNvSpPr>
          <p:nvPr/>
        </p:nvSpPr>
        <p:spPr bwMode="auto">
          <a:xfrm>
            <a:off x="457200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55</a:t>
            </a:r>
          </a:p>
        </p:txBody>
      </p:sp>
      <p:sp>
        <p:nvSpPr>
          <p:cNvPr id="24616" name="Rectangle 95"/>
          <p:cNvSpPr>
            <a:spLocks noChangeArrowheads="1"/>
          </p:cNvSpPr>
          <p:nvPr/>
        </p:nvSpPr>
        <p:spPr bwMode="auto">
          <a:xfrm>
            <a:off x="8172450"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buFont typeface="Wingdings" pitchFamily="2" charset="2"/>
              <a:buNone/>
            </a:pPr>
            <a:r>
              <a:rPr kumimoji="0" lang="en-US" altLang="zh-CN" sz="2800">
                <a:latin typeface="Times New Roman" pitchFamily="18" charset="0"/>
              </a:rPr>
              <a:t>76</a:t>
            </a:r>
          </a:p>
        </p:txBody>
      </p:sp>
      <p:sp>
        <p:nvSpPr>
          <p:cNvPr id="24617" name="Rectangle 96"/>
          <p:cNvSpPr>
            <a:spLocks noChangeArrowheads="1"/>
          </p:cNvSpPr>
          <p:nvPr/>
        </p:nvSpPr>
        <p:spPr bwMode="auto">
          <a:xfrm>
            <a:off x="5219700" y="3657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a:t>
            </a:r>
          </a:p>
        </p:txBody>
      </p:sp>
      <p:sp>
        <p:nvSpPr>
          <p:cNvPr id="195701" name="Rectangle 117"/>
          <p:cNvSpPr>
            <a:spLocks noChangeArrowheads="1"/>
          </p:cNvSpPr>
          <p:nvPr/>
        </p:nvSpPr>
        <p:spPr bwMode="auto">
          <a:xfrm>
            <a:off x="1187450" y="4248150"/>
            <a:ext cx="763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d=2</a:t>
            </a:r>
          </a:p>
        </p:txBody>
      </p:sp>
      <p:graphicFrame>
        <p:nvGraphicFramePr>
          <p:cNvPr id="195705" name="Group 121"/>
          <p:cNvGraphicFramePr>
            <a:graphicFrameLocks noGrp="1"/>
          </p:cNvGraphicFramePr>
          <p:nvPr/>
        </p:nvGraphicFramePr>
        <p:xfrm>
          <a:off x="755650" y="4738688"/>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第二趟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5731" name="Rectangle 147"/>
          <p:cNvSpPr>
            <a:spLocks noChangeArrowheads="1"/>
          </p:cNvSpPr>
          <p:nvPr/>
        </p:nvSpPr>
        <p:spPr bwMode="auto">
          <a:xfrm>
            <a:off x="5795963" y="48101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55</a:t>
            </a:r>
          </a:p>
        </p:txBody>
      </p:sp>
      <p:sp>
        <p:nvSpPr>
          <p:cNvPr id="195732" name="Rectangle 148"/>
          <p:cNvSpPr>
            <a:spLocks noChangeArrowheads="1"/>
          </p:cNvSpPr>
          <p:nvPr/>
        </p:nvSpPr>
        <p:spPr bwMode="auto">
          <a:xfrm>
            <a:off x="2700338" y="48101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a:t>
            </a:r>
          </a:p>
        </p:txBody>
      </p:sp>
      <p:sp>
        <p:nvSpPr>
          <p:cNvPr id="195733" name="Rectangle 149"/>
          <p:cNvSpPr>
            <a:spLocks noChangeArrowheads="1"/>
          </p:cNvSpPr>
          <p:nvPr/>
        </p:nvSpPr>
        <p:spPr bwMode="auto">
          <a:xfrm>
            <a:off x="32766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27</a:t>
            </a:r>
          </a:p>
        </p:txBody>
      </p:sp>
      <p:sp>
        <p:nvSpPr>
          <p:cNvPr id="195734" name="Rectangle 150"/>
          <p:cNvSpPr>
            <a:spLocks noChangeArrowheads="1"/>
          </p:cNvSpPr>
          <p:nvPr/>
        </p:nvSpPr>
        <p:spPr bwMode="auto">
          <a:xfrm>
            <a:off x="6372225" y="48101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u="sng">
                <a:latin typeface="Times New Roman" pitchFamily="18" charset="0"/>
              </a:rPr>
              <a:t>49</a:t>
            </a:r>
          </a:p>
        </p:txBody>
      </p:sp>
      <p:sp>
        <p:nvSpPr>
          <p:cNvPr id="195735" name="Rectangle 151"/>
          <p:cNvSpPr>
            <a:spLocks noChangeArrowheads="1"/>
          </p:cNvSpPr>
          <p:nvPr/>
        </p:nvSpPr>
        <p:spPr bwMode="auto">
          <a:xfrm>
            <a:off x="6948488"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65</a:t>
            </a:r>
          </a:p>
        </p:txBody>
      </p:sp>
      <p:sp>
        <p:nvSpPr>
          <p:cNvPr id="195736" name="Rectangle 152"/>
          <p:cNvSpPr>
            <a:spLocks noChangeArrowheads="1"/>
          </p:cNvSpPr>
          <p:nvPr/>
        </p:nvSpPr>
        <p:spPr bwMode="auto">
          <a:xfrm>
            <a:off x="39243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13</a:t>
            </a:r>
          </a:p>
        </p:txBody>
      </p:sp>
      <p:sp>
        <p:nvSpPr>
          <p:cNvPr id="195737" name="Rectangle 153"/>
          <p:cNvSpPr>
            <a:spLocks noChangeArrowheads="1"/>
          </p:cNvSpPr>
          <p:nvPr/>
        </p:nvSpPr>
        <p:spPr bwMode="auto">
          <a:xfrm>
            <a:off x="752475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97</a:t>
            </a:r>
          </a:p>
        </p:txBody>
      </p:sp>
      <p:sp>
        <p:nvSpPr>
          <p:cNvPr id="195738" name="Rectangle 154"/>
          <p:cNvSpPr>
            <a:spLocks noChangeArrowheads="1"/>
          </p:cNvSpPr>
          <p:nvPr/>
        </p:nvSpPr>
        <p:spPr bwMode="auto">
          <a:xfrm>
            <a:off x="45720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49</a:t>
            </a:r>
          </a:p>
        </p:txBody>
      </p:sp>
      <p:sp>
        <p:nvSpPr>
          <p:cNvPr id="195739" name="Rectangle 155"/>
          <p:cNvSpPr>
            <a:spLocks noChangeArrowheads="1"/>
          </p:cNvSpPr>
          <p:nvPr/>
        </p:nvSpPr>
        <p:spPr bwMode="auto">
          <a:xfrm>
            <a:off x="8172450" y="48101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buFont typeface="Wingdings" pitchFamily="2" charset="2"/>
              <a:buNone/>
            </a:pPr>
            <a:r>
              <a:rPr kumimoji="0" lang="en-US" altLang="zh-CN" sz="2800">
                <a:latin typeface="Times New Roman" pitchFamily="18" charset="0"/>
              </a:rPr>
              <a:t>76</a:t>
            </a:r>
          </a:p>
        </p:txBody>
      </p:sp>
      <p:sp>
        <p:nvSpPr>
          <p:cNvPr id="195740" name="Rectangle 156"/>
          <p:cNvSpPr>
            <a:spLocks noChangeArrowheads="1"/>
          </p:cNvSpPr>
          <p:nvPr/>
        </p:nvSpPr>
        <p:spPr bwMode="auto">
          <a:xfrm>
            <a:off x="52197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38</a:t>
            </a:r>
          </a:p>
        </p:txBody>
      </p:sp>
      <p:graphicFrame>
        <p:nvGraphicFramePr>
          <p:cNvPr id="195759" name="Group 175"/>
          <p:cNvGraphicFramePr>
            <a:graphicFrameLocks noGrp="1"/>
          </p:cNvGraphicFramePr>
          <p:nvPr/>
        </p:nvGraphicFramePr>
        <p:xfrm>
          <a:off x="755650" y="2420938"/>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初始状态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sng" strike="noStrike" cap="none" normalizeH="0" baseline="0" smtClean="0">
                          <a:ln>
                            <a:noFill/>
                          </a:ln>
                          <a:solidFill>
                            <a:schemeClr val="tx1"/>
                          </a:solidFill>
                          <a:effectLst/>
                          <a:latin typeface="Garamond" pitchFamily="18" charset="0"/>
                          <a:ea typeface="宋体" pitchFamily="2" charset="-122"/>
                        </a:rPr>
                        <a:t>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95789" name="Group 205"/>
          <p:cNvGraphicFramePr>
            <a:graphicFrameLocks noGrp="1"/>
          </p:cNvGraphicFramePr>
          <p:nvPr/>
        </p:nvGraphicFramePr>
        <p:xfrm>
          <a:off x="2662238" y="1989138"/>
          <a:ext cx="6157912" cy="517880"/>
        </p:xfrm>
        <a:graphic>
          <a:graphicData uri="http://schemas.openxmlformats.org/drawingml/2006/table">
            <a:tbl>
              <a:tblPr/>
              <a:tblGrid>
                <a:gridCol w="671512"/>
                <a:gridCol w="609600"/>
                <a:gridCol w="609600"/>
                <a:gridCol w="609600"/>
                <a:gridCol w="609600"/>
                <a:gridCol w="609600"/>
                <a:gridCol w="609600"/>
                <a:gridCol w="609600"/>
                <a:gridCol w="534988"/>
                <a:gridCol w="684212"/>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580" marB="4558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a:t>
                      </a:r>
                    </a:p>
                  </a:txBody>
                  <a:tcPr marT="45580" marB="45580" horzOverflow="overflow">
                    <a:lnL>
                      <a:noFill/>
                    </a:lnL>
                    <a:lnR cap="flat">
                      <a:noFill/>
                    </a:lnR>
                    <a:lnT cap="flat">
                      <a:noFill/>
                    </a:lnT>
                    <a:lnB cap="flat">
                      <a:noFill/>
                    </a:lnB>
                    <a:lnTlToBr>
                      <a:noFill/>
                    </a:lnTlToBr>
                    <a:lnBlToTr>
                      <a:noFill/>
                    </a:lnBlToTr>
                    <a:noFill/>
                  </a:tcPr>
                </a:tc>
              </a:tr>
            </a:tbl>
          </a:graphicData>
        </a:graphic>
      </p:graphicFrame>
      <p:grpSp>
        <p:nvGrpSpPr>
          <p:cNvPr id="195823" name="Group 239"/>
          <p:cNvGrpSpPr>
            <a:grpSpLocks/>
          </p:cNvGrpSpPr>
          <p:nvPr/>
        </p:nvGrpSpPr>
        <p:grpSpPr bwMode="auto">
          <a:xfrm>
            <a:off x="2843213" y="4221163"/>
            <a:ext cx="5041900" cy="319087"/>
            <a:chOff x="1791" y="3647"/>
            <a:chExt cx="3176" cy="201"/>
          </a:xfrm>
        </p:grpSpPr>
        <p:sp>
          <p:nvSpPr>
            <p:cNvPr id="24700" name="Line 113"/>
            <p:cNvSpPr>
              <a:spLocks noChangeShapeType="1"/>
            </p:cNvSpPr>
            <p:nvPr/>
          </p:nvSpPr>
          <p:spPr bwMode="auto">
            <a:xfrm>
              <a:off x="1791"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01" name="Line 114"/>
            <p:cNvSpPr>
              <a:spLocks noChangeShapeType="1"/>
            </p:cNvSpPr>
            <p:nvPr/>
          </p:nvSpPr>
          <p:spPr bwMode="auto">
            <a:xfrm flipV="1">
              <a:off x="1791" y="3838"/>
              <a:ext cx="3176" cy="1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02" name="Line 116"/>
            <p:cNvSpPr>
              <a:spLocks noChangeShapeType="1"/>
            </p:cNvSpPr>
            <p:nvPr/>
          </p:nvSpPr>
          <p:spPr bwMode="auto">
            <a:xfrm>
              <a:off x="2699"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03" name="Line 118"/>
            <p:cNvSpPr>
              <a:spLocks noChangeShapeType="1"/>
            </p:cNvSpPr>
            <p:nvPr/>
          </p:nvSpPr>
          <p:spPr bwMode="auto">
            <a:xfrm flipV="1">
              <a:off x="3470"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04" name="Line 119"/>
            <p:cNvSpPr>
              <a:spLocks noChangeShapeType="1"/>
            </p:cNvSpPr>
            <p:nvPr/>
          </p:nvSpPr>
          <p:spPr bwMode="auto">
            <a:xfrm flipV="1">
              <a:off x="4967"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05" name="Line 238"/>
            <p:cNvSpPr>
              <a:spLocks noChangeShapeType="1"/>
            </p:cNvSpPr>
            <p:nvPr/>
          </p:nvSpPr>
          <p:spPr bwMode="auto">
            <a:xfrm flipV="1">
              <a:off x="4195" y="364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5824" name="Group 240"/>
          <p:cNvGrpSpPr>
            <a:grpSpLocks/>
          </p:cNvGrpSpPr>
          <p:nvPr/>
        </p:nvGrpSpPr>
        <p:grpSpPr bwMode="auto">
          <a:xfrm>
            <a:off x="3492500" y="4221163"/>
            <a:ext cx="5041900" cy="319087"/>
            <a:chOff x="1791" y="3647"/>
            <a:chExt cx="3176" cy="201"/>
          </a:xfrm>
        </p:grpSpPr>
        <p:sp>
          <p:nvSpPr>
            <p:cNvPr id="24694" name="Line 241"/>
            <p:cNvSpPr>
              <a:spLocks noChangeShapeType="1"/>
            </p:cNvSpPr>
            <p:nvPr/>
          </p:nvSpPr>
          <p:spPr bwMode="auto">
            <a:xfrm>
              <a:off x="1791"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95" name="Line 242"/>
            <p:cNvSpPr>
              <a:spLocks noChangeShapeType="1"/>
            </p:cNvSpPr>
            <p:nvPr/>
          </p:nvSpPr>
          <p:spPr bwMode="auto">
            <a:xfrm flipV="1">
              <a:off x="1791" y="3838"/>
              <a:ext cx="3176" cy="1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96" name="Line 243"/>
            <p:cNvSpPr>
              <a:spLocks noChangeShapeType="1"/>
            </p:cNvSpPr>
            <p:nvPr/>
          </p:nvSpPr>
          <p:spPr bwMode="auto">
            <a:xfrm>
              <a:off x="2699"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97" name="Line 244"/>
            <p:cNvSpPr>
              <a:spLocks noChangeShapeType="1"/>
            </p:cNvSpPr>
            <p:nvPr/>
          </p:nvSpPr>
          <p:spPr bwMode="auto">
            <a:xfrm flipV="1">
              <a:off x="3470"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98" name="Line 245"/>
            <p:cNvSpPr>
              <a:spLocks noChangeShapeType="1"/>
            </p:cNvSpPr>
            <p:nvPr/>
          </p:nvSpPr>
          <p:spPr bwMode="auto">
            <a:xfrm flipV="1">
              <a:off x="4967" y="365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99" name="Line 246"/>
            <p:cNvSpPr>
              <a:spLocks noChangeShapeType="1"/>
            </p:cNvSpPr>
            <p:nvPr/>
          </p:nvSpPr>
          <p:spPr bwMode="auto">
            <a:xfrm flipV="1">
              <a:off x="4195" y="3647"/>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701"/>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95705"/>
                                        </p:tgtEl>
                                        <p:attrNameLst>
                                          <p:attrName>style.visibility</p:attrName>
                                        </p:attrNameLst>
                                      </p:cBhvr>
                                      <p:to>
                                        <p:strVal val="visible"/>
                                      </p:to>
                                    </p:set>
                                    <p:anim calcmode="lin" valueType="num">
                                      <p:cBhvr additive="base">
                                        <p:cTn id="9" dur="500" fill="hold"/>
                                        <p:tgtEl>
                                          <p:spTgt spid="195705"/>
                                        </p:tgtEl>
                                        <p:attrNameLst>
                                          <p:attrName>ppt_x</p:attrName>
                                        </p:attrNameLst>
                                      </p:cBhvr>
                                      <p:tavLst>
                                        <p:tav tm="0">
                                          <p:val>
                                            <p:strVal val="#ppt_x"/>
                                          </p:val>
                                        </p:tav>
                                        <p:tav tm="100000">
                                          <p:val>
                                            <p:strVal val="#ppt_x"/>
                                          </p:val>
                                        </p:tav>
                                      </p:tavLst>
                                    </p:anim>
                                    <p:anim calcmode="lin" valueType="num">
                                      <p:cBhvr additive="base">
                                        <p:cTn id="10" dur="500" fill="hold"/>
                                        <p:tgtEl>
                                          <p:spTgt spid="195705"/>
                                        </p:tgtEl>
                                        <p:attrNameLst>
                                          <p:attrName>ppt_y</p:attrName>
                                        </p:attrNameLst>
                                      </p:cBhvr>
                                      <p:tavLst>
                                        <p:tav tm="0">
                                          <p:val>
                                            <p:strVal val="1+#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95823"/>
                                        </p:tgtEl>
                                        <p:attrNameLst>
                                          <p:attrName>style.visibility</p:attrName>
                                        </p:attrNameLst>
                                      </p:cBhvr>
                                      <p:to>
                                        <p:strVal val="visible"/>
                                      </p:to>
                                    </p:set>
                                    <p:anim calcmode="lin" valueType="num">
                                      <p:cBhvr additive="base">
                                        <p:cTn id="15" dur="500" fill="hold"/>
                                        <p:tgtEl>
                                          <p:spTgt spid="195823"/>
                                        </p:tgtEl>
                                        <p:attrNameLst>
                                          <p:attrName>ppt_x</p:attrName>
                                        </p:attrNameLst>
                                      </p:cBhvr>
                                      <p:tavLst>
                                        <p:tav tm="0">
                                          <p:val>
                                            <p:strVal val="#ppt_x"/>
                                          </p:val>
                                        </p:tav>
                                        <p:tav tm="100000">
                                          <p:val>
                                            <p:strVal val="#ppt_x"/>
                                          </p:val>
                                        </p:tav>
                                      </p:tavLst>
                                    </p:anim>
                                    <p:anim calcmode="lin" valueType="num">
                                      <p:cBhvr additive="base">
                                        <p:cTn id="16" dur="500" fill="hold"/>
                                        <p:tgtEl>
                                          <p:spTgt spid="19582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7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7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7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57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5737"/>
                                        </p:tgtEl>
                                        <p:attrNameLst>
                                          <p:attrName>style.visibility</p:attrName>
                                        </p:attrNameLst>
                                      </p:cBhvr>
                                      <p:to>
                                        <p:strVal val="visible"/>
                                      </p:to>
                                    </p:set>
                                  </p:childTnLst>
                                </p:cTn>
                              </p:par>
                            </p:childTnLst>
                          </p:cTn>
                        </p:par>
                        <p:par>
                          <p:cTn id="29" fill="hold" nodeType="afterGroup">
                            <p:stCondLst>
                              <p:cond delay="0"/>
                            </p:stCondLst>
                            <p:childTnLst>
                              <p:par>
                                <p:cTn id="30" presetID="3" presetClass="emph" presetSubtype="2" fill="hold" grpId="1" nodeType="afterEffect">
                                  <p:stCondLst>
                                    <p:cond delay="0"/>
                                  </p:stCondLst>
                                  <p:childTnLst>
                                    <p:animClr clrSpc="rgb" dir="cw">
                                      <p:cBhvr override="childStyle">
                                        <p:cTn id="31" dur="2000" fill="hold"/>
                                        <p:tgtEl>
                                          <p:spTgt spid="195732"/>
                                        </p:tgtEl>
                                        <p:attrNameLst>
                                          <p:attrName>style.color</p:attrName>
                                        </p:attrNameLst>
                                      </p:cBhvr>
                                      <p:to>
                                        <a:srgbClr val="FFFF00"/>
                                      </p:to>
                                    </p:animClr>
                                  </p:childTnLst>
                                </p:cTn>
                              </p:par>
                              <p:par>
                                <p:cTn id="32" presetID="3" presetClass="emph" presetSubtype="2" fill="hold" grpId="1" nodeType="withEffect">
                                  <p:stCondLst>
                                    <p:cond delay="0"/>
                                  </p:stCondLst>
                                  <p:childTnLst>
                                    <p:animClr clrSpc="rgb" dir="cw">
                                      <p:cBhvr override="childStyle">
                                        <p:cTn id="33" dur="2000" fill="hold"/>
                                        <p:tgtEl>
                                          <p:spTgt spid="195736"/>
                                        </p:tgtEl>
                                        <p:attrNameLst>
                                          <p:attrName>style.color</p:attrName>
                                        </p:attrNameLst>
                                      </p:cBhvr>
                                      <p:to>
                                        <a:srgbClr val="FFFF00"/>
                                      </p:to>
                                    </p:animClr>
                                  </p:childTnLst>
                                </p:cTn>
                              </p:par>
                              <p:par>
                                <p:cTn id="34" presetID="3" presetClass="emph" presetSubtype="2" fill="hold" grpId="1" nodeType="withEffect">
                                  <p:stCondLst>
                                    <p:cond delay="0"/>
                                  </p:stCondLst>
                                  <p:childTnLst>
                                    <p:animClr clrSpc="rgb" dir="cw">
                                      <p:cBhvr override="childStyle">
                                        <p:cTn id="35" dur="2000" fill="hold"/>
                                        <p:tgtEl>
                                          <p:spTgt spid="195740"/>
                                        </p:tgtEl>
                                        <p:attrNameLst>
                                          <p:attrName>style.color</p:attrName>
                                        </p:attrNameLst>
                                      </p:cBhvr>
                                      <p:to>
                                        <a:srgbClr val="FFFF00"/>
                                      </p:to>
                                    </p:animClr>
                                  </p:childTnLst>
                                </p:cTn>
                              </p:par>
                              <p:par>
                                <p:cTn id="36" presetID="3" presetClass="emph" presetSubtype="2" fill="hold" grpId="1" nodeType="withEffect">
                                  <p:stCondLst>
                                    <p:cond delay="0"/>
                                  </p:stCondLst>
                                  <p:childTnLst>
                                    <p:animClr clrSpc="rgb" dir="cw">
                                      <p:cBhvr override="childStyle">
                                        <p:cTn id="37" dur="2000" fill="hold"/>
                                        <p:tgtEl>
                                          <p:spTgt spid="195734"/>
                                        </p:tgtEl>
                                        <p:attrNameLst>
                                          <p:attrName>style.color</p:attrName>
                                        </p:attrNameLst>
                                      </p:cBhvr>
                                      <p:to>
                                        <a:srgbClr val="FFFF00"/>
                                      </p:to>
                                    </p:animClr>
                                  </p:childTnLst>
                                </p:cTn>
                              </p:par>
                              <p:par>
                                <p:cTn id="38" presetID="3" presetClass="emph" presetSubtype="2" fill="hold" grpId="1" nodeType="withEffect">
                                  <p:stCondLst>
                                    <p:cond delay="0"/>
                                  </p:stCondLst>
                                  <p:childTnLst>
                                    <p:animClr clrSpc="rgb" dir="cw">
                                      <p:cBhvr override="childStyle">
                                        <p:cTn id="39" dur="2000" fill="hold"/>
                                        <p:tgtEl>
                                          <p:spTgt spid="195737"/>
                                        </p:tgtEl>
                                        <p:attrNameLst>
                                          <p:attrName>style.color</p:attrName>
                                        </p:attrNameLst>
                                      </p:cBhvr>
                                      <p:to>
                                        <a:srgbClr val="FFFF00"/>
                                      </p:to>
                                    </p:animClr>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195823"/>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95824"/>
                                        </p:tgtEl>
                                        <p:attrNameLst>
                                          <p:attrName>style.visibility</p:attrName>
                                        </p:attrNameLst>
                                      </p:cBhvr>
                                      <p:to>
                                        <p:strVal val="visible"/>
                                      </p:to>
                                    </p:set>
                                    <p:anim calcmode="lin" valueType="num">
                                      <p:cBhvr additive="base">
                                        <p:cTn id="48" dur="500" fill="hold"/>
                                        <p:tgtEl>
                                          <p:spTgt spid="195824"/>
                                        </p:tgtEl>
                                        <p:attrNameLst>
                                          <p:attrName>ppt_x</p:attrName>
                                        </p:attrNameLst>
                                      </p:cBhvr>
                                      <p:tavLst>
                                        <p:tav tm="0">
                                          <p:val>
                                            <p:strVal val="#ppt_x"/>
                                          </p:val>
                                        </p:tav>
                                        <p:tav tm="100000">
                                          <p:val>
                                            <p:strVal val="#ppt_x"/>
                                          </p:val>
                                        </p:tav>
                                      </p:tavLst>
                                    </p:anim>
                                    <p:anim calcmode="lin" valueType="num">
                                      <p:cBhvr additive="base">
                                        <p:cTn id="49" dur="500" fill="hold"/>
                                        <p:tgtEl>
                                          <p:spTgt spid="195824"/>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573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95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57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573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5739"/>
                                        </p:tgtEl>
                                        <p:attrNameLst>
                                          <p:attrName>style.visibility</p:attrName>
                                        </p:attrNameLst>
                                      </p:cBhvr>
                                      <p:to>
                                        <p:strVal val="visible"/>
                                      </p:to>
                                    </p:set>
                                  </p:childTnLst>
                                </p:cTn>
                              </p:par>
                            </p:childTnLst>
                          </p:cTn>
                        </p:par>
                        <p:par>
                          <p:cTn id="62" fill="hold" nodeType="afterGroup">
                            <p:stCondLst>
                              <p:cond delay="0"/>
                            </p:stCondLst>
                            <p:childTnLst>
                              <p:par>
                                <p:cTn id="63" presetID="3" presetClass="emph" presetSubtype="2" fill="hold" grpId="1" nodeType="afterEffect">
                                  <p:stCondLst>
                                    <p:cond delay="0"/>
                                  </p:stCondLst>
                                  <p:childTnLst>
                                    <p:animClr clrSpc="rgb" dir="cw">
                                      <p:cBhvr override="childStyle">
                                        <p:cTn id="64" dur="2000" fill="hold"/>
                                        <p:tgtEl>
                                          <p:spTgt spid="195733"/>
                                        </p:tgtEl>
                                        <p:attrNameLst>
                                          <p:attrName>style.color</p:attrName>
                                        </p:attrNameLst>
                                      </p:cBhvr>
                                      <p:to>
                                        <a:srgbClr val="FFFF00"/>
                                      </p:to>
                                    </p:animClr>
                                  </p:childTnLst>
                                </p:cTn>
                              </p:par>
                              <p:par>
                                <p:cTn id="65" presetID="3" presetClass="emph" presetSubtype="2" fill="hold" grpId="1" nodeType="withEffect">
                                  <p:stCondLst>
                                    <p:cond delay="0"/>
                                  </p:stCondLst>
                                  <p:childTnLst>
                                    <p:animClr clrSpc="rgb" dir="cw">
                                      <p:cBhvr override="childStyle">
                                        <p:cTn id="66" dur="2000" fill="hold"/>
                                        <p:tgtEl>
                                          <p:spTgt spid="195738"/>
                                        </p:tgtEl>
                                        <p:attrNameLst>
                                          <p:attrName>style.color</p:attrName>
                                        </p:attrNameLst>
                                      </p:cBhvr>
                                      <p:to>
                                        <a:srgbClr val="FFFF00"/>
                                      </p:to>
                                    </p:animClr>
                                  </p:childTnLst>
                                </p:cTn>
                              </p:par>
                              <p:par>
                                <p:cTn id="67" presetID="3" presetClass="emph" presetSubtype="2" fill="hold" grpId="1" nodeType="withEffect">
                                  <p:stCondLst>
                                    <p:cond delay="0"/>
                                  </p:stCondLst>
                                  <p:childTnLst>
                                    <p:animClr clrSpc="rgb" dir="cw">
                                      <p:cBhvr override="childStyle">
                                        <p:cTn id="68" dur="2000" fill="hold"/>
                                        <p:tgtEl>
                                          <p:spTgt spid="195731"/>
                                        </p:tgtEl>
                                        <p:attrNameLst>
                                          <p:attrName>style.color</p:attrName>
                                        </p:attrNameLst>
                                      </p:cBhvr>
                                      <p:to>
                                        <a:srgbClr val="FFFF00"/>
                                      </p:to>
                                    </p:animClr>
                                  </p:childTnLst>
                                </p:cTn>
                              </p:par>
                              <p:par>
                                <p:cTn id="69" presetID="3" presetClass="emph" presetSubtype="2" fill="hold" grpId="1" nodeType="withEffect">
                                  <p:stCondLst>
                                    <p:cond delay="0"/>
                                  </p:stCondLst>
                                  <p:childTnLst>
                                    <p:animClr clrSpc="rgb" dir="cw">
                                      <p:cBhvr override="childStyle">
                                        <p:cTn id="70" dur="2000" fill="hold"/>
                                        <p:tgtEl>
                                          <p:spTgt spid="195735"/>
                                        </p:tgtEl>
                                        <p:attrNameLst>
                                          <p:attrName>style.color</p:attrName>
                                        </p:attrNameLst>
                                      </p:cBhvr>
                                      <p:to>
                                        <a:srgbClr val="FFFF00"/>
                                      </p:to>
                                    </p:animClr>
                                  </p:childTnLst>
                                </p:cTn>
                              </p:par>
                              <p:par>
                                <p:cTn id="71" presetID="3" presetClass="emph" presetSubtype="2" fill="hold" grpId="1" nodeType="withEffect">
                                  <p:stCondLst>
                                    <p:cond delay="0"/>
                                  </p:stCondLst>
                                  <p:childTnLst>
                                    <p:animClr clrSpc="rgb" dir="cw">
                                      <p:cBhvr override="childStyle">
                                        <p:cTn id="72" dur="2000" fill="hold"/>
                                        <p:tgtEl>
                                          <p:spTgt spid="195739"/>
                                        </p:tgtEl>
                                        <p:attrNameLst>
                                          <p:attrName>style.color</p:attrName>
                                        </p:attrNameLst>
                                      </p:cBhvr>
                                      <p:to>
                                        <a:srgbClr val="FFFF00"/>
                                      </p:to>
                                    </p:animClr>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nodeType="clickEffect">
                                  <p:stCondLst>
                                    <p:cond delay="0"/>
                                  </p:stCondLst>
                                  <p:childTnLst>
                                    <p:set>
                                      <p:cBhvr>
                                        <p:cTn id="76" dur="1" fill="hold">
                                          <p:stCondLst>
                                            <p:cond delay="0"/>
                                          </p:stCondLst>
                                        </p:cTn>
                                        <p:tgtEl>
                                          <p:spTgt spid="1958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701" grpId="0"/>
      <p:bldP spid="195731" grpId="0"/>
      <p:bldP spid="195731" grpId="1"/>
      <p:bldP spid="195732" grpId="0"/>
      <p:bldP spid="195732" grpId="1"/>
      <p:bldP spid="195733" grpId="0"/>
      <p:bldP spid="195733" grpId="1"/>
      <p:bldP spid="195734" grpId="0"/>
      <p:bldP spid="195734" grpId="1"/>
      <p:bldP spid="195735" grpId="0"/>
      <p:bldP spid="195735" grpId="1"/>
      <p:bldP spid="195736" grpId="0"/>
      <p:bldP spid="195736" grpId="1"/>
      <p:bldP spid="195737" grpId="0"/>
      <p:bldP spid="195737" grpId="1"/>
      <p:bldP spid="195738" grpId="0"/>
      <p:bldP spid="195738" grpId="1"/>
      <p:bldP spid="195739" grpId="0"/>
      <p:bldP spid="195739" grpId="1"/>
      <p:bldP spid="195740" grpId="0"/>
      <p:bldP spid="19574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1288E4A3-6F0D-409B-B58A-3492E0BCD54C}" type="slidenum">
              <a:rPr lang="en-US" altLang="zh-CN" sz="1200" b="0" smtClean="0">
                <a:latin typeface="Arial" charset="0"/>
              </a:rPr>
              <a:pPr eaLnBrk="1" hangingPunct="1">
                <a:spcBef>
                  <a:spcPct val="0"/>
                </a:spcBef>
                <a:buClrTx/>
                <a:buFontTx/>
                <a:buNone/>
              </a:pPr>
              <a:t>24</a:t>
            </a:fld>
            <a:endParaRPr lang="en-US" altLang="zh-CN" sz="1200" b="0" smtClean="0">
              <a:latin typeface="Arial" charset="0"/>
            </a:endParaRPr>
          </a:p>
        </p:txBody>
      </p:sp>
      <p:sp>
        <p:nvSpPr>
          <p:cNvPr id="25603" name="Rectangle 2"/>
          <p:cNvSpPr>
            <a:spLocks noChangeArrowheads="1"/>
          </p:cNvSpPr>
          <p:nvPr/>
        </p:nvSpPr>
        <p:spPr bwMode="auto">
          <a:xfrm>
            <a:off x="3203575" y="203200"/>
            <a:ext cx="26225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zh-CN" altLang="en-US">
                <a:solidFill>
                  <a:srgbClr val="FFFF00"/>
                </a:solidFill>
                <a:latin typeface="Times New Roman" pitchFamily="18" charset="0"/>
              </a:rPr>
              <a:t>三、希尔排序</a:t>
            </a:r>
          </a:p>
        </p:txBody>
      </p:sp>
      <p:sp>
        <p:nvSpPr>
          <p:cNvPr id="25604" name="Rectangle 3"/>
          <p:cNvSpPr>
            <a:spLocks noChangeArrowheads="1"/>
          </p:cNvSpPr>
          <p:nvPr/>
        </p:nvSpPr>
        <p:spPr bwMode="auto">
          <a:xfrm>
            <a:off x="611188" y="981075"/>
            <a:ext cx="7385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b="0">
                <a:latin typeface="Times New Roman" pitchFamily="18" charset="0"/>
              </a:rPr>
              <a:t> </a:t>
            </a:r>
            <a:r>
              <a:rPr kumimoji="0" lang="en-US" altLang="zh-CN" sz="2800">
                <a:solidFill>
                  <a:srgbClr val="FFFF00"/>
                </a:solidFill>
                <a:latin typeface="Times New Roman" pitchFamily="18" charset="0"/>
              </a:rPr>
              <a:t>2. </a:t>
            </a:r>
            <a:r>
              <a:rPr kumimoji="0" lang="zh-CN" altLang="en-US" sz="2800">
                <a:solidFill>
                  <a:srgbClr val="FFFF00"/>
                </a:solidFill>
                <a:latin typeface="Times New Roman" pitchFamily="18" charset="0"/>
              </a:rPr>
              <a:t>排序过程举例：</a:t>
            </a:r>
          </a:p>
          <a:p>
            <a:pPr eaLnBrk="1" hangingPunct="1">
              <a:spcBef>
                <a:spcPct val="0"/>
              </a:spcBef>
              <a:buClrTx/>
              <a:buFontTx/>
              <a:buNone/>
            </a:pPr>
            <a:r>
              <a:rPr kumimoji="0" lang="zh-CN" altLang="en-US" sz="2800">
                <a:latin typeface="Times New Roman" pitchFamily="18" charset="0"/>
              </a:rPr>
              <a:t>待排序序列： </a:t>
            </a:r>
            <a:r>
              <a:rPr kumimoji="0" lang="en-US" altLang="zh-CN" sz="2800">
                <a:latin typeface="Times New Roman" pitchFamily="18" charset="0"/>
              </a:rPr>
              <a:t>49, 38, 65, 97, 76, 13, 27, </a:t>
            </a:r>
            <a:r>
              <a:rPr kumimoji="0" lang="en-US" altLang="zh-CN" sz="2800" u="sng">
                <a:latin typeface="Times New Roman" pitchFamily="18" charset="0"/>
              </a:rPr>
              <a:t>49</a:t>
            </a:r>
            <a:r>
              <a:rPr kumimoji="0" lang="en-US" altLang="zh-CN" sz="2800">
                <a:latin typeface="Times New Roman" pitchFamily="18" charset="0"/>
              </a:rPr>
              <a:t>, 55, 4</a:t>
            </a:r>
          </a:p>
        </p:txBody>
      </p:sp>
      <p:graphicFrame>
        <p:nvGraphicFramePr>
          <p:cNvPr id="197636" name="Group 4"/>
          <p:cNvGraphicFramePr>
            <a:graphicFrameLocks noGrp="1"/>
          </p:cNvGraphicFramePr>
          <p:nvPr/>
        </p:nvGraphicFramePr>
        <p:xfrm>
          <a:off x="755650" y="3586163"/>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第一趟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31" name="Rectangle 30"/>
          <p:cNvSpPr>
            <a:spLocks noChangeArrowheads="1"/>
          </p:cNvSpPr>
          <p:nvPr/>
        </p:nvSpPr>
        <p:spPr bwMode="auto">
          <a:xfrm>
            <a:off x="1187450" y="3082925"/>
            <a:ext cx="763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d=5</a:t>
            </a:r>
          </a:p>
        </p:txBody>
      </p:sp>
      <p:sp>
        <p:nvSpPr>
          <p:cNvPr id="25632" name="Rectangle 31"/>
          <p:cNvSpPr>
            <a:spLocks noChangeArrowheads="1"/>
          </p:cNvSpPr>
          <p:nvPr/>
        </p:nvSpPr>
        <p:spPr bwMode="auto">
          <a:xfrm>
            <a:off x="5795963"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49</a:t>
            </a:r>
          </a:p>
        </p:txBody>
      </p:sp>
      <p:sp>
        <p:nvSpPr>
          <p:cNvPr id="25633" name="Rectangle 32"/>
          <p:cNvSpPr>
            <a:spLocks noChangeArrowheads="1"/>
          </p:cNvSpPr>
          <p:nvPr/>
        </p:nvSpPr>
        <p:spPr bwMode="auto">
          <a:xfrm>
            <a:off x="2700338"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13</a:t>
            </a:r>
          </a:p>
        </p:txBody>
      </p:sp>
      <p:sp>
        <p:nvSpPr>
          <p:cNvPr id="25634" name="Rectangle 33"/>
          <p:cNvSpPr>
            <a:spLocks noChangeArrowheads="1"/>
          </p:cNvSpPr>
          <p:nvPr/>
        </p:nvSpPr>
        <p:spPr bwMode="auto">
          <a:xfrm>
            <a:off x="327660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27</a:t>
            </a:r>
          </a:p>
        </p:txBody>
      </p:sp>
      <p:sp>
        <p:nvSpPr>
          <p:cNvPr id="25635" name="Rectangle 34"/>
          <p:cNvSpPr>
            <a:spLocks noChangeArrowheads="1"/>
          </p:cNvSpPr>
          <p:nvPr/>
        </p:nvSpPr>
        <p:spPr bwMode="auto">
          <a:xfrm>
            <a:off x="6372225"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38</a:t>
            </a:r>
          </a:p>
        </p:txBody>
      </p:sp>
      <p:sp>
        <p:nvSpPr>
          <p:cNvPr id="25636" name="Rectangle 35"/>
          <p:cNvSpPr>
            <a:spLocks noChangeArrowheads="1"/>
          </p:cNvSpPr>
          <p:nvPr/>
        </p:nvSpPr>
        <p:spPr bwMode="auto">
          <a:xfrm>
            <a:off x="6948488"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65</a:t>
            </a:r>
          </a:p>
        </p:txBody>
      </p:sp>
      <p:sp>
        <p:nvSpPr>
          <p:cNvPr id="25637" name="Rectangle 36"/>
          <p:cNvSpPr>
            <a:spLocks noChangeArrowheads="1"/>
          </p:cNvSpPr>
          <p:nvPr/>
        </p:nvSpPr>
        <p:spPr bwMode="auto">
          <a:xfrm>
            <a:off x="392430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u="sng">
                <a:latin typeface="Times New Roman" pitchFamily="18" charset="0"/>
              </a:rPr>
              <a:t>49</a:t>
            </a:r>
          </a:p>
        </p:txBody>
      </p:sp>
      <p:sp>
        <p:nvSpPr>
          <p:cNvPr id="25638" name="Rectangle 37"/>
          <p:cNvSpPr>
            <a:spLocks noChangeArrowheads="1"/>
          </p:cNvSpPr>
          <p:nvPr/>
        </p:nvSpPr>
        <p:spPr bwMode="auto">
          <a:xfrm>
            <a:off x="752475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97</a:t>
            </a:r>
          </a:p>
        </p:txBody>
      </p:sp>
      <p:sp>
        <p:nvSpPr>
          <p:cNvPr id="25639" name="Rectangle 38"/>
          <p:cNvSpPr>
            <a:spLocks noChangeArrowheads="1"/>
          </p:cNvSpPr>
          <p:nvPr/>
        </p:nvSpPr>
        <p:spPr bwMode="auto">
          <a:xfrm>
            <a:off x="4572000" y="36433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55</a:t>
            </a:r>
          </a:p>
        </p:txBody>
      </p:sp>
      <p:sp>
        <p:nvSpPr>
          <p:cNvPr id="25640" name="Rectangle 39"/>
          <p:cNvSpPr>
            <a:spLocks noChangeArrowheads="1"/>
          </p:cNvSpPr>
          <p:nvPr/>
        </p:nvSpPr>
        <p:spPr bwMode="auto">
          <a:xfrm>
            <a:off x="8172450" y="3657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buFont typeface="Wingdings" pitchFamily="2" charset="2"/>
              <a:buNone/>
            </a:pPr>
            <a:r>
              <a:rPr kumimoji="0" lang="en-US" altLang="zh-CN" sz="2800">
                <a:latin typeface="Times New Roman" pitchFamily="18" charset="0"/>
              </a:rPr>
              <a:t>76</a:t>
            </a:r>
          </a:p>
        </p:txBody>
      </p:sp>
      <p:sp>
        <p:nvSpPr>
          <p:cNvPr id="25641" name="Rectangle 40"/>
          <p:cNvSpPr>
            <a:spLocks noChangeArrowheads="1"/>
          </p:cNvSpPr>
          <p:nvPr/>
        </p:nvSpPr>
        <p:spPr bwMode="auto">
          <a:xfrm>
            <a:off x="5219700" y="3657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a:t>
            </a:r>
          </a:p>
        </p:txBody>
      </p:sp>
      <p:sp>
        <p:nvSpPr>
          <p:cNvPr id="25642" name="Rectangle 41"/>
          <p:cNvSpPr>
            <a:spLocks noChangeArrowheads="1"/>
          </p:cNvSpPr>
          <p:nvPr/>
        </p:nvSpPr>
        <p:spPr bwMode="auto">
          <a:xfrm>
            <a:off x="1187450" y="4248150"/>
            <a:ext cx="763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d=2</a:t>
            </a:r>
          </a:p>
        </p:txBody>
      </p:sp>
      <p:graphicFrame>
        <p:nvGraphicFramePr>
          <p:cNvPr id="197674" name="Group 42"/>
          <p:cNvGraphicFramePr>
            <a:graphicFrameLocks noGrp="1"/>
          </p:cNvGraphicFramePr>
          <p:nvPr/>
        </p:nvGraphicFramePr>
        <p:xfrm>
          <a:off x="755650" y="4738688"/>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第二趟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69" name="Rectangle 68"/>
          <p:cNvSpPr>
            <a:spLocks noChangeArrowheads="1"/>
          </p:cNvSpPr>
          <p:nvPr/>
        </p:nvSpPr>
        <p:spPr bwMode="auto">
          <a:xfrm>
            <a:off x="5795963" y="48101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55</a:t>
            </a:r>
          </a:p>
        </p:txBody>
      </p:sp>
      <p:sp>
        <p:nvSpPr>
          <p:cNvPr id="25670" name="Rectangle 69"/>
          <p:cNvSpPr>
            <a:spLocks noChangeArrowheads="1"/>
          </p:cNvSpPr>
          <p:nvPr/>
        </p:nvSpPr>
        <p:spPr bwMode="auto">
          <a:xfrm>
            <a:off x="2700338" y="48101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a:t>
            </a:r>
          </a:p>
        </p:txBody>
      </p:sp>
      <p:sp>
        <p:nvSpPr>
          <p:cNvPr id="25671" name="Rectangle 70"/>
          <p:cNvSpPr>
            <a:spLocks noChangeArrowheads="1"/>
          </p:cNvSpPr>
          <p:nvPr/>
        </p:nvSpPr>
        <p:spPr bwMode="auto">
          <a:xfrm>
            <a:off x="32766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27</a:t>
            </a:r>
          </a:p>
        </p:txBody>
      </p:sp>
      <p:sp>
        <p:nvSpPr>
          <p:cNvPr id="25672" name="Rectangle 71"/>
          <p:cNvSpPr>
            <a:spLocks noChangeArrowheads="1"/>
          </p:cNvSpPr>
          <p:nvPr/>
        </p:nvSpPr>
        <p:spPr bwMode="auto">
          <a:xfrm>
            <a:off x="6372225" y="48101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u="sng">
                <a:latin typeface="Times New Roman" pitchFamily="18" charset="0"/>
              </a:rPr>
              <a:t>49</a:t>
            </a:r>
          </a:p>
        </p:txBody>
      </p:sp>
      <p:sp>
        <p:nvSpPr>
          <p:cNvPr id="25673" name="Rectangle 72"/>
          <p:cNvSpPr>
            <a:spLocks noChangeArrowheads="1"/>
          </p:cNvSpPr>
          <p:nvPr/>
        </p:nvSpPr>
        <p:spPr bwMode="auto">
          <a:xfrm>
            <a:off x="6948488"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65</a:t>
            </a:r>
          </a:p>
        </p:txBody>
      </p:sp>
      <p:sp>
        <p:nvSpPr>
          <p:cNvPr id="25674" name="Rectangle 73"/>
          <p:cNvSpPr>
            <a:spLocks noChangeArrowheads="1"/>
          </p:cNvSpPr>
          <p:nvPr/>
        </p:nvSpPr>
        <p:spPr bwMode="auto">
          <a:xfrm>
            <a:off x="39243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13</a:t>
            </a:r>
          </a:p>
        </p:txBody>
      </p:sp>
      <p:sp>
        <p:nvSpPr>
          <p:cNvPr id="25675" name="Rectangle 74"/>
          <p:cNvSpPr>
            <a:spLocks noChangeArrowheads="1"/>
          </p:cNvSpPr>
          <p:nvPr/>
        </p:nvSpPr>
        <p:spPr bwMode="auto">
          <a:xfrm>
            <a:off x="752475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97</a:t>
            </a:r>
          </a:p>
        </p:txBody>
      </p:sp>
      <p:sp>
        <p:nvSpPr>
          <p:cNvPr id="25676" name="Rectangle 75"/>
          <p:cNvSpPr>
            <a:spLocks noChangeArrowheads="1"/>
          </p:cNvSpPr>
          <p:nvPr/>
        </p:nvSpPr>
        <p:spPr bwMode="auto">
          <a:xfrm>
            <a:off x="45720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49</a:t>
            </a:r>
          </a:p>
        </p:txBody>
      </p:sp>
      <p:sp>
        <p:nvSpPr>
          <p:cNvPr id="25677" name="Rectangle 76"/>
          <p:cNvSpPr>
            <a:spLocks noChangeArrowheads="1"/>
          </p:cNvSpPr>
          <p:nvPr/>
        </p:nvSpPr>
        <p:spPr bwMode="auto">
          <a:xfrm>
            <a:off x="8172450" y="48101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buFont typeface="Wingdings" pitchFamily="2" charset="2"/>
              <a:buNone/>
            </a:pPr>
            <a:r>
              <a:rPr kumimoji="0" lang="en-US" altLang="zh-CN" sz="2800">
                <a:latin typeface="Times New Roman" pitchFamily="18" charset="0"/>
              </a:rPr>
              <a:t>76</a:t>
            </a:r>
          </a:p>
        </p:txBody>
      </p:sp>
      <p:sp>
        <p:nvSpPr>
          <p:cNvPr id="25678" name="Rectangle 77"/>
          <p:cNvSpPr>
            <a:spLocks noChangeArrowheads="1"/>
          </p:cNvSpPr>
          <p:nvPr/>
        </p:nvSpPr>
        <p:spPr bwMode="auto">
          <a:xfrm>
            <a:off x="5219700" y="4795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38</a:t>
            </a:r>
          </a:p>
        </p:txBody>
      </p:sp>
      <p:graphicFrame>
        <p:nvGraphicFramePr>
          <p:cNvPr id="197710" name="Group 78"/>
          <p:cNvGraphicFramePr>
            <a:graphicFrameLocks noGrp="1"/>
          </p:cNvGraphicFramePr>
          <p:nvPr/>
        </p:nvGraphicFramePr>
        <p:xfrm>
          <a:off x="755650" y="2420938"/>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初始状态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sng" strike="noStrike" cap="none" normalizeH="0" baseline="0" smtClean="0">
                          <a:ln>
                            <a:noFill/>
                          </a:ln>
                          <a:solidFill>
                            <a:schemeClr val="tx1"/>
                          </a:solidFill>
                          <a:effectLst/>
                          <a:latin typeface="Garamond" pitchFamily="18" charset="0"/>
                          <a:ea typeface="宋体" pitchFamily="2" charset="-122"/>
                        </a:rPr>
                        <a:t>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97740" name="Group 108"/>
          <p:cNvGraphicFramePr>
            <a:graphicFrameLocks noGrp="1"/>
          </p:cNvGraphicFramePr>
          <p:nvPr/>
        </p:nvGraphicFramePr>
        <p:xfrm>
          <a:off x="2662238" y="1989138"/>
          <a:ext cx="6157912" cy="517880"/>
        </p:xfrm>
        <a:graphic>
          <a:graphicData uri="http://schemas.openxmlformats.org/drawingml/2006/table">
            <a:tbl>
              <a:tblPr/>
              <a:tblGrid>
                <a:gridCol w="671512"/>
                <a:gridCol w="609600"/>
                <a:gridCol w="609600"/>
                <a:gridCol w="609600"/>
                <a:gridCol w="609600"/>
                <a:gridCol w="609600"/>
                <a:gridCol w="609600"/>
                <a:gridCol w="609600"/>
                <a:gridCol w="534988"/>
                <a:gridCol w="684212"/>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580" marB="4558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a:t>
                      </a:r>
                    </a:p>
                  </a:txBody>
                  <a:tcPr marT="45580" marB="4558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a:t>
                      </a:r>
                    </a:p>
                  </a:txBody>
                  <a:tcPr marT="45580" marB="45580" horzOverflow="overflow">
                    <a:lnL>
                      <a:noFill/>
                    </a:lnL>
                    <a:lnR cap="flat">
                      <a:noFill/>
                    </a:lnR>
                    <a:lnT cap="flat">
                      <a:noFill/>
                    </a:lnT>
                    <a:lnB cap="flat">
                      <a:noFill/>
                    </a:lnB>
                    <a:lnTlToBr>
                      <a:noFill/>
                    </a:lnTlToBr>
                    <a:lnBlToTr>
                      <a:noFill/>
                    </a:lnBlToTr>
                    <a:noFill/>
                  </a:tcPr>
                </a:tc>
              </a:tr>
            </a:tbl>
          </a:graphicData>
        </a:graphic>
      </p:graphicFrame>
      <p:graphicFrame>
        <p:nvGraphicFramePr>
          <p:cNvPr id="197787" name="Group 155"/>
          <p:cNvGraphicFramePr>
            <a:graphicFrameLocks noGrp="1"/>
          </p:cNvGraphicFramePr>
          <p:nvPr/>
        </p:nvGraphicFramePr>
        <p:xfrm>
          <a:off x="755650" y="5862638"/>
          <a:ext cx="8013700" cy="584200"/>
        </p:xfrm>
        <a:graphic>
          <a:graphicData uri="http://schemas.openxmlformats.org/drawingml/2006/table">
            <a:tbl>
              <a:tblPr/>
              <a:tblGrid>
                <a:gridCol w="1855788"/>
                <a:gridCol w="671512"/>
                <a:gridCol w="609600"/>
                <a:gridCol w="609600"/>
                <a:gridCol w="609600"/>
                <a:gridCol w="609600"/>
                <a:gridCol w="609600"/>
                <a:gridCol w="609600"/>
                <a:gridCol w="609600"/>
                <a:gridCol w="534988"/>
                <a:gridCol w="684212"/>
              </a:tblGrid>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Garamond" pitchFamily="18" charset="0"/>
                          <a:ea typeface="宋体" pitchFamily="2" charset="-122"/>
                        </a:rPr>
                        <a:t>第三趟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7813" name="Rectangle 181"/>
          <p:cNvSpPr>
            <a:spLocks noChangeArrowheads="1"/>
          </p:cNvSpPr>
          <p:nvPr/>
        </p:nvSpPr>
        <p:spPr bwMode="auto">
          <a:xfrm>
            <a:off x="6372225" y="58769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55</a:t>
            </a:r>
          </a:p>
        </p:txBody>
      </p:sp>
      <p:sp>
        <p:nvSpPr>
          <p:cNvPr id="197814" name="Rectangle 182"/>
          <p:cNvSpPr>
            <a:spLocks noChangeArrowheads="1"/>
          </p:cNvSpPr>
          <p:nvPr/>
        </p:nvSpPr>
        <p:spPr bwMode="auto">
          <a:xfrm>
            <a:off x="2700338" y="59340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a:t>
            </a:r>
          </a:p>
        </p:txBody>
      </p:sp>
      <p:sp>
        <p:nvSpPr>
          <p:cNvPr id="197815" name="Rectangle 183"/>
          <p:cNvSpPr>
            <a:spLocks noChangeArrowheads="1"/>
          </p:cNvSpPr>
          <p:nvPr/>
        </p:nvSpPr>
        <p:spPr bwMode="auto">
          <a:xfrm>
            <a:off x="3276600" y="59197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13</a:t>
            </a:r>
          </a:p>
        </p:txBody>
      </p:sp>
      <p:sp>
        <p:nvSpPr>
          <p:cNvPr id="197817" name="Rectangle 185"/>
          <p:cNvSpPr>
            <a:spLocks noChangeArrowheads="1"/>
          </p:cNvSpPr>
          <p:nvPr/>
        </p:nvSpPr>
        <p:spPr bwMode="auto">
          <a:xfrm>
            <a:off x="6948488" y="59197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65</a:t>
            </a:r>
          </a:p>
        </p:txBody>
      </p:sp>
      <p:sp>
        <p:nvSpPr>
          <p:cNvPr id="197818" name="Rectangle 186"/>
          <p:cNvSpPr>
            <a:spLocks noChangeArrowheads="1"/>
          </p:cNvSpPr>
          <p:nvPr/>
        </p:nvSpPr>
        <p:spPr bwMode="auto">
          <a:xfrm>
            <a:off x="3924300" y="59197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27</a:t>
            </a:r>
          </a:p>
        </p:txBody>
      </p:sp>
      <p:sp>
        <p:nvSpPr>
          <p:cNvPr id="197819" name="Rectangle 187"/>
          <p:cNvSpPr>
            <a:spLocks noChangeArrowheads="1"/>
          </p:cNvSpPr>
          <p:nvPr/>
        </p:nvSpPr>
        <p:spPr bwMode="auto">
          <a:xfrm>
            <a:off x="8172450" y="58769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97</a:t>
            </a:r>
          </a:p>
        </p:txBody>
      </p:sp>
      <p:sp>
        <p:nvSpPr>
          <p:cNvPr id="197820" name="Rectangle 188"/>
          <p:cNvSpPr>
            <a:spLocks noChangeArrowheads="1"/>
          </p:cNvSpPr>
          <p:nvPr/>
        </p:nvSpPr>
        <p:spPr bwMode="auto">
          <a:xfrm>
            <a:off x="4572000" y="59197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38</a:t>
            </a:r>
          </a:p>
        </p:txBody>
      </p:sp>
      <p:sp>
        <p:nvSpPr>
          <p:cNvPr id="197821" name="Rectangle 189"/>
          <p:cNvSpPr>
            <a:spLocks noChangeArrowheads="1"/>
          </p:cNvSpPr>
          <p:nvPr/>
        </p:nvSpPr>
        <p:spPr bwMode="auto">
          <a:xfrm>
            <a:off x="7524750" y="58769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buFont typeface="Wingdings" pitchFamily="2" charset="2"/>
              <a:buNone/>
            </a:pPr>
            <a:r>
              <a:rPr kumimoji="0" lang="en-US" altLang="zh-CN" sz="2800">
                <a:latin typeface="Times New Roman" pitchFamily="18" charset="0"/>
              </a:rPr>
              <a:t>76</a:t>
            </a:r>
          </a:p>
        </p:txBody>
      </p:sp>
      <p:sp>
        <p:nvSpPr>
          <p:cNvPr id="197822" name="Rectangle 190"/>
          <p:cNvSpPr>
            <a:spLocks noChangeArrowheads="1"/>
          </p:cNvSpPr>
          <p:nvPr/>
        </p:nvSpPr>
        <p:spPr bwMode="auto">
          <a:xfrm>
            <a:off x="5724525" y="59340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u="sng">
                <a:latin typeface="Times New Roman" pitchFamily="18" charset="0"/>
              </a:rPr>
              <a:t>49</a:t>
            </a:r>
          </a:p>
        </p:txBody>
      </p:sp>
      <p:grpSp>
        <p:nvGrpSpPr>
          <p:cNvPr id="197823" name="Group 191"/>
          <p:cNvGrpSpPr>
            <a:grpSpLocks/>
          </p:cNvGrpSpPr>
          <p:nvPr/>
        </p:nvGrpSpPr>
        <p:grpSpPr bwMode="auto">
          <a:xfrm>
            <a:off x="2843213" y="5372100"/>
            <a:ext cx="5545137" cy="333375"/>
            <a:chOff x="1882" y="4110"/>
            <a:chExt cx="3493" cy="210"/>
          </a:xfrm>
        </p:grpSpPr>
        <p:sp>
          <p:nvSpPr>
            <p:cNvPr id="25754" name="Line 192"/>
            <p:cNvSpPr>
              <a:spLocks noChangeShapeType="1"/>
            </p:cNvSpPr>
            <p:nvPr/>
          </p:nvSpPr>
          <p:spPr bwMode="auto">
            <a:xfrm>
              <a:off x="1882"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55" name="Line 193"/>
            <p:cNvSpPr>
              <a:spLocks noChangeShapeType="1"/>
            </p:cNvSpPr>
            <p:nvPr/>
          </p:nvSpPr>
          <p:spPr bwMode="auto">
            <a:xfrm>
              <a:off x="1882" y="4320"/>
              <a:ext cx="349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56" name="Line 194"/>
            <p:cNvSpPr>
              <a:spLocks noChangeShapeType="1"/>
            </p:cNvSpPr>
            <p:nvPr/>
          </p:nvSpPr>
          <p:spPr bwMode="auto">
            <a:xfrm>
              <a:off x="2653"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57" name="Line 195"/>
            <p:cNvSpPr>
              <a:spLocks noChangeShapeType="1"/>
            </p:cNvSpPr>
            <p:nvPr/>
          </p:nvSpPr>
          <p:spPr bwMode="auto">
            <a:xfrm flipV="1">
              <a:off x="4241"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58" name="Line 196"/>
            <p:cNvSpPr>
              <a:spLocks noChangeShapeType="1"/>
            </p:cNvSpPr>
            <p:nvPr/>
          </p:nvSpPr>
          <p:spPr bwMode="auto">
            <a:xfrm flipV="1">
              <a:off x="5375" y="4110"/>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59" name="Line 197"/>
            <p:cNvSpPr>
              <a:spLocks noChangeShapeType="1"/>
            </p:cNvSpPr>
            <p:nvPr/>
          </p:nvSpPr>
          <p:spPr bwMode="auto">
            <a:xfrm>
              <a:off x="2290"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60" name="Line 198"/>
            <p:cNvSpPr>
              <a:spLocks noChangeShapeType="1"/>
            </p:cNvSpPr>
            <p:nvPr/>
          </p:nvSpPr>
          <p:spPr bwMode="auto">
            <a:xfrm>
              <a:off x="3061"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61" name="Line 199"/>
            <p:cNvSpPr>
              <a:spLocks noChangeShapeType="1"/>
            </p:cNvSpPr>
            <p:nvPr/>
          </p:nvSpPr>
          <p:spPr bwMode="auto">
            <a:xfrm>
              <a:off x="3424"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62" name="Line 200"/>
            <p:cNvSpPr>
              <a:spLocks noChangeShapeType="1"/>
            </p:cNvSpPr>
            <p:nvPr/>
          </p:nvSpPr>
          <p:spPr bwMode="auto">
            <a:xfrm>
              <a:off x="3878"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63" name="Line 201"/>
            <p:cNvSpPr>
              <a:spLocks noChangeShapeType="1"/>
            </p:cNvSpPr>
            <p:nvPr/>
          </p:nvSpPr>
          <p:spPr bwMode="auto">
            <a:xfrm>
              <a:off x="4604"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64" name="Line 202"/>
            <p:cNvSpPr>
              <a:spLocks noChangeShapeType="1"/>
            </p:cNvSpPr>
            <p:nvPr/>
          </p:nvSpPr>
          <p:spPr bwMode="auto">
            <a:xfrm>
              <a:off x="4967" y="4129"/>
              <a:ext cx="0" cy="191"/>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7835" name="Rectangle 203"/>
          <p:cNvSpPr>
            <a:spLocks noChangeArrowheads="1"/>
          </p:cNvSpPr>
          <p:nvPr/>
        </p:nvSpPr>
        <p:spPr bwMode="auto">
          <a:xfrm>
            <a:off x="5148263" y="59340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49</a:t>
            </a:r>
          </a:p>
        </p:txBody>
      </p:sp>
      <p:sp>
        <p:nvSpPr>
          <p:cNvPr id="197836" name="Rectangle 204"/>
          <p:cNvSpPr>
            <a:spLocks noChangeArrowheads="1"/>
          </p:cNvSpPr>
          <p:nvPr/>
        </p:nvSpPr>
        <p:spPr bwMode="auto">
          <a:xfrm>
            <a:off x="1258888" y="5373688"/>
            <a:ext cx="763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2800">
                <a:latin typeface="Times New Roman" pitchFamily="18" charset="0"/>
              </a:rPr>
              <a:t>d=1</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836"/>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97787"/>
                                        </p:tgtEl>
                                        <p:attrNameLst>
                                          <p:attrName>style.visibility</p:attrName>
                                        </p:attrNameLst>
                                      </p:cBhvr>
                                      <p:to>
                                        <p:strVal val="visible"/>
                                      </p:to>
                                    </p:set>
                                    <p:anim calcmode="lin" valueType="num">
                                      <p:cBhvr additive="base">
                                        <p:cTn id="9" dur="500" fill="hold"/>
                                        <p:tgtEl>
                                          <p:spTgt spid="197787"/>
                                        </p:tgtEl>
                                        <p:attrNameLst>
                                          <p:attrName>ppt_x</p:attrName>
                                        </p:attrNameLst>
                                      </p:cBhvr>
                                      <p:tavLst>
                                        <p:tav tm="0">
                                          <p:val>
                                            <p:strVal val="#ppt_x"/>
                                          </p:val>
                                        </p:tav>
                                        <p:tav tm="100000">
                                          <p:val>
                                            <p:strVal val="#ppt_x"/>
                                          </p:val>
                                        </p:tav>
                                      </p:tavLst>
                                    </p:anim>
                                    <p:anim calcmode="lin" valueType="num">
                                      <p:cBhvr additive="base">
                                        <p:cTn id="10" dur="500" fill="hold"/>
                                        <p:tgtEl>
                                          <p:spTgt spid="197787"/>
                                        </p:tgtEl>
                                        <p:attrNameLst>
                                          <p:attrName>ppt_y</p:attrName>
                                        </p:attrNameLst>
                                      </p:cBhvr>
                                      <p:tavLst>
                                        <p:tav tm="0">
                                          <p:val>
                                            <p:strVal val="1+#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78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8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8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78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78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78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8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7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78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78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7819"/>
                                        </p:tgtEl>
                                        <p:attrNameLst>
                                          <p:attrName>style.visibility</p:attrName>
                                        </p:attrNameLst>
                                      </p:cBhvr>
                                      <p:to>
                                        <p:strVal val="visible"/>
                                      </p:to>
                                    </p:set>
                                  </p:childTnLst>
                                </p:cTn>
                              </p:par>
                            </p:childTnLst>
                          </p:cTn>
                        </p:par>
                        <p:par>
                          <p:cTn id="37" fill="hold" nodeType="afterGroup">
                            <p:stCondLst>
                              <p:cond delay="0"/>
                            </p:stCondLst>
                            <p:childTnLst>
                              <p:par>
                                <p:cTn id="38" presetID="3" presetClass="emph" presetSubtype="2" fill="hold" grpId="1" nodeType="afterEffect">
                                  <p:stCondLst>
                                    <p:cond delay="0"/>
                                  </p:stCondLst>
                                  <p:childTnLst>
                                    <p:animClr clrSpc="rgb" dir="cw">
                                      <p:cBhvr override="childStyle">
                                        <p:cTn id="39" dur="2000" fill="hold"/>
                                        <p:tgtEl>
                                          <p:spTgt spid="197814"/>
                                        </p:tgtEl>
                                        <p:attrNameLst>
                                          <p:attrName>style.color</p:attrName>
                                        </p:attrNameLst>
                                      </p:cBhvr>
                                      <p:to>
                                        <a:srgbClr val="FFFF00"/>
                                      </p:to>
                                    </p:animClr>
                                  </p:childTnLst>
                                </p:cTn>
                              </p:par>
                              <p:par>
                                <p:cTn id="40" presetID="3" presetClass="emph" presetSubtype="2" fill="hold" grpId="1" nodeType="withEffect">
                                  <p:stCondLst>
                                    <p:cond delay="0"/>
                                  </p:stCondLst>
                                  <p:childTnLst>
                                    <p:animClr clrSpc="rgb" dir="cw">
                                      <p:cBhvr override="childStyle">
                                        <p:cTn id="41" dur="2000" fill="hold"/>
                                        <p:tgtEl>
                                          <p:spTgt spid="197815"/>
                                        </p:tgtEl>
                                        <p:attrNameLst>
                                          <p:attrName>style.color</p:attrName>
                                        </p:attrNameLst>
                                      </p:cBhvr>
                                      <p:to>
                                        <a:srgbClr val="FFFF00"/>
                                      </p:to>
                                    </p:animClr>
                                  </p:childTnLst>
                                </p:cTn>
                              </p:par>
                              <p:par>
                                <p:cTn id="42" presetID="3" presetClass="emph" presetSubtype="2" fill="hold" grpId="1" nodeType="withEffect">
                                  <p:stCondLst>
                                    <p:cond delay="0"/>
                                  </p:stCondLst>
                                  <p:childTnLst>
                                    <p:animClr clrSpc="rgb" dir="cw">
                                      <p:cBhvr override="childStyle">
                                        <p:cTn id="43" dur="2000" fill="hold"/>
                                        <p:tgtEl>
                                          <p:spTgt spid="197818"/>
                                        </p:tgtEl>
                                        <p:attrNameLst>
                                          <p:attrName>style.color</p:attrName>
                                        </p:attrNameLst>
                                      </p:cBhvr>
                                      <p:to>
                                        <a:srgbClr val="FFFF00"/>
                                      </p:to>
                                    </p:animClr>
                                  </p:childTnLst>
                                </p:cTn>
                              </p:par>
                              <p:par>
                                <p:cTn id="44" presetID="3" presetClass="emph" presetSubtype="2" fill="hold" grpId="1" nodeType="withEffect">
                                  <p:stCondLst>
                                    <p:cond delay="0"/>
                                  </p:stCondLst>
                                  <p:childTnLst>
                                    <p:animClr clrSpc="rgb" dir="cw">
                                      <p:cBhvr override="childStyle">
                                        <p:cTn id="45" dur="2000" fill="hold"/>
                                        <p:tgtEl>
                                          <p:spTgt spid="197820"/>
                                        </p:tgtEl>
                                        <p:attrNameLst>
                                          <p:attrName>style.color</p:attrName>
                                        </p:attrNameLst>
                                      </p:cBhvr>
                                      <p:to>
                                        <a:srgbClr val="FFFF00"/>
                                      </p:to>
                                    </p:animClr>
                                  </p:childTnLst>
                                </p:cTn>
                              </p:par>
                              <p:par>
                                <p:cTn id="46" presetID="3" presetClass="emph" presetSubtype="2" fill="hold" grpId="1" nodeType="withEffect">
                                  <p:stCondLst>
                                    <p:cond delay="0"/>
                                  </p:stCondLst>
                                  <p:childTnLst>
                                    <p:animClr clrSpc="rgb" dir="cw">
                                      <p:cBhvr override="childStyle">
                                        <p:cTn id="47" dur="2000" fill="hold"/>
                                        <p:tgtEl>
                                          <p:spTgt spid="197835"/>
                                        </p:tgtEl>
                                        <p:attrNameLst>
                                          <p:attrName>style.color</p:attrName>
                                        </p:attrNameLst>
                                      </p:cBhvr>
                                      <p:to>
                                        <a:srgbClr val="FFFF00"/>
                                      </p:to>
                                    </p:animClr>
                                  </p:childTnLst>
                                </p:cTn>
                              </p:par>
                              <p:par>
                                <p:cTn id="48" presetID="3" presetClass="emph" presetSubtype="2" fill="hold" grpId="1" nodeType="withEffect">
                                  <p:stCondLst>
                                    <p:cond delay="0"/>
                                  </p:stCondLst>
                                  <p:childTnLst>
                                    <p:animClr clrSpc="rgb" dir="cw">
                                      <p:cBhvr override="childStyle">
                                        <p:cTn id="49" dur="2000" fill="hold"/>
                                        <p:tgtEl>
                                          <p:spTgt spid="197822"/>
                                        </p:tgtEl>
                                        <p:attrNameLst>
                                          <p:attrName>style.color</p:attrName>
                                        </p:attrNameLst>
                                      </p:cBhvr>
                                      <p:to>
                                        <a:srgbClr val="FFFF00"/>
                                      </p:to>
                                    </p:animClr>
                                  </p:childTnLst>
                                </p:cTn>
                              </p:par>
                              <p:par>
                                <p:cTn id="50" presetID="3" presetClass="emph" presetSubtype="2" fill="hold" grpId="1" nodeType="withEffect">
                                  <p:stCondLst>
                                    <p:cond delay="0"/>
                                  </p:stCondLst>
                                  <p:childTnLst>
                                    <p:animClr clrSpc="rgb" dir="cw">
                                      <p:cBhvr override="childStyle">
                                        <p:cTn id="51" dur="2000" fill="hold"/>
                                        <p:tgtEl>
                                          <p:spTgt spid="197813"/>
                                        </p:tgtEl>
                                        <p:attrNameLst>
                                          <p:attrName>style.color</p:attrName>
                                        </p:attrNameLst>
                                      </p:cBhvr>
                                      <p:to>
                                        <a:srgbClr val="FFFF00"/>
                                      </p:to>
                                    </p:animClr>
                                  </p:childTnLst>
                                </p:cTn>
                              </p:par>
                              <p:par>
                                <p:cTn id="52" presetID="3" presetClass="emph" presetSubtype="2" fill="hold" grpId="1" nodeType="withEffect">
                                  <p:stCondLst>
                                    <p:cond delay="0"/>
                                  </p:stCondLst>
                                  <p:childTnLst>
                                    <p:animClr clrSpc="rgb" dir="cw">
                                      <p:cBhvr override="childStyle">
                                        <p:cTn id="53" dur="2000" fill="hold"/>
                                        <p:tgtEl>
                                          <p:spTgt spid="197817"/>
                                        </p:tgtEl>
                                        <p:attrNameLst>
                                          <p:attrName>style.color</p:attrName>
                                        </p:attrNameLst>
                                      </p:cBhvr>
                                      <p:to>
                                        <a:srgbClr val="FFFF00"/>
                                      </p:to>
                                    </p:animClr>
                                  </p:childTnLst>
                                </p:cTn>
                              </p:par>
                              <p:par>
                                <p:cTn id="54" presetID="3" presetClass="emph" presetSubtype="2" fill="hold" grpId="1" nodeType="withEffect">
                                  <p:stCondLst>
                                    <p:cond delay="0"/>
                                  </p:stCondLst>
                                  <p:childTnLst>
                                    <p:animClr clrSpc="rgb" dir="cw">
                                      <p:cBhvr override="childStyle">
                                        <p:cTn id="55" dur="2000" fill="hold"/>
                                        <p:tgtEl>
                                          <p:spTgt spid="197821"/>
                                        </p:tgtEl>
                                        <p:attrNameLst>
                                          <p:attrName>style.color</p:attrName>
                                        </p:attrNameLst>
                                      </p:cBhvr>
                                      <p:to>
                                        <a:srgbClr val="FFFF00"/>
                                      </p:to>
                                    </p:animClr>
                                  </p:childTnLst>
                                </p:cTn>
                              </p:par>
                              <p:par>
                                <p:cTn id="56" presetID="3" presetClass="emph" presetSubtype="2" fill="hold" grpId="1" nodeType="withEffect">
                                  <p:stCondLst>
                                    <p:cond delay="0"/>
                                  </p:stCondLst>
                                  <p:childTnLst>
                                    <p:animClr clrSpc="rgb" dir="cw">
                                      <p:cBhvr override="childStyle">
                                        <p:cTn id="57" dur="2000" fill="hold"/>
                                        <p:tgtEl>
                                          <p:spTgt spid="197819"/>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813" grpId="0"/>
      <p:bldP spid="197813" grpId="1"/>
      <p:bldP spid="197814" grpId="0"/>
      <p:bldP spid="197814" grpId="1"/>
      <p:bldP spid="197815" grpId="0"/>
      <p:bldP spid="197815" grpId="1"/>
      <p:bldP spid="197817" grpId="0"/>
      <p:bldP spid="197817" grpId="1"/>
      <p:bldP spid="197818" grpId="0"/>
      <p:bldP spid="197818" grpId="1"/>
      <p:bldP spid="197819" grpId="0"/>
      <p:bldP spid="197819" grpId="1"/>
      <p:bldP spid="197820" grpId="0"/>
      <p:bldP spid="197820" grpId="1"/>
      <p:bldP spid="197821" grpId="0"/>
      <p:bldP spid="197821" grpId="1"/>
      <p:bldP spid="197822" grpId="0"/>
      <p:bldP spid="197822" grpId="1"/>
      <p:bldP spid="197835" grpId="0"/>
      <p:bldP spid="197835" grpId="1"/>
      <p:bldP spid="1978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BCCD0BE-0C22-4527-9A55-DF36A5B6985E}" type="slidenum">
              <a:rPr lang="en-US" altLang="zh-CN" sz="1200" b="0" smtClean="0">
                <a:latin typeface="Arial" charset="0"/>
              </a:rPr>
              <a:pPr eaLnBrk="1" hangingPunct="1">
                <a:spcBef>
                  <a:spcPct val="0"/>
                </a:spcBef>
                <a:buClrTx/>
                <a:buFontTx/>
                <a:buNone/>
              </a:pPr>
              <a:t>25</a:t>
            </a:fld>
            <a:endParaRPr lang="en-US" altLang="zh-CN" sz="1200" b="0" smtClean="0">
              <a:latin typeface="Arial" charset="0"/>
            </a:endParaRPr>
          </a:p>
        </p:txBody>
      </p:sp>
      <p:sp>
        <p:nvSpPr>
          <p:cNvPr id="26627" name="Rectangle 3"/>
          <p:cNvSpPr>
            <a:spLocks noGrp="1" noChangeArrowheads="1"/>
          </p:cNvSpPr>
          <p:nvPr>
            <p:ph type="body" idx="1"/>
          </p:nvPr>
        </p:nvSpPr>
        <p:spPr>
          <a:xfrm>
            <a:off x="107504" y="188640"/>
            <a:ext cx="8964612" cy="6165850"/>
          </a:xfrm>
        </p:spPr>
        <p:txBody>
          <a:bodyPr/>
          <a:lstStyle/>
          <a:p>
            <a:pPr marL="533400" indent="-533400" eaLnBrk="1" hangingPunct="1">
              <a:lnSpc>
                <a:spcPct val="110000"/>
              </a:lnSpc>
              <a:buFont typeface="Wingdings" pitchFamily="2" charset="2"/>
              <a:buNone/>
            </a:pPr>
            <a:r>
              <a:rPr lang="en-US" altLang="zh-CN" sz="2800" dirty="0" smtClean="0">
                <a:solidFill>
                  <a:srgbClr val="FFFF00"/>
                </a:solidFill>
              </a:rPr>
              <a:t>3. </a:t>
            </a:r>
            <a:r>
              <a:rPr lang="zh-CN" altLang="en-US" sz="2800" dirty="0" smtClean="0">
                <a:solidFill>
                  <a:srgbClr val="FFFF00"/>
                </a:solidFill>
              </a:rPr>
              <a:t>希尔算法的实现</a:t>
            </a:r>
          </a:p>
          <a:p>
            <a:pPr marL="0" indent="0">
              <a:buNone/>
            </a:pPr>
            <a:r>
              <a:rPr lang="en-US" altLang="zh-CN" sz="2800" dirty="0" smtClean="0"/>
              <a:t>void  </a:t>
            </a:r>
            <a:r>
              <a:rPr lang="en-US" altLang="zh-CN" sz="2800" dirty="0" err="1" smtClean="0"/>
              <a:t>ShellInsert</a:t>
            </a:r>
            <a:r>
              <a:rPr lang="en-US" altLang="zh-CN" sz="2800" dirty="0" smtClean="0"/>
              <a:t>(</a:t>
            </a:r>
            <a:r>
              <a:rPr lang="en-US" altLang="zh-CN" sz="2800" dirty="0" err="1" smtClean="0"/>
              <a:t>RecordType</a:t>
            </a:r>
            <a:r>
              <a:rPr lang="en-US" altLang="zh-CN" sz="2800" dirty="0" smtClean="0"/>
              <a:t> r[],</a:t>
            </a:r>
            <a:r>
              <a:rPr lang="en-US" altLang="zh-CN" sz="2800" dirty="0" err="1" smtClean="0"/>
              <a:t>int</a:t>
            </a:r>
            <a:r>
              <a:rPr lang="en-US" altLang="zh-CN" sz="2800" dirty="0" smtClean="0"/>
              <a:t> </a:t>
            </a:r>
            <a:r>
              <a:rPr lang="en-US" altLang="zh-CN" sz="2800" dirty="0" err="1" smtClean="0"/>
              <a:t>length,int</a:t>
            </a:r>
            <a:r>
              <a:rPr lang="en-US" altLang="zh-CN" sz="2800" dirty="0" smtClean="0"/>
              <a:t>  delta)</a:t>
            </a:r>
          </a:p>
          <a:p>
            <a:pPr marL="0" indent="0">
              <a:buNone/>
            </a:pPr>
            <a:r>
              <a:rPr lang="en-US" altLang="zh-CN" sz="2800" dirty="0" smtClean="0"/>
              <a:t> /*</a:t>
            </a:r>
            <a:r>
              <a:rPr lang="zh-CN" altLang="en-US" sz="2800" dirty="0" smtClean="0"/>
              <a:t>增量为</a:t>
            </a:r>
            <a:r>
              <a:rPr lang="en-US" altLang="zh-CN" sz="2800" dirty="0" smtClean="0"/>
              <a:t>r</a:t>
            </a:r>
            <a:r>
              <a:rPr lang="zh-CN" altLang="en-US" sz="2800" dirty="0" smtClean="0"/>
              <a:t>的分组排序*</a:t>
            </a:r>
            <a:r>
              <a:rPr lang="en-US" altLang="zh-CN" sz="2800" dirty="0" smtClean="0"/>
              <a:t>/</a:t>
            </a:r>
          </a:p>
          <a:p>
            <a:pPr marL="0" indent="0">
              <a:buNone/>
            </a:pPr>
            <a:r>
              <a:rPr lang="en-US" altLang="zh-CN" sz="2800" dirty="0" smtClean="0"/>
              <a:t> {      for(</a:t>
            </a:r>
            <a:r>
              <a:rPr lang="en-US" altLang="zh-CN" sz="2800" dirty="0" err="1" smtClean="0"/>
              <a:t>i</a:t>
            </a:r>
            <a:r>
              <a:rPr lang="en-US" altLang="zh-CN" sz="2800" dirty="0" smtClean="0"/>
              <a:t>=1+delta ;</a:t>
            </a:r>
            <a:r>
              <a:rPr lang="zh-CN" altLang="en-US" sz="2800" dirty="0" smtClean="0"/>
              <a:t> </a:t>
            </a:r>
            <a:r>
              <a:rPr lang="en-US" altLang="zh-CN" sz="2800" dirty="0" err="1" smtClean="0"/>
              <a:t>i</a:t>
            </a:r>
            <a:r>
              <a:rPr lang="en-US" altLang="zh-CN" sz="2800" dirty="0" smtClean="0"/>
              <a:t>&lt;= length;</a:t>
            </a:r>
            <a:r>
              <a:rPr lang="zh-CN" altLang="en-US" sz="2800" dirty="0" smtClean="0"/>
              <a:t> </a:t>
            </a:r>
            <a:r>
              <a:rPr lang="en-US" altLang="zh-CN" sz="2800" dirty="0" err="1" smtClean="0"/>
              <a:t>i</a:t>
            </a:r>
            <a:r>
              <a:rPr lang="en-US" altLang="zh-CN" sz="2800" dirty="0" smtClean="0"/>
              <a:t>++) </a:t>
            </a:r>
          </a:p>
          <a:p>
            <a:pPr marL="0" indent="0">
              <a:buNone/>
            </a:pPr>
            <a:r>
              <a:rPr lang="en-US" altLang="zh-CN" sz="2800" dirty="0" smtClean="0"/>
              <a:t>      /*1+delta</a:t>
            </a:r>
            <a:r>
              <a:rPr lang="zh-CN" altLang="en-US" sz="2800" dirty="0" smtClean="0"/>
              <a:t>为第一个子序列的第二个元素的下标 *</a:t>
            </a:r>
            <a:r>
              <a:rPr lang="en-US" altLang="zh-CN" sz="2800" dirty="0" smtClean="0"/>
              <a:t>/</a:t>
            </a:r>
          </a:p>
          <a:p>
            <a:pPr marL="400050" lvl="1" indent="0">
              <a:buNone/>
            </a:pPr>
            <a:r>
              <a:rPr lang="en-US" altLang="zh-CN" dirty="0" smtClean="0"/>
              <a:t>  if(r[</a:t>
            </a:r>
            <a:r>
              <a:rPr lang="en-US" altLang="zh-CN" dirty="0" err="1" smtClean="0"/>
              <a:t>i</a:t>
            </a:r>
            <a:r>
              <a:rPr lang="en-US" altLang="zh-CN" dirty="0" smtClean="0"/>
              <a:t>].key &lt; r[</a:t>
            </a:r>
            <a:r>
              <a:rPr lang="en-US" altLang="zh-CN" dirty="0" err="1" smtClean="0"/>
              <a:t>i</a:t>
            </a:r>
            <a:r>
              <a:rPr lang="en-US" altLang="zh-CN" dirty="0" smtClean="0"/>
              <a:t>-delta].key) </a:t>
            </a:r>
          </a:p>
          <a:p>
            <a:pPr marL="400050" lvl="1" indent="0">
              <a:buNone/>
            </a:pPr>
            <a:r>
              <a:rPr lang="en-US" altLang="zh-CN" dirty="0" smtClean="0"/>
              <a:t>{      r[0]= r[</a:t>
            </a:r>
            <a:r>
              <a:rPr lang="en-US" altLang="zh-CN" dirty="0" err="1" smtClean="0"/>
              <a:t>i</a:t>
            </a:r>
            <a:r>
              <a:rPr lang="en-US" altLang="zh-CN" dirty="0" smtClean="0"/>
              <a:t>];</a:t>
            </a:r>
            <a:r>
              <a:rPr lang="zh-CN" altLang="en-US" dirty="0" smtClean="0"/>
              <a:t> </a:t>
            </a:r>
            <a:r>
              <a:rPr lang="en-US" altLang="zh-CN" dirty="0" smtClean="0"/>
              <a:t>/*  </a:t>
            </a:r>
            <a:r>
              <a:rPr lang="zh-CN" altLang="en-US" dirty="0" smtClean="0"/>
              <a:t>备份</a:t>
            </a:r>
            <a:r>
              <a:rPr lang="en-US" altLang="zh-CN" dirty="0" smtClean="0"/>
              <a:t>r[</a:t>
            </a:r>
            <a:r>
              <a:rPr lang="en-US" altLang="zh-CN" dirty="0" err="1" smtClean="0"/>
              <a:t>i</a:t>
            </a:r>
            <a:r>
              <a:rPr lang="en-US" altLang="zh-CN" dirty="0" smtClean="0"/>
              <a:t>]</a:t>
            </a:r>
            <a:r>
              <a:rPr lang="zh-CN" altLang="en-US" dirty="0" smtClean="0"/>
              <a:t>  </a:t>
            </a:r>
            <a:r>
              <a:rPr lang="en-US" altLang="zh-CN" dirty="0" smtClean="0"/>
              <a:t>(</a:t>
            </a:r>
            <a:r>
              <a:rPr lang="zh-CN" altLang="en-US" dirty="0" smtClean="0"/>
              <a:t>不做监视哨</a:t>
            </a:r>
            <a:r>
              <a:rPr lang="en-US" altLang="zh-CN" dirty="0" smtClean="0"/>
              <a:t>) */</a:t>
            </a:r>
          </a:p>
          <a:p>
            <a:pPr marL="400050" lvl="1" indent="0">
              <a:buNone/>
            </a:pPr>
            <a:r>
              <a:rPr lang="en-US" altLang="zh-CN" dirty="0" smtClean="0"/>
              <a:t>       for(j=</a:t>
            </a:r>
            <a:r>
              <a:rPr lang="en-US" altLang="zh-CN" dirty="0" err="1" smtClean="0"/>
              <a:t>i</a:t>
            </a:r>
            <a:r>
              <a:rPr lang="en-US" altLang="zh-CN" dirty="0" smtClean="0"/>
              <a:t>-delta;</a:t>
            </a:r>
            <a:r>
              <a:rPr lang="zh-CN" altLang="en-US" dirty="0" smtClean="0"/>
              <a:t>  </a:t>
            </a:r>
            <a:r>
              <a:rPr lang="en-US" altLang="zh-CN" dirty="0" smtClean="0"/>
              <a:t>j&gt;0 &amp;&amp;r[0].key &lt; r[j].key ;</a:t>
            </a:r>
            <a:r>
              <a:rPr lang="zh-CN" altLang="en-US" dirty="0" smtClean="0"/>
              <a:t>  </a:t>
            </a:r>
            <a:r>
              <a:rPr lang="en-US" altLang="zh-CN" dirty="0" smtClean="0"/>
              <a:t>j-=delta) </a:t>
            </a:r>
          </a:p>
          <a:p>
            <a:pPr marL="400050" lvl="1" indent="0">
              <a:buNone/>
            </a:pPr>
            <a:r>
              <a:rPr lang="en-US" altLang="zh-CN" dirty="0" smtClean="0"/>
              <a:t>            r[</a:t>
            </a:r>
            <a:r>
              <a:rPr lang="en-US" altLang="zh-CN" dirty="0" err="1" smtClean="0"/>
              <a:t>j+delta</a:t>
            </a:r>
            <a:r>
              <a:rPr lang="en-US" altLang="zh-CN" dirty="0" smtClean="0"/>
              <a:t>]= r[j];</a:t>
            </a:r>
            <a:r>
              <a:rPr lang="zh-CN" altLang="en-US" dirty="0" smtClean="0"/>
              <a:t> </a:t>
            </a:r>
            <a:endParaRPr lang="en-US" altLang="zh-CN" dirty="0" smtClean="0"/>
          </a:p>
          <a:p>
            <a:pPr marL="400050" lvl="1" indent="0">
              <a:buNone/>
            </a:pPr>
            <a:r>
              <a:rPr lang="en-US" altLang="zh-CN" dirty="0"/>
              <a:t> </a:t>
            </a:r>
            <a:r>
              <a:rPr lang="en-US" altLang="zh-CN" dirty="0" smtClean="0"/>
              <a:t>      r[</a:t>
            </a:r>
            <a:r>
              <a:rPr lang="en-US" altLang="zh-CN" dirty="0" err="1" smtClean="0"/>
              <a:t>j+delta</a:t>
            </a:r>
            <a:r>
              <a:rPr lang="en-US" altLang="zh-CN" dirty="0" smtClean="0"/>
              <a:t>]= r[0];</a:t>
            </a:r>
          </a:p>
          <a:p>
            <a:pPr marL="400050" lvl="1" indent="0">
              <a:buNone/>
            </a:pPr>
            <a:r>
              <a:rPr lang="en-US" altLang="zh-CN" dirty="0" smtClean="0"/>
              <a:t>}</a:t>
            </a:r>
            <a:r>
              <a:rPr lang="zh-CN" altLang="en-US" dirty="0" smtClean="0"/>
              <a:t> </a:t>
            </a:r>
            <a:endParaRPr lang="en-US" altLang="zh-CN" dirty="0" smtClean="0"/>
          </a:p>
          <a:p>
            <a:pPr marL="0" indent="0">
              <a:buNone/>
            </a:pPr>
            <a:r>
              <a:rPr lang="en-US" altLang="zh-CN" dirty="0" smtClean="0"/>
              <a:t>}</a:t>
            </a:r>
          </a:p>
          <a:p>
            <a:pPr marL="400050" lvl="1" indent="0">
              <a:buNone/>
            </a:pPr>
            <a:endParaRPr lang="en-US" altLang="zh-CN" dirty="0" smtClean="0"/>
          </a:p>
        </p:txBody>
      </p:sp>
      <p:sp>
        <p:nvSpPr>
          <p:cNvPr id="9" name="圆角矩形 8"/>
          <p:cNvSpPr/>
          <p:nvPr/>
        </p:nvSpPr>
        <p:spPr bwMode="auto">
          <a:xfrm>
            <a:off x="395536" y="1772816"/>
            <a:ext cx="8640960" cy="4248472"/>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indent="-57150"/>
            <a:r>
              <a:rPr lang="en-US" altLang="zh-CN" dirty="0" err="1" smtClean="0"/>
              <a:t>int</a:t>
            </a:r>
            <a:r>
              <a:rPr lang="en-US" altLang="zh-CN" dirty="0" smtClean="0"/>
              <a:t> count=length/</a:t>
            </a:r>
            <a:r>
              <a:rPr lang="en-US" altLang="zh-CN" dirty="0"/>
              <a:t>/</a:t>
            </a:r>
            <a:r>
              <a:rPr lang="en-US" altLang="zh-CN" dirty="0" smtClean="0"/>
              <a:t>delta+1;//</a:t>
            </a:r>
            <a:r>
              <a:rPr lang="zh-CN" altLang="en-US" dirty="0" smtClean="0"/>
              <a:t>分组数</a:t>
            </a:r>
            <a:endParaRPr lang="en-US" altLang="zh-CN" dirty="0" smtClean="0"/>
          </a:p>
          <a:p>
            <a:pPr indent="-57150"/>
            <a:r>
              <a:rPr lang="en-US" altLang="zh-CN" dirty="0" smtClean="0"/>
              <a:t>for(k=1;k&lt;=</a:t>
            </a:r>
            <a:r>
              <a:rPr lang="en-US" altLang="zh-CN" dirty="0" err="1" smtClean="0"/>
              <a:t>count;k</a:t>
            </a:r>
            <a:r>
              <a:rPr lang="en-US" altLang="zh-CN" dirty="0" smtClean="0"/>
              <a:t>++)</a:t>
            </a:r>
          </a:p>
          <a:p>
            <a:pPr indent="-57150"/>
            <a:r>
              <a:rPr lang="en-US" altLang="zh-CN" dirty="0" smtClean="0"/>
              <a:t>{   for(</a:t>
            </a:r>
            <a:r>
              <a:rPr lang="en-US" altLang="zh-CN" dirty="0" err="1" smtClean="0"/>
              <a:t>i</a:t>
            </a:r>
            <a:r>
              <a:rPr lang="en-US" altLang="zh-CN" dirty="0" smtClean="0"/>
              <a:t>=</a:t>
            </a:r>
            <a:r>
              <a:rPr lang="en-US" altLang="zh-CN" dirty="0" err="1" smtClean="0"/>
              <a:t>k+delta;i</a:t>
            </a:r>
            <a:r>
              <a:rPr lang="en-US" altLang="zh-CN" dirty="0" smtClean="0"/>
              <a:t>&lt;=</a:t>
            </a:r>
            <a:r>
              <a:rPr lang="en-US" altLang="zh-CN" dirty="0" err="1" smtClean="0"/>
              <a:t>length;i</a:t>
            </a:r>
            <a:r>
              <a:rPr lang="en-US" altLang="zh-CN" dirty="0" smtClean="0"/>
              <a:t>+=delta)</a:t>
            </a:r>
          </a:p>
          <a:p>
            <a:pPr indent="-57150"/>
            <a:r>
              <a:rPr lang="en-US" altLang="zh-CN" dirty="0"/>
              <a:t> </a:t>
            </a:r>
            <a:r>
              <a:rPr lang="en-US" altLang="zh-CN" dirty="0" smtClean="0"/>
              <a:t>      {  r[0]= r[</a:t>
            </a:r>
            <a:r>
              <a:rPr lang="en-US" altLang="zh-CN" dirty="0" err="1" smtClean="0"/>
              <a:t>i</a:t>
            </a:r>
            <a:r>
              <a:rPr lang="en-US" altLang="zh-CN" dirty="0" smtClean="0"/>
              <a:t>];</a:t>
            </a:r>
            <a:r>
              <a:rPr lang="zh-CN" altLang="en-US" dirty="0" smtClean="0"/>
              <a:t> </a:t>
            </a:r>
            <a:endParaRPr lang="en-US" altLang="zh-CN" dirty="0" smtClean="0"/>
          </a:p>
          <a:p>
            <a:pPr marL="0" lvl="1" indent="0">
              <a:buNone/>
            </a:pPr>
            <a:r>
              <a:rPr lang="en-US" altLang="zh-CN" dirty="0" smtClean="0"/>
              <a:t>          for(j=</a:t>
            </a:r>
            <a:r>
              <a:rPr lang="en-US" altLang="zh-CN" dirty="0" err="1" smtClean="0"/>
              <a:t>i</a:t>
            </a:r>
            <a:r>
              <a:rPr lang="en-US" altLang="zh-CN" dirty="0" smtClean="0"/>
              <a:t>-delta;</a:t>
            </a:r>
            <a:r>
              <a:rPr lang="zh-CN" altLang="en-US" dirty="0" smtClean="0"/>
              <a:t>  </a:t>
            </a:r>
            <a:r>
              <a:rPr lang="en-US" altLang="zh-CN" dirty="0" smtClean="0"/>
              <a:t>j&gt;0 &amp;&amp;r[0].key &lt; r[j].key ;</a:t>
            </a:r>
            <a:r>
              <a:rPr lang="zh-CN" altLang="en-US" dirty="0" smtClean="0"/>
              <a:t>  </a:t>
            </a:r>
            <a:r>
              <a:rPr lang="en-US" altLang="zh-CN" dirty="0" smtClean="0"/>
              <a:t>j-=delta)</a:t>
            </a:r>
          </a:p>
          <a:p>
            <a:pPr marL="0" lvl="1" indent="0">
              <a:buNone/>
            </a:pPr>
            <a:r>
              <a:rPr lang="en-US" altLang="zh-CN" dirty="0" smtClean="0"/>
              <a:t>             r[</a:t>
            </a:r>
            <a:r>
              <a:rPr lang="en-US" altLang="zh-CN" dirty="0" err="1" smtClean="0"/>
              <a:t>j+delta</a:t>
            </a:r>
            <a:r>
              <a:rPr lang="en-US" altLang="zh-CN" dirty="0" smtClean="0"/>
              <a:t>]= r[j];</a:t>
            </a:r>
          </a:p>
          <a:p>
            <a:pPr marL="0" lvl="1"/>
            <a:r>
              <a:rPr lang="en-US" altLang="zh-CN" dirty="0" smtClean="0"/>
              <a:t>             r[</a:t>
            </a:r>
            <a:r>
              <a:rPr lang="en-US" altLang="zh-CN" dirty="0" err="1" smtClean="0"/>
              <a:t>j+delta</a:t>
            </a:r>
            <a:r>
              <a:rPr lang="en-US" altLang="zh-CN" dirty="0" smtClean="0"/>
              <a:t>]= r[0];</a:t>
            </a:r>
          </a:p>
          <a:p>
            <a:pPr indent="-57150"/>
            <a:r>
              <a:rPr lang="en-US" altLang="zh-CN" dirty="0"/>
              <a:t> </a:t>
            </a:r>
            <a:r>
              <a:rPr lang="en-US" altLang="zh-CN" dirty="0" smtClean="0"/>
              <a:t>      }</a:t>
            </a:r>
          </a:p>
          <a:p>
            <a:pPr indent="-57150"/>
            <a:r>
              <a:rPr lang="en-US" altLang="zh-CN" dirty="0" smtClean="0"/>
              <a:t>}</a:t>
            </a:r>
          </a:p>
        </p:txBody>
      </p:sp>
    </p:spTree>
    <p:extLst>
      <p:ext uri="{BB962C8B-B14F-4D97-AF65-F5344CB8AC3E}">
        <p14:creationId xmlns:p14="http://schemas.microsoft.com/office/powerpoint/2010/main" val="157055836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BCCD0BE-0C22-4527-9A55-DF36A5B6985E}" type="slidenum">
              <a:rPr lang="en-US" altLang="zh-CN" sz="1200" b="0" smtClean="0">
                <a:latin typeface="Arial" charset="0"/>
              </a:rPr>
              <a:pPr eaLnBrk="1" hangingPunct="1">
                <a:spcBef>
                  <a:spcPct val="0"/>
                </a:spcBef>
                <a:buClrTx/>
                <a:buFontTx/>
                <a:buNone/>
              </a:pPr>
              <a:t>26</a:t>
            </a:fld>
            <a:endParaRPr lang="en-US" altLang="zh-CN" sz="1200" b="0" smtClean="0">
              <a:latin typeface="Arial" charset="0"/>
            </a:endParaRPr>
          </a:p>
        </p:txBody>
      </p:sp>
      <p:sp>
        <p:nvSpPr>
          <p:cNvPr id="26627" name="Rectangle 3"/>
          <p:cNvSpPr>
            <a:spLocks noGrp="1" noChangeArrowheads="1"/>
          </p:cNvSpPr>
          <p:nvPr>
            <p:ph type="body" idx="1"/>
          </p:nvPr>
        </p:nvSpPr>
        <p:spPr>
          <a:xfrm>
            <a:off x="179388" y="692150"/>
            <a:ext cx="8964612" cy="6165850"/>
          </a:xfrm>
        </p:spPr>
        <p:txBody>
          <a:bodyPr/>
          <a:lstStyle/>
          <a:p>
            <a:pPr marL="533400" indent="-533400" eaLnBrk="1" hangingPunct="1">
              <a:lnSpc>
                <a:spcPct val="110000"/>
              </a:lnSpc>
              <a:buFont typeface="Wingdings" pitchFamily="2" charset="2"/>
              <a:buNone/>
            </a:pPr>
            <a:r>
              <a:rPr lang="en-US" altLang="zh-CN" sz="2800" dirty="0" smtClean="0">
                <a:solidFill>
                  <a:srgbClr val="FFFF00"/>
                </a:solidFill>
              </a:rPr>
              <a:t>3. </a:t>
            </a:r>
            <a:r>
              <a:rPr lang="zh-CN" altLang="en-US" sz="2800" dirty="0" smtClean="0">
                <a:solidFill>
                  <a:srgbClr val="FFFF00"/>
                </a:solidFill>
              </a:rPr>
              <a:t>希尔算法的实现</a:t>
            </a:r>
          </a:p>
          <a:p>
            <a:pPr marL="0" indent="0">
              <a:buNone/>
            </a:pPr>
            <a:endParaRPr lang="zh-CN" altLang="en-US" sz="2800" dirty="0" smtClean="0"/>
          </a:p>
          <a:p>
            <a:pPr marL="0" indent="0">
              <a:buNone/>
            </a:pPr>
            <a:r>
              <a:rPr lang="en-US" altLang="zh-CN" sz="2800" dirty="0" smtClean="0"/>
              <a:t>void  </a:t>
            </a:r>
            <a:r>
              <a:rPr lang="en-US" altLang="zh-CN" sz="2800" dirty="0" err="1" smtClean="0"/>
              <a:t>ShellSort</a:t>
            </a:r>
            <a:r>
              <a:rPr lang="en-US" altLang="zh-CN" sz="2800" dirty="0" smtClean="0"/>
              <a:t>(</a:t>
            </a:r>
            <a:r>
              <a:rPr lang="en-US" altLang="zh-CN" sz="2800" dirty="0" err="1" smtClean="0"/>
              <a:t>RecordType</a:t>
            </a:r>
            <a:r>
              <a:rPr lang="en-US" altLang="zh-CN" sz="2800" dirty="0" smtClean="0"/>
              <a:t> r[],  </a:t>
            </a:r>
            <a:r>
              <a:rPr lang="en-US" altLang="zh-CN" sz="2800" dirty="0" err="1" smtClean="0"/>
              <a:t>int</a:t>
            </a:r>
            <a:r>
              <a:rPr lang="en-US" altLang="zh-CN" sz="2800" dirty="0" smtClean="0"/>
              <a:t> length)</a:t>
            </a:r>
          </a:p>
          <a:p>
            <a:pPr marL="0" indent="0">
              <a:buNone/>
            </a:pPr>
            <a:r>
              <a:rPr lang="en-US" altLang="zh-CN" sz="2800" dirty="0" smtClean="0"/>
              <a:t> /*</a:t>
            </a:r>
            <a:r>
              <a:rPr lang="zh-CN" altLang="en-US" sz="2800" dirty="0" smtClean="0"/>
              <a:t>对记录数组</a:t>
            </a:r>
            <a:r>
              <a:rPr lang="en-US" altLang="zh-CN" sz="2800" dirty="0" smtClean="0"/>
              <a:t>r</a:t>
            </a:r>
            <a:r>
              <a:rPr lang="zh-CN" altLang="en-US" sz="2800" dirty="0" smtClean="0"/>
              <a:t>做希尔排序， </a:t>
            </a:r>
            <a:r>
              <a:rPr lang="en-US" altLang="zh-CN" sz="2800" dirty="0" smtClean="0"/>
              <a:t>length</a:t>
            </a:r>
            <a:r>
              <a:rPr lang="zh-CN" altLang="en-US" sz="2800" dirty="0" smtClean="0"/>
              <a:t>为数组的长度*</a:t>
            </a:r>
            <a:r>
              <a:rPr lang="en-US" altLang="zh-CN" sz="2800" dirty="0" smtClean="0"/>
              <a:t>/</a:t>
            </a:r>
          </a:p>
          <a:p>
            <a:pPr marL="0" indent="0">
              <a:buNone/>
            </a:pPr>
            <a:r>
              <a:rPr lang="en-US" altLang="zh-CN" sz="2800" dirty="0" smtClean="0"/>
              <a:t>{   </a:t>
            </a:r>
          </a:p>
          <a:p>
            <a:pPr marL="0" indent="0">
              <a:buNone/>
            </a:pPr>
            <a:r>
              <a:rPr lang="en-US" altLang="zh-CN" sz="2800" dirty="0"/>
              <a:t> </a:t>
            </a:r>
            <a:r>
              <a:rPr lang="en-US" altLang="zh-CN" sz="2800" dirty="0" smtClean="0"/>
              <a:t>   for(</a:t>
            </a:r>
            <a:r>
              <a:rPr lang="en-US" altLang="zh-CN" sz="2800" dirty="0" err="1" smtClean="0"/>
              <a:t>int</a:t>
            </a:r>
            <a:r>
              <a:rPr lang="en-US" altLang="zh-CN" sz="2800" dirty="0" smtClean="0"/>
              <a:t> </a:t>
            </a:r>
            <a:r>
              <a:rPr lang="en-US" altLang="zh-CN" sz="2800" dirty="0" err="1" smtClean="0"/>
              <a:t>i</a:t>
            </a:r>
            <a:r>
              <a:rPr lang="en-US" altLang="zh-CN" sz="2800" dirty="0" smtClean="0"/>
              <a:t>=0 ;</a:t>
            </a:r>
            <a:r>
              <a:rPr lang="zh-CN" altLang="en-US" sz="2800" dirty="0" smtClean="0"/>
              <a:t> </a:t>
            </a:r>
            <a:r>
              <a:rPr lang="en-US" altLang="zh-CN" sz="2800" dirty="0" err="1" smtClean="0"/>
              <a:t>i</a:t>
            </a:r>
            <a:r>
              <a:rPr lang="en-US" altLang="zh-CN" sz="2800" dirty="0" smtClean="0"/>
              <a:t>&lt;=n-1;++</a:t>
            </a:r>
            <a:r>
              <a:rPr lang="en-US" altLang="zh-CN" sz="2800" dirty="0" err="1" smtClean="0"/>
              <a:t>i</a:t>
            </a:r>
            <a:r>
              <a:rPr lang="en-US" altLang="zh-CN" sz="2800" dirty="0" smtClean="0"/>
              <a:t>) </a:t>
            </a:r>
          </a:p>
          <a:p>
            <a:pPr marL="0" indent="0">
              <a:buNone/>
            </a:pPr>
            <a:r>
              <a:rPr lang="en-US" altLang="zh-CN" sz="2800" dirty="0" smtClean="0"/>
              <a:t>         </a:t>
            </a:r>
            <a:r>
              <a:rPr lang="en-US" altLang="zh-CN" sz="2800" dirty="0" err="1" smtClean="0"/>
              <a:t>ShellInsert</a:t>
            </a:r>
            <a:r>
              <a:rPr lang="en-US" altLang="zh-CN" sz="2800" dirty="0" smtClean="0"/>
              <a:t>(r,</a:t>
            </a:r>
            <a:r>
              <a:rPr lang="zh-CN" altLang="en-US" sz="2800" dirty="0" smtClean="0"/>
              <a:t> </a:t>
            </a:r>
            <a:r>
              <a:rPr lang="en-US" altLang="zh-CN" sz="2800" dirty="0" smtClean="0"/>
              <a:t>delta[</a:t>
            </a:r>
            <a:r>
              <a:rPr lang="en-US" altLang="zh-CN" sz="2800" dirty="0" err="1" smtClean="0"/>
              <a:t>i</a:t>
            </a:r>
            <a:r>
              <a:rPr lang="en-US" altLang="zh-CN" sz="2800" dirty="0" smtClean="0"/>
              <a:t>]); </a:t>
            </a:r>
            <a:endParaRPr lang="zh-CN" altLang="en-US" sz="2800" dirty="0" smtClean="0"/>
          </a:p>
          <a:p>
            <a:pPr marL="0" indent="0">
              <a:buNone/>
            </a:pPr>
            <a:endParaRPr lang="en-US" altLang="zh-CN" sz="2800" dirty="0" smtClean="0"/>
          </a:p>
          <a:p>
            <a:pPr marL="0" indent="0">
              <a:buNone/>
            </a:pPr>
            <a:r>
              <a:rPr lang="en-US" altLang="zh-CN" sz="2800" dirty="0" smtClean="0"/>
              <a:t>} </a:t>
            </a:r>
            <a:endParaRPr lang="en-US" altLang="zh-CN" sz="2800" dirty="0"/>
          </a:p>
        </p:txBody>
      </p:sp>
      <p:sp>
        <p:nvSpPr>
          <p:cNvPr id="26630" name="Rectangle 6"/>
          <p:cNvSpPr>
            <a:spLocks noChangeArrowheads="1"/>
          </p:cNvSpPr>
          <p:nvPr/>
        </p:nvSpPr>
        <p:spPr bwMode="auto">
          <a:xfrm>
            <a:off x="3203575" y="203200"/>
            <a:ext cx="26225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zh-CN" altLang="en-US">
                <a:solidFill>
                  <a:srgbClr val="FFFF00"/>
                </a:solidFill>
                <a:latin typeface="Times New Roman" pitchFamily="18" charset="0"/>
              </a:rPr>
              <a:t>三、希尔排序</a:t>
            </a:r>
          </a:p>
        </p:txBody>
      </p:sp>
      <p:grpSp>
        <p:nvGrpSpPr>
          <p:cNvPr id="3" name="组合 2"/>
          <p:cNvGrpSpPr/>
          <p:nvPr/>
        </p:nvGrpSpPr>
        <p:grpSpPr>
          <a:xfrm>
            <a:off x="6516216" y="4869160"/>
            <a:ext cx="2087562" cy="2087562"/>
            <a:chOff x="6516216" y="4869160"/>
            <a:chExt cx="2087562" cy="2087562"/>
          </a:xfrm>
        </p:grpSpPr>
        <p:pic>
          <p:nvPicPr>
            <p:cNvPr id="7" name="Picture 2" descr="E:\教学文件\1500PNG\PNG-09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4869160"/>
              <a:ext cx="20875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E:\教学文件\1500PNG\png-00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197" y="497964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092280" y="5517232"/>
              <a:ext cx="902811" cy="480131"/>
            </a:xfrm>
            <a:prstGeom prst="rect">
              <a:avLst/>
            </a:prstGeom>
          </p:spPr>
          <p:txBody>
            <a:bodyPr wrap="none">
              <a:spAutoFit/>
            </a:bodyPr>
            <a:lstStyle/>
            <a:p>
              <a:pPr marL="533400" indent="-533400">
                <a:lnSpc>
                  <a:spcPct val="90000"/>
                </a:lnSpc>
              </a:pPr>
              <a:r>
                <a:rPr lang="zh-CN" altLang="en-US" b="1" dirty="0" smtClean="0">
                  <a:solidFill>
                    <a:schemeClr val="bg1"/>
                  </a:solidFill>
                </a:rPr>
                <a:t>演示</a:t>
              </a:r>
              <a:endParaRPr lang="zh-CN" altLang="en-US" b="1" dirty="0">
                <a:solidFill>
                  <a:schemeClr val="bg1"/>
                </a:solidFill>
              </a:endParaRPr>
            </a:p>
          </p:txBody>
        </p:sp>
      </p:grpSp>
      <p:sp>
        <p:nvSpPr>
          <p:cNvPr id="5" name="矩形 4"/>
          <p:cNvSpPr/>
          <p:nvPr/>
        </p:nvSpPr>
        <p:spPr>
          <a:xfrm>
            <a:off x="4514850" y="3789040"/>
            <a:ext cx="4449638" cy="523220"/>
          </a:xfrm>
          <a:prstGeom prst="rect">
            <a:avLst/>
          </a:prstGeom>
        </p:spPr>
        <p:txBody>
          <a:bodyPr wrap="square">
            <a:spAutoFit/>
          </a:bodyPr>
          <a:lstStyle/>
          <a:p>
            <a:pPr lvl="0" eaLnBrk="0" hangingPunct="0">
              <a:spcBef>
                <a:spcPct val="20000"/>
              </a:spcBef>
              <a:buClr>
                <a:srgbClr val="FFCC00"/>
              </a:buClr>
            </a:pPr>
            <a:r>
              <a:rPr kumimoji="0" lang="en-US" altLang="zh-CN" b="1" kern="0" dirty="0">
                <a:solidFill>
                  <a:srgbClr val="22FE6B"/>
                </a:solidFill>
                <a:latin typeface="Garamond"/>
                <a:ea typeface="宋体"/>
              </a:rPr>
              <a:t>//</a:t>
            </a:r>
            <a:r>
              <a:rPr kumimoji="0" lang="zh-CN" altLang="en-US" b="1" kern="0" dirty="0">
                <a:solidFill>
                  <a:srgbClr val="22FE6B"/>
                </a:solidFill>
                <a:latin typeface="Garamond"/>
                <a:ea typeface="宋体"/>
              </a:rPr>
              <a:t>需要预存一个增量数组</a:t>
            </a:r>
            <a:endParaRPr kumimoji="0" lang="en-US" altLang="zh-CN" b="1" kern="0" dirty="0">
              <a:solidFill>
                <a:srgbClr val="22FE6B"/>
              </a:solidFill>
              <a:latin typeface="Garamond"/>
              <a:ea typeface="宋体"/>
            </a:endParaRPr>
          </a:p>
        </p:txBody>
      </p:sp>
      <p:sp>
        <p:nvSpPr>
          <p:cNvPr id="6" name="圆角矩形 5"/>
          <p:cNvSpPr/>
          <p:nvPr/>
        </p:nvSpPr>
        <p:spPr bwMode="auto">
          <a:xfrm>
            <a:off x="539552" y="3410570"/>
            <a:ext cx="8208912" cy="144016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indent="0">
              <a:buNone/>
            </a:pPr>
            <a:r>
              <a:rPr lang="en-US" altLang="zh-CN" dirty="0" smtClean="0"/>
              <a:t>for(</a:t>
            </a:r>
            <a:r>
              <a:rPr lang="en-US" altLang="zh-CN" dirty="0" err="1" smtClean="0"/>
              <a:t>int</a:t>
            </a:r>
            <a:r>
              <a:rPr lang="en-US" altLang="zh-CN" dirty="0" smtClean="0"/>
              <a:t> delta = length/2 </a:t>
            </a:r>
            <a:r>
              <a:rPr lang="en-US" altLang="zh-CN" dirty="0"/>
              <a:t>;</a:t>
            </a:r>
            <a:r>
              <a:rPr lang="zh-CN" altLang="en-US" dirty="0"/>
              <a:t> </a:t>
            </a:r>
            <a:r>
              <a:rPr lang="en-US" altLang="zh-CN" dirty="0" smtClean="0"/>
              <a:t>delta &lt;=1; delta = delta /2) </a:t>
            </a:r>
            <a:endParaRPr lang="en-US" altLang="zh-CN" dirty="0"/>
          </a:p>
          <a:p>
            <a:pPr marL="0" indent="0">
              <a:buNone/>
            </a:pPr>
            <a:r>
              <a:rPr lang="en-US" altLang="zh-CN" dirty="0"/>
              <a:t>         </a:t>
            </a:r>
            <a:r>
              <a:rPr lang="en-US" altLang="zh-CN" dirty="0" err="1"/>
              <a:t>ShellInsert</a:t>
            </a:r>
            <a:r>
              <a:rPr lang="en-US" altLang="zh-CN" dirty="0"/>
              <a:t>(r,</a:t>
            </a:r>
            <a:r>
              <a:rPr lang="zh-CN" altLang="en-US" dirty="0"/>
              <a:t> </a:t>
            </a:r>
            <a:r>
              <a:rPr lang="en-US" altLang="zh-CN" dirty="0" smtClean="0"/>
              <a:t>delta); </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FDA8C93-D2C0-4257-98FB-5252CF58DFF5}" type="slidenum">
              <a:rPr lang="en-US" altLang="zh-CN" sz="1200" b="0" smtClean="0">
                <a:latin typeface="Arial" charset="0"/>
              </a:rPr>
              <a:pPr eaLnBrk="1" hangingPunct="1">
                <a:spcBef>
                  <a:spcPct val="0"/>
                </a:spcBef>
                <a:buClrTx/>
                <a:buFontTx/>
                <a:buNone/>
              </a:pPr>
              <a:t>27</a:t>
            </a:fld>
            <a:endParaRPr lang="en-US" altLang="zh-CN" sz="1200" b="0" smtClean="0">
              <a:latin typeface="Arial" charset="0"/>
            </a:endParaRPr>
          </a:p>
        </p:txBody>
      </p:sp>
      <p:sp>
        <p:nvSpPr>
          <p:cNvPr id="27651" name="Rectangle 3"/>
          <p:cNvSpPr>
            <a:spLocks noGrp="1" noChangeArrowheads="1"/>
          </p:cNvSpPr>
          <p:nvPr>
            <p:ph type="body" idx="1"/>
          </p:nvPr>
        </p:nvSpPr>
        <p:spPr>
          <a:xfrm>
            <a:off x="228600" y="908050"/>
            <a:ext cx="8686800" cy="5616575"/>
          </a:xfrm>
        </p:spPr>
        <p:txBody>
          <a:bodyPr/>
          <a:lstStyle/>
          <a:p>
            <a:pPr marL="533400" indent="-533400" eaLnBrk="1" hangingPunct="1">
              <a:lnSpc>
                <a:spcPct val="120000"/>
              </a:lnSpc>
              <a:buFont typeface="Wingdings" pitchFamily="2" charset="2"/>
              <a:buNone/>
            </a:pPr>
            <a:r>
              <a:rPr lang="en-US" altLang="zh-CN" sz="2800" dirty="0" smtClean="0">
                <a:solidFill>
                  <a:srgbClr val="FFFF00"/>
                </a:solidFill>
              </a:rPr>
              <a:t>4. </a:t>
            </a:r>
            <a:r>
              <a:rPr lang="zh-CN" altLang="en-US" sz="2800" dirty="0" smtClean="0">
                <a:solidFill>
                  <a:srgbClr val="FFFF00"/>
                </a:solidFill>
              </a:rPr>
              <a:t>希尔排序分析</a:t>
            </a:r>
          </a:p>
          <a:p>
            <a:pPr marL="533400" indent="-533400" algn="just" eaLnBrk="1" hangingPunct="1">
              <a:lnSpc>
                <a:spcPct val="120000"/>
              </a:lnSpc>
              <a:spcBef>
                <a:spcPct val="50000"/>
              </a:spcBef>
              <a:buClr>
                <a:srgbClr val="FFFF00"/>
              </a:buClr>
            </a:pPr>
            <a:r>
              <a:rPr lang="zh-CN" altLang="en-US" sz="2800" dirty="0" smtClean="0">
                <a:solidFill>
                  <a:srgbClr val="FFFF00"/>
                </a:solidFill>
              </a:rPr>
              <a:t>时间性能</a:t>
            </a:r>
            <a:r>
              <a:rPr lang="zh-CN" altLang="en-US" sz="2800" dirty="0" smtClean="0"/>
              <a:t>：虽然我们给出的算法是三层循环，最外层循环为</a:t>
            </a:r>
            <a:r>
              <a:rPr lang="en-US" altLang="zh-CN" sz="2800" dirty="0" smtClean="0"/>
              <a:t>log</a:t>
            </a:r>
            <a:r>
              <a:rPr lang="en-US" altLang="zh-CN" sz="2800" baseline="-30000" dirty="0" smtClean="0"/>
              <a:t>2</a:t>
            </a:r>
            <a:r>
              <a:rPr lang="en-US" altLang="zh-CN" sz="2800" dirty="0" smtClean="0"/>
              <a:t>n</a:t>
            </a:r>
            <a:r>
              <a:rPr lang="zh-CN" altLang="en-US" sz="2800" dirty="0" smtClean="0"/>
              <a:t>数量级，中间的</a:t>
            </a:r>
            <a:r>
              <a:rPr lang="en-US" altLang="zh-CN" sz="2800" dirty="0" smtClean="0"/>
              <a:t>for</a:t>
            </a:r>
            <a:r>
              <a:rPr lang="zh-CN" altLang="en-US" sz="2800" dirty="0" smtClean="0"/>
              <a:t>循环是</a:t>
            </a:r>
            <a:r>
              <a:rPr lang="en-US" altLang="zh-CN" sz="2800" dirty="0" smtClean="0"/>
              <a:t>n</a:t>
            </a:r>
            <a:r>
              <a:rPr lang="zh-CN" altLang="en-US" sz="2800" dirty="0" smtClean="0"/>
              <a:t>数量级的，内循环远远低于</a:t>
            </a:r>
            <a:r>
              <a:rPr lang="en-US" altLang="zh-CN" sz="2800" dirty="0" smtClean="0"/>
              <a:t>n</a:t>
            </a:r>
            <a:r>
              <a:rPr lang="zh-CN" altLang="en-US" sz="2800" dirty="0" smtClean="0"/>
              <a:t>数量级，因为当分组较多时，组内元素较少，因此循环次数少；当分组较少时，组内元素增多，但已接近有序，循环次数并不增加。因此，希尔排序的时间复杂性在</a:t>
            </a:r>
            <a:r>
              <a:rPr lang="en-US" altLang="zh-CN" sz="2800" dirty="0" smtClean="0">
                <a:solidFill>
                  <a:srgbClr val="FFFF00"/>
                </a:solidFill>
              </a:rPr>
              <a:t>O</a:t>
            </a:r>
            <a:r>
              <a:rPr lang="zh-CN" altLang="en-US" sz="2800" dirty="0" smtClean="0">
                <a:solidFill>
                  <a:srgbClr val="FFFF00"/>
                </a:solidFill>
              </a:rPr>
              <a:t>（</a:t>
            </a:r>
            <a:r>
              <a:rPr lang="en-US" altLang="zh-CN" sz="2800" dirty="0" smtClean="0">
                <a:solidFill>
                  <a:srgbClr val="FFFF00"/>
                </a:solidFill>
              </a:rPr>
              <a:t>nlog</a:t>
            </a:r>
            <a:r>
              <a:rPr lang="en-US" altLang="zh-CN" sz="2800" baseline="-30000" dirty="0" smtClean="0">
                <a:solidFill>
                  <a:srgbClr val="FFFF00"/>
                </a:solidFill>
              </a:rPr>
              <a:t>2</a:t>
            </a:r>
            <a:r>
              <a:rPr lang="en-US" altLang="zh-CN" sz="2800" dirty="0" smtClean="0">
                <a:solidFill>
                  <a:srgbClr val="FFFF00"/>
                </a:solidFill>
              </a:rPr>
              <a:t>n</a:t>
            </a:r>
            <a:r>
              <a:rPr lang="zh-CN" altLang="en-US" sz="2800" dirty="0" smtClean="0">
                <a:solidFill>
                  <a:srgbClr val="FFFF00"/>
                </a:solidFill>
              </a:rPr>
              <a:t>）和</a:t>
            </a:r>
            <a:r>
              <a:rPr lang="en-US" altLang="zh-CN" sz="2800" dirty="0" smtClean="0">
                <a:solidFill>
                  <a:srgbClr val="FFFF00"/>
                </a:solidFill>
              </a:rPr>
              <a:t>O</a:t>
            </a:r>
            <a:r>
              <a:rPr lang="zh-CN" altLang="en-US" sz="2800" dirty="0" smtClean="0">
                <a:solidFill>
                  <a:srgbClr val="FFFF00"/>
                </a:solidFill>
              </a:rPr>
              <a:t>（</a:t>
            </a:r>
            <a:r>
              <a:rPr lang="en-US" altLang="zh-CN" sz="2800" dirty="0" smtClean="0">
                <a:solidFill>
                  <a:srgbClr val="FFFF00"/>
                </a:solidFill>
              </a:rPr>
              <a:t>n</a:t>
            </a:r>
            <a:r>
              <a:rPr lang="en-US" altLang="zh-CN" sz="2800" baseline="30000" dirty="0" smtClean="0">
                <a:solidFill>
                  <a:srgbClr val="FFFF00"/>
                </a:solidFill>
              </a:rPr>
              <a:t>2</a:t>
            </a:r>
            <a:r>
              <a:rPr lang="en-US" altLang="zh-CN" sz="2800" dirty="0" smtClean="0"/>
              <a:t> </a:t>
            </a:r>
            <a:r>
              <a:rPr lang="zh-CN" altLang="en-US" sz="2800" dirty="0" smtClean="0">
                <a:solidFill>
                  <a:srgbClr val="FFFF00"/>
                </a:solidFill>
              </a:rPr>
              <a:t>）</a:t>
            </a:r>
            <a:r>
              <a:rPr lang="zh-CN" altLang="en-US" sz="2800" dirty="0" smtClean="0"/>
              <a:t>之间，大致为</a:t>
            </a:r>
            <a:r>
              <a:rPr lang="en-US" altLang="zh-CN" sz="2800" dirty="0" smtClean="0">
                <a:solidFill>
                  <a:srgbClr val="FFFF00"/>
                </a:solidFill>
              </a:rPr>
              <a:t>O</a:t>
            </a:r>
            <a:r>
              <a:rPr lang="zh-CN" altLang="en-US" sz="2800" dirty="0" smtClean="0">
                <a:solidFill>
                  <a:srgbClr val="FFFF00"/>
                </a:solidFill>
              </a:rPr>
              <a:t>（</a:t>
            </a:r>
            <a:r>
              <a:rPr lang="en-US" altLang="zh-CN" sz="2800" dirty="0" smtClean="0">
                <a:solidFill>
                  <a:srgbClr val="FFFF00"/>
                </a:solidFill>
              </a:rPr>
              <a:t>n</a:t>
            </a:r>
            <a:r>
              <a:rPr lang="en-US" altLang="zh-CN" sz="2800" baseline="30000" dirty="0" smtClean="0">
                <a:solidFill>
                  <a:srgbClr val="FFFF00"/>
                </a:solidFill>
              </a:rPr>
              <a:t>1. 3</a:t>
            </a:r>
            <a:r>
              <a:rPr lang="zh-CN" altLang="en-US" sz="2800" dirty="0" smtClean="0">
                <a:solidFill>
                  <a:srgbClr val="FFFF00"/>
                </a:solidFill>
              </a:rPr>
              <a:t>）</a:t>
            </a:r>
            <a:r>
              <a:rPr lang="zh-CN" altLang="en-US" sz="2800" dirty="0" smtClean="0"/>
              <a:t>。</a:t>
            </a:r>
          </a:p>
          <a:p>
            <a:pPr marL="533400" indent="-533400" algn="just" eaLnBrk="1" hangingPunct="1">
              <a:lnSpc>
                <a:spcPct val="120000"/>
              </a:lnSpc>
              <a:spcBef>
                <a:spcPct val="50000"/>
              </a:spcBef>
              <a:buClr>
                <a:srgbClr val="FFFF00"/>
              </a:buClr>
            </a:pPr>
            <a:r>
              <a:rPr lang="zh-CN" altLang="en-US" sz="2800" dirty="0" smtClean="0">
                <a:solidFill>
                  <a:srgbClr val="FFFF00"/>
                </a:solidFill>
              </a:rPr>
              <a:t>稳定性：</a:t>
            </a:r>
            <a:r>
              <a:rPr lang="zh-CN" altLang="en-US" sz="2800" dirty="0" smtClean="0"/>
              <a:t>不稳定</a:t>
            </a:r>
          </a:p>
          <a:p>
            <a:pPr marL="533400" indent="-533400" algn="just" eaLnBrk="1" hangingPunct="1">
              <a:lnSpc>
                <a:spcPct val="120000"/>
              </a:lnSpc>
              <a:spcBef>
                <a:spcPct val="50000"/>
              </a:spcBef>
              <a:buClrTx/>
              <a:buFontTx/>
              <a:buNone/>
            </a:pPr>
            <a:r>
              <a:rPr lang="zh-CN" altLang="en-US" sz="2400" dirty="0" smtClean="0"/>
              <a:t>     </a:t>
            </a:r>
          </a:p>
        </p:txBody>
      </p:sp>
      <p:sp>
        <p:nvSpPr>
          <p:cNvPr id="27652" name="Rectangle 4"/>
          <p:cNvSpPr>
            <a:spLocks noChangeArrowheads="1"/>
          </p:cNvSpPr>
          <p:nvPr/>
        </p:nvSpPr>
        <p:spPr bwMode="auto">
          <a:xfrm>
            <a:off x="3203575" y="203200"/>
            <a:ext cx="26225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zh-CN" altLang="en-US">
                <a:solidFill>
                  <a:srgbClr val="FFFF00"/>
                </a:solidFill>
                <a:latin typeface="Times New Roman" pitchFamily="18" charset="0"/>
              </a:rPr>
              <a:t>三、希尔排序</a:t>
            </a:r>
          </a:p>
        </p:txBody>
      </p:sp>
      <p:grpSp>
        <p:nvGrpSpPr>
          <p:cNvPr id="5" name="组合 4"/>
          <p:cNvGrpSpPr>
            <a:grpSpLocks/>
          </p:cNvGrpSpPr>
          <p:nvPr/>
        </p:nvGrpSpPr>
        <p:grpSpPr bwMode="auto">
          <a:xfrm>
            <a:off x="3707904" y="5157191"/>
            <a:ext cx="4565852" cy="1440651"/>
            <a:chOff x="295396" y="1823797"/>
            <a:chExt cx="4564716" cy="1442287"/>
          </a:xfrm>
        </p:grpSpPr>
        <p:sp>
          <p:nvSpPr>
            <p:cNvPr id="6" name="圆角矩形 5"/>
            <p:cNvSpPr/>
            <p:nvPr/>
          </p:nvSpPr>
          <p:spPr bwMode="auto">
            <a:xfrm>
              <a:off x="873352" y="2544696"/>
              <a:ext cx="3986760" cy="721388"/>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zh-CN" altLang="en-US" b="1" dirty="0">
                  <a:ln w="50800"/>
                  <a:solidFill>
                    <a:schemeClr val="bg1">
                      <a:shade val="50000"/>
                    </a:schemeClr>
                  </a:solidFill>
                  <a:latin typeface="Times New Roman" pitchFamily="18" charset="0"/>
                </a:rPr>
                <a:t>    </a:t>
              </a:r>
              <a:r>
                <a:rPr lang="zh-CN" altLang="en-US" b="1" dirty="0" smtClean="0">
                  <a:ln w="50800"/>
                  <a:solidFill>
                    <a:schemeClr val="bg1">
                      <a:shade val="50000"/>
                    </a:schemeClr>
                  </a:solidFill>
                  <a:latin typeface="Times New Roman" pitchFamily="18" charset="0"/>
                </a:rPr>
                <a:t>什么原因导致不稳定？</a:t>
              </a:r>
              <a:endParaRPr lang="zh-CN" altLang="en-US" b="1" dirty="0">
                <a:ln w="50800"/>
                <a:solidFill>
                  <a:schemeClr val="bg1">
                    <a:shade val="50000"/>
                  </a:schemeClr>
                </a:solidFill>
                <a:latin typeface="Times New Roman" pitchFamily="18" charset="0"/>
              </a:endParaRPr>
            </a:p>
          </p:txBody>
        </p:sp>
        <p:pic>
          <p:nvPicPr>
            <p:cNvPr id="7"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6" y="1823797"/>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 calcmode="lin" valueType="num">
                                      <p:cBhvr additive="base">
                                        <p:cTn id="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F377D3D-296D-4511-82D2-B695F61A5492}" type="slidenum">
              <a:rPr lang="en-US" altLang="zh-CN" sz="1200" b="0" smtClean="0">
                <a:latin typeface="Arial" charset="0"/>
              </a:rPr>
              <a:pPr eaLnBrk="1" hangingPunct="1">
                <a:spcBef>
                  <a:spcPct val="0"/>
                </a:spcBef>
                <a:buClrTx/>
                <a:buFontTx/>
                <a:buNone/>
              </a:pPr>
              <a:t>28</a:t>
            </a:fld>
            <a:endParaRPr lang="en-US" altLang="zh-CN" sz="1200" b="0" smtClean="0">
              <a:latin typeface="Arial" charset="0"/>
            </a:endParaRPr>
          </a:p>
        </p:txBody>
      </p:sp>
      <p:sp>
        <p:nvSpPr>
          <p:cNvPr id="202754" name="Rectangle 2"/>
          <p:cNvSpPr>
            <a:spLocks noGrp="1" noRot="1" noChangeArrowheads="1"/>
          </p:cNvSpPr>
          <p:nvPr>
            <p:ph type="title"/>
          </p:nvPr>
        </p:nvSpPr>
        <p:spPr/>
        <p:txBody>
          <a:bodyPr/>
          <a:lstStyle/>
          <a:p>
            <a:pPr eaLnBrk="1" hangingPunct="1">
              <a:defRPr/>
            </a:pPr>
            <a:r>
              <a:rPr lang="zh-CN" altLang="en-US" smtClean="0"/>
              <a:t>练习</a:t>
            </a:r>
            <a:r>
              <a:rPr lang="en-US" altLang="zh-CN" smtClean="0"/>
              <a:t>:</a:t>
            </a:r>
          </a:p>
        </p:txBody>
      </p:sp>
      <p:sp>
        <p:nvSpPr>
          <p:cNvPr id="28676" name="Rectangle 3"/>
          <p:cNvSpPr>
            <a:spLocks noGrp="1" noChangeArrowheads="1"/>
          </p:cNvSpPr>
          <p:nvPr>
            <p:ph type="body" idx="1"/>
          </p:nvPr>
        </p:nvSpPr>
        <p:spPr/>
        <p:txBody>
          <a:bodyPr/>
          <a:lstStyle/>
          <a:p>
            <a:pPr eaLnBrk="1" hangingPunct="1"/>
            <a:r>
              <a:rPr lang="zh-CN" altLang="en-US" dirty="0" smtClean="0"/>
              <a:t>请写出一下待排序序列，在执行直接插入排序或折半插入排序，希尔排序过程中，每趟插入后的序列。</a:t>
            </a:r>
          </a:p>
          <a:p>
            <a:pPr eaLnBrk="1" hangingPunct="1"/>
            <a:endParaRPr lang="zh-CN" altLang="en-US" dirty="0" smtClean="0"/>
          </a:p>
          <a:p>
            <a:pPr eaLnBrk="1" hangingPunct="1">
              <a:buFont typeface="Wingdings" pitchFamily="2" charset="2"/>
              <a:buNone/>
            </a:pPr>
            <a:r>
              <a:rPr lang="zh-CN" altLang="en-US" sz="4000" dirty="0" smtClean="0"/>
              <a:t> </a:t>
            </a:r>
            <a:r>
              <a:rPr lang="en-US" altLang="zh-CN" sz="4000" dirty="0" smtClean="0"/>
              <a:t>5 , 2 , 3, 7,  </a:t>
            </a:r>
            <a:r>
              <a:rPr lang="en-US" altLang="zh-CN" sz="4000" dirty="0" smtClean="0">
                <a:solidFill>
                  <a:srgbClr val="FFFF00"/>
                </a:solidFill>
              </a:rPr>
              <a:t>8</a:t>
            </a:r>
            <a:r>
              <a:rPr lang="en-US" altLang="zh-CN" sz="4000" dirty="0" smtClean="0"/>
              <a:t>,  6, 8,  1, 4</a:t>
            </a:r>
          </a:p>
        </p:txBody>
      </p:sp>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DFB68D6-C8A9-4653-9AFD-62FEFF01A1E5}" type="slidenum">
              <a:rPr lang="en-US" altLang="zh-CN" sz="1200" b="0" smtClean="0">
                <a:latin typeface="Arial" charset="0"/>
              </a:rPr>
              <a:pPr eaLnBrk="1" hangingPunct="1">
                <a:spcBef>
                  <a:spcPct val="0"/>
                </a:spcBef>
                <a:buClrTx/>
                <a:buFontTx/>
                <a:buNone/>
              </a:pPr>
              <a:t>29</a:t>
            </a:fld>
            <a:endParaRPr lang="en-US" altLang="zh-CN" sz="1200" b="0" smtClean="0">
              <a:latin typeface="Arial" charset="0"/>
            </a:endParaRPr>
          </a:p>
        </p:txBody>
      </p:sp>
      <p:sp>
        <p:nvSpPr>
          <p:cNvPr id="243714" name="Rectangle 2"/>
          <p:cNvSpPr>
            <a:spLocks noGrp="1" noRot="1" noChangeArrowheads="1"/>
          </p:cNvSpPr>
          <p:nvPr>
            <p:ph type="title"/>
          </p:nvPr>
        </p:nvSpPr>
        <p:spPr>
          <a:xfrm>
            <a:off x="914400" y="457200"/>
            <a:ext cx="7772400" cy="457200"/>
          </a:xfrm>
        </p:spPr>
        <p:txBody>
          <a:bodyPr/>
          <a:lstStyle/>
          <a:p>
            <a:pPr eaLnBrk="1" hangingPunct="1">
              <a:defRPr/>
            </a:pPr>
            <a:r>
              <a:rPr lang="en-US" altLang="zh-CN" smtClean="0"/>
              <a:t>9.3 </a:t>
            </a:r>
            <a:r>
              <a:rPr lang="zh-CN" altLang="en-US" smtClean="0"/>
              <a:t>交换排序</a:t>
            </a:r>
          </a:p>
        </p:txBody>
      </p:sp>
      <p:sp>
        <p:nvSpPr>
          <p:cNvPr id="243715" name="Rectangle 3"/>
          <p:cNvSpPr>
            <a:spLocks noGrp="1" noChangeArrowheads="1"/>
          </p:cNvSpPr>
          <p:nvPr>
            <p:ph type="body" idx="1"/>
          </p:nvPr>
        </p:nvSpPr>
        <p:spPr>
          <a:xfrm>
            <a:off x="152400" y="1143000"/>
            <a:ext cx="8686800" cy="5715000"/>
          </a:xfrm>
        </p:spPr>
        <p:txBody>
          <a:bodyPr/>
          <a:lstStyle/>
          <a:p>
            <a:pPr marL="533400" indent="-533400" eaLnBrk="1" hangingPunct="1">
              <a:lnSpc>
                <a:spcPct val="120000"/>
              </a:lnSpc>
              <a:buFont typeface="Wingdings" pitchFamily="2" charset="2"/>
              <a:buNone/>
            </a:pPr>
            <a:r>
              <a:rPr lang="zh-CN" altLang="en-US" smtClean="0">
                <a:solidFill>
                  <a:srgbClr val="FFFF00"/>
                </a:solidFill>
              </a:rPr>
              <a:t>一、冒泡排序</a:t>
            </a:r>
          </a:p>
          <a:p>
            <a:pPr marL="533400" indent="-533400" eaLnBrk="1" hangingPunct="1">
              <a:lnSpc>
                <a:spcPct val="120000"/>
              </a:lnSpc>
              <a:buFont typeface="Wingdings" pitchFamily="2" charset="2"/>
              <a:buAutoNum type="arabicPeriod"/>
            </a:pPr>
            <a:r>
              <a:rPr lang="zh-CN" altLang="en-US" sz="2800" smtClean="0">
                <a:solidFill>
                  <a:srgbClr val="FFFF00"/>
                </a:solidFill>
              </a:rPr>
              <a:t>基本思想：</a:t>
            </a:r>
          </a:p>
          <a:p>
            <a:pPr marL="533400" indent="-533400" algn="just" eaLnBrk="1" hangingPunct="1">
              <a:lnSpc>
                <a:spcPct val="120000"/>
              </a:lnSpc>
              <a:spcBef>
                <a:spcPct val="50000"/>
              </a:spcBef>
              <a:buClr>
                <a:srgbClr val="D03010"/>
              </a:buClr>
            </a:pPr>
            <a:r>
              <a:rPr lang="zh-CN" altLang="en-US" sz="2800" smtClean="0"/>
              <a:t>通过对待排序序列从后向前（从下标较大的元素开始），依次比较</a:t>
            </a:r>
            <a:r>
              <a:rPr lang="zh-CN" altLang="en-US" sz="2800" smtClean="0">
                <a:solidFill>
                  <a:srgbClr val="FFFF00"/>
                </a:solidFill>
              </a:rPr>
              <a:t>相邻</a:t>
            </a:r>
            <a:r>
              <a:rPr lang="zh-CN" altLang="en-US" sz="2800" smtClean="0"/>
              <a:t>元素的排序码，若发现逆序则交换，使排序码较小的元素逐渐从后部移向前部（从下标较大的单元移向下标较小的单元），就象水底下的气泡一样逐渐向上冒。</a:t>
            </a:r>
          </a:p>
          <a:p>
            <a:pPr marL="533400" indent="-533400" algn="just" eaLnBrk="1" hangingPunct="1">
              <a:lnSpc>
                <a:spcPct val="120000"/>
              </a:lnSpc>
              <a:spcBef>
                <a:spcPct val="50000"/>
              </a:spcBef>
              <a:buClr>
                <a:srgbClr val="D03010"/>
              </a:buClr>
            </a:pPr>
            <a:r>
              <a:rPr lang="zh-CN" altLang="en-US" sz="2800" smtClean="0"/>
              <a:t>每趟冒泡可得到一个有序元素，所以</a:t>
            </a:r>
            <a:r>
              <a:rPr lang="zh-CN" altLang="en-US" sz="4000" i="1" u="sng" smtClean="0">
                <a:solidFill>
                  <a:srgbClr val="FF0909"/>
                </a:solidFill>
              </a:rPr>
              <a:t>最多</a:t>
            </a:r>
            <a:r>
              <a:rPr lang="zh-CN" altLang="en-US" sz="2800" smtClean="0">
                <a:solidFill>
                  <a:srgbClr val="FFFF00"/>
                </a:solidFill>
              </a:rPr>
              <a:t>经过</a:t>
            </a:r>
            <a:r>
              <a:rPr lang="en-US" altLang="zh-CN" sz="2800" smtClean="0">
                <a:solidFill>
                  <a:srgbClr val="FFFF00"/>
                </a:solidFill>
              </a:rPr>
              <a:t>n-1</a:t>
            </a:r>
            <a:r>
              <a:rPr lang="zh-CN" altLang="en-US" sz="2800" smtClean="0"/>
              <a:t>趟冒泡即可对</a:t>
            </a:r>
            <a:r>
              <a:rPr lang="en-US" altLang="zh-CN" sz="2800" smtClean="0"/>
              <a:t>n</a:t>
            </a:r>
            <a:r>
              <a:rPr lang="zh-CN" altLang="en-US" sz="2800" smtClean="0"/>
              <a:t>个元素排好序          </a:t>
            </a:r>
          </a:p>
        </p:txBody>
      </p:sp>
      <p:sp>
        <p:nvSpPr>
          <p:cNvPr id="243716" name="AutoShape 4"/>
          <p:cNvSpPr>
            <a:spLocks noChangeArrowheads="1"/>
          </p:cNvSpPr>
          <p:nvPr/>
        </p:nvSpPr>
        <p:spPr bwMode="auto">
          <a:xfrm>
            <a:off x="5076825" y="1125538"/>
            <a:ext cx="3529013" cy="1439862"/>
          </a:xfrm>
          <a:prstGeom prst="cloudCallout">
            <a:avLst>
              <a:gd name="adj1" fmla="val -100111"/>
              <a:gd name="adj2" fmla="val 46583"/>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dirty="0">
                <a:solidFill>
                  <a:srgbClr val="000000"/>
                </a:solidFill>
                <a:latin typeface="Times New Roman" pitchFamily="18" charset="0"/>
              </a:rPr>
              <a:t>轻者自轻</a:t>
            </a:r>
          </a:p>
          <a:p>
            <a:pPr algn="ctr" eaLnBrk="1" hangingPunct="1">
              <a:spcBef>
                <a:spcPct val="0"/>
              </a:spcBef>
              <a:buClrTx/>
              <a:buFontTx/>
              <a:buNone/>
            </a:pPr>
            <a:r>
              <a:rPr lang="zh-CN" altLang="en-US" dirty="0" smtClean="0">
                <a:solidFill>
                  <a:srgbClr val="000000"/>
                </a:solidFill>
                <a:latin typeface="Times New Roman" pitchFamily="18" charset="0"/>
              </a:rPr>
              <a:t>重者自重</a:t>
            </a:r>
            <a:endParaRPr lang="zh-CN" altLang="en-US" dirty="0">
              <a:solidFill>
                <a:srgbClr val="000000"/>
              </a:solidFill>
              <a:latin typeface="Times New Roman" pitchFamily="18" charset="0"/>
            </a:endParaRPr>
          </a:p>
        </p:txBody>
      </p:sp>
      <p:sp>
        <p:nvSpPr>
          <p:cNvPr id="243717" name="AutoShape 5"/>
          <p:cNvSpPr>
            <a:spLocks noChangeArrowheads="1"/>
          </p:cNvSpPr>
          <p:nvPr/>
        </p:nvSpPr>
        <p:spPr bwMode="auto">
          <a:xfrm>
            <a:off x="1692275" y="2924174"/>
            <a:ext cx="6767513" cy="2089001"/>
          </a:xfrm>
          <a:prstGeom prst="cloudCallout">
            <a:avLst>
              <a:gd name="adj1" fmla="val 31912"/>
              <a:gd name="adj2" fmla="val 91139"/>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dirty="0">
                <a:solidFill>
                  <a:srgbClr val="000000"/>
                </a:solidFill>
                <a:latin typeface="Times New Roman" pitchFamily="18" charset="0"/>
              </a:rPr>
              <a:t>在一趟冒泡中若没有发生数据交换，则表明序列已经有序，可以提前结束循环</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43716"/>
                                        </p:tgtEl>
                                        <p:attrNameLst>
                                          <p:attrName>style.visibility</p:attrName>
                                        </p:attrNameLst>
                                      </p:cBhvr>
                                      <p:to>
                                        <p:strVal val="visible"/>
                                      </p:to>
                                    </p:set>
                                    <p:anim calcmode="lin" valueType="num">
                                      <p:cBhvr>
                                        <p:cTn id="7" dur="1000" fill="hold"/>
                                        <p:tgtEl>
                                          <p:spTgt spid="243716"/>
                                        </p:tgtEl>
                                        <p:attrNameLst>
                                          <p:attrName>ppt_w</p:attrName>
                                        </p:attrNameLst>
                                      </p:cBhvr>
                                      <p:tavLst>
                                        <p:tav tm="0">
                                          <p:val>
                                            <p:fltVal val="0"/>
                                          </p:val>
                                        </p:tav>
                                        <p:tav tm="100000">
                                          <p:val>
                                            <p:strVal val="#ppt_w"/>
                                          </p:val>
                                        </p:tav>
                                      </p:tavLst>
                                    </p:anim>
                                    <p:anim calcmode="lin" valueType="num">
                                      <p:cBhvr>
                                        <p:cTn id="8" dur="1000" fill="hold"/>
                                        <p:tgtEl>
                                          <p:spTgt spid="243716"/>
                                        </p:tgtEl>
                                        <p:attrNameLst>
                                          <p:attrName>ppt_h</p:attrName>
                                        </p:attrNameLst>
                                      </p:cBhvr>
                                      <p:tavLst>
                                        <p:tav tm="0">
                                          <p:val>
                                            <p:fltVal val="0"/>
                                          </p:val>
                                        </p:tav>
                                        <p:tav tm="100000">
                                          <p:val>
                                            <p:strVal val="#ppt_h"/>
                                          </p:val>
                                        </p:tav>
                                      </p:tavLst>
                                    </p:anim>
                                    <p:anim calcmode="lin" valueType="num">
                                      <p:cBhvr>
                                        <p:cTn id="9" dur="1000" fill="hold"/>
                                        <p:tgtEl>
                                          <p:spTgt spid="243716"/>
                                        </p:tgtEl>
                                        <p:attrNameLst>
                                          <p:attrName>style.rotation</p:attrName>
                                        </p:attrNameLst>
                                      </p:cBhvr>
                                      <p:tavLst>
                                        <p:tav tm="0">
                                          <p:val>
                                            <p:fltVal val="90"/>
                                          </p:val>
                                        </p:tav>
                                        <p:tav tm="100000">
                                          <p:val>
                                            <p:fltVal val="0"/>
                                          </p:val>
                                        </p:tav>
                                      </p:tavLst>
                                    </p:anim>
                                    <p:animEffect transition="in" filter="fade">
                                      <p:cBhvr>
                                        <p:cTn id="10" dur="1000"/>
                                        <p:tgtEl>
                                          <p:spTgt spid="2437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243717"/>
                                        </p:tgtEl>
                                        <p:attrNameLst>
                                          <p:attrName>style.visibility</p:attrName>
                                        </p:attrNameLst>
                                      </p:cBhvr>
                                      <p:to>
                                        <p:strVal val="visible"/>
                                      </p:to>
                                    </p:set>
                                    <p:anim calcmode="lin" valueType="num">
                                      <p:cBhvr>
                                        <p:cTn id="19" dur="1000" fill="hold"/>
                                        <p:tgtEl>
                                          <p:spTgt spid="243717"/>
                                        </p:tgtEl>
                                        <p:attrNameLst>
                                          <p:attrName>ppt_w</p:attrName>
                                        </p:attrNameLst>
                                      </p:cBhvr>
                                      <p:tavLst>
                                        <p:tav tm="0">
                                          <p:val>
                                            <p:fltVal val="0"/>
                                          </p:val>
                                        </p:tav>
                                        <p:tav tm="100000">
                                          <p:val>
                                            <p:strVal val="#ppt_w"/>
                                          </p:val>
                                        </p:tav>
                                      </p:tavLst>
                                    </p:anim>
                                    <p:anim calcmode="lin" valueType="num">
                                      <p:cBhvr>
                                        <p:cTn id="20" dur="1000" fill="hold"/>
                                        <p:tgtEl>
                                          <p:spTgt spid="243717"/>
                                        </p:tgtEl>
                                        <p:attrNameLst>
                                          <p:attrName>ppt_h</p:attrName>
                                        </p:attrNameLst>
                                      </p:cBhvr>
                                      <p:tavLst>
                                        <p:tav tm="0">
                                          <p:val>
                                            <p:fltVal val="0"/>
                                          </p:val>
                                        </p:tav>
                                        <p:tav tm="100000">
                                          <p:val>
                                            <p:strVal val="#ppt_h"/>
                                          </p:val>
                                        </p:tav>
                                      </p:tavLst>
                                    </p:anim>
                                    <p:anim calcmode="lin" valueType="num">
                                      <p:cBhvr>
                                        <p:cTn id="21" dur="1000" fill="hold"/>
                                        <p:tgtEl>
                                          <p:spTgt spid="243717"/>
                                        </p:tgtEl>
                                        <p:attrNameLst>
                                          <p:attrName>style.rotation</p:attrName>
                                        </p:attrNameLst>
                                      </p:cBhvr>
                                      <p:tavLst>
                                        <p:tav tm="0">
                                          <p:val>
                                            <p:fltVal val="90"/>
                                          </p:val>
                                        </p:tav>
                                        <p:tav tm="100000">
                                          <p:val>
                                            <p:fltVal val="0"/>
                                          </p:val>
                                        </p:tav>
                                      </p:tavLst>
                                    </p:anim>
                                    <p:animEffect transition="in" filter="fade">
                                      <p:cBhvr>
                                        <p:cTn id="22" dur="10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B3C95C6-97B9-44A3-9291-7570B25D9888}" type="slidenum">
              <a:rPr lang="en-US" altLang="zh-CN" sz="1200" b="0" smtClean="0">
                <a:latin typeface="Arial" charset="0"/>
              </a:rPr>
              <a:pPr eaLnBrk="1" hangingPunct="1">
                <a:spcBef>
                  <a:spcPct val="0"/>
                </a:spcBef>
                <a:buClrTx/>
                <a:buFontTx/>
                <a:buNone/>
              </a:pPr>
              <a:t>3</a:t>
            </a:fld>
            <a:endParaRPr lang="en-US" altLang="zh-CN" sz="1200" b="0" smtClean="0">
              <a:latin typeface="Arial" charset="0"/>
            </a:endParaRPr>
          </a:p>
        </p:txBody>
      </p:sp>
      <p:sp>
        <p:nvSpPr>
          <p:cNvPr id="157698" name="Rectangle 2"/>
          <p:cNvSpPr>
            <a:spLocks noGrp="1" noRot="1" noChangeArrowheads="1"/>
          </p:cNvSpPr>
          <p:nvPr>
            <p:ph type="title"/>
          </p:nvPr>
        </p:nvSpPr>
        <p:spPr/>
        <p:txBody>
          <a:bodyPr/>
          <a:lstStyle/>
          <a:p>
            <a:pPr eaLnBrk="1" hangingPunct="1">
              <a:defRPr/>
            </a:pPr>
            <a:r>
              <a:rPr lang="zh-CN" altLang="en-US" smtClean="0"/>
              <a:t>内容提要</a:t>
            </a:r>
          </a:p>
        </p:txBody>
      </p:sp>
      <p:sp>
        <p:nvSpPr>
          <p:cNvPr id="5124" name="Rectangle 3"/>
          <p:cNvSpPr>
            <a:spLocks noGrp="1" noChangeArrowheads="1"/>
          </p:cNvSpPr>
          <p:nvPr>
            <p:ph type="body" idx="1"/>
          </p:nvPr>
        </p:nvSpPr>
        <p:spPr>
          <a:xfrm>
            <a:off x="304800" y="1196975"/>
            <a:ext cx="8534400" cy="5400675"/>
          </a:xfrm>
        </p:spPr>
        <p:txBody>
          <a:bodyPr/>
          <a:lstStyle/>
          <a:p>
            <a:pPr eaLnBrk="1" hangingPunct="1">
              <a:lnSpc>
                <a:spcPct val="120000"/>
              </a:lnSpc>
            </a:pPr>
            <a:r>
              <a:rPr lang="zh-CN" altLang="en-US" smtClean="0">
                <a:latin typeface="宋体" pitchFamily="2" charset="-122"/>
              </a:rPr>
              <a:t>排序的基本概念</a:t>
            </a:r>
          </a:p>
          <a:p>
            <a:pPr eaLnBrk="1" hangingPunct="1">
              <a:lnSpc>
                <a:spcPct val="120000"/>
              </a:lnSpc>
            </a:pPr>
            <a:r>
              <a:rPr lang="zh-CN" altLang="en-US" smtClean="0"/>
              <a:t>插入排序</a:t>
            </a:r>
            <a:endParaRPr lang="zh-CN" altLang="en-US" smtClean="0">
              <a:latin typeface="宋体" pitchFamily="2" charset="-122"/>
            </a:endParaRPr>
          </a:p>
          <a:p>
            <a:pPr eaLnBrk="1" hangingPunct="1">
              <a:lnSpc>
                <a:spcPct val="120000"/>
              </a:lnSpc>
            </a:pPr>
            <a:r>
              <a:rPr lang="zh-CN" altLang="en-US" smtClean="0"/>
              <a:t>交换排序</a:t>
            </a:r>
            <a:endParaRPr lang="zh-CN" altLang="en-US" smtClean="0">
              <a:latin typeface="宋体" pitchFamily="2" charset="-122"/>
            </a:endParaRPr>
          </a:p>
          <a:p>
            <a:pPr eaLnBrk="1" hangingPunct="1">
              <a:lnSpc>
                <a:spcPct val="120000"/>
              </a:lnSpc>
            </a:pPr>
            <a:r>
              <a:rPr lang="zh-CN" altLang="en-US" smtClean="0">
                <a:latin typeface="宋体" pitchFamily="2" charset="-122"/>
              </a:rPr>
              <a:t>选择排序</a:t>
            </a:r>
          </a:p>
          <a:p>
            <a:pPr eaLnBrk="1" hangingPunct="1">
              <a:lnSpc>
                <a:spcPct val="120000"/>
              </a:lnSpc>
            </a:pPr>
            <a:r>
              <a:rPr lang="zh-CN" altLang="en-US" smtClean="0">
                <a:latin typeface="宋体" pitchFamily="2" charset="-122"/>
              </a:rPr>
              <a:t>归并排序</a:t>
            </a:r>
          </a:p>
          <a:p>
            <a:pPr eaLnBrk="1" hangingPunct="1">
              <a:lnSpc>
                <a:spcPct val="120000"/>
              </a:lnSpc>
            </a:pPr>
            <a:r>
              <a:rPr lang="zh-CN" altLang="en-US" smtClean="0">
                <a:solidFill>
                  <a:srgbClr val="FFFF00"/>
                </a:solidFill>
                <a:latin typeface="宋体" pitchFamily="2" charset="-122"/>
              </a:rPr>
              <a:t>*基数排序</a:t>
            </a:r>
          </a:p>
          <a:p>
            <a:pPr eaLnBrk="1" hangingPunct="1">
              <a:lnSpc>
                <a:spcPct val="120000"/>
              </a:lnSpc>
            </a:pPr>
            <a:r>
              <a:rPr lang="zh-CN" altLang="en-US" smtClean="0">
                <a:solidFill>
                  <a:schemeClr val="hlink"/>
                </a:solidFill>
              </a:rPr>
              <a:t>性能比较</a:t>
            </a:r>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30</a:t>
            </a:fld>
            <a:endParaRPr lang="en-US" altLang="zh-CN" dirty="0"/>
          </a:p>
        </p:txBody>
      </p:sp>
      <p:sp>
        <p:nvSpPr>
          <p:cNvPr id="7" name="圆角矩形 6"/>
          <p:cNvSpPr/>
          <p:nvPr/>
        </p:nvSpPr>
        <p:spPr bwMode="auto">
          <a:xfrm>
            <a:off x="161967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58327441"/>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3244996"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23" name="组合 22"/>
          <p:cNvGrpSpPr/>
          <p:nvPr/>
        </p:nvGrpSpPr>
        <p:grpSpPr>
          <a:xfrm>
            <a:off x="6902056" y="3996353"/>
            <a:ext cx="1375242" cy="584775"/>
            <a:chOff x="6902056" y="4509120"/>
            <a:chExt cx="1375242" cy="584775"/>
          </a:xfrm>
        </p:grpSpPr>
        <p:cxnSp>
          <p:nvCxnSpPr>
            <p:cNvPr id="18" name="直接箭头连接符 17"/>
            <p:cNvCxnSpPr/>
            <p:nvPr/>
          </p:nvCxnSpPr>
          <p:spPr bwMode="auto">
            <a:xfrm flipV="1">
              <a:off x="7884368" y="4509120"/>
              <a:ext cx="0" cy="504056"/>
            </a:xfrm>
            <a:prstGeom prst="straightConnector1">
              <a:avLst/>
            </a:prstGeom>
            <a:solidFill>
              <a:schemeClr val="accent1"/>
            </a:solidFill>
            <a:ln w="539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flipV="1">
              <a:off x="6902056" y="4509120"/>
              <a:ext cx="0" cy="504056"/>
            </a:xfrm>
            <a:prstGeom prst="straightConnector1">
              <a:avLst/>
            </a:prstGeom>
            <a:solidFill>
              <a:schemeClr val="accent1"/>
            </a:solidFill>
            <a:ln w="539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6902056" y="5013176"/>
              <a:ext cx="982312" cy="0"/>
            </a:xfrm>
            <a:prstGeom prst="line">
              <a:avLst/>
            </a:prstGeom>
            <a:solidFill>
              <a:schemeClr val="accent1"/>
            </a:solidFill>
            <a:ln w="444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a:xfrm>
              <a:off x="7956376" y="4509120"/>
              <a:ext cx="320922" cy="584775"/>
            </a:xfrm>
            <a:prstGeom prst="rect">
              <a:avLst/>
            </a:prstGeom>
          </p:spPr>
          <p:txBody>
            <a:bodyPr wrap="none">
              <a:spAutoFit/>
            </a:bodyPr>
            <a:lstStyle/>
            <a:p>
              <a:r>
                <a:rPr lang="en-US" altLang="zh-CN" sz="3200" b="1" dirty="0" smtClean="0"/>
                <a:t>j</a:t>
              </a:r>
              <a:endParaRPr lang="zh-CN" altLang="en-US" sz="3200" b="1" dirty="0"/>
            </a:p>
          </p:txBody>
        </p:sp>
      </p:gr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第一趟冒泡，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2</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组合 41"/>
          <p:cNvGrpSpPr/>
          <p:nvPr/>
        </p:nvGrpSpPr>
        <p:grpSpPr>
          <a:xfrm>
            <a:off x="6838508" y="3811687"/>
            <a:ext cx="1261884" cy="1297751"/>
            <a:chOff x="6838508" y="3811687"/>
            <a:chExt cx="1261884" cy="1297751"/>
          </a:xfrm>
        </p:grpSpPr>
        <p:sp>
          <p:nvSpPr>
            <p:cNvPr id="28" name="矩形 27"/>
            <p:cNvSpPr/>
            <p:nvPr/>
          </p:nvSpPr>
          <p:spPr>
            <a:xfrm>
              <a:off x="7142976" y="3811687"/>
              <a:ext cx="561372" cy="769441"/>
            </a:xfrm>
            <a:prstGeom prst="rect">
              <a:avLst/>
            </a:prstGeom>
          </p:spPr>
          <p:txBody>
            <a:bodyPr wrap="none">
              <a:spAutoFit/>
            </a:bodyPr>
            <a:lstStyle/>
            <a:p>
              <a:pPr eaLnBrk="0" hangingPunct="0">
                <a:spcBef>
                  <a:spcPct val="20000"/>
                </a:spcBef>
                <a:buClr>
                  <a:srgbClr val="FFCC00"/>
                </a:buClr>
              </a:pPr>
              <a:r>
                <a:rPr kumimoji="0" lang="en-US" altLang="zh-CN" sz="4400" b="1" kern="0" dirty="0" smtClean="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37" name="矩形 36"/>
            <p:cNvSpPr/>
            <p:nvPr/>
          </p:nvSpPr>
          <p:spPr>
            <a:xfrm>
              <a:off x="6838508" y="4586218"/>
              <a:ext cx="1261884" cy="523220"/>
            </a:xfrm>
            <a:prstGeom prst="rect">
              <a:avLst/>
            </a:prstGeom>
          </p:spPr>
          <p:txBody>
            <a:bodyPr wrap="none">
              <a:spAutoFit/>
            </a:bodyPr>
            <a:lstStyle/>
            <a:p>
              <a:r>
                <a:rPr lang="zh-CN" altLang="en-US" b="1" dirty="0" smtClean="0"/>
                <a:t>不交换</a:t>
              </a:r>
              <a:endParaRPr lang="zh-CN" altLang="en-US" b="1" dirty="0"/>
            </a:p>
          </p:txBody>
        </p:sp>
      </p:grpSp>
      <p:grpSp>
        <p:nvGrpSpPr>
          <p:cNvPr id="41" name="组合 40"/>
          <p:cNvGrpSpPr/>
          <p:nvPr/>
        </p:nvGrpSpPr>
        <p:grpSpPr>
          <a:xfrm>
            <a:off x="5974412" y="3789040"/>
            <a:ext cx="1261884" cy="1297751"/>
            <a:chOff x="6990908" y="3964087"/>
            <a:chExt cx="1261884" cy="1297751"/>
          </a:xfrm>
        </p:grpSpPr>
        <p:sp>
          <p:nvSpPr>
            <p:cNvPr id="39" name="矩形 38"/>
            <p:cNvSpPr/>
            <p:nvPr/>
          </p:nvSpPr>
          <p:spPr>
            <a:xfrm>
              <a:off x="7295376" y="3964087"/>
              <a:ext cx="561372" cy="769441"/>
            </a:xfrm>
            <a:prstGeom prst="rect">
              <a:avLst/>
            </a:prstGeom>
          </p:spPr>
          <p:txBody>
            <a:bodyPr wrap="none">
              <a:spAutoFit/>
            </a:bodyPr>
            <a:lstStyle/>
            <a:p>
              <a:pPr eaLnBrk="0" hangingPunct="0">
                <a:spcBef>
                  <a:spcPct val="20000"/>
                </a:spcBef>
                <a:buClr>
                  <a:srgbClr val="FFCC00"/>
                </a:buClr>
              </a:pPr>
              <a:r>
                <a:rPr kumimoji="0" lang="en-US" altLang="zh-CN" sz="4400" b="1" kern="0" dirty="0" smtClean="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40" name="矩形 39"/>
            <p:cNvSpPr/>
            <p:nvPr/>
          </p:nvSpPr>
          <p:spPr>
            <a:xfrm>
              <a:off x="6990908" y="4738618"/>
              <a:ext cx="1261884" cy="523220"/>
            </a:xfrm>
            <a:prstGeom prst="rect">
              <a:avLst/>
            </a:prstGeom>
          </p:spPr>
          <p:txBody>
            <a:bodyPr wrap="none">
              <a:spAutoFit/>
            </a:bodyPr>
            <a:lstStyle/>
            <a:p>
              <a:r>
                <a:rPr lang="zh-CN" altLang="en-US" b="1" dirty="0" smtClean="0"/>
                <a:t>不交换</a:t>
              </a:r>
              <a:endParaRPr lang="zh-CN" altLang="en-US" b="1" dirty="0"/>
            </a:p>
          </p:txBody>
        </p:sp>
      </p:grpSp>
    </p:spTree>
    <p:extLst>
      <p:ext uri="{BB962C8B-B14F-4D97-AF65-F5344CB8AC3E}">
        <p14:creationId xmlns:p14="http://schemas.microsoft.com/office/powerpoint/2010/main" val="10253497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2"/>
                                        </p:tgtEl>
                                        <p:attrNameLst>
                                          <p:attrName>style.visibility</p:attrName>
                                        </p:attrNameLst>
                                      </p:cBhvr>
                                      <p:to>
                                        <p:strVal val="hidden"/>
                                      </p:to>
                                    </p:set>
                                  </p:childTnLst>
                                </p:cTn>
                              </p:par>
                            </p:childTnLst>
                          </p:cTn>
                        </p:par>
                        <p:par>
                          <p:cTn id="59" fill="hold">
                            <p:stCondLst>
                              <p:cond delay="0"/>
                            </p:stCondLst>
                            <p:childTnLst>
                              <p:par>
                                <p:cTn id="60" presetID="35" presetClass="path" presetSubtype="0" accel="50000" decel="50000" fill="hold" nodeType="afterEffect">
                                  <p:stCondLst>
                                    <p:cond delay="0"/>
                                  </p:stCondLst>
                                  <p:childTnLst>
                                    <p:animMotion origin="layout" path="M -4.72222E-6 0.0007 L -0.08663 0.0007 " pathEditMode="relative" rAng="0" ptsTypes="AA">
                                      <p:cBhvr>
                                        <p:cTn id="61" dur="2000" fill="hold"/>
                                        <p:tgtEl>
                                          <p:spTgt spid="23"/>
                                        </p:tgtEl>
                                        <p:attrNameLst>
                                          <p:attrName>ppt_x</p:attrName>
                                          <p:attrName>ppt_y</p:attrName>
                                        </p:attrNameLst>
                                      </p:cBhvr>
                                      <p:rCtr x="-4340" y="0"/>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31</a:t>
            </a:fld>
            <a:endParaRPr lang="en-US" altLang="zh-CN" dirty="0"/>
          </a:p>
        </p:txBody>
      </p:sp>
      <p:sp>
        <p:nvSpPr>
          <p:cNvPr id="7" name="圆角矩形 6"/>
          <p:cNvSpPr/>
          <p:nvPr/>
        </p:nvSpPr>
        <p:spPr bwMode="auto">
          <a:xfrm>
            <a:off x="161967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083250642"/>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3244996"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23" name="组合 22"/>
          <p:cNvGrpSpPr/>
          <p:nvPr/>
        </p:nvGrpSpPr>
        <p:grpSpPr>
          <a:xfrm>
            <a:off x="6143084" y="3996353"/>
            <a:ext cx="1375242" cy="584775"/>
            <a:chOff x="6902056" y="4509120"/>
            <a:chExt cx="1375242" cy="584775"/>
          </a:xfrm>
        </p:grpSpPr>
        <p:cxnSp>
          <p:nvCxnSpPr>
            <p:cNvPr id="18" name="直接箭头连接符 17"/>
            <p:cNvCxnSpPr/>
            <p:nvPr/>
          </p:nvCxnSpPr>
          <p:spPr bwMode="auto">
            <a:xfrm flipV="1">
              <a:off x="7884368" y="4509120"/>
              <a:ext cx="0" cy="504056"/>
            </a:xfrm>
            <a:prstGeom prst="straightConnector1">
              <a:avLst/>
            </a:prstGeom>
            <a:solidFill>
              <a:schemeClr val="accent1"/>
            </a:solidFill>
            <a:ln w="539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flipV="1">
              <a:off x="6902056" y="4509120"/>
              <a:ext cx="0" cy="504056"/>
            </a:xfrm>
            <a:prstGeom prst="straightConnector1">
              <a:avLst/>
            </a:prstGeom>
            <a:solidFill>
              <a:schemeClr val="accent1"/>
            </a:solidFill>
            <a:ln w="539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6902056" y="5013176"/>
              <a:ext cx="982312" cy="0"/>
            </a:xfrm>
            <a:prstGeom prst="line">
              <a:avLst/>
            </a:prstGeom>
            <a:solidFill>
              <a:schemeClr val="accent1"/>
            </a:solidFill>
            <a:ln w="444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a:xfrm>
              <a:off x="7956376" y="4509120"/>
              <a:ext cx="320922" cy="584775"/>
            </a:xfrm>
            <a:prstGeom prst="rect">
              <a:avLst/>
            </a:prstGeom>
          </p:spPr>
          <p:txBody>
            <a:bodyPr wrap="none">
              <a:spAutoFit/>
            </a:bodyPr>
            <a:lstStyle/>
            <a:p>
              <a:r>
                <a:rPr lang="en-US" altLang="zh-CN" sz="3200" b="1" dirty="0" smtClean="0"/>
                <a:t>j</a:t>
              </a:r>
              <a:endParaRPr lang="zh-CN" altLang="en-US" sz="3200" b="1" dirty="0"/>
            </a:p>
          </p:txBody>
        </p:sp>
      </p:gr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第一趟冒泡，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2</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组合 40"/>
          <p:cNvGrpSpPr/>
          <p:nvPr/>
        </p:nvGrpSpPr>
        <p:grpSpPr>
          <a:xfrm>
            <a:off x="6012160" y="3789040"/>
            <a:ext cx="1261884" cy="1297751"/>
            <a:chOff x="6990908" y="3964087"/>
            <a:chExt cx="1261884" cy="1297751"/>
          </a:xfrm>
        </p:grpSpPr>
        <p:sp>
          <p:nvSpPr>
            <p:cNvPr id="39" name="矩形 38"/>
            <p:cNvSpPr/>
            <p:nvPr/>
          </p:nvSpPr>
          <p:spPr>
            <a:xfrm>
              <a:off x="7295376" y="3964087"/>
              <a:ext cx="561372" cy="769441"/>
            </a:xfrm>
            <a:prstGeom prst="rect">
              <a:avLst/>
            </a:prstGeom>
          </p:spPr>
          <p:txBody>
            <a:bodyPr wrap="none">
              <a:spAutoFit/>
            </a:bodyPr>
            <a:lstStyle/>
            <a:p>
              <a:pPr eaLnBrk="0" hangingPunct="0">
                <a:spcBef>
                  <a:spcPct val="20000"/>
                </a:spcBef>
                <a:buClr>
                  <a:srgbClr val="FFCC00"/>
                </a:buClr>
              </a:pPr>
              <a:r>
                <a:rPr kumimoji="0" lang="en-US" altLang="zh-CN" sz="4400" b="1" kern="0" dirty="0" smtClean="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40" name="矩形 39"/>
            <p:cNvSpPr/>
            <p:nvPr/>
          </p:nvSpPr>
          <p:spPr>
            <a:xfrm>
              <a:off x="6990908" y="4738618"/>
              <a:ext cx="1261884" cy="523220"/>
            </a:xfrm>
            <a:prstGeom prst="rect">
              <a:avLst/>
            </a:prstGeom>
          </p:spPr>
          <p:txBody>
            <a:bodyPr wrap="none">
              <a:spAutoFit/>
            </a:bodyPr>
            <a:lstStyle/>
            <a:p>
              <a:r>
                <a:rPr lang="zh-CN" altLang="en-US" b="1" dirty="0" smtClean="0"/>
                <a:t>不交换</a:t>
              </a:r>
              <a:endParaRPr lang="zh-CN" altLang="en-US" b="1" dirty="0"/>
            </a:p>
          </p:txBody>
        </p:sp>
      </p:grpSp>
      <p:grpSp>
        <p:nvGrpSpPr>
          <p:cNvPr id="20" name="组合 19"/>
          <p:cNvGrpSpPr/>
          <p:nvPr/>
        </p:nvGrpSpPr>
        <p:grpSpPr>
          <a:xfrm>
            <a:off x="5398139" y="3789040"/>
            <a:ext cx="906017" cy="1296144"/>
            <a:chOff x="5398139" y="3789040"/>
            <a:chExt cx="906017" cy="1296144"/>
          </a:xfrm>
        </p:grpSpPr>
        <p:sp>
          <p:nvSpPr>
            <p:cNvPr id="6" name="矩形 5"/>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smtClean="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17" name="矩形 16"/>
            <p:cNvSpPr/>
            <p:nvPr/>
          </p:nvSpPr>
          <p:spPr>
            <a:xfrm>
              <a:off x="5398139" y="4561964"/>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29" name="组合 28"/>
          <p:cNvGrpSpPr/>
          <p:nvPr/>
        </p:nvGrpSpPr>
        <p:grpSpPr>
          <a:xfrm>
            <a:off x="5004048" y="2708920"/>
            <a:ext cx="1224142" cy="1701478"/>
            <a:chOff x="5004048" y="2708920"/>
            <a:chExt cx="1224142" cy="1701478"/>
          </a:xfrm>
        </p:grpSpPr>
        <p:sp>
          <p:nvSpPr>
            <p:cNvPr id="26" name="上弧形箭头 25"/>
            <p:cNvSpPr/>
            <p:nvPr/>
          </p:nvSpPr>
          <p:spPr bwMode="auto">
            <a:xfrm>
              <a:off x="5004048" y="2708920"/>
              <a:ext cx="1224142" cy="454695"/>
            </a:xfrm>
            <a:prstGeom prst="curved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上弧形箭头 37"/>
            <p:cNvSpPr/>
            <p:nvPr/>
          </p:nvSpPr>
          <p:spPr bwMode="auto">
            <a:xfrm rot="10800000">
              <a:off x="5004048" y="3955703"/>
              <a:ext cx="1224142" cy="454695"/>
            </a:xfrm>
            <a:prstGeom prst="curved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30133063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1.38889E-6 0.0007 L -0.0974 0.0007 " pathEditMode="relative" rAng="0" ptsTypes="AA">
                                      <p:cBhvr>
                                        <p:cTn id="9" dur="2000" fill="hold"/>
                                        <p:tgtEl>
                                          <p:spTgt spid="23"/>
                                        </p:tgtEl>
                                        <p:attrNameLst>
                                          <p:attrName>ppt_x</p:attrName>
                                          <p:attrName>ppt_y</p:attrName>
                                        </p:attrNameLst>
                                      </p:cBhvr>
                                      <p:rCtr x="-4878"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a:xfrm>
            <a:off x="457200" y="1196975"/>
            <a:ext cx="8219256" cy="1943993"/>
          </a:xfrm>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32</a:t>
            </a:fld>
            <a:endParaRPr lang="en-US" altLang="zh-CN" dirty="0"/>
          </a:p>
        </p:txBody>
      </p:sp>
      <p:sp>
        <p:nvSpPr>
          <p:cNvPr id="7" name="圆角矩形 6"/>
          <p:cNvSpPr/>
          <p:nvPr/>
        </p:nvSpPr>
        <p:spPr bwMode="auto">
          <a:xfrm>
            <a:off x="161967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09427727"/>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3244996"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第一趟冒泡，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2</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组合 24"/>
          <p:cNvGrpSpPr/>
          <p:nvPr/>
        </p:nvGrpSpPr>
        <p:grpSpPr>
          <a:xfrm>
            <a:off x="1437908" y="4077072"/>
            <a:ext cx="1261884" cy="528310"/>
            <a:chOff x="1437908" y="4077072"/>
            <a:chExt cx="1261884" cy="528310"/>
          </a:xfrm>
        </p:grpSpPr>
        <p:cxnSp>
          <p:nvCxnSpPr>
            <p:cNvPr id="9" name="直接连接符 8"/>
            <p:cNvCxnSpPr/>
            <p:nvPr/>
          </p:nvCxnSpPr>
          <p:spPr bwMode="auto">
            <a:xfrm>
              <a:off x="1619672" y="4077072"/>
              <a:ext cx="81266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a:xfrm>
              <a:off x="1437908" y="4082162"/>
              <a:ext cx="1261884" cy="523220"/>
            </a:xfrm>
            <a:prstGeom prst="rect">
              <a:avLst/>
            </a:prstGeom>
          </p:spPr>
          <p:txBody>
            <a:bodyPr wrap="none">
              <a:spAutoFit/>
            </a:bodyPr>
            <a:lstStyle/>
            <a:p>
              <a:r>
                <a:rPr lang="zh-CN" altLang="en-US" dirty="0"/>
                <a:t>已</a:t>
              </a:r>
              <a:r>
                <a:rPr lang="zh-CN" altLang="en-US" dirty="0" smtClean="0"/>
                <a:t>有序</a:t>
              </a:r>
              <a:endParaRPr lang="zh-CN" altLang="en-US" dirty="0"/>
            </a:p>
          </p:txBody>
        </p:sp>
      </p:grpSp>
      <p:grpSp>
        <p:nvGrpSpPr>
          <p:cNvPr id="37" name="组合 36"/>
          <p:cNvGrpSpPr/>
          <p:nvPr/>
        </p:nvGrpSpPr>
        <p:grpSpPr>
          <a:xfrm>
            <a:off x="2691505" y="3769876"/>
            <a:ext cx="906017" cy="1027276"/>
            <a:chOff x="5254123" y="3789040"/>
            <a:chExt cx="906017" cy="1027276"/>
          </a:xfrm>
        </p:grpSpPr>
        <p:sp>
          <p:nvSpPr>
            <p:cNvPr id="42" name="矩形 41"/>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smtClean="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43" name="矩形 42"/>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47" name="组合 46"/>
          <p:cNvGrpSpPr/>
          <p:nvPr/>
        </p:nvGrpSpPr>
        <p:grpSpPr>
          <a:xfrm>
            <a:off x="3547313" y="3769876"/>
            <a:ext cx="906017" cy="1027276"/>
            <a:chOff x="5254123" y="3789040"/>
            <a:chExt cx="906017" cy="1027276"/>
          </a:xfrm>
        </p:grpSpPr>
        <p:sp>
          <p:nvSpPr>
            <p:cNvPr id="48" name="矩形 47"/>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smtClean="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49" name="矩形 48"/>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50" name="组合 49"/>
          <p:cNvGrpSpPr/>
          <p:nvPr/>
        </p:nvGrpSpPr>
        <p:grpSpPr>
          <a:xfrm>
            <a:off x="4403121" y="3769876"/>
            <a:ext cx="906017" cy="1027276"/>
            <a:chOff x="5254123" y="3789040"/>
            <a:chExt cx="906017" cy="1027276"/>
          </a:xfrm>
        </p:grpSpPr>
        <p:sp>
          <p:nvSpPr>
            <p:cNvPr id="51" name="矩形 50"/>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smtClean="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52" name="矩形 51"/>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53" name="组合 52"/>
          <p:cNvGrpSpPr/>
          <p:nvPr/>
        </p:nvGrpSpPr>
        <p:grpSpPr>
          <a:xfrm>
            <a:off x="1835696" y="3769876"/>
            <a:ext cx="906017" cy="1027276"/>
            <a:chOff x="5254123" y="3789040"/>
            <a:chExt cx="906017" cy="1027276"/>
          </a:xfrm>
        </p:grpSpPr>
        <p:sp>
          <p:nvSpPr>
            <p:cNvPr id="54" name="矩形 53"/>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smtClean="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55" name="矩形 54"/>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spTree>
    <p:extLst>
      <p:ext uri="{BB962C8B-B14F-4D97-AF65-F5344CB8AC3E}">
        <p14:creationId xmlns:p14="http://schemas.microsoft.com/office/powerpoint/2010/main" val="4503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afterEffect">
                                  <p:stCondLst>
                                    <p:cond delay="0"/>
                                  </p:stCondLst>
                                  <p:childTnLst>
                                    <p:animMotion origin="layout" path="M -0.00295 4.44444E-6 L -0.02622 0.04004 C -0.03108 0.04907 -0.0382 0.05393 -0.04584 0.05393 C -0.05434 0.05393 -0.06111 0.04907 -0.06598 0.04004 L -0.08889 4.44444E-6 " pathEditMode="relative" rAng="0" ptsTypes="FffFF">
                                      <p:cBhvr>
                                        <p:cTn id="6" dur="2000" fill="hold"/>
                                        <p:tgtEl>
                                          <p:spTgt spid="14"/>
                                        </p:tgtEl>
                                        <p:attrNameLst>
                                          <p:attrName>ppt_x</p:attrName>
                                          <p:attrName>ppt_y</p:attrName>
                                        </p:attrNameLst>
                                      </p:cBhvr>
                                      <p:rCtr x="-4306" y="2685"/>
                                    </p:animMotion>
                                  </p:childTnLst>
                                </p:cTn>
                              </p:par>
                              <p:par>
                                <p:cTn id="7"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8" dur="2000" fill="hold"/>
                                        <p:tgtEl>
                                          <p:spTgt spid="13"/>
                                        </p:tgtEl>
                                        <p:attrNameLst>
                                          <p:attrName>ppt_x</p:attrName>
                                          <p:attrName>ppt_y</p:attrName>
                                        </p:attrNameLst>
                                      </p:cBhvr>
                                      <p:rCtr x="4479" y="-280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par>
                          <p:cTn id="13" fill="hold">
                            <p:stCondLst>
                              <p:cond delay="0"/>
                            </p:stCondLst>
                            <p:childTnLst>
                              <p:par>
                                <p:cTn id="14" presetID="37" presetClass="path" presetSubtype="0" accel="50000" decel="50000" fill="hold" grpId="1" nodeType="afterEffect">
                                  <p:stCondLst>
                                    <p:cond delay="0"/>
                                  </p:stCondLst>
                                  <p:childTnLst>
                                    <p:animMotion origin="layout" path="M -0.08663 4.44444E-6 L -0.11198 0.04004 C -0.11719 0.04907 -0.125 0.05393 -0.13334 0.05393 C -0.14271 0.05393 -0.15018 0.04907 -0.15538 0.04004 L -0.18056 4.44444E-6 " pathEditMode="relative" rAng="0" ptsTypes="FffFF">
                                      <p:cBhvr>
                                        <p:cTn id="15" dur="2000" fill="hold"/>
                                        <p:tgtEl>
                                          <p:spTgt spid="14"/>
                                        </p:tgtEl>
                                        <p:attrNameLst>
                                          <p:attrName>ppt_x</p:attrName>
                                          <p:attrName>ppt_y</p:attrName>
                                        </p:attrNameLst>
                                      </p:cBhvr>
                                      <p:rCtr x="-4705" y="2685"/>
                                    </p:animMotion>
                                  </p:childTnLst>
                                </p:cTn>
                              </p:par>
                              <p:par>
                                <p:cTn id="16"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17" dur="2000" fill="hold"/>
                                        <p:tgtEl>
                                          <p:spTgt spid="12"/>
                                        </p:tgtEl>
                                        <p:attrNameLst>
                                          <p:attrName>ppt_x</p:attrName>
                                          <p:attrName>ppt_y</p:attrName>
                                        </p:attrNameLst>
                                      </p:cBhvr>
                                      <p:rCtr x="4479" y="-2801"/>
                                    </p:animMotion>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childTnLst>
                                </p:cTn>
                              </p:par>
                            </p:childTnLst>
                          </p:cTn>
                        </p:par>
                        <p:par>
                          <p:cTn id="24" fill="hold">
                            <p:stCondLst>
                              <p:cond delay="0"/>
                            </p:stCondLst>
                            <p:childTnLst>
                              <p:par>
                                <p:cTn id="25" presetID="37" presetClass="path" presetSubtype="0" accel="50000" decel="50000" fill="hold" grpId="2" nodeType="afterEffect">
                                  <p:stCondLst>
                                    <p:cond delay="0"/>
                                  </p:stCondLst>
                                  <p:childTnLst>
                                    <p:animMotion origin="layout" path="M -0.17327 4.44444E-6 L -0.19861 0.04004 C -0.20382 0.04907 -0.21163 0.05393 -0.21997 0.05393 C -0.22934 0.05393 -0.23681 0.04907 -0.24202 0.04004 L -0.26719 4.44444E-6 " pathEditMode="relative" rAng="0" ptsTypes="FffFF">
                                      <p:cBhvr>
                                        <p:cTn id="26" dur="2000" fill="hold"/>
                                        <p:tgtEl>
                                          <p:spTgt spid="14"/>
                                        </p:tgtEl>
                                        <p:attrNameLst>
                                          <p:attrName>ppt_x</p:attrName>
                                          <p:attrName>ppt_y</p:attrName>
                                        </p:attrNameLst>
                                      </p:cBhvr>
                                      <p:rCtr x="-4705" y="2685"/>
                                    </p:animMotion>
                                  </p:childTnLst>
                                </p:cTn>
                              </p:par>
                              <p:par>
                                <p:cTn id="27"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28" dur="2000" fill="hold"/>
                                        <p:tgtEl>
                                          <p:spTgt spid="11"/>
                                        </p:tgtEl>
                                        <p:attrNameLst>
                                          <p:attrName>ppt_x</p:attrName>
                                          <p:attrName>ppt_y</p:attrName>
                                        </p:attrNameLst>
                                      </p:cBhvr>
                                      <p:rCtr x="4479" y="-2801"/>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7" presetClass="path" presetSubtype="0" accel="50000" decel="50000" fill="hold" grpId="3" nodeType="afterEffect">
                                  <p:stCondLst>
                                    <p:cond delay="0"/>
                                  </p:stCondLst>
                                  <p:childTnLst>
                                    <p:animMotion origin="layout" path="M -0.26719 4.44444E-6 L -0.29063 0.04004 C -0.29549 0.04907 -0.30278 0.05393 -0.31025 0.05393 C -0.31893 0.05393 -0.32587 0.04907 -0.33073 0.04004 L -0.35382 4.44444E-6 " pathEditMode="relative" rAng="0" ptsTypes="FffFF">
                                      <p:cBhvr>
                                        <p:cTn id="37" dur="2000" fill="hold"/>
                                        <p:tgtEl>
                                          <p:spTgt spid="14"/>
                                        </p:tgtEl>
                                        <p:attrNameLst>
                                          <p:attrName>ppt_x</p:attrName>
                                          <p:attrName>ppt_y</p:attrName>
                                        </p:attrNameLst>
                                      </p:cBhvr>
                                      <p:rCtr x="-4340" y="2685"/>
                                    </p:animMotion>
                                  </p:childTnLst>
                                </p:cTn>
                              </p:par>
                              <p:par>
                                <p:cTn id="38"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39" dur="2000" fill="hold"/>
                                        <p:tgtEl>
                                          <p:spTgt spid="10"/>
                                        </p:tgtEl>
                                        <p:attrNameLst>
                                          <p:attrName>ppt_x</p:attrName>
                                          <p:attrName>ppt_y</p:attrName>
                                        </p:attrNameLst>
                                      </p:cBhvr>
                                      <p:rCtr x="4479" y="-2801"/>
                                    </p:animMotion>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37"/>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childTnLst>
                                </p:cTn>
                              </p:par>
                            </p:childTnLst>
                          </p:cTn>
                        </p:par>
                        <p:par>
                          <p:cTn id="46" fill="hold">
                            <p:stCondLst>
                              <p:cond delay="0"/>
                            </p:stCondLst>
                            <p:childTnLst>
                              <p:par>
                                <p:cTn id="47" presetID="37" presetClass="path" presetSubtype="0" accel="50000" decel="50000" fill="hold" grpId="4" nodeType="afterEffect">
                                  <p:stCondLst>
                                    <p:cond delay="0"/>
                                  </p:stCondLst>
                                  <p:childTnLst>
                                    <p:animMotion origin="layout" path="M -0.35382 4.44444E-6 L -0.37986 0.04004 C -0.3849 0.04907 -0.39271 0.05393 -0.40122 0.05393 C -0.41042 0.05393 -0.41806 0.04907 -0.42327 0.04004 L -0.44827 4.44444E-6 " pathEditMode="relative" rAng="0" ptsTypes="FffFF">
                                      <p:cBhvr>
                                        <p:cTn id="48" dur="2000" fill="hold"/>
                                        <p:tgtEl>
                                          <p:spTgt spid="14"/>
                                        </p:tgtEl>
                                        <p:attrNameLst>
                                          <p:attrName>ppt_x</p:attrName>
                                          <p:attrName>ppt_y</p:attrName>
                                        </p:attrNameLst>
                                      </p:cBhvr>
                                      <p:rCtr x="-4722" y="2685"/>
                                    </p:animMotion>
                                  </p:childTnLst>
                                </p:cTn>
                              </p:par>
                              <p:par>
                                <p:cTn id="49"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50" dur="2000" fill="hold"/>
                                        <p:tgtEl>
                                          <p:spTgt spid="7"/>
                                        </p:tgtEl>
                                        <p:attrNameLst>
                                          <p:attrName>ppt_x</p:attrName>
                                          <p:attrName>ppt_y</p:attrName>
                                        </p:attrNameLst>
                                      </p:cBhvr>
                                      <p:rCtr x="4479" y="-2801"/>
                                    </p:animMotion>
                                  </p:childTnLst>
                                </p:cTn>
                              </p:par>
                            </p:childTnLst>
                          </p:cTn>
                        </p:par>
                        <p:par>
                          <p:cTn id="51" fill="hold">
                            <p:stCondLst>
                              <p:cond delay="2000"/>
                            </p:stCondLst>
                            <p:childTnLst>
                              <p:par>
                                <p:cTn id="52" presetID="1" presetClass="exit" presetSubtype="0" fill="hold" nodeType="afterEffect">
                                  <p:stCondLst>
                                    <p:cond delay="0"/>
                                  </p:stCondLst>
                                  <p:childTnLst>
                                    <p:set>
                                      <p:cBhvr>
                                        <p:cTn id="53" dur="1" fill="hold">
                                          <p:stCondLst>
                                            <p:cond delay="0"/>
                                          </p:stCondLst>
                                        </p:cTn>
                                        <p:tgtEl>
                                          <p:spTgt spid="53"/>
                                        </p:tgtEl>
                                        <p:attrNameLst>
                                          <p:attrName>style.visibility</p:attrName>
                                        </p:attrNameLst>
                                      </p:cBhvr>
                                      <p:to>
                                        <p:strVal val="hidden"/>
                                      </p:to>
                                    </p:set>
                                  </p:childTnLst>
                                </p:cTn>
                              </p:par>
                            </p:childTnLst>
                          </p:cTn>
                        </p:par>
                        <p:par>
                          <p:cTn id="54" fill="hold">
                            <p:stCondLst>
                              <p:cond delay="2000"/>
                            </p:stCondLst>
                            <p:childTnLst>
                              <p:par>
                                <p:cTn id="55" presetID="1" presetClass="emph" presetSubtype="2" fill="hold" nodeType="afterEffect">
                                  <p:stCondLst>
                                    <p:cond delay="0"/>
                                  </p:stCondLst>
                                  <p:childTnLst>
                                    <p:animClr clrSpc="rgb" dir="cw">
                                      <p:cBhvr>
                                        <p:cTn id="56" dur="2000" fill="hold"/>
                                        <p:tgtEl>
                                          <p:spTgt spid="14"/>
                                        </p:tgtEl>
                                        <p:attrNameLst>
                                          <p:attrName>fillcolor</p:attrName>
                                        </p:attrNameLst>
                                      </p:cBhvr>
                                      <p:to>
                                        <a:schemeClr val="folHlink"/>
                                      </p:to>
                                    </p:animClr>
                                    <p:set>
                                      <p:cBhvr>
                                        <p:cTn id="57" dur="2000" fill="hold"/>
                                        <p:tgtEl>
                                          <p:spTgt spid="14"/>
                                        </p:tgtEl>
                                        <p:attrNameLst>
                                          <p:attrName>fill.type</p:attrName>
                                        </p:attrNameLst>
                                      </p:cBhvr>
                                      <p:to>
                                        <p:strVal val="solid"/>
                                      </p:to>
                                    </p:set>
                                    <p:set>
                                      <p:cBhvr>
                                        <p:cTn id="58" dur="2000" fill="hold"/>
                                        <p:tgtEl>
                                          <p:spTgt spid="14"/>
                                        </p:tgtEl>
                                        <p:attrNameLst>
                                          <p:attrName>fill.on</p:attrName>
                                        </p:attrNameLst>
                                      </p:cBhvr>
                                      <p:to>
                                        <p:strVal val="true"/>
                                      </p:to>
                                    </p:set>
                                  </p:childTnLst>
                                </p:cTn>
                              </p:par>
                            </p:childTnLst>
                          </p:cTn>
                        </p:par>
                        <p:par>
                          <p:cTn id="59" fill="hold">
                            <p:stCondLst>
                              <p:cond delay="4000"/>
                            </p:stCondLst>
                            <p:childTnLst>
                              <p:par>
                                <p:cTn id="60" presetID="2" presetClass="entr" presetSubtype="4" fill="hold" nodeType="after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4" grpId="1" animBg="1"/>
      <p:bldP spid="14" grpId="2" animBg="1"/>
      <p:bldP spid="14" grpId="3" animBg="1"/>
      <p:bldP spid="14" grpId="4"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a:xfrm>
            <a:off x="457200" y="1196975"/>
            <a:ext cx="8219256" cy="1943993"/>
          </a:xfrm>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33</a:t>
            </a:fld>
            <a:endParaRPr lang="en-US" altLang="zh-CN" dirty="0"/>
          </a:p>
        </p:txBody>
      </p:sp>
      <p:sp>
        <p:nvSpPr>
          <p:cNvPr id="7" name="圆角矩形 6"/>
          <p:cNvSpPr/>
          <p:nvPr/>
        </p:nvSpPr>
        <p:spPr bwMode="auto">
          <a:xfrm>
            <a:off x="1619672"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558517274"/>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3244996"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chemeClr val="bg1"/>
                </a:solidFill>
              </a:rPr>
              <a:t>94</a:t>
            </a:r>
            <a:endParaRPr lang="zh-CN" altLang="en-US" sz="3600" b="1" dirty="0">
              <a:ln w="12700">
                <a:solidFill>
                  <a:schemeClr val="bg2"/>
                </a:solidFill>
              </a:ln>
              <a:solidFill>
                <a:schemeClr val="bg1"/>
              </a:solidFill>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第二趟冒泡，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3</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直接连接符 8"/>
          <p:cNvCxnSpPr/>
          <p:nvPr/>
        </p:nvCxnSpPr>
        <p:spPr bwMode="auto">
          <a:xfrm>
            <a:off x="1619672" y="4077072"/>
            <a:ext cx="81266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a:xfrm>
            <a:off x="1437908" y="4082162"/>
            <a:ext cx="1261884" cy="523220"/>
          </a:xfrm>
          <a:prstGeom prst="rect">
            <a:avLst/>
          </a:prstGeom>
        </p:spPr>
        <p:txBody>
          <a:bodyPr wrap="none">
            <a:spAutoFit/>
          </a:bodyPr>
          <a:lstStyle/>
          <a:p>
            <a:r>
              <a:rPr lang="zh-CN" altLang="en-US" dirty="0"/>
              <a:t>已</a:t>
            </a:r>
            <a:r>
              <a:rPr lang="zh-CN" altLang="en-US" dirty="0" smtClean="0"/>
              <a:t>有序</a:t>
            </a:r>
            <a:endParaRPr lang="zh-CN" altLang="en-US" dirty="0"/>
          </a:p>
        </p:txBody>
      </p:sp>
      <p:cxnSp>
        <p:nvCxnSpPr>
          <p:cNvPr id="20" name="直接连接符 19"/>
          <p:cNvCxnSpPr/>
          <p:nvPr/>
        </p:nvCxnSpPr>
        <p:spPr bwMode="auto">
          <a:xfrm>
            <a:off x="1772072" y="4077072"/>
            <a:ext cx="1431776"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p:cNvGrpSpPr/>
          <p:nvPr/>
        </p:nvGrpSpPr>
        <p:grpSpPr>
          <a:xfrm>
            <a:off x="3474822" y="3769876"/>
            <a:ext cx="906017" cy="1027276"/>
            <a:chOff x="5254123" y="3789040"/>
            <a:chExt cx="906017" cy="1027276"/>
          </a:xfrm>
        </p:grpSpPr>
        <p:sp>
          <p:nvSpPr>
            <p:cNvPr id="28" name="矩形 27"/>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29" name="矩形 28"/>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30" name="组合 29"/>
          <p:cNvGrpSpPr/>
          <p:nvPr/>
        </p:nvGrpSpPr>
        <p:grpSpPr>
          <a:xfrm>
            <a:off x="6042247" y="3769876"/>
            <a:ext cx="906017" cy="1027276"/>
            <a:chOff x="5254123" y="3789040"/>
            <a:chExt cx="906017" cy="1027276"/>
          </a:xfrm>
        </p:grpSpPr>
        <p:sp>
          <p:nvSpPr>
            <p:cNvPr id="33" name="矩形 32"/>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34" name="矩形 33"/>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35" name="组合 34"/>
          <p:cNvGrpSpPr/>
          <p:nvPr/>
        </p:nvGrpSpPr>
        <p:grpSpPr>
          <a:xfrm>
            <a:off x="4139952" y="3769876"/>
            <a:ext cx="1266693" cy="1027276"/>
            <a:chOff x="5063445" y="3789040"/>
            <a:chExt cx="1266693" cy="1027276"/>
          </a:xfrm>
        </p:grpSpPr>
        <p:sp>
          <p:nvSpPr>
            <p:cNvPr id="37" name="矩形 36"/>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8" name="矩形 37"/>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grpSp>
        <p:nvGrpSpPr>
          <p:cNvPr id="39" name="组合 38"/>
          <p:cNvGrpSpPr/>
          <p:nvPr/>
        </p:nvGrpSpPr>
        <p:grpSpPr>
          <a:xfrm>
            <a:off x="5186438" y="3769876"/>
            <a:ext cx="906017" cy="1027276"/>
            <a:chOff x="5254123" y="3789040"/>
            <a:chExt cx="906017" cy="1027276"/>
          </a:xfrm>
        </p:grpSpPr>
        <p:sp>
          <p:nvSpPr>
            <p:cNvPr id="40" name="矩形 39"/>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41" name="矩形 40"/>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42" name="组合 41"/>
          <p:cNvGrpSpPr/>
          <p:nvPr/>
        </p:nvGrpSpPr>
        <p:grpSpPr>
          <a:xfrm>
            <a:off x="2619013" y="3769876"/>
            <a:ext cx="906017" cy="1027276"/>
            <a:chOff x="5254123" y="3789040"/>
            <a:chExt cx="906017" cy="1027276"/>
          </a:xfrm>
        </p:grpSpPr>
        <p:sp>
          <p:nvSpPr>
            <p:cNvPr id="43" name="矩形 42"/>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44" name="矩形 43"/>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45" name="组合 44"/>
          <p:cNvGrpSpPr/>
          <p:nvPr/>
        </p:nvGrpSpPr>
        <p:grpSpPr>
          <a:xfrm>
            <a:off x="6833699" y="3789040"/>
            <a:ext cx="1266693" cy="1027276"/>
            <a:chOff x="5063445" y="3789040"/>
            <a:chExt cx="1266693" cy="1027276"/>
          </a:xfrm>
        </p:grpSpPr>
        <p:sp>
          <p:nvSpPr>
            <p:cNvPr id="46" name="矩形 45"/>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47" name="矩形 46"/>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spTree>
    <p:extLst>
      <p:ext uri="{BB962C8B-B14F-4D97-AF65-F5344CB8AC3E}">
        <p14:creationId xmlns:p14="http://schemas.microsoft.com/office/powerpoint/2010/main" val="361533483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grpId="0" nodeType="clickEffect">
                                  <p:stCondLst>
                                    <p:cond delay="0"/>
                                  </p:stCondLst>
                                  <p:childTnLst>
                                    <p:animMotion origin="layout" path="M -0.00295 4.44444E-6 L -0.02622 0.04004 C -0.03108 0.04907 -0.0382 0.05393 -0.04584 0.05393 C -0.05434 0.05393 -0.06111 0.04907 -0.06598 0.04004 L -0.08889 4.44444E-6 " pathEditMode="relative" rAng="0" ptsTypes="FffFF">
                                      <p:cBhvr>
                                        <p:cTn id="22" dur="2000" fill="hold"/>
                                        <p:tgtEl>
                                          <p:spTgt spid="15"/>
                                        </p:tgtEl>
                                        <p:attrNameLst>
                                          <p:attrName>ppt_x</p:attrName>
                                          <p:attrName>ppt_y</p:attrName>
                                        </p:attrNameLst>
                                      </p:cBhvr>
                                      <p:rCtr x="-4306" y="2685"/>
                                    </p:animMotion>
                                  </p:childTnLst>
                                </p:cTn>
                              </p:par>
                              <p:par>
                                <p:cTn id="23"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24" dur="2000" fill="hold"/>
                                        <p:tgtEl>
                                          <p:spTgt spid="14"/>
                                        </p:tgtEl>
                                        <p:attrNameLst>
                                          <p:attrName>ppt_x</p:attrName>
                                          <p:attrName>ppt_y</p:attrName>
                                        </p:attrNameLst>
                                      </p:cBhvr>
                                      <p:rCtr x="4479" y="-2801"/>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1" nodeType="clickEffect">
                                  <p:stCondLst>
                                    <p:cond delay="0"/>
                                  </p:stCondLst>
                                  <p:childTnLst>
                                    <p:animMotion origin="layout" path="M -0.0882 4.44444E-6 L -0.11215 0.04004 C -0.11702 0.04907 -0.12431 0.05393 -0.13212 0.05393 C -0.14097 0.05393 -0.14792 0.04907 -0.15278 0.04004 L -0.17639 4.44444E-6 " pathEditMode="relative" rAng="0" ptsTypes="FffFF">
                                      <p:cBhvr>
                                        <p:cTn id="34" dur="2000" fill="hold"/>
                                        <p:tgtEl>
                                          <p:spTgt spid="15"/>
                                        </p:tgtEl>
                                        <p:attrNameLst>
                                          <p:attrName>ppt_x</p:attrName>
                                          <p:attrName>ppt_y</p:attrName>
                                        </p:attrNameLst>
                                      </p:cBhvr>
                                      <p:rCtr x="-4410" y="2685"/>
                                    </p:animMotion>
                                  </p:childTnLst>
                                </p:cTn>
                              </p:par>
                              <p:par>
                                <p:cTn id="35"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36" dur="2000" fill="hold"/>
                                        <p:tgtEl>
                                          <p:spTgt spid="13"/>
                                        </p:tgtEl>
                                        <p:attrNameLst>
                                          <p:attrName>ppt_x</p:attrName>
                                          <p:attrName>ppt_y</p:attrName>
                                        </p:attrNameLst>
                                      </p:cBhvr>
                                      <p:rCtr x="4479" y="-2801"/>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7" presetClass="path" presetSubtype="0" accel="50000" decel="50000" fill="hold" grpId="0" nodeType="clickEffect">
                                  <p:stCondLst>
                                    <p:cond delay="0"/>
                                  </p:stCondLst>
                                  <p:childTnLst>
                                    <p:animMotion origin="layout" path="M -0.00295 4.44444E-6 L -0.02622 0.04004 C -0.03108 0.04907 -0.0382 0.05393 -0.04584 0.05393 C -0.05434 0.05393 -0.06111 0.04907 -0.06598 0.04004 L -0.08889 4.44444E-6 " pathEditMode="relative" rAng="0" ptsTypes="FffFF">
                                      <p:cBhvr>
                                        <p:cTn id="52" dur="2000" fill="hold"/>
                                        <p:tgtEl>
                                          <p:spTgt spid="12"/>
                                        </p:tgtEl>
                                        <p:attrNameLst>
                                          <p:attrName>ppt_x</p:attrName>
                                          <p:attrName>ppt_y</p:attrName>
                                        </p:attrNameLst>
                                      </p:cBhvr>
                                      <p:rCtr x="-4306" y="2685"/>
                                    </p:animMotion>
                                  </p:childTnLst>
                                </p:cTn>
                              </p:par>
                              <p:par>
                                <p:cTn id="53"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54" dur="2000" fill="hold"/>
                                        <p:tgtEl>
                                          <p:spTgt spid="11"/>
                                        </p:tgtEl>
                                        <p:attrNameLst>
                                          <p:attrName>ppt_x</p:attrName>
                                          <p:attrName>ppt_y</p:attrName>
                                        </p:attrNameLst>
                                      </p:cBhvr>
                                      <p:rCtr x="4479" y="-2801"/>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7" presetClass="path" presetSubtype="0" accel="50000" decel="50000" fill="hold" grpId="1" nodeType="clickEffect">
                                  <p:stCondLst>
                                    <p:cond delay="0"/>
                                  </p:stCondLst>
                                  <p:childTnLst>
                                    <p:animMotion origin="layout" path="M -0.0882 4.44444E-6 L -0.11215 0.04004 C -0.11702 0.04907 -0.12431 0.05393 -0.13212 0.05393 C -0.14097 0.05393 -0.14792 0.04907 -0.15278 0.04004 L -0.17639 4.44444E-6 " pathEditMode="relative" rAng="0" ptsTypes="FffFF">
                                      <p:cBhvr>
                                        <p:cTn id="64" dur="2000" fill="hold"/>
                                        <p:tgtEl>
                                          <p:spTgt spid="12"/>
                                        </p:tgtEl>
                                        <p:attrNameLst>
                                          <p:attrName>ppt_x</p:attrName>
                                          <p:attrName>ppt_y</p:attrName>
                                        </p:attrNameLst>
                                      </p:cBhvr>
                                      <p:rCtr x="-4410" y="2685"/>
                                    </p:animMotion>
                                  </p:childTnLst>
                                </p:cTn>
                              </p:par>
                              <p:par>
                                <p:cTn id="65"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66" dur="2000" fill="hold"/>
                                        <p:tgtEl>
                                          <p:spTgt spid="10"/>
                                        </p:tgtEl>
                                        <p:attrNameLst>
                                          <p:attrName>ppt_x</p:attrName>
                                          <p:attrName>ppt_y</p:attrName>
                                        </p:attrNameLst>
                                      </p:cBhvr>
                                      <p:rCtr x="4479" y="-2801"/>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4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p:cTn id="74" dur="500" fill="hold"/>
                                        <p:tgtEl>
                                          <p:spTgt spid="20"/>
                                        </p:tgtEl>
                                        <p:attrNameLst>
                                          <p:attrName>ppt_w</p:attrName>
                                        </p:attrNameLst>
                                      </p:cBhvr>
                                      <p:tavLst>
                                        <p:tav tm="0">
                                          <p:val>
                                            <p:fltVal val="0"/>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animEffect transition="in" filter="fade">
                                      <p:cBhvr>
                                        <p:cTn id="76" dur="500"/>
                                        <p:tgtEl>
                                          <p:spTgt spid="20"/>
                                        </p:tgtEl>
                                      </p:cBhvr>
                                    </p:animEffect>
                                  </p:childTnLst>
                                </p:cTn>
                              </p:par>
                              <p:par>
                                <p:cTn id="77" presetID="1" presetClass="emph" presetSubtype="2" fill="hold" nodeType="withEffect">
                                  <p:stCondLst>
                                    <p:cond delay="0"/>
                                  </p:stCondLst>
                                  <p:childTnLst>
                                    <p:animClr clrSpc="rgb" dir="cw">
                                      <p:cBhvr>
                                        <p:cTn id="78" dur="2000" fill="hold"/>
                                        <p:tgtEl>
                                          <p:spTgt spid="12"/>
                                        </p:tgtEl>
                                        <p:attrNameLst>
                                          <p:attrName>fillcolor</p:attrName>
                                        </p:attrNameLst>
                                      </p:cBhvr>
                                      <p:to>
                                        <a:schemeClr val="folHlink"/>
                                      </p:to>
                                    </p:animClr>
                                    <p:set>
                                      <p:cBhvr>
                                        <p:cTn id="79" dur="2000" fill="hold"/>
                                        <p:tgtEl>
                                          <p:spTgt spid="12"/>
                                        </p:tgtEl>
                                        <p:attrNameLst>
                                          <p:attrName>fill.type</p:attrName>
                                        </p:attrNameLst>
                                      </p:cBhvr>
                                      <p:to>
                                        <p:strVal val="solid"/>
                                      </p:to>
                                    </p:set>
                                    <p:set>
                                      <p:cBhvr>
                                        <p:cTn id="80"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2" grpId="1" animBg="1"/>
      <p:bldP spid="13" grpId="0" animBg="1"/>
      <p:bldP spid="14" grpId="0" animBg="1"/>
      <p:bldP spid="15" grpId="0" animBg="1"/>
      <p:bldP spid="1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a:xfrm>
            <a:off x="457200" y="1196975"/>
            <a:ext cx="8219256" cy="1943993"/>
          </a:xfrm>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34</a:t>
            </a:fld>
            <a:endParaRPr lang="en-US" altLang="zh-CN" dirty="0"/>
          </a:p>
        </p:txBody>
      </p:sp>
      <p:sp>
        <p:nvSpPr>
          <p:cNvPr id="7" name="圆角矩形 6"/>
          <p:cNvSpPr/>
          <p:nvPr/>
        </p:nvSpPr>
        <p:spPr bwMode="auto">
          <a:xfrm>
            <a:off x="1619672"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040963711"/>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13</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 name="圆角矩形 10"/>
          <p:cNvSpPr/>
          <p:nvPr/>
        </p:nvSpPr>
        <p:spPr bwMode="auto">
          <a:xfrm>
            <a:off x="3244996"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chemeClr val="bg1"/>
                </a:solidFill>
              </a:rPr>
              <a:t>42</a:t>
            </a:r>
            <a:endParaRPr lang="zh-CN" altLang="en-US" sz="3600" b="1" dirty="0">
              <a:ln w="12700">
                <a:solidFill>
                  <a:schemeClr val="bg2"/>
                </a:solidFill>
              </a:ln>
              <a:solidFill>
                <a:schemeClr val="bg1"/>
              </a:solidFill>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第三趟冒泡，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lang="en-US" altLang="zh-CN" b="1" dirty="0">
                  <a:solidFill>
                    <a:schemeClr val="bg1"/>
                  </a:solidFill>
                  <a:latin typeface="Times New Roman" pitchFamily="18" charset="0"/>
                  <a:ea typeface="宋体" pitchFamily="2" charset="-122"/>
                </a:rPr>
                <a:t>4</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直接连接符 8"/>
          <p:cNvCxnSpPr/>
          <p:nvPr/>
        </p:nvCxnSpPr>
        <p:spPr bwMode="auto">
          <a:xfrm>
            <a:off x="1619672" y="4077072"/>
            <a:ext cx="81266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a:xfrm>
            <a:off x="1437908" y="4082162"/>
            <a:ext cx="1261884" cy="523220"/>
          </a:xfrm>
          <a:prstGeom prst="rect">
            <a:avLst/>
          </a:prstGeom>
        </p:spPr>
        <p:txBody>
          <a:bodyPr wrap="none">
            <a:spAutoFit/>
          </a:bodyPr>
          <a:lstStyle/>
          <a:p>
            <a:r>
              <a:rPr lang="zh-CN" altLang="en-US" dirty="0"/>
              <a:t>已</a:t>
            </a:r>
            <a:r>
              <a:rPr lang="zh-CN" altLang="en-US" dirty="0" smtClean="0"/>
              <a:t>有序</a:t>
            </a:r>
            <a:endParaRPr lang="zh-CN" altLang="en-US" dirty="0"/>
          </a:p>
        </p:txBody>
      </p:sp>
      <p:cxnSp>
        <p:nvCxnSpPr>
          <p:cNvPr id="20" name="直接连接符 19"/>
          <p:cNvCxnSpPr/>
          <p:nvPr/>
        </p:nvCxnSpPr>
        <p:spPr bwMode="auto">
          <a:xfrm>
            <a:off x="1772072" y="4077072"/>
            <a:ext cx="1431776"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组合 20"/>
          <p:cNvGrpSpPr/>
          <p:nvPr/>
        </p:nvGrpSpPr>
        <p:grpSpPr>
          <a:xfrm>
            <a:off x="4314055" y="3769876"/>
            <a:ext cx="906017" cy="1027276"/>
            <a:chOff x="5254123" y="3789040"/>
            <a:chExt cx="906017" cy="1027276"/>
          </a:xfrm>
        </p:grpSpPr>
        <p:sp>
          <p:nvSpPr>
            <p:cNvPr id="22" name="矩形 21"/>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23" name="矩形 22"/>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25" name="组合 24"/>
          <p:cNvGrpSpPr/>
          <p:nvPr/>
        </p:nvGrpSpPr>
        <p:grpSpPr>
          <a:xfrm>
            <a:off x="6690319" y="3769876"/>
            <a:ext cx="906017" cy="1027276"/>
            <a:chOff x="5254123" y="3789040"/>
            <a:chExt cx="906017" cy="1027276"/>
          </a:xfrm>
        </p:grpSpPr>
        <p:sp>
          <p:nvSpPr>
            <p:cNvPr id="26" name="矩形 25"/>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27" name="矩形 26"/>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28" name="组合 27"/>
          <p:cNvGrpSpPr/>
          <p:nvPr/>
        </p:nvGrpSpPr>
        <p:grpSpPr>
          <a:xfrm>
            <a:off x="5897595" y="3769876"/>
            <a:ext cx="1266693" cy="1027276"/>
            <a:chOff x="5063445" y="3789040"/>
            <a:chExt cx="1266693" cy="1027276"/>
          </a:xfrm>
        </p:grpSpPr>
        <p:sp>
          <p:nvSpPr>
            <p:cNvPr id="29" name="矩形 28"/>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0" name="矩形 29"/>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grpSp>
        <p:nvGrpSpPr>
          <p:cNvPr id="37" name="组合 36"/>
          <p:cNvGrpSpPr/>
          <p:nvPr/>
        </p:nvGrpSpPr>
        <p:grpSpPr>
          <a:xfrm>
            <a:off x="5105507" y="3769876"/>
            <a:ext cx="1266693" cy="1027276"/>
            <a:chOff x="5063445" y="3789040"/>
            <a:chExt cx="1266693" cy="1027276"/>
          </a:xfrm>
        </p:grpSpPr>
        <p:sp>
          <p:nvSpPr>
            <p:cNvPr id="38" name="矩形 37"/>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9" name="矩形 38"/>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grpSp>
        <p:nvGrpSpPr>
          <p:cNvPr id="40" name="组合 39"/>
          <p:cNvGrpSpPr/>
          <p:nvPr/>
        </p:nvGrpSpPr>
        <p:grpSpPr>
          <a:xfrm>
            <a:off x="3593975" y="3769876"/>
            <a:ext cx="906017" cy="1027276"/>
            <a:chOff x="5254123" y="3789040"/>
            <a:chExt cx="906017" cy="1027276"/>
          </a:xfrm>
        </p:grpSpPr>
        <p:sp>
          <p:nvSpPr>
            <p:cNvPr id="41" name="矩形 40"/>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42" name="矩形 41"/>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cxnSp>
        <p:nvCxnSpPr>
          <p:cNvPr id="43" name="直接连接符 42"/>
          <p:cNvCxnSpPr/>
          <p:nvPr/>
        </p:nvCxnSpPr>
        <p:spPr bwMode="auto">
          <a:xfrm>
            <a:off x="1988096" y="4077072"/>
            <a:ext cx="204548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7707195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0.00295 4.44444E-6 L -0.02622 0.04004 C -0.03108 0.04907 -0.0382 0.05393 -0.04584 0.05393 C -0.05434 0.05393 -0.06111 0.04907 -0.06598 0.04004 L -0.08889 4.44444E-6 " pathEditMode="relative" rAng="0" ptsTypes="FffFF">
                                      <p:cBhvr>
                                        <p:cTn id="16" dur="2000" fill="hold"/>
                                        <p:tgtEl>
                                          <p:spTgt spid="16"/>
                                        </p:tgtEl>
                                        <p:attrNameLst>
                                          <p:attrName>ppt_x</p:attrName>
                                          <p:attrName>ppt_y</p:attrName>
                                        </p:attrNameLst>
                                      </p:cBhvr>
                                      <p:rCtr x="-4306" y="2685"/>
                                    </p:animMotion>
                                  </p:childTnLst>
                                </p:cTn>
                              </p:par>
                              <p:par>
                                <p:cTn id="17"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18" dur="2000" fill="hold"/>
                                        <p:tgtEl>
                                          <p:spTgt spid="15"/>
                                        </p:tgtEl>
                                        <p:attrNameLst>
                                          <p:attrName>ppt_x</p:attrName>
                                          <p:attrName>ppt_y</p:attrName>
                                        </p:attrNameLst>
                                      </p:cBhvr>
                                      <p:rCtr x="4479" y="-280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7"/>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7" presetClass="path" presetSubtype="0" accel="50000" decel="50000" fill="hold" grpId="0" nodeType="clickEffect">
                                  <p:stCondLst>
                                    <p:cond delay="0"/>
                                  </p:stCondLst>
                                  <p:childTnLst>
                                    <p:animMotion origin="layout" path="M -0.00295 4.44444E-6 L -0.02622 0.04004 C -0.03108 0.04907 -0.0382 0.05393 -0.04584 0.05393 C -0.05434 0.05393 -0.06111 0.04907 -0.06598 0.04004 L -0.08889 4.44444E-6 " pathEditMode="relative" rAng="0" ptsTypes="FffFF">
                                      <p:cBhvr>
                                        <p:cTn id="40" dur="2000" fill="hold"/>
                                        <p:tgtEl>
                                          <p:spTgt spid="13"/>
                                        </p:tgtEl>
                                        <p:attrNameLst>
                                          <p:attrName>ppt_x</p:attrName>
                                          <p:attrName>ppt_y</p:attrName>
                                        </p:attrNameLst>
                                      </p:cBhvr>
                                      <p:rCtr x="-4306" y="2685"/>
                                    </p:animMotion>
                                  </p:childTnLst>
                                </p:cTn>
                              </p:par>
                              <p:par>
                                <p:cTn id="41"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42" dur="2000" fill="hold"/>
                                        <p:tgtEl>
                                          <p:spTgt spid="12"/>
                                        </p:tgtEl>
                                        <p:attrNameLst>
                                          <p:attrName>ppt_x</p:attrName>
                                          <p:attrName>ppt_y</p:attrName>
                                        </p:attrNameLst>
                                      </p:cBhvr>
                                      <p:rCtr x="4479" y="-2801"/>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7" presetClass="path" presetSubtype="0" accel="50000" decel="50000" fill="hold" grpId="1" nodeType="clickEffect">
                                  <p:stCondLst>
                                    <p:cond delay="0"/>
                                  </p:stCondLst>
                                  <p:childTnLst>
                                    <p:animMotion origin="layout" path="M -0.0882 4.44444E-6 L -0.11215 0.04004 C -0.11702 0.04907 -0.12431 0.05393 -0.13212 0.05393 C -0.14097 0.05393 -0.14792 0.04907 -0.15278 0.04004 L -0.17639 4.44444E-6 " pathEditMode="relative" rAng="0" ptsTypes="FffFF">
                                      <p:cBhvr>
                                        <p:cTn id="52" dur="2000" fill="hold"/>
                                        <p:tgtEl>
                                          <p:spTgt spid="13"/>
                                        </p:tgtEl>
                                        <p:attrNameLst>
                                          <p:attrName>ppt_x</p:attrName>
                                          <p:attrName>ppt_y</p:attrName>
                                        </p:attrNameLst>
                                      </p:cBhvr>
                                      <p:rCtr x="-4410" y="2685"/>
                                    </p:animMotion>
                                  </p:childTnLst>
                                </p:cTn>
                              </p:par>
                              <p:par>
                                <p:cTn id="53"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54" dur="2000" fill="hold"/>
                                        <p:tgtEl>
                                          <p:spTgt spid="11"/>
                                        </p:tgtEl>
                                        <p:attrNameLst>
                                          <p:attrName>ppt_x</p:attrName>
                                          <p:attrName>ppt_y</p:attrName>
                                        </p:attrNameLst>
                                      </p:cBhvr>
                                      <p:rCtr x="4479" y="-2801"/>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0"/>
                                        </p:tgtEl>
                                        <p:attrNameLst>
                                          <p:attrName>style.visibility</p:attrName>
                                        </p:attrNameLst>
                                      </p:cBhvr>
                                      <p:to>
                                        <p:strVal val="hidden"/>
                                      </p:to>
                                    </p:set>
                                  </p:childTnLst>
                                </p:cTn>
                              </p:par>
                            </p:childTnLst>
                          </p:cTn>
                        </p:par>
                        <p:par>
                          <p:cTn id="59" fill="hold">
                            <p:stCondLst>
                              <p:cond delay="0"/>
                            </p:stCondLst>
                            <p:childTnLst>
                              <p:par>
                                <p:cTn id="60" presetID="1" presetClass="emph" presetSubtype="2" fill="hold" nodeType="afterEffect">
                                  <p:stCondLst>
                                    <p:cond delay="0"/>
                                  </p:stCondLst>
                                  <p:childTnLst>
                                    <p:animClr clrSpc="rgb" dir="cw">
                                      <p:cBhvr>
                                        <p:cTn id="61" dur="2000" fill="hold"/>
                                        <p:tgtEl>
                                          <p:spTgt spid="13"/>
                                        </p:tgtEl>
                                        <p:attrNameLst>
                                          <p:attrName>fillcolor</p:attrName>
                                        </p:attrNameLst>
                                      </p:cBhvr>
                                      <p:to>
                                        <a:schemeClr val="folHlink"/>
                                      </p:to>
                                    </p:animClr>
                                    <p:set>
                                      <p:cBhvr>
                                        <p:cTn id="62" dur="2000" fill="hold"/>
                                        <p:tgtEl>
                                          <p:spTgt spid="13"/>
                                        </p:tgtEl>
                                        <p:attrNameLst>
                                          <p:attrName>fill.type</p:attrName>
                                        </p:attrNameLst>
                                      </p:cBhvr>
                                      <p:to>
                                        <p:strVal val="solid"/>
                                      </p:to>
                                    </p:set>
                                    <p:set>
                                      <p:cBhvr>
                                        <p:cTn id="63" dur="2000" fill="hold"/>
                                        <p:tgtEl>
                                          <p:spTgt spid="13"/>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p:cTn id="68" dur="500" fill="hold"/>
                                        <p:tgtEl>
                                          <p:spTgt spid="43"/>
                                        </p:tgtEl>
                                        <p:attrNameLst>
                                          <p:attrName>ppt_w</p:attrName>
                                        </p:attrNameLst>
                                      </p:cBhvr>
                                      <p:tavLst>
                                        <p:tav tm="0">
                                          <p:val>
                                            <p:fltVal val="0"/>
                                          </p:val>
                                        </p:tav>
                                        <p:tav tm="100000">
                                          <p:val>
                                            <p:strVal val="#ppt_w"/>
                                          </p:val>
                                        </p:tav>
                                      </p:tavLst>
                                    </p:anim>
                                    <p:anim calcmode="lin" valueType="num">
                                      <p:cBhvr>
                                        <p:cTn id="69" dur="500" fill="hold"/>
                                        <p:tgtEl>
                                          <p:spTgt spid="43"/>
                                        </p:tgtEl>
                                        <p:attrNameLst>
                                          <p:attrName>ppt_h</p:attrName>
                                        </p:attrNameLst>
                                      </p:cBhvr>
                                      <p:tavLst>
                                        <p:tav tm="0">
                                          <p:val>
                                            <p:fltVal val="0"/>
                                          </p:val>
                                        </p:tav>
                                        <p:tav tm="100000">
                                          <p:val>
                                            <p:strVal val="#ppt_h"/>
                                          </p:val>
                                        </p:tav>
                                      </p:tavLst>
                                    </p:anim>
                                    <p:animEffect transition="in" filter="fade">
                                      <p:cBhvr>
                                        <p:cTn id="7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a:xfrm>
            <a:off x="457200" y="1196975"/>
            <a:ext cx="8219256" cy="1943993"/>
          </a:xfrm>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35</a:t>
            </a:fld>
            <a:endParaRPr lang="en-US" altLang="zh-CN" dirty="0"/>
          </a:p>
        </p:txBody>
      </p:sp>
      <p:sp>
        <p:nvSpPr>
          <p:cNvPr id="7" name="圆角矩形 6"/>
          <p:cNvSpPr/>
          <p:nvPr/>
        </p:nvSpPr>
        <p:spPr bwMode="auto">
          <a:xfrm>
            <a:off x="1619672"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115748924"/>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13</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 name="圆角矩形 10"/>
          <p:cNvSpPr/>
          <p:nvPr/>
        </p:nvSpPr>
        <p:spPr bwMode="auto">
          <a:xfrm>
            <a:off x="3244996"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chemeClr val="bg1"/>
                </a:solidFill>
              </a:rPr>
              <a:t>42</a:t>
            </a:r>
            <a:endParaRPr lang="zh-CN" altLang="en-US" sz="3600" b="1" dirty="0">
              <a:ln w="12700">
                <a:solidFill>
                  <a:schemeClr val="bg2"/>
                </a:solidFill>
              </a:ln>
              <a:solidFill>
                <a:schemeClr val="bg1"/>
              </a:solidFill>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第四趟冒泡，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lang="en-US" altLang="zh-CN" b="1" dirty="0" smtClean="0">
                  <a:solidFill>
                    <a:schemeClr val="bg1"/>
                  </a:solidFill>
                  <a:latin typeface="Times New Roman" pitchFamily="18" charset="0"/>
                  <a:ea typeface="宋体" pitchFamily="2" charset="-122"/>
                </a:rPr>
                <a:t>5</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直接连接符 8"/>
          <p:cNvCxnSpPr/>
          <p:nvPr/>
        </p:nvCxnSpPr>
        <p:spPr bwMode="auto">
          <a:xfrm>
            <a:off x="1619672" y="4077072"/>
            <a:ext cx="81266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a:xfrm>
            <a:off x="1437908" y="4082162"/>
            <a:ext cx="1261884" cy="523220"/>
          </a:xfrm>
          <a:prstGeom prst="rect">
            <a:avLst/>
          </a:prstGeom>
        </p:spPr>
        <p:txBody>
          <a:bodyPr wrap="none">
            <a:spAutoFit/>
          </a:bodyPr>
          <a:lstStyle/>
          <a:p>
            <a:r>
              <a:rPr lang="zh-CN" altLang="en-US" dirty="0"/>
              <a:t>已</a:t>
            </a:r>
            <a:r>
              <a:rPr lang="zh-CN" altLang="en-US" dirty="0" smtClean="0"/>
              <a:t>有序</a:t>
            </a:r>
            <a:endParaRPr lang="zh-CN" altLang="en-US" dirty="0"/>
          </a:p>
        </p:txBody>
      </p:sp>
      <p:cxnSp>
        <p:nvCxnSpPr>
          <p:cNvPr id="20" name="直接连接符 19"/>
          <p:cNvCxnSpPr/>
          <p:nvPr/>
        </p:nvCxnSpPr>
        <p:spPr bwMode="auto">
          <a:xfrm>
            <a:off x="1772072" y="4077072"/>
            <a:ext cx="1431776"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组合 20"/>
          <p:cNvGrpSpPr/>
          <p:nvPr/>
        </p:nvGrpSpPr>
        <p:grpSpPr>
          <a:xfrm>
            <a:off x="5250159" y="3769876"/>
            <a:ext cx="906017" cy="1027276"/>
            <a:chOff x="5254123" y="3789040"/>
            <a:chExt cx="906017" cy="1027276"/>
          </a:xfrm>
        </p:grpSpPr>
        <p:sp>
          <p:nvSpPr>
            <p:cNvPr id="22" name="矩形 21"/>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23" name="矩形 22"/>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grpSp>
        <p:nvGrpSpPr>
          <p:cNvPr id="28" name="组合 27"/>
          <p:cNvGrpSpPr/>
          <p:nvPr/>
        </p:nvGrpSpPr>
        <p:grpSpPr>
          <a:xfrm>
            <a:off x="5897595" y="3769876"/>
            <a:ext cx="1266693" cy="1027276"/>
            <a:chOff x="5063445" y="3789040"/>
            <a:chExt cx="1266693" cy="1027276"/>
          </a:xfrm>
        </p:grpSpPr>
        <p:sp>
          <p:nvSpPr>
            <p:cNvPr id="29" name="矩形 28"/>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0" name="矩形 29"/>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grpSp>
        <p:nvGrpSpPr>
          <p:cNvPr id="37" name="组合 36"/>
          <p:cNvGrpSpPr/>
          <p:nvPr/>
        </p:nvGrpSpPr>
        <p:grpSpPr>
          <a:xfrm>
            <a:off x="6732240" y="3769876"/>
            <a:ext cx="1266693" cy="1027276"/>
            <a:chOff x="5063445" y="3789040"/>
            <a:chExt cx="1266693" cy="1027276"/>
          </a:xfrm>
        </p:grpSpPr>
        <p:sp>
          <p:nvSpPr>
            <p:cNvPr id="38" name="矩形 37"/>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9" name="矩形 38"/>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grpSp>
        <p:nvGrpSpPr>
          <p:cNvPr id="40" name="组合 39"/>
          <p:cNvGrpSpPr/>
          <p:nvPr/>
        </p:nvGrpSpPr>
        <p:grpSpPr>
          <a:xfrm>
            <a:off x="4386063" y="3769876"/>
            <a:ext cx="906017" cy="1027276"/>
            <a:chOff x="5254123" y="3789040"/>
            <a:chExt cx="906017" cy="1027276"/>
          </a:xfrm>
        </p:grpSpPr>
        <p:sp>
          <p:nvSpPr>
            <p:cNvPr id="41" name="矩形 40"/>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&lt;</a:t>
              </a:r>
              <a:endParaRPr kumimoji="0" lang="zh-CN" altLang="en-US" sz="4400" b="1" kern="0" dirty="0">
                <a:solidFill>
                  <a:srgbClr val="FF3300"/>
                </a:solidFill>
                <a:latin typeface="Garamond"/>
                <a:ea typeface="宋体"/>
              </a:endParaRPr>
            </a:p>
          </p:txBody>
        </p:sp>
        <p:sp>
          <p:nvSpPr>
            <p:cNvPr id="42" name="矩形 41"/>
            <p:cNvSpPr/>
            <p:nvPr/>
          </p:nvSpPr>
          <p:spPr>
            <a:xfrm>
              <a:off x="5254123" y="4293096"/>
              <a:ext cx="906017" cy="523220"/>
            </a:xfrm>
            <a:prstGeom prst="rect">
              <a:avLst/>
            </a:prstGeom>
          </p:spPr>
          <p:txBody>
            <a:bodyPr wrap="none">
              <a:spAutoFit/>
            </a:bodyPr>
            <a:lstStyle/>
            <a:p>
              <a:pPr lvl="0"/>
              <a:r>
                <a:rPr lang="zh-CN" altLang="en-US" b="1" dirty="0">
                  <a:solidFill>
                    <a:srgbClr val="FFFFFF"/>
                  </a:solidFill>
                </a:rPr>
                <a:t>交换</a:t>
              </a:r>
            </a:p>
          </p:txBody>
        </p:sp>
      </p:grpSp>
      <p:cxnSp>
        <p:nvCxnSpPr>
          <p:cNvPr id="43" name="直接连接符 42"/>
          <p:cNvCxnSpPr/>
          <p:nvPr/>
        </p:nvCxnSpPr>
        <p:spPr bwMode="auto">
          <a:xfrm>
            <a:off x="1988096" y="4077072"/>
            <a:ext cx="204548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2814550" y="4077072"/>
            <a:ext cx="204548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7364825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0"/>
                            </p:stCondLst>
                            <p:childTnLst>
                              <p:par>
                                <p:cTn id="24" presetID="37" presetClass="path" presetSubtype="0" accel="50000" decel="50000" fill="hold" grpId="0" nodeType="afterEffect">
                                  <p:stCondLst>
                                    <p:cond delay="0"/>
                                  </p:stCondLst>
                                  <p:childTnLst>
                                    <p:animMotion origin="layout" path="M -0.00295 4.44444E-6 L -0.02622 0.04004 C -0.03108 0.04907 -0.0382 0.05393 -0.04584 0.05393 C -0.05434 0.05393 -0.06111 0.04907 -0.06598 0.04004 L -0.08889 4.44444E-6 " pathEditMode="relative" rAng="0" ptsTypes="FffFF">
                                      <p:cBhvr>
                                        <p:cTn id="25" dur="2000" fill="hold"/>
                                        <p:tgtEl>
                                          <p:spTgt spid="14"/>
                                        </p:tgtEl>
                                        <p:attrNameLst>
                                          <p:attrName>ppt_x</p:attrName>
                                          <p:attrName>ppt_y</p:attrName>
                                        </p:attrNameLst>
                                      </p:cBhvr>
                                      <p:rCtr x="-4306" y="2685"/>
                                    </p:animMotion>
                                  </p:childTnLst>
                                </p:cTn>
                              </p:par>
                              <p:par>
                                <p:cTn id="26"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27" dur="2000" fill="hold"/>
                                        <p:tgtEl>
                                          <p:spTgt spid="13"/>
                                        </p:tgtEl>
                                        <p:attrNameLst>
                                          <p:attrName>ppt_x</p:attrName>
                                          <p:attrName>ppt_y</p:attrName>
                                        </p:attrNameLst>
                                      </p:cBhvr>
                                      <p:rCtr x="4479" y="-2801"/>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1"/>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childTnLst>
                          </p:cTn>
                        </p:par>
                        <p:par>
                          <p:cTn id="34" fill="hold">
                            <p:stCondLst>
                              <p:cond delay="0"/>
                            </p:stCondLst>
                            <p:childTnLst>
                              <p:par>
                                <p:cTn id="35" presetID="37" presetClass="path" presetSubtype="0" accel="50000" decel="50000" fill="hold" grpId="1" nodeType="afterEffect">
                                  <p:stCondLst>
                                    <p:cond delay="0"/>
                                  </p:stCondLst>
                                  <p:childTnLst>
                                    <p:animMotion origin="layout" path="M -0.0882 4.44444E-6 L -0.11215 0.04004 C -0.11702 0.04907 -0.12431 0.05393 -0.13212 0.05393 C -0.14097 0.05393 -0.14792 0.04907 -0.15278 0.04004 L -0.17639 4.44444E-6 " pathEditMode="relative" rAng="0" ptsTypes="FffFF">
                                      <p:cBhvr>
                                        <p:cTn id="36" dur="2000" fill="hold"/>
                                        <p:tgtEl>
                                          <p:spTgt spid="14"/>
                                        </p:tgtEl>
                                        <p:attrNameLst>
                                          <p:attrName>ppt_x</p:attrName>
                                          <p:attrName>ppt_y</p:attrName>
                                        </p:attrNameLst>
                                      </p:cBhvr>
                                      <p:rCtr x="-4410" y="2685"/>
                                    </p:animMotion>
                                  </p:childTnLst>
                                </p:cTn>
                              </p:par>
                              <p:par>
                                <p:cTn id="37" presetID="37" presetClass="path" presetSubtype="0" accel="50000" decel="50000" fill="hold" grpId="0" nodeType="withEffect">
                                  <p:stCondLst>
                                    <p:cond delay="0"/>
                                  </p:stCondLst>
                                  <p:childTnLst>
                                    <p:animMotion origin="layout" path="M 1.94444E-6 4.44444E-6 L 0.02413 -0.04144 C 0.02916 -0.05093 0.03663 -0.05579 0.04462 -0.05579 C 0.05347 -0.05579 0.06059 -0.05093 0.06562 -0.04144 L 0.08958 4.44444E-6 " pathEditMode="relative" rAng="0" ptsTypes="FffFF">
                                      <p:cBhvr>
                                        <p:cTn id="38" dur="2000" fill="hold"/>
                                        <p:tgtEl>
                                          <p:spTgt spid="12"/>
                                        </p:tgtEl>
                                        <p:attrNameLst>
                                          <p:attrName>ppt_x</p:attrName>
                                          <p:attrName>ppt_y</p:attrName>
                                        </p:attrNameLst>
                                      </p:cBhvr>
                                      <p:rCtr x="4479" y="-2801"/>
                                    </p:animMotion>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0"/>
                                        </p:tgtEl>
                                        <p:attrNameLst>
                                          <p:attrName>style.visibility</p:attrName>
                                        </p:attrNameLst>
                                      </p:cBhvr>
                                      <p:to>
                                        <p:strVal val="hidden"/>
                                      </p:to>
                                    </p:set>
                                  </p:childTnLst>
                                </p:cTn>
                              </p:par>
                            </p:childTnLst>
                          </p:cTn>
                        </p:par>
                        <p:par>
                          <p:cTn id="43" fill="hold">
                            <p:stCondLst>
                              <p:cond delay="0"/>
                            </p:stCondLst>
                            <p:childTnLst>
                              <p:par>
                                <p:cTn id="44" presetID="1" presetClass="emph" presetSubtype="2" fill="hold" nodeType="afterEffect">
                                  <p:stCondLst>
                                    <p:cond delay="0"/>
                                  </p:stCondLst>
                                  <p:childTnLst>
                                    <p:animClr clrSpc="rgb" dir="cw">
                                      <p:cBhvr>
                                        <p:cTn id="45" dur="2000" fill="hold"/>
                                        <p:tgtEl>
                                          <p:spTgt spid="14"/>
                                        </p:tgtEl>
                                        <p:attrNameLst>
                                          <p:attrName>fillcolor</p:attrName>
                                        </p:attrNameLst>
                                      </p:cBhvr>
                                      <p:to>
                                        <a:schemeClr val="folHlink"/>
                                      </p:to>
                                    </p:animClr>
                                    <p:set>
                                      <p:cBhvr>
                                        <p:cTn id="46" dur="2000" fill="hold"/>
                                        <p:tgtEl>
                                          <p:spTgt spid="14"/>
                                        </p:tgtEl>
                                        <p:attrNameLst>
                                          <p:attrName>fill.type</p:attrName>
                                        </p:attrNameLst>
                                      </p:cBhvr>
                                      <p:to>
                                        <p:strVal val="solid"/>
                                      </p:to>
                                    </p:set>
                                    <p:set>
                                      <p:cBhvr>
                                        <p:cTn id="47" dur="2000" fill="hold"/>
                                        <p:tgtEl>
                                          <p:spTgt spid="14"/>
                                        </p:tgtEl>
                                        <p:attrNameLst>
                                          <p:attrName>fill.on</p:attrName>
                                        </p:attrNameLst>
                                      </p:cBhvr>
                                      <p:to>
                                        <p:strVal val="true"/>
                                      </p:to>
                                    </p:set>
                                  </p:childTnLst>
                                </p:cTn>
                              </p:par>
                            </p:childTnLst>
                          </p:cTn>
                        </p:par>
                        <p:par>
                          <p:cTn id="48" fill="hold">
                            <p:stCondLst>
                              <p:cond delay="2000"/>
                            </p:stCondLst>
                            <p:childTnLst>
                              <p:par>
                                <p:cTn id="49" presetID="53" presetClass="entr" presetSubtype="16"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一、冒泡排序</a:t>
            </a:r>
            <a:endParaRPr lang="zh-CN" altLang="en-US" dirty="0"/>
          </a:p>
        </p:txBody>
      </p:sp>
      <p:sp>
        <p:nvSpPr>
          <p:cNvPr id="4" name="内容占位符 3"/>
          <p:cNvSpPr>
            <a:spLocks noGrp="1"/>
          </p:cNvSpPr>
          <p:nvPr>
            <p:ph idx="1"/>
          </p:nvPr>
        </p:nvSpPr>
        <p:spPr>
          <a:xfrm>
            <a:off x="457200" y="1196975"/>
            <a:ext cx="8219256" cy="1943993"/>
          </a:xfrm>
        </p:spPr>
        <p:txBody>
          <a:bodyPr/>
          <a:lstStyle/>
          <a:p>
            <a:r>
              <a:rPr lang="zh-CN" altLang="en-US" dirty="0" smtClean="0"/>
              <a:t>写出一下序列的在每趟冒泡排序下的结果</a:t>
            </a:r>
            <a:r>
              <a:rPr lang="en-US" altLang="zh-CN" dirty="0" smtClean="0"/>
              <a:t>46,55,13,42,94,5,17,70</a:t>
            </a:r>
            <a:endParaRPr lang="en-US" altLang="zh-CN" dirty="0"/>
          </a:p>
        </p:txBody>
      </p:sp>
      <p:sp>
        <p:nvSpPr>
          <p:cNvPr id="2" name="灯片编号占位符 1"/>
          <p:cNvSpPr>
            <a:spLocks noGrp="1"/>
          </p:cNvSpPr>
          <p:nvPr>
            <p:ph type="sldNum" sz="quarter" idx="10"/>
          </p:nvPr>
        </p:nvSpPr>
        <p:spPr/>
        <p:txBody>
          <a:bodyPr/>
          <a:lstStyle/>
          <a:p>
            <a:pPr>
              <a:defRPr/>
            </a:pPr>
            <a:fld id="{49283830-27D2-4B66-B61B-95FE3016220D}" type="slidenum">
              <a:rPr lang="en-US" altLang="zh-CN" smtClean="0"/>
              <a:pPr>
                <a:defRPr/>
              </a:pPr>
              <a:t>36</a:t>
            </a:fld>
            <a:endParaRPr lang="en-US" altLang="zh-CN" dirty="0"/>
          </a:p>
        </p:txBody>
      </p:sp>
      <p:sp>
        <p:nvSpPr>
          <p:cNvPr id="7" name="圆角矩形 6"/>
          <p:cNvSpPr/>
          <p:nvPr/>
        </p:nvSpPr>
        <p:spPr bwMode="auto">
          <a:xfrm>
            <a:off x="1619672"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046146223"/>
              </p:ext>
            </p:extLst>
          </p:nvPr>
        </p:nvGraphicFramePr>
        <p:xfrm>
          <a:off x="1043608" y="2155503"/>
          <a:ext cx="7344820" cy="518160"/>
        </p:xfrm>
        <a:graphic>
          <a:graphicData uri="http://schemas.openxmlformats.org/drawingml/2006/table">
            <a:tbl>
              <a:tblPr firstRow="1" bandRow="1">
                <a:tableStyleId>{5C22544A-7EE6-4342-B048-85BDC9FD1C3A}</a:tableStyleId>
              </a:tblPr>
              <a:tblGrid>
                <a:gridCol w="734482"/>
                <a:gridCol w="734482"/>
                <a:gridCol w="734482"/>
                <a:gridCol w="734482"/>
                <a:gridCol w="734482"/>
                <a:gridCol w="734482"/>
                <a:gridCol w="734482"/>
                <a:gridCol w="734482"/>
                <a:gridCol w="734482"/>
                <a:gridCol w="734482"/>
              </a:tblGrid>
              <a:tr h="370840">
                <a:tc>
                  <a:txBody>
                    <a:bodyPr/>
                    <a:lstStyle/>
                    <a:p>
                      <a:r>
                        <a:rPr lang="en-US" altLang="zh-CN" sz="2800" dirty="0" smtClean="0"/>
                        <a:t>0</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1</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2</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3</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4</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5</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6</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7</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8</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sz="2800" dirty="0" smtClean="0"/>
                        <a:t>9</a:t>
                      </a:r>
                      <a:endParaRPr lang="zh-CN" altLang="en-US"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10" name="圆角矩形 9"/>
          <p:cNvSpPr/>
          <p:nvPr/>
        </p:nvSpPr>
        <p:spPr bwMode="auto">
          <a:xfrm>
            <a:off x="2432334"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13</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11" name="圆角矩形 10"/>
          <p:cNvSpPr/>
          <p:nvPr/>
        </p:nvSpPr>
        <p:spPr bwMode="auto">
          <a:xfrm>
            <a:off x="3244996"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4057658" y="3235623"/>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4870320"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5682982"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solidFill>
                  <a:schemeClr val="bg1"/>
                </a:solidFill>
              </a:rPr>
              <a:t>55</a:t>
            </a:r>
            <a:endParaRPr lang="zh-CN" altLang="en-US" sz="3600" b="1" dirty="0">
              <a:ln w="12700">
                <a:solidFill>
                  <a:schemeClr val="bg2"/>
                </a:solidFill>
              </a:ln>
              <a:solidFill>
                <a:schemeClr val="bg1"/>
              </a:solidFill>
            </a:endParaRPr>
          </a:p>
        </p:txBody>
      </p:sp>
      <p:sp>
        <p:nvSpPr>
          <p:cNvPr id="15" name="圆角矩形 14"/>
          <p:cNvSpPr/>
          <p:nvPr/>
        </p:nvSpPr>
        <p:spPr bwMode="auto">
          <a:xfrm>
            <a:off x="649564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7308304" y="3235623"/>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6" name="组合 35"/>
          <p:cNvGrpSpPr/>
          <p:nvPr/>
        </p:nvGrpSpPr>
        <p:grpSpPr>
          <a:xfrm>
            <a:off x="40640" y="4891387"/>
            <a:ext cx="7992888" cy="1683738"/>
            <a:chOff x="35496" y="4625582"/>
            <a:chExt cx="7992888" cy="1683738"/>
          </a:xfrm>
        </p:grpSpPr>
        <p:sp>
          <p:nvSpPr>
            <p:cNvPr id="31" name="圆角矩形 3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第五趟冒泡，</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n</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到</a:t>
              </a:r>
              <a:r>
                <a:rPr lang="en-US" altLang="zh-CN" b="1" dirty="0" smtClean="0">
                  <a:solidFill>
                    <a:schemeClr val="bg1"/>
                  </a:solidFill>
                  <a:latin typeface="Times New Roman" pitchFamily="18" charset="0"/>
                  <a:ea typeface="宋体" pitchFamily="2" charset="-122"/>
                </a:rPr>
                <a:t>6</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变化，比较</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和</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r[j-1]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较小的放前面，较大的放后面</a:t>
              </a:r>
            </a:p>
          </p:txBody>
        </p:sp>
        <p:pic>
          <p:nvPicPr>
            <p:cNvPr id="3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直接连接符 8"/>
          <p:cNvCxnSpPr/>
          <p:nvPr/>
        </p:nvCxnSpPr>
        <p:spPr bwMode="auto">
          <a:xfrm>
            <a:off x="1619672" y="4077072"/>
            <a:ext cx="81266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a:xfrm>
            <a:off x="1437908" y="4082162"/>
            <a:ext cx="1261884" cy="523220"/>
          </a:xfrm>
          <a:prstGeom prst="rect">
            <a:avLst/>
          </a:prstGeom>
        </p:spPr>
        <p:txBody>
          <a:bodyPr wrap="none">
            <a:spAutoFit/>
          </a:bodyPr>
          <a:lstStyle/>
          <a:p>
            <a:r>
              <a:rPr lang="zh-CN" altLang="en-US" dirty="0"/>
              <a:t>已</a:t>
            </a:r>
            <a:r>
              <a:rPr lang="zh-CN" altLang="en-US" dirty="0" smtClean="0"/>
              <a:t>有序</a:t>
            </a:r>
            <a:endParaRPr lang="zh-CN" altLang="en-US" dirty="0"/>
          </a:p>
        </p:txBody>
      </p:sp>
      <p:cxnSp>
        <p:nvCxnSpPr>
          <p:cNvPr id="20" name="直接连接符 19"/>
          <p:cNvCxnSpPr/>
          <p:nvPr/>
        </p:nvCxnSpPr>
        <p:spPr bwMode="auto">
          <a:xfrm>
            <a:off x="1772072" y="4077072"/>
            <a:ext cx="1431776"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 name="组合 27"/>
          <p:cNvGrpSpPr/>
          <p:nvPr/>
        </p:nvGrpSpPr>
        <p:grpSpPr>
          <a:xfrm>
            <a:off x="5897595" y="3769876"/>
            <a:ext cx="1266693" cy="1027276"/>
            <a:chOff x="5063445" y="3789040"/>
            <a:chExt cx="1266693" cy="1027276"/>
          </a:xfrm>
        </p:grpSpPr>
        <p:sp>
          <p:nvSpPr>
            <p:cNvPr id="29" name="矩形 28"/>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0" name="矩形 29"/>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grpSp>
        <p:nvGrpSpPr>
          <p:cNvPr id="37" name="组合 36"/>
          <p:cNvGrpSpPr/>
          <p:nvPr/>
        </p:nvGrpSpPr>
        <p:grpSpPr>
          <a:xfrm>
            <a:off x="6732240" y="3769876"/>
            <a:ext cx="1266693" cy="1027276"/>
            <a:chOff x="5063445" y="3789040"/>
            <a:chExt cx="1266693" cy="1027276"/>
          </a:xfrm>
        </p:grpSpPr>
        <p:sp>
          <p:nvSpPr>
            <p:cNvPr id="38" name="矩形 37"/>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39" name="矩形 38"/>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cxnSp>
        <p:nvCxnSpPr>
          <p:cNvPr id="43" name="直接连接符 42"/>
          <p:cNvCxnSpPr/>
          <p:nvPr/>
        </p:nvCxnSpPr>
        <p:spPr bwMode="auto">
          <a:xfrm>
            <a:off x="1988096" y="4077072"/>
            <a:ext cx="204548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2814550" y="4077072"/>
            <a:ext cx="204548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 name="组合 33"/>
          <p:cNvGrpSpPr/>
          <p:nvPr/>
        </p:nvGrpSpPr>
        <p:grpSpPr>
          <a:xfrm>
            <a:off x="5076056" y="3769876"/>
            <a:ext cx="1266693" cy="1027276"/>
            <a:chOff x="5063445" y="3789040"/>
            <a:chExt cx="1266693" cy="1027276"/>
          </a:xfrm>
        </p:grpSpPr>
        <p:sp>
          <p:nvSpPr>
            <p:cNvPr id="35" name="矩形 34"/>
            <p:cNvSpPr/>
            <p:nvPr/>
          </p:nvSpPr>
          <p:spPr>
            <a:xfrm>
              <a:off x="5413040" y="3789040"/>
              <a:ext cx="561372" cy="769441"/>
            </a:xfrm>
            <a:prstGeom prst="rect">
              <a:avLst/>
            </a:prstGeom>
          </p:spPr>
          <p:txBody>
            <a:bodyPr wrap="none">
              <a:spAutoFit/>
            </a:bodyPr>
            <a:lstStyle/>
            <a:p>
              <a:pPr lvl="0" eaLnBrk="0" hangingPunct="0">
                <a:spcBef>
                  <a:spcPct val="20000"/>
                </a:spcBef>
                <a:buClr>
                  <a:srgbClr val="FFCC00"/>
                </a:buClr>
              </a:pPr>
              <a:r>
                <a:rPr kumimoji="0" lang="en-US" altLang="zh-CN" sz="4400" b="1" kern="0" dirty="0">
                  <a:solidFill>
                    <a:srgbClr val="FF3300"/>
                  </a:solidFill>
                  <a:latin typeface="Garamond"/>
                  <a:ea typeface="宋体"/>
                </a:rPr>
                <a:t>&gt;</a:t>
              </a:r>
              <a:endParaRPr kumimoji="0" lang="zh-CN" altLang="en-US" sz="4400" b="1" kern="0" dirty="0">
                <a:solidFill>
                  <a:srgbClr val="FF3300"/>
                </a:solidFill>
                <a:latin typeface="Garamond"/>
                <a:ea typeface="宋体"/>
              </a:endParaRPr>
            </a:p>
          </p:txBody>
        </p:sp>
        <p:sp>
          <p:nvSpPr>
            <p:cNvPr id="45" name="矩形 44"/>
            <p:cNvSpPr/>
            <p:nvPr/>
          </p:nvSpPr>
          <p:spPr>
            <a:xfrm>
              <a:off x="5063445" y="4293096"/>
              <a:ext cx="1266693" cy="523220"/>
            </a:xfrm>
            <a:prstGeom prst="rect">
              <a:avLst/>
            </a:prstGeom>
          </p:spPr>
          <p:txBody>
            <a:bodyPr wrap="none">
              <a:spAutoFit/>
            </a:bodyPr>
            <a:lstStyle/>
            <a:p>
              <a:pPr lvl="0"/>
              <a:r>
                <a:rPr lang="zh-CN" altLang="en-US" b="1" dirty="0">
                  <a:solidFill>
                    <a:srgbClr val="FFFFFF"/>
                  </a:solidFill>
                </a:rPr>
                <a:t>不</a:t>
              </a:r>
              <a:r>
                <a:rPr lang="zh-CN" altLang="en-US" b="1" dirty="0" smtClean="0">
                  <a:solidFill>
                    <a:srgbClr val="FFFFFF"/>
                  </a:solidFill>
                </a:rPr>
                <a:t>交换</a:t>
              </a:r>
              <a:endParaRPr lang="zh-CN" altLang="en-US" b="1" dirty="0">
                <a:solidFill>
                  <a:srgbClr val="FFFFFF"/>
                </a:solidFill>
              </a:endParaRPr>
            </a:p>
          </p:txBody>
        </p:sp>
      </p:grpSp>
      <p:cxnSp>
        <p:nvCxnSpPr>
          <p:cNvPr id="46" name="直接连接符 45"/>
          <p:cNvCxnSpPr/>
          <p:nvPr/>
        </p:nvCxnSpPr>
        <p:spPr bwMode="auto">
          <a:xfrm>
            <a:off x="3606638" y="4077072"/>
            <a:ext cx="2045482" cy="0"/>
          </a:xfrm>
          <a:prstGeom prst="line">
            <a:avLst/>
          </a:prstGeom>
          <a:solidFill>
            <a:schemeClr val="accent1"/>
          </a:solidFill>
          <a:ln w="76200" cap="flat" cmpd="sng" algn="ctr">
            <a:solidFill>
              <a:srgbClr val="FF33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 name="组合 49"/>
          <p:cNvGrpSpPr/>
          <p:nvPr/>
        </p:nvGrpSpPr>
        <p:grpSpPr>
          <a:xfrm>
            <a:off x="40640" y="4913614"/>
            <a:ext cx="7992888" cy="1683738"/>
            <a:chOff x="35496" y="4625582"/>
            <a:chExt cx="7992888" cy="1683738"/>
          </a:xfrm>
        </p:grpSpPr>
        <p:sp>
          <p:nvSpPr>
            <p:cNvPr id="51" name="圆角矩形 50"/>
            <p:cNvSpPr/>
            <p:nvPr/>
          </p:nvSpPr>
          <p:spPr bwMode="auto">
            <a:xfrm>
              <a:off x="467544" y="5157192"/>
              <a:ext cx="7560840" cy="115212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本趟冒泡中没有数据的交换，所以待排序序列</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smtClean="0">
                  <a:solidFill>
                    <a:schemeClr val="bg1"/>
                  </a:solidFill>
                  <a:latin typeface="Times New Roman" pitchFamily="18" charset="0"/>
                  <a:ea typeface="宋体" pitchFamily="2" charset="-122"/>
                </a:rPr>
                <a:t>已经有序，提前结束排序过程。</a:t>
              </a:r>
              <a:endPar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endParaRPr>
            </a:p>
          </p:txBody>
        </p:sp>
        <p:pic>
          <p:nvPicPr>
            <p:cNvPr id="52"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625582"/>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722577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mph" presetSubtype="2" fill="hold" nodeType="withEffect">
                                  <p:stCondLst>
                                    <p:cond delay="0"/>
                                  </p:stCondLst>
                                  <p:childTnLst>
                                    <p:animClr clrSpc="rgb" dir="cw">
                                      <p:cBhvr>
                                        <p:cTn id="30" dur="2000" fill="hold"/>
                                        <p:tgtEl>
                                          <p:spTgt spid="13"/>
                                        </p:tgtEl>
                                        <p:attrNameLst>
                                          <p:attrName>fillcolor</p:attrName>
                                        </p:attrNameLst>
                                      </p:cBhvr>
                                      <p:to>
                                        <a:schemeClr val="folHlink"/>
                                      </p:to>
                                    </p:animClr>
                                    <p:set>
                                      <p:cBhvr>
                                        <p:cTn id="31" dur="2000" fill="hold"/>
                                        <p:tgtEl>
                                          <p:spTgt spid="13"/>
                                        </p:tgtEl>
                                        <p:attrNameLst>
                                          <p:attrName>fill.type</p:attrName>
                                        </p:attrNameLst>
                                      </p:cBhvr>
                                      <p:to>
                                        <p:strVal val="solid"/>
                                      </p:to>
                                    </p:set>
                                    <p:set>
                                      <p:cBhvr>
                                        <p:cTn id="32" dur="2000" fill="hold"/>
                                        <p:tgtEl>
                                          <p:spTgt spid="13"/>
                                        </p:tgtEl>
                                        <p:attrNameLst>
                                          <p:attrName>fill.on</p:attrName>
                                        </p:attrNameLst>
                                      </p:cBhvr>
                                      <p:to>
                                        <p:strVal val="true"/>
                                      </p:to>
                                    </p:se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Effect transition="in" filter="fade">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8B83F4C-BE1C-4849-8664-BFCE4494E33D}" type="slidenum">
              <a:rPr lang="en-US" altLang="zh-CN" sz="1200" b="0" smtClean="0">
                <a:latin typeface="Arial" charset="0"/>
              </a:rPr>
              <a:pPr eaLnBrk="1" hangingPunct="1">
                <a:spcBef>
                  <a:spcPct val="0"/>
                </a:spcBef>
                <a:buClrTx/>
                <a:buFontTx/>
                <a:buNone/>
              </a:pPr>
              <a:t>37</a:t>
            </a:fld>
            <a:endParaRPr lang="en-US" altLang="zh-CN" sz="1200" b="0" smtClean="0">
              <a:latin typeface="Arial" charset="0"/>
            </a:endParaRPr>
          </a:p>
        </p:txBody>
      </p:sp>
      <p:sp>
        <p:nvSpPr>
          <p:cNvPr id="31747" name="Rectangle 2"/>
          <p:cNvSpPr>
            <a:spLocks noGrp="1" noChangeArrowheads="1"/>
          </p:cNvSpPr>
          <p:nvPr>
            <p:ph type="body" idx="1"/>
          </p:nvPr>
        </p:nvSpPr>
        <p:spPr>
          <a:xfrm>
            <a:off x="179388" y="188913"/>
            <a:ext cx="8659812" cy="6669087"/>
          </a:xfrm>
        </p:spPr>
        <p:txBody>
          <a:bodyPr/>
          <a:lstStyle/>
          <a:p>
            <a:pPr marL="533400" indent="-533400" eaLnBrk="1" hangingPunct="1">
              <a:lnSpc>
                <a:spcPct val="110000"/>
              </a:lnSpc>
              <a:spcBef>
                <a:spcPct val="10000"/>
              </a:spcBef>
              <a:buFont typeface="Wingdings" pitchFamily="2" charset="2"/>
              <a:buAutoNum type="arabicPeriod" startAt="2"/>
            </a:pPr>
            <a:r>
              <a:rPr lang="zh-CN" altLang="en-US" sz="2800" dirty="0" smtClean="0">
                <a:solidFill>
                  <a:srgbClr val="FFFF00"/>
                </a:solidFill>
              </a:rPr>
              <a:t>冒泡算法的实现</a:t>
            </a:r>
            <a:r>
              <a:rPr lang="en-US" altLang="zh-CN" sz="2800" dirty="0" smtClean="0">
                <a:solidFill>
                  <a:srgbClr val="FFFF00"/>
                </a:solidFill>
              </a:rPr>
              <a:t>(</a:t>
            </a:r>
            <a:r>
              <a:rPr lang="zh-CN" altLang="en-US" sz="2800" dirty="0" smtClean="0">
                <a:solidFill>
                  <a:srgbClr val="FFFF00"/>
                </a:solidFill>
              </a:rPr>
              <a:t>从后往前扫描</a:t>
            </a:r>
            <a:r>
              <a:rPr lang="en-US" altLang="zh-CN" sz="2800" dirty="0" smtClean="0">
                <a:solidFill>
                  <a:srgbClr val="FFFF00"/>
                </a:solidFill>
              </a:rPr>
              <a:t>)</a:t>
            </a:r>
            <a:endParaRPr lang="zh-CN" altLang="en-US" sz="2800" dirty="0" smtClean="0">
              <a:solidFill>
                <a:srgbClr val="FFFF00"/>
              </a:solidFill>
            </a:endParaRPr>
          </a:p>
          <a:p>
            <a:pPr marL="533400" indent="-533400" eaLnBrk="1" hangingPunct="1">
              <a:lnSpc>
                <a:spcPct val="95000"/>
              </a:lnSpc>
              <a:spcBef>
                <a:spcPct val="5000"/>
              </a:spcBef>
              <a:buNone/>
            </a:pPr>
            <a:r>
              <a:rPr lang="en-US" altLang="zh-CN" sz="2800" dirty="0"/>
              <a:t>void  </a:t>
            </a:r>
            <a:r>
              <a:rPr lang="en-US" altLang="zh-CN" sz="2800" dirty="0" err="1"/>
              <a:t>BubbleSort</a:t>
            </a:r>
            <a:r>
              <a:rPr lang="en-US" altLang="zh-CN" sz="2800" dirty="0"/>
              <a:t>(</a:t>
            </a:r>
            <a:r>
              <a:rPr lang="en-US" altLang="zh-CN" sz="2800" dirty="0" err="1"/>
              <a:t>RecordType</a:t>
            </a:r>
            <a:r>
              <a:rPr lang="en-US" altLang="zh-CN" sz="2800" dirty="0"/>
              <a:t> r[], </a:t>
            </a:r>
            <a:r>
              <a:rPr lang="en-US" altLang="zh-CN" sz="2800" dirty="0" err="1"/>
              <a:t>int</a:t>
            </a:r>
            <a:r>
              <a:rPr lang="en-US" altLang="zh-CN" sz="2800" dirty="0"/>
              <a:t> n</a:t>
            </a:r>
            <a:r>
              <a:rPr lang="en-US" altLang="zh-CN" sz="2800" dirty="0" smtClean="0"/>
              <a:t> </a:t>
            </a:r>
            <a:r>
              <a:rPr lang="en-US" altLang="zh-CN" sz="2800" dirty="0"/>
              <a:t>)</a:t>
            </a:r>
          </a:p>
          <a:p>
            <a:pPr marL="533400" indent="-533400" eaLnBrk="1" hangingPunct="1">
              <a:lnSpc>
                <a:spcPct val="95000"/>
              </a:lnSpc>
              <a:spcBef>
                <a:spcPct val="5000"/>
              </a:spcBef>
              <a:buNone/>
            </a:pPr>
            <a:r>
              <a:rPr lang="en-US" altLang="zh-CN" sz="2800" dirty="0" smtClean="0"/>
              <a:t>{</a:t>
            </a:r>
            <a:r>
              <a:rPr lang="en-US" altLang="zh-CN" sz="2800" dirty="0"/>
              <a:t>	</a:t>
            </a:r>
            <a:r>
              <a:rPr lang="en-US" altLang="zh-CN" sz="2800" dirty="0" err="1"/>
              <a:t>int</a:t>
            </a:r>
            <a:r>
              <a:rPr lang="en-US" altLang="zh-CN" sz="2800" dirty="0"/>
              <a:t> </a:t>
            </a:r>
            <a:r>
              <a:rPr lang="en-US" altLang="zh-CN" sz="2800" dirty="0" err="1" smtClean="0"/>
              <a:t>i,j</a:t>
            </a:r>
            <a:r>
              <a:rPr lang="en-US" altLang="zh-CN" sz="2800" dirty="0" smtClean="0"/>
              <a:t>;</a:t>
            </a:r>
            <a:r>
              <a:rPr lang="en-US" altLang="zh-CN" sz="2800" dirty="0"/>
              <a:t>	</a:t>
            </a:r>
            <a:r>
              <a:rPr lang="en-US" altLang="zh-CN" sz="2800" dirty="0" err="1"/>
              <a:t>int</a:t>
            </a:r>
            <a:r>
              <a:rPr lang="en-US" altLang="zh-CN" sz="2800" dirty="0"/>
              <a:t> change</a:t>
            </a:r>
            <a:r>
              <a:rPr lang="en-US" altLang="zh-CN" sz="2800" dirty="0" smtClean="0"/>
              <a:t>;</a:t>
            </a:r>
            <a:r>
              <a:rPr lang="en-US" altLang="zh-CN" sz="2800" dirty="0"/>
              <a:t>	</a:t>
            </a:r>
            <a:r>
              <a:rPr lang="en-US" altLang="zh-CN" sz="2800" dirty="0" err="1"/>
              <a:t>RecordType</a:t>
            </a:r>
            <a:r>
              <a:rPr lang="en-US" altLang="zh-CN" sz="2800" dirty="0"/>
              <a:t> x</a:t>
            </a:r>
            <a:r>
              <a:rPr lang="en-US" altLang="zh-CN" sz="2800" dirty="0" smtClean="0"/>
              <a:t>;</a:t>
            </a:r>
            <a:r>
              <a:rPr lang="en-US" altLang="zh-CN" sz="2800" dirty="0"/>
              <a:t>	</a:t>
            </a:r>
            <a:endParaRPr lang="en-US" altLang="zh-CN" sz="2800" dirty="0" smtClean="0"/>
          </a:p>
          <a:p>
            <a:pPr marL="533400" indent="-533400" eaLnBrk="1" hangingPunct="1">
              <a:lnSpc>
                <a:spcPct val="95000"/>
              </a:lnSpc>
              <a:spcBef>
                <a:spcPct val="5000"/>
              </a:spcBef>
              <a:buNone/>
            </a:pPr>
            <a:r>
              <a:rPr lang="en-US" altLang="zh-CN" sz="2800" dirty="0" smtClean="0"/>
              <a:t>	for ( </a:t>
            </a:r>
            <a:r>
              <a:rPr lang="en-US" altLang="zh-CN" sz="2800" dirty="0" err="1" smtClean="0"/>
              <a:t>i</a:t>
            </a:r>
            <a:r>
              <a:rPr lang="en-US" altLang="zh-CN" sz="2800" dirty="0" smtClean="0"/>
              <a:t>=1 ; </a:t>
            </a:r>
            <a:r>
              <a:rPr lang="en-US" altLang="zh-CN" sz="2800" dirty="0" err="1" smtClean="0"/>
              <a:t>i</a:t>
            </a:r>
            <a:r>
              <a:rPr lang="en-US" altLang="zh-CN" sz="2800" dirty="0" smtClean="0"/>
              <a:t>&lt;= n-1;++</a:t>
            </a:r>
            <a:r>
              <a:rPr lang="en-US" altLang="zh-CN" sz="2800" dirty="0" err="1" smtClean="0"/>
              <a:t>i</a:t>
            </a:r>
            <a:r>
              <a:rPr lang="en-US" altLang="zh-CN" sz="2800" dirty="0" smtClean="0"/>
              <a:t> ) </a:t>
            </a:r>
          </a:p>
          <a:p>
            <a:pPr marL="533400" indent="-533400" eaLnBrk="1" hangingPunct="1">
              <a:lnSpc>
                <a:spcPct val="95000"/>
              </a:lnSpc>
              <a:spcBef>
                <a:spcPct val="5000"/>
              </a:spcBef>
              <a:buNone/>
            </a:pPr>
            <a:r>
              <a:rPr lang="en-US" altLang="zh-CN" sz="2800" dirty="0"/>
              <a:t>	</a:t>
            </a:r>
            <a:r>
              <a:rPr lang="en-US" altLang="zh-CN" sz="2800" dirty="0" smtClean="0"/>
              <a:t>{</a:t>
            </a:r>
            <a:r>
              <a:rPr lang="en-US" altLang="zh-CN" sz="2800" dirty="0"/>
              <a:t>	</a:t>
            </a:r>
            <a:endParaRPr lang="en-US" altLang="zh-CN" sz="2800" dirty="0" smtClean="0"/>
          </a:p>
          <a:p>
            <a:pPr marL="533400" indent="-533400" eaLnBrk="1" hangingPunct="1">
              <a:lnSpc>
                <a:spcPct val="95000"/>
              </a:lnSpc>
              <a:spcBef>
                <a:spcPct val="5000"/>
              </a:spcBef>
              <a:buNone/>
            </a:pPr>
            <a:r>
              <a:rPr lang="en-US" altLang="zh-CN" sz="2800" dirty="0" smtClean="0"/>
              <a:t>          for </a:t>
            </a:r>
            <a:r>
              <a:rPr lang="en-US" altLang="zh-CN" sz="2800" dirty="0"/>
              <a:t>( </a:t>
            </a:r>
            <a:r>
              <a:rPr lang="en-US" altLang="zh-CN" sz="2800" dirty="0" smtClean="0"/>
              <a:t>j=n </a:t>
            </a:r>
            <a:r>
              <a:rPr lang="en-US" altLang="zh-CN" sz="2800" dirty="0"/>
              <a:t>; </a:t>
            </a:r>
            <a:r>
              <a:rPr lang="en-US" altLang="zh-CN" sz="2800" dirty="0" smtClean="0"/>
              <a:t>j&gt; </a:t>
            </a:r>
            <a:r>
              <a:rPr lang="en-US" altLang="zh-CN" sz="2800" dirty="0" err="1" smtClean="0"/>
              <a:t>i</a:t>
            </a:r>
            <a:r>
              <a:rPr lang="en-US" altLang="zh-CN" sz="2800" dirty="0" smtClean="0"/>
              <a:t> </a:t>
            </a:r>
            <a:r>
              <a:rPr lang="en-US" altLang="zh-CN" sz="2800" dirty="0"/>
              <a:t>; </a:t>
            </a:r>
            <a:r>
              <a:rPr lang="en-US" altLang="zh-CN" sz="2800" dirty="0" smtClean="0"/>
              <a:t>--j</a:t>
            </a:r>
            <a:r>
              <a:rPr lang="en-US" altLang="zh-CN" sz="2800" dirty="0"/>
              <a:t>) </a:t>
            </a:r>
          </a:p>
          <a:p>
            <a:pPr marL="533400" indent="-533400" eaLnBrk="1" hangingPunct="1">
              <a:lnSpc>
                <a:spcPct val="95000"/>
              </a:lnSpc>
              <a:spcBef>
                <a:spcPct val="5000"/>
              </a:spcBef>
              <a:buNone/>
            </a:pPr>
            <a:r>
              <a:rPr lang="en-US" altLang="zh-CN" sz="2800" dirty="0"/>
              <a:t>		</a:t>
            </a:r>
            <a:r>
              <a:rPr lang="en-US" altLang="zh-CN" sz="2800" dirty="0" smtClean="0"/>
              <a:t>   if </a:t>
            </a:r>
            <a:r>
              <a:rPr lang="en-US" altLang="zh-CN" sz="2800" dirty="0"/>
              <a:t>(</a:t>
            </a:r>
            <a:r>
              <a:rPr lang="en-US" altLang="zh-CN" sz="2800" dirty="0" smtClean="0"/>
              <a:t>r[j-1].</a:t>
            </a:r>
            <a:r>
              <a:rPr lang="en-US" altLang="zh-CN" sz="2800" dirty="0"/>
              <a:t>key &gt; </a:t>
            </a:r>
            <a:r>
              <a:rPr lang="en-US" altLang="zh-CN" sz="2800" dirty="0" smtClean="0"/>
              <a:t>r[j].</a:t>
            </a:r>
            <a:r>
              <a:rPr lang="en-US" altLang="zh-CN" sz="2800" dirty="0"/>
              <a:t>key )  </a:t>
            </a:r>
          </a:p>
          <a:p>
            <a:pPr marL="533400" indent="-533400" eaLnBrk="1" hangingPunct="1">
              <a:lnSpc>
                <a:spcPct val="95000"/>
              </a:lnSpc>
              <a:spcBef>
                <a:spcPct val="5000"/>
              </a:spcBef>
              <a:buNone/>
            </a:pPr>
            <a:r>
              <a:rPr lang="en-US" altLang="zh-CN" sz="2800" dirty="0"/>
              <a:t>		</a:t>
            </a:r>
            <a:r>
              <a:rPr lang="en-US" altLang="zh-CN" sz="2800" dirty="0" smtClean="0"/>
              <a:t>    {       x</a:t>
            </a:r>
            <a:r>
              <a:rPr lang="en-US" altLang="zh-CN" sz="2800" dirty="0"/>
              <a:t>= r[j</a:t>
            </a:r>
            <a:r>
              <a:rPr lang="en-US" altLang="zh-CN" sz="2800" dirty="0" smtClean="0"/>
              <a:t>]; r[j</a:t>
            </a:r>
            <a:r>
              <a:rPr lang="en-US" altLang="zh-CN" sz="2800" dirty="0"/>
              <a:t>]= </a:t>
            </a:r>
            <a:r>
              <a:rPr lang="en-US" altLang="zh-CN" sz="2800" dirty="0" smtClean="0"/>
              <a:t>r[j-1]; r[j-1</a:t>
            </a:r>
            <a:r>
              <a:rPr lang="en-US" altLang="zh-CN" sz="2800" dirty="0"/>
              <a:t>]= x;</a:t>
            </a:r>
          </a:p>
          <a:p>
            <a:pPr marL="533400" indent="-533400" eaLnBrk="1" hangingPunct="1">
              <a:lnSpc>
                <a:spcPct val="95000"/>
              </a:lnSpc>
              <a:spcBef>
                <a:spcPct val="5000"/>
              </a:spcBef>
              <a:buNone/>
            </a:pPr>
            <a:r>
              <a:rPr lang="en-US" altLang="zh-CN" sz="2800" dirty="0"/>
              <a:t>			</a:t>
            </a:r>
          </a:p>
          <a:p>
            <a:pPr marL="533400" indent="-533400" eaLnBrk="1" hangingPunct="1">
              <a:lnSpc>
                <a:spcPct val="95000"/>
              </a:lnSpc>
              <a:spcBef>
                <a:spcPct val="5000"/>
              </a:spcBef>
              <a:buNone/>
            </a:pPr>
            <a:r>
              <a:rPr lang="en-US" altLang="zh-CN" sz="2800" dirty="0"/>
              <a:t>		</a:t>
            </a:r>
            <a:r>
              <a:rPr lang="en-US" altLang="zh-CN" sz="2800" dirty="0" smtClean="0"/>
              <a:t>     } </a:t>
            </a:r>
          </a:p>
          <a:p>
            <a:pPr marL="533400" indent="-533400" eaLnBrk="1" hangingPunct="1">
              <a:lnSpc>
                <a:spcPct val="95000"/>
              </a:lnSpc>
              <a:spcBef>
                <a:spcPct val="5000"/>
              </a:spcBef>
              <a:buNone/>
            </a:pPr>
            <a:r>
              <a:rPr lang="en-US" altLang="zh-CN" sz="2800" dirty="0"/>
              <a:t>           </a:t>
            </a:r>
          </a:p>
          <a:p>
            <a:pPr marL="533400" indent="-533400" eaLnBrk="1" hangingPunct="1">
              <a:lnSpc>
                <a:spcPct val="95000"/>
              </a:lnSpc>
              <a:spcBef>
                <a:spcPct val="5000"/>
              </a:spcBef>
              <a:buNone/>
            </a:pPr>
            <a:r>
              <a:rPr lang="en-US" altLang="zh-CN" sz="2800" dirty="0"/>
              <a:t>	</a:t>
            </a:r>
            <a:r>
              <a:rPr lang="en-US" altLang="zh-CN" sz="2800" dirty="0" smtClean="0"/>
              <a:t>}</a:t>
            </a:r>
          </a:p>
          <a:p>
            <a:pPr marL="533400" indent="-533400" eaLnBrk="1" hangingPunct="1">
              <a:lnSpc>
                <a:spcPct val="95000"/>
              </a:lnSpc>
              <a:spcBef>
                <a:spcPct val="5000"/>
              </a:spcBef>
              <a:buNone/>
            </a:pPr>
            <a:endParaRPr lang="en-US" altLang="zh-CN" sz="2800" dirty="0"/>
          </a:p>
          <a:p>
            <a:pPr marL="533400" indent="-533400" eaLnBrk="1" hangingPunct="1">
              <a:lnSpc>
                <a:spcPct val="95000"/>
              </a:lnSpc>
              <a:spcBef>
                <a:spcPct val="5000"/>
              </a:spcBef>
              <a:buNone/>
            </a:pPr>
            <a:r>
              <a:rPr lang="en-US" altLang="zh-CN" sz="2800" dirty="0"/>
              <a:t>} </a:t>
            </a:r>
            <a:r>
              <a:rPr lang="en-US" altLang="zh-CN" sz="2800" dirty="0" smtClean="0"/>
              <a:t>/*</a:t>
            </a:r>
            <a:r>
              <a:rPr lang="en-US" altLang="zh-CN" sz="2800" dirty="0" err="1" smtClean="0"/>
              <a:t>BubbleSort</a:t>
            </a:r>
            <a:r>
              <a:rPr lang="en-US" altLang="zh-CN" sz="2800" dirty="0" smtClean="0"/>
              <a:t>*/</a:t>
            </a:r>
          </a:p>
        </p:txBody>
      </p:sp>
      <p:sp>
        <p:nvSpPr>
          <p:cNvPr id="9" name="矩形 8"/>
          <p:cNvSpPr/>
          <p:nvPr/>
        </p:nvSpPr>
        <p:spPr>
          <a:xfrm>
            <a:off x="1088826" y="1940991"/>
            <a:ext cx="2801729"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en-US" altLang="zh-CN" b="1" dirty="0">
                <a:solidFill>
                  <a:schemeClr val="bg1"/>
                </a:solidFill>
              </a:rPr>
              <a:t>change=FALSE; </a:t>
            </a:r>
            <a:endParaRPr lang="zh-CN" altLang="en-US" b="1" dirty="0">
              <a:solidFill>
                <a:schemeClr val="bg1"/>
              </a:solidFill>
            </a:endParaRPr>
          </a:p>
        </p:txBody>
      </p:sp>
      <p:sp>
        <p:nvSpPr>
          <p:cNvPr id="10" name="矩形 9"/>
          <p:cNvSpPr/>
          <p:nvPr/>
        </p:nvSpPr>
        <p:spPr>
          <a:xfrm>
            <a:off x="1058697" y="4509120"/>
            <a:ext cx="4539704"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en-US" altLang="zh-CN" b="1" dirty="0">
                <a:solidFill>
                  <a:schemeClr val="bg1"/>
                </a:solidFill>
              </a:rPr>
              <a:t>if(change==FALSE)  break; </a:t>
            </a:r>
            <a:endParaRPr lang="zh-CN" altLang="en-US" b="1" dirty="0">
              <a:solidFill>
                <a:schemeClr val="bg1"/>
              </a:solidFill>
            </a:endParaRPr>
          </a:p>
        </p:txBody>
      </p:sp>
      <p:sp>
        <p:nvSpPr>
          <p:cNvPr id="12" name="矩形 11"/>
          <p:cNvSpPr/>
          <p:nvPr/>
        </p:nvSpPr>
        <p:spPr>
          <a:xfrm>
            <a:off x="2195736" y="3789040"/>
            <a:ext cx="2723374"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en-US" altLang="zh-CN" b="1" dirty="0">
                <a:solidFill>
                  <a:schemeClr val="bg1"/>
                </a:solidFill>
                <a:latin typeface="+mn-lt"/>
                <a:ea typeface="+mn-ea"/>
              </a:rPr>
              <a:t>change=TRUE; </a:t>
            </a:r>
            <a:endParaRPr lang="zh-CN" altLang="en-US" b="1" dirty="0">
              <a:solidFill>
                <a:schemeClr val="bg1"/>
              </a:solidFill>
              <a:latin typeface="+mn-lt"/>
              <a:ea typeface="+mn-ea"/>
            </a:endParaRPr>
          </a:p>
        </p:txBody>
      </p:sp>
      <p:grpSp>
        <p:nvGrpSpPr>
          <p:cNvPr id="5" name="组合 4"/>
          <p:cNvGrpSpPr>
            <a:grpSpLocks/>
          </p:cNvGrpSpPr>
          <p:nvPr/>
        </p:nvGrpSpPr>
        <p:grpSpPr bwMode="auto">
          <a:xfrm>
            <a:off x="2987824" y="5225689"/>
            <a:ext cx="4464496" cy="1366922"/>
            <a:chOff x="251520" y="1319740"/>
            <a:chExt cx="4464651" cy="1367620"/>
          </a:xfrm>
        </p:grpSpPr>
        <p:sp>
          <p:nvSpPr>
            <p:cNvPr id="6" name="圆角矩形 5"/>
            <p:cNvSpPr/>
            <p:nvPr/>
          </p:nvSpPr>
          <p:spPr bwMode="auto">
            <a:xfrm>
              <a:off x="683568" y="1921738"/>
              <a:ext cx="4032603" cy="765622"/>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en-US" altLang="zh-CN" b="1" dirty="0">
                  <a:ln w="50800"/>
                  <a:solidFill>
                    <a:schemeClr val="bg1">
                      <a:shade val="50000"/>
                    </a:schemeClr>
                  </a:solidFill>
                  <a:latin typeface="Times New Roman" pitchFamily="18" charset="0"/>
                </a:rPr>
                <a:t>      </a:t>
              </a:r>
              <a:r>
                <a:rPr lang="zh-CN" altLang="en-US" b="1" dirty="0" smtClean="0">
                  <a:ln w="50800"/>
                  <a:solidFill>
                    <a:schemeClr val="bg1">
                      <a:shade val="50000"/>
                    </a:schemeClr>
                  </a:solidFill>
                  <a:latin typeface="Times New Roman" pitchFamily="18" charset="0"/>
                </a:rPr>
                <a:t>怎样节省比较次数？</a:t>
              </a:r>
              <a:endParaRPr lang="zh-CN" altLang="en-US" b="1" dirty="0">
                <a:ln w="50800"/>
                <a:solidFill>
                  <a:schemeClr val="bg1">
                    <a:shade val="50000"/>
                  </a:schemeClr>
                </a:solidFill>
                <a:latin typeface="Times New Roman" pitchFamily="18" charset="0"/>
              </a:endParaRPr>
            </a:p>
          </p:txBody>
        </p:sp>
        <p:pic>
          <p:nvPicPr>
            <p:cNvPr id="7"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19740"/>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7066930" y="4895428"/>
            <a:ext cx="2087562" cy="2087562"/>
            <a:chOff x="6516216" y="4869160"/>
            <a:chExt cx="2087562" cy="2087562"/>
          </a:xfrm>
        </p:grpSpPr>
        <p:pic>
          <p:nvPicPr>
            <p:cNvPr id="17" name="Picture 2" descr="E:\教学文件\1500PNG\PNG-09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4869160"/>
              <a:ext cx="20875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E:\教学文件\1500PNG\png-00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197" y="497964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7092280" y="5517232"/>
              <a:ext cx="902811" cy="480131"/>
            </a:xfrm>
            <a:prstGeom prst="rect">
              <a:avLst/>
            </a:prstGeom>
          </p:spPr>
          <p:txBody>
            <a:bodyPr wrap="none">
              <a:spAutoFit/>
            </a:bodyPr>
            <a:lstStyle/>
            <a:p>
              <a:pPr marL="533400" indent="-533400">
                <a:lnSpc>
                  <a:spcPct val="90000"/>
                </a:lnSpc>
              </a:pPr>
              <a:r>
                <a:rPr lang="zh-CN" altLang="en-US" b="1" dirty="0" smtClean="0">
                  <a:solidFill>
                    <a:schemeClr val="bg1"/>
                  </a:solidFill>
                </a:rPr>
                <a:t>演示</a:t>
              </a:r>
              <a:endParaRPr lang="zh-CN" altLang="en-US" b="1" dirty="0">
                <a:solidFill>
                  <a:schemeClr val="bg1"/>
                </a:solidFill>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 calcmode="lin" valueType="num">
                                      <p:cBhvr additive="base">
                                        <p:cTn id="7" dur="500" fill="hold"/>
                                        <p:tgtEl>
                                          <p:spTgt spid="31747">
                                            <p:txEl>
                                              <p:pRg st="5" end="5"/>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anim calcmode="lin" valueType="num">
                                      <p:cBhvr additive="base">
                                        <p:cTn id="11" dur="500" fill="hold"/>
                                        <p:tgtEl>
                                          <p:spTgt spid="31747">
                                            <p:txEl>
                                              <p:pRg st="6" end="6"/>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1747">
                                            <p:txEl>
                                              <p:pRg st="6" end="6"/>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1747">
                                            <p:txEl>
                                              <p:pRg st="7" end="7"/>
                                            </p:txEl>
                                          </p:spTgt>
                                        </p:tgtEl>
                                        <p:attrNameLst>
                                          <p:attrName>style.visibility</p:attrName>
                                        </p:attrNameLst>
                                      </p:cBhvr>
                                      <p:to>
                                        <p:strVal val="visible"/>
                                      </p:to>
                                    </p:set>
                                    <p:anim calcmode="lin" valueType="num">
                                      <p:cBhvr additive="base">
                                        <p:cTn id="15" dur="500" fill="hold"/>
                                        <p:tgtEl>
                                          <p:spTgt spid="31747">
                                            <p:txEl>
                                              <p:pRg st="7" end="7"/>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1747">
                                            <p:txEl>
                                              <p:pRg st="7" end="7"/>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1747">
                                            <p:txEl>
                                              <p:pRg st="8" end="8"/>
                                            </p:txEl>
                                          </p:spTgt>
                                        </p:tgtEl>
                                        <p:attrNameLst>
                                          <p:attrName>style.visibility</p:attrName>
                                        </p:attrNameLst>
                                      </p:cBhvr>
                                      <p:to>
                                        <p:strVal val="visible"/>
                                      </p:to>
                                    </p:set>
                                    <p:anim calcmode="lin" valueType="num">
                                      <p:cBhvr additive="base">
                                        <p:cTn id="19" dur="500" fill="hold"/>
                                        <p:tgtEl>
                                          <p:spTgt spid="31747">
                                            <p:txEl>
                                              <p:pRg st="8" end="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7">
                                            <p:txEl>
                                              <p:pRg st="8" end="8"/>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1747">
                                            <p:txEl>
                                              <p:pRg st="9" end="9"/>
                                            </p:txEl>
                                          </p:spTgt>
                                        </p:tgtEl>
                                        <p:attrNameLst>
                                          <p:attrName>style.visibility</p:attrName>
                                        </p:attrNameLst>
                                      </p:cBhvr>
                                      <p:to>
                                        <p:strVal val="visible"/>
                                      </p:to>
                                    </p:set>
                                    <p:anim calcmode="lin" valueType="num">
                                      <p:cBhvr additive="base">
                                        <p:cTn id="23" dur="500" fill="hold"/>
                                        <p:tgtEl>
                                          <p:spTgt spid="31747">
                                            <p:txEl>
                                              <p:pRg st="9" end="9"/>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17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8B83F4C-BE1C-4849-8664-BFCE4494E33D}" type="slidenum">
              <a:rPr lang="en-US" altLang="zh-CN" sz="1200" b="0" smtClean="0">
                <a:latin typeface="Arial" charset="0"/>
              </a:rPr>
              <a:pPr eaLnBrk="1" hangingPunct="1">
                <a:spcBef>
                  <a:spcPct val="0"/>
                </a:spcBef>
                <a:buClrTx/>
                <a:buFontTx/>
                <a:buNone/>
              </a:pPr>
              <a:t>38</a:t>
            </a:fld>
            <a:endParaRPr lang="en-US" altLang="zh-CN" sz="1200" b="0" smtClean="0">
              <a:latin typeface="Arial" charset="0"/>
            </a:endParaRPr>
          </a:p>
        </p:txBody>
      </p:sp>
      <p:sp>
        <p:nvSpPr>
          <p:cNvPr id="31747" name="Rectangle 2"/>
          <p:cNvSpPr>
            <a:spLocks noGrp="1" noChangeArrowheads="1"/>
          </p:cNvSpPr>
          <p:nvPr>
            <p:ph type="body" idx="1"/>
          </p:nvPr>
        </p:nvSpPr>
        <p:spPr>
          <a:xfrm>
            <a:off x="179388" y="188913"/>
            <a:ext cx="8964612" cy="6669087"/>
          </a:xfrm>
        </p:spPr>
        <p:txBody>
          <a:bodyPr/>
          <a:lstStyle/>
          <a:p>
            <a:pPr marL="533400" indent="-533400" eaLnBrk="1" hangingPunct="1">
              <a:lnSpc>
                <a:spcPct val="110000"/>
              </a:lnSpc>
              <a:spcBef>
                <a:spcPct val="10000"/>
              </a:spcBef>
              <a:buFont typeface="Wingdings" pitchFamily="2" charset="2"/>
              <a:buAutoNum type="arabicPeriod" startAt="2"/>
            </a:pPr>
            <a:r>
              <a:rPr lang="zh-CN" altLang="en-US" sz="2800" dirty="0" smtClean="0">
                <a:solidFill>
                  <a:srgbClr val="FFFF00"/>
                </a:solidFill>
              </a:rPr>
              <a:t>冒泡算法的实现（改进）</a:t>
            </a:r>
          </a:p>
          <a:p>
            <a:pPr marL="533400" indent="-533400" eaLnBrk="1" hangingPunct="1">
              <a:lnSpc>
                <a:spcPct val="95000"/>
              </a:lnSpc>
              <a:spcBef>
                <a:spcPct val="5000"/>
              </a:spcBef>
              <a:buNone/>
            </a:pPr>
            <a:r>
              <a:rPr lang="en-US" altLang="zh-CN" sz="2800" dirty="0" smtClean="0"/>
              <a:t>void  </a:t>
            </a:r>
            <a:r>
              <a:rPr lang="en-US" altLang="zh-CN" sz="2800" dirty="0" err="1" smtClean="0"/>
              <a:t>BubbleSort</a:t>
            </a:r>
            <a:r>
              <a:rPr lang="en-US" altLang="zh-CN" sz="2800" dirty="0" smtClean="0"/>
              <a:t>(</a:t>
            </a:r>
            <a:r>
              <a:rPr lang="en-US" altLang="zh-CN" sz="2800" dirty="0" err="1" smtClean="0"/>
              <a:t>RecordType</a:t>
            </a:r>
            <a:r>
              <a:rPr lang="en-US" altLang="zh-CN" sz="2800" dirty="0" smtClean="0"/>
              <a:t> r[], </a:t>
            </a:r>
            <a:r>
              <a:rPr lang="en-US" altLang="zh-CN" sz="2800" dirty="0" err="1" smtClean="0"/>
              <a:t>int</a:t>
            </a:r>
            <a:r>
              <a:rPr lang="en-US" altLang="zh-CN" sz="2800" dirty="0" smtClean="0"/>
              <a:t> n )</a:t>
            </a:r>
          </a:p>
          <a:p>
            <a:pPr marL="0" indent="0">
              <a:lnSpc>
                <a:spcPts val="2800"/>
              </a:lnSpc>
              <a:spcBef>
                <a:spcPts val="0"/>
              </a:spcBef>
              <a:buNone/>
            </a:pPr>
            <a:r>
              <a:rPr lang="en-US" altLang="zh-CN" sz="2800" dirty="0" smtClean="0"/>
              <a:t>{   </a:t>
            </a:r>
            <a:r>
              <a:rPr lang="en-US" altLang="zh-CN" sz="2800" dirty="0" err="1"/>
              <a:t>int</a:t>
            </a:r>
            <a:r>
              <a:rPr lang="en-US" altLang="zh-CN" sz="2800" dirty="0"/>
              <a:t> </a:t>
            </a:r>
            <a:r>
              <a:rPr lang="en-US" altLang="zh-CN" sz="2800" dirty="0" err="1" smtClean="0"/>
              <a:t>i,j</a:t>
            </a:r>
            <a:r>
              <a:rPr lang="en-US" altLang="zh-CN" sz="2800" dirty="0" smtClean="0"/>
              <a:t>;  </a:t>
            </a:r>
            <a:r>
              <a:rPr lang="en-US" altLang="zh-CN" sz="2800" dirty="0" err="1" smtClean="0"/>
              <a:t>RecordType</a:t>
            </a:r>
            <a:r>
              <a:rPr lang="en-US" altLang="zh-CN" sz="2800" dirty="0" smtClean="0"/>
              <a:t> </a:t>
            </a:r>
            <a:r>
              <a:rPr lang="en-US" altLang="zh-CN" sz="2800" dirty="0"/>
              <a:t>x</a:t>
            </a:r>
            <a:r>
              <a:rPr lang="en-US" altLang="zh-CN" sz="2800" dirty="0" smtClean="0"/>
              <a:t>;</a:t>
            </a:r>
            <a:r>
              <a:rPr lang="en-US" altLang="zh-CN" sz="2800" dirty="0"/>
              <a:t> </a:t>
            </a:r>
            <a:endParaRPr lang="en-US" altLang="zh-CN" sz="2800" dirty="0" smtClean="0"/>
          </a:p>
          <a:p>
            <a:pPr marL="400050" lvl="1" indent="0">
              <a:lnSpc>
                <a:spcPts val="2800"/>
              </a:lnSpc>
              <a:spcBef>
                <a:spcPts val="0"/>
              </a:spcBef>
              <a:buNone/>
            </a:pPr>
            <a:r>
              <a:rPr lang="en-US" altLang="zh-CN" dirty="0" err="1" smtClean="0"/>
              <a:t>int</a:t>
            </a:r>
            <a:r>
              <a:rPr lang="en-US" altLang="zh-CN" dirty="0" smtClean="0"/>
              <a:t> </a:t>
            </a:r>
            <a:r>
              <a:rPr lang="en-US" altLang="zh-CN" dirty="0" err="1" smtClean="0"/>
              <a:t>thischange</a:t>
            </a:r>
            <a:r>
              <a:rPr lang="en-US" altLang="zh-CN" dirty="0" smtClean="0"/>
              <a:t> </a:t>
            </a:r>
            <a:r>
              <a:rPr lang="en-US" altLang="zh-CN" dirty="0"/>
              <a:t>, </a:t>
            </a:r>
            <a:r>
              <a:rPr lang="en-US" altLang="zh-CN" dirty="0" err="1" smtClean="0"/>
              <a:t>lastchange</a:t>
            </a:r>
            <a:r>
              <a:rPr lang="en-US" altLang="zh-CN" dirty="0" smtClean="0"/>
              <a:t>=2</a:t>
            </a:r>
            <a:r>
              <a:rPr lang="en-US" altLang="zh-CN" dirty="0"/>
              <a:t>;</a:t>
            </a:r>
          </a:p>
          <a:p>
            <a:pPr marL="400050" lvl="1" indent="0">
              <a:lnSpc>
                <a:spcPts val="2800"/>
              </a:lnSpc>
              <a:spcBef>
                <a:spcPts val="0"/>
              </a:spcBef>
              <a:buNone/>
            </a:pPr>
            <a:r>
              <a:rPr lang="en-US" altLang="zh-CN" dirty="0" smtClean="0"/>
              <a:t>while(</a:t>
            </a:r>
            <a:r>
              <a:rPr lang="en-US" altLang="zh-CN" dirty="0" err="1" smtClean="0"/>
              <a:t>lastchange</a:t>
            </a:r>
            <a:r>
              <a:rPr lang="en-US" altLang="zh-CN" dirty="0" smtClean="0"/>
              <a:t>&lt;n</a:t>
            </a:r>
            <a:r>
              <a:rPr lang="en-US" altLang="zh-CN" dirty="0"/>
              <a:t>)</a:t>
            </a:r>
          </a:p>
          <a:p>
            <a:pPr marL="400050" lvl="1" indent="0">
              <a:lnSpc>
                <a:spcPts val="2800"/>
              </a:lnSpc>
              <a:spcBef>
                <a:spcPts val="0"/>
              </a:spcBef>
              <a:buNone/>
            </a:pPr>
            <a:r>
              <a:rPr lang="en-US" altLang="zh-CN" dirty="0" smtClean="0"/>
              <a:t>{</a:t>
            </a:r>
            <a:endParaRPr lang="en-US" altLang="zh-CN" dirty="0"/>
          </a:p>
          <a:p>
            <a:pPr marL="800100" lvl="2" indent="0">
              <a:lnSpc>
                <a:spcPts val="2800"/>
              </a:lnSpc>
              <a:spcBef>
                <a:spcPts val="0"/>
              </a:spcBef>
              <a:buNone/>
            </a:pPr>
            <a:r>
              <a:rPr lang="en-US" altLang="zh-CN" sz="2800" dirty="0" err="1" smtClean="0"/>
              <a:t>thischange</a:t>
            </a:r>
            <a:r>
              <a:rPr lang="en-US" altLang="zh-CN" sz="2800" dirty="0" smtClean="0"/>
              <a:t>=n</a:t>
            </a:r>
            <a:r>
              <a:rPr lang="en-US" altLang="zh-CN" sz="2800" dirty="0"/>
              <a:t>;</a:t>
            </a:r>
          </a:p>
          <a:p>
            <a:pPr marL="800100" lvl="2" indent="0">
              <a:lnSpc>
                <a:spcPts val="2800"/>
              </a:lnSpc>
              <a:spcBef>
                <a:spcPts val="0"/>
              </a:spcBef>
              <a:buNone/>
            </a:pPr>
            <a:r>
              <a:rPr lang="en-US" altLang="zh-CN" sz="2800" dirty="0" smtClean="0"/>
              <a:t>for </a:t>
            </a:r>
            <a:r>
              <a:rPr lang="en-US" altLang="zh-CN" sz="2800" dirty="0"/>
              <a:t>( j=n ; j&gt;= </a:t>
            </a:r>
            <a:r>
              <a:rPr lang="en-US" altLang="zh-CN" sz="2800" dirty="0" err="1"/>
              <a:t>lastchange</a:t>
            </a:r>
            <a:r>
              <a:rPr lang="en-US" altLang="zh-CN" sz="2800" dirty="0"/>
              <a:t> ; --j) </a:t>
            </a:r>
          </a:p>
          <a:p>
            <a:pPr marL="800100" lvl="2" indent="0">
              <a:lnSpc>
                <a:spcPts val="2800"/>
              </a:lnSpc>
              <a:spcBef>
                <a:spcPts val="0"/>
              </a:spcBef>
              <a:buNone/>
            </a:pPr>
            <a:r>
              <a:rPr lang="en-US" altLang="zh-CN" sz="2800" dirty="0" smtClean="0"/>
              <a:t>if </a:t>
            </a:r>
            <a:r>
              <a:rPr lang="en-US" altLang="zh-CN" sz="2800" dirty="0"/>
              <a:t>(r[j-1].key &gt; r[j].key )  </a:t>
            </a:r>
          </a:p>
          <a:p>
            <a:pPr marL="800100" lvl="2" indent="0">
              <a:lnSpc>
                <a:spcPts val="2800"/>
              </a:lnSpc>
              <a:spcBef>
                <a:spcPts val="0"/>
              </a:spcBef>
              <a:buNone/>
            </a:pPr>
            <a:r>
              <a:rPr lang="en-US" altLang="zh-CN" sz="2800" dirty="0" smtClean="0"/>
              <a:t>{</a:t>
            </a:r>
            <a:endParaRPr lang="en-US" altLang="zh-CN" sz="2800" dirty="0"/>
          </a:p>
          <a:p>
            <a:pPr marL="1257300" lvl="3" indent="0">
              <a:lnSpc>
                <a:spcPts val="2800"/>
              </a:lnSpc>
              <a:spcBef>
                <a:spcPts val="0"/>
              </a:spcBef>
              <a:buNone/>
            </a:pPr>
            <a:r>
              <a:rPr lang="en-US" altLang="zh-CN" sz="2800" dirty="0" smtClean="0"/>
              <a:t>x</a:t>
            </a:r>
            <a:r>
              <a:rPr lang="en-US" altLang="zh-CN" sz="2800" dirty="0"/>
              <a:t>= r[j</a:t>
            </a:r>
            <a:r>
              <a:rPr lang="en-US" altLang="zh-CN" sz="2800" dirty="0" smtClean="0"/>
              <a:t>];r[j</a:t>
            </a:r>
            <a:r>
              <a:rPr lang="en-US" altLang="zh-CN" sz="2800" dirty="0"/>
              <a:t>]= r[j-1</a:t>
            </a:r>
            <a:r>
              <a:rPr lang="en-US" altLang="zh-CN" sz="2800" dirty="0" smtClean="0"/>
              <a:t>];r[j-1</a:t>
            </a:r>
            <a:r>
              <a:rPr lang="en-US" altLang="zh-CN" sz="2800" dirty="0"/>
              <a:t>]= x;</a:t>
            </a:r>
          </a:p>
          <a:p>
            <a:pPr marL="1257300" lvl="3" indent="0">
              <a:lnSpc>
                <a:spcPts val="2800"/>
              </a:lnSpc>
              <a:spcBef>
                <a:spcPts val="0"/>
              </a:spcBef>
              <a:buNone/>
            </a:pPr>
            <a:r>
              <a:rPr lang="en-US" altLang="zh-CN" sz="2800" dirty="0" err="1" smtClean="0"/>
              <a:t>thischange</a:t>
            </a:r>
            <a:r>
              <a:rPr lang="en-US" altLang="zh-CN" sz="2800" dirty="0" smtClean="0"/>
              <a:t>=j</a:t>
            </a:r>
            <a:r>
              <a:rPr lang="en-US" altLang="zh-CN" sz="2800" dirty="0"/>
              <a:t>;</a:t>
            </a:r>
          </a:p>
          <a:p>
            <a:pPr marL="800100" lvl="2" indent="0">
              <a:lnSpc>
                <a:spcPts val="2800"/>
              </a:lnSpc>
              <a:spcBef>
                <a:spcPts val="0"/>
              </a:spcBef>
              <a:buNone/>
            </a:pPr>
            <a:r>
              <a:rPr lang="en-US" altLang="zh-CN" sz="2800" dirty="0" smtClean="0"/>
              <a:t>} </a:t>
            </a:r>
            <a:endParaRPr lang="en-US" altLang="zh-CN" sz="2800" dirty="0"/>
          </a:p>
          <a:p>
            <a:pPr marL="800100" lvl="2" indent="0">
              <a:lnSpc>
                <a:spcPts val="2800"/>
              </a:lnSpc>
              <a:spcBef>
                <a:spcPts val="0"/>
              </a:spcBef>
              <a:buNone/>
            </a:pPr>
            <a:r>
              <a:rPr lang="en-US" altLang="zh-CN" sz="2800" dirty="0" err="1" smtClean="0"/>
              <a:t>lastchange</a:t>
            </a:r>
            <a:r>
              <a:rPr lang="en-US" altLang="zh-CN" sz="2800" dirty="0" smtClean="0"/>
              <a:t>=</a:t>
            </a:r>
            <a:r>
              <a:rPr lang="en-US" altLang="zh-CN" sz="2800" dirty="0" err="1" smtClean="0"/>
              <a:t>thischange</a:t>
            </a:r>
            <a:r>
              <a:rPr lang="en-US" altLang="zh-CN" sz="2800" dirty="0"/>
              <a:t>;</a:t>
            </a:r>
          </a:p>
          <a:p>
            <a:pPr marL="400050" lvl="1" indent="0">
              <a:lnSpc>
                <a:spcPts val="2800"/>
              </a:lnSpc>
              <a:spcBef>
                <a:spcPts val="0"/>
              </a:spcBef>
              <a:buNone/>
            </a:pPr>
            <a:r>
              <a:rPr lang="en-US" altLang="zh-CN" dirty="0" smtClean="0"/>
              <a:t>}</a:t>
            </a:r>
          </a:p>
          <a:p>
            <a:pPr marL="0" indent="0">
              <a:lnSpc>
                <a:spcPts val="2800"/>
              </a:lnSpc>
              <a:spcBef>
                <a:spcPts val="0"/>
              </a:spcBef>
              <a:buNone/>
            </a:pPr>
            <a:r>
              <a:rPr lang="en-US" altLang="zh-CN" sz="2800" dirty="0" smtClean="0"/>
              <a:t>}/*</a:t>
            </a:r>
            <a:r>
              <a:rPr lang="en-US" altLang="zh-CN" sz="2800" dirty="0" err="1" smtClean="0"/>
              <a:t>BubbleSort</a:t>
            </a:r>
            <a:r>
              <a:rPr lang="en-US" altLang="zh-CN" sz="2800" dirty="0" smtClean="0"/>
              <a:t>*/</a:t>
            </a:r>
          </a:p>
        </p:txBody>
      </p:sp>
    </p:spTree>
    <p:extLst>
      <p:ext uri="{BB962C8B-B14F-4D97-AF65-F5344CB8AC3E}">
        <p14:creationId xmlns:p14="http://schemas.microsoft.com/office/powerpoint/2010/main" val="2184606676"/>
      </p:ext>
    </p:extLst>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12AC542-7F60-42CA-AC7B-E6B6B0A6D067}" type="slidenum">
              <a:rPr lang="en-US" altLang="zh-CN" sz="1200" b="0" smtClean="0">
                <a:latin typeface="Arial" charset="0"/>
              </a:rPr>
              <a:pPr eaLnBrk="1" hangingPunct="1">
                <a:spcBef>
                  <a:spcPct val="0"/>
                </a:spcBef>
                <a:buClrTx/>
                <a:buFontTx/>
                <a:buNone/>
              </a:pPr>
              <a:t>39</a:t>
            </a:fld>
            <a:endParaRPr lang="en-US" altLang="zh-CN" sz="1200" b="0" smtClean="0">
              <a:latin typeface="Arial" charset="0"/>
            </a:endParaRPr>
          </a:p>
        </p:txBody>
      </p:sp>
      <p:sp>
        <p:nvSpPr>
          <p:cNvPr id="32771" name="Rectangle 2"/>
          <p:cNvSpPr>
            <a:spLocks noGrp="1" noChangeArrowheads="1"/>
          </p:cNvSpPr>
          <p:nvPr>
            <p:ph type="body" idx="1"/>
          </p:nvPr>
        </p:nvSpPr>
        <p:spPr>
          <a:xfrm>
            <a:off x="251520" y="476672"/>
            <a:ext cx="8686800" cy="6048672"/>
          </a:xfrm>
        </p:spPr>
        <p:txBody>
          <a:bodyPr/>
          <a:lstStyle/>
          <a:p>
            <a:pPr marL="533400" indent="-533400" algn="just" eaLnBrk="1" hangingPunct="1">
              <a:lnSpc>
                <a:spcPct val="120000"/>
              </a:lnSpc>
              <a:spcBef>
                <a:spcPct val="0"/>
              </a:spcBef>
              <a:spcAft>
                <a:spcPct val="10000"/>
              </a:spcAft>
              <a:buClr>
                <a:srgbClr val="D03010"/>
              </a:buClr>
              <a:buFont typeface="Wingdings" pitchFamily="2" charset="2"/>
              <a:buAutoNum type="arabicPeriod" startAt="3"/>
            </a:pPr>
            <a:r>
              <a:rPr lang="zh-CN" altLang="en-US" sz="2800" dirty="0" smtClean="0">
                <a:solidFill>
                  <a:srgbClr val="FFFF00"/>
                </a:solidFill>
              </a:rPr>
              <a:t>冒泡排序的效率分析</a:t>
            </a:r>
            <a:r>
              <a:rPr lang="zh-CN" altLang="en-US" sz="2800" dirty="0" smtClean="0"/>
              <a:t>    </a:t>
            </a:r>
          </a:p>
          <a:p>
            <a:pPr algn="just" eaLnBrk="1" hangingPunct="1">
              <a:lnSpc>
                <a:spcPct val="120000"/>
              </a:lnSpc>
              <a:spcBef>
                <a:spcPct val="0"/>
              </a:spcBef>
              <a:spcAft>
                <a:spcPct val="10000"/>
              </a:spcAft>
              <a:buClr>
                <a:srgbClr val="D03010"/>
              </a:buClr>
            </a:pPr>
            <a:r>
              <a:rPr lang="zh-CN" altLang="en-US" sz="2800" dirty="0" smtClean="0">
                <a:solidFill>
                  <a:srgbClr val="FFFF00"/>
                </a:solidFill>
              </a:rPr>
              <a:t>最好情况：</a:t>
            </a:r>
            <a:r>
              <a:rPr lang="en-US" altLang="zh-CN" sz="2800" dirty="0">
                <a:solidFill>
                  <a:schemeClr val="hlink"/>
                </a:solidFill>
              </a:rPr>
              <a:t> O</a:t>
            </a:r>
            <a:r>
              <a:rPr lang="zh-CN" altLang="en-US" sz="2800" dirty="0" smtClean="0">
                <a:solidFill>
                  <a:schemeClr val="hlink"/>
                </a:solidFill>
              </a:rPr>
              <a:t>（</a:t>
            </a:r>
            <a:r>
              <a:rPr lang="en-US" altLang="zh-CN" sz="2800" dirty="0" smtClean="0">
                <a:solidFill>
                  <a:schemeClr val="hlink"/>
                </a:solidFill>
              </a:rPr>
              <a:t>n</a:t>
            </a:r>
            <a:r>
              <a:rPr lang="zh-CN" altLang="en-US" sz="2800" dirty="0" smtClean="0">
                <a:solidFill>
                  <a:schemeClr val="hlink"/>
                </a:solidFill>
              </a:rPr>
              <a:t>）</a:t>
            </a:r>
            <a:r>
              <a:rPr lang="zh-CN" altLang="en-US" sz="2800" dirty="0" smtClean="0">
                <a:solidFill>
                  <a:srgbClr val="FFFF00"/>
                </a:solidFill>
              </a:rPr>
              <a:t>待排序序列已有序</a:t>
            </a:r>
            <a:endParaRPr lang="en-US" altLang="zh-CN" sz="2800" dirty="0" smtClean="0">
              <a:solidFill>
                <a:srgbClr val="FFFF00"/>
              </a:solidFill>
            </a:endParaRPr>
          </a:p>
          <a:p>
            <a:pPr marL="0" indent="0" algn="just" eaLnBrk="1" hangingPunct="1">
              <a:lnSpc>
                <a:spcPct val="120000"/>
              </a:lnSpc>
              <a:spcBef>
                <a:spcPct val="0"/>
              </a:spcBef>
              <a:spcAft>
                <a:spcPct val="10000"/>
              </a:spcAft>
              <a:buClr>
                <a:srgbClr val="D03010"/>
              </a:buClr>
              <a:buNone/>
            </a:pPr>
            <a:r>
              <a:rPr lang="en-US" altLang="zh-CN" sz="2800" dirty="0"/>
              <a:t> </a:t>
            </a:r>
            <a:r>
              <a:rPr lang="en-US" altLang="zh-CN" sz="2800" dirty="0" smtClean="0"/>
              <a:t>     </a:t>
            </a:r>
            <a:r>
              <a:rPr lang="zh-CN" altLang="en-US" sz="2800" dirty="0" smtClean="0"/>
              <a:t>只需一趟冒泡</a:t>
            </a:r>
            <a:endParaRPr lang="en-US" altLang="zh-CN" sz="2800" dirty="0" smtClean="0"/>
          </a:p>
          <a:p>
            <a:pPr marL="0" indent="0" algn="just" eaLnBrk="1" hangingPunct="1">
              <a:lnSpc>
                <a:spcPct val="120000"/>
              </a:lnSpc>
              <a:spcBef>
                <a:spcPct val="0"/>
              </a:spcBef>
              <a:spcAft>
                <a:spcPct val="10000"/>
              </a:spcAft>
              <a:buClr>
                <a:srgbClr val="D03010"/>
              </a:buClr>
              <a:buNone/>
            </a:pPr>
            <a:r>
              <a:rPr lang="en-US" altLang="zh-CN" sz="2800" dirty="0"/>
              <a:t> </a:t>
            </a:r>
            <a:r>
              <a:rPr lang="en-US" altLang="zh-CN" sz="2800" dirty="0" smtClean="0"/>
              <a:t>     </a:t>
            </a:r>
            <a:r>
              <a:rPr lang="zh-CN" altLang="en-US" sz="2800" dirty="0" smtClean="0"/>
              <a:t>比较次数为（</a:t>
            </a:r>
            <a:r>
              <a:rPr lang="en-US" altLang="zh-CN" sz="2800" dirty="0" smtClean="0"/>
              <a:t>n-1</a:t>
            </a:r>
            <a:r>
              <a:rPr lang="zh-CN" altLang="en-US" sz="2800" dirty="0" smtClean="0"/>
              <a:t>）次</a:t>
            </a:r>
            <a:endParaRPr lang="en-US" altLang="zh-CN" sz="2800" dirty="0" smtClean="0"/>
          </a:p>
          <a:p>
            <a:pPr marL="0" indent="0" algn="just" eaLnBrk="1" hangingPunct="1">
              <a:lnSpc>
                <a:spcPct val="120000"/>
              </a:lnSpc>
              <a:spcBef>
                <a:spcPct val="0"/>
              </a:spcBef>
              <a:spcAft>
                <a:spcPct val="10000"/>
              </a:spcAft>
              <a:buClr>
                <a:srgbClr val="D03010"/>
              </a:buClr>
              <a:buNone/>
            </a:pPr>
            <a:r>
              <a:rPr lang="en-US" altLang="zh-CN" sz="2800" dirty="0"/>
              <a:t> </a:t>
            </a:r>
            <a:r>
              <a:rPr lang="en-US" altLang="zh-CN" sz="2800" dirty="0" smtClean="0"/>
              <a:t>     </a:t>
            </a:r>
            <a:r>
              <a:rPr lang="zh-CN" altLang="en-US" sz="2800" dirty="0" smtClean="0"/>
              <a:t>移动元素次数为</a:t>
            </a:r>
            <a:r>
              <a:rPr lang="en-US" altLang="zh-CN" sz="2800" dirty="0" smtClean="0"/>
              <a:t>0</a:t>
            </a:r>
          </a:p>
          <a:p>
            <a:pPr algn="just" eaLnBrk="1" hangingPunct="1">
              <a:lnSpc>
                <a:spcPct val="120000"/>
              </a:lnSpc>
              <a:spcBef>
                <a:spcPct val="0"/>
              </a:spcBef>
              <a:spcAft>
                <a:spcPct val="10000"/>
              </a:spcAft>
              <a:buClr>
                <a:srgbClr val="D03010"/>
              </a:buClr>
            </a:pPr>
            <a:r>
              <a:rPr lang="zh-CN" altLang="en-US" sz="2800" dirty="0" smtClean="0">
                <a:solidFill>
                  <a:srgbClr val="FFFF00"/>
                </a:solidFill>
              </a:rPr>
              <a:t>最坏情况：</a:t>
            </a:r>
            <a:r>
              <a:rPr lang="en-US" altLang="zh-CN" sz="2800" dirty="0">
                <a:solidFill>
                  <a:srgbClr val="FFFF00"/>
                </a:solidFill>
              </a:rPr>
              <a:t>O</a:t>
            </a:r>
            <a:r>
              <a:rPr lang="zh-CN" altLang="en-US" sz="2800" dirty="0">
                <a:solidFill>
                  <a:srgbClr val="FFFF00"/>
                </a:solidFill>
              </a:rPr>
              <a:t>（</a:t>
            </a:r>
            <a:r>
              <a:rPr lang="en-US" altLang="zh-CN" sz="2800" dirty="0">
                <a:solidFill>
                  <a:srgbClr val="FFFF00"/>
                </a:solidFill>
              </a:rPr>
              <a:t>n</a:t>
            </a:r>
            <a:r>
              <a:rPr lang="en-US" altLang="zh-CN" sz="2800" baseline="30000" dirty="0">
                <a:solidFill>
                  <a:srgbClr val="FFFF00"/>
                </a:solidFill>
              </a:rPr>
              <a:t>2</a:t>
            </a:r>
            <a:r>
              <a:rPr lang="zh-CN" altLang="en-US" sz="2800" dirty="0">
                <a:solidFill>
                  <a:srgbClr val="FFFF00"/>
                </a:solidFill>
              </a:rPr>
              <a:t>）</a:t>
            </a:r>
            <a:r>
              <a:rPr lang="zh-CN" altLang="en-US" sz="2800" dirty="0" smtClean="0">
                <a:solidFill>
                  <a:srgbClr val="FFFF00"/>
                </a:solidFill>
              </a:rPr>
              <a:t>若排序的元素为逆序</a:t>
            </a:r>
            <a:endParaRPr lang="en-US" altLang="zh-CN" sz="2800" dirty="0" smtClean="0">
              <a:solidFill>
                <a:srgbClr val="FFFF00"/>
              </a:solidFill>
            </a:endParaRPr>
          </a:p>
          <a:p>
            <a:pPr marL="0" indent="0" algn="just" eaLnBrk="1" hangingPunct="1">
              <a:lnSpc>
                <a:spcPct val="120000"/>
              </a:lnSpc>
              <a:spcBef>
                <a:spcPct val="0"/>
              </a:spcBef>
              <a:spcAft>
                <a:spcPct val="10000"/>
              </a:spcAft>
              <a:buClr>
                <a:srgbClr val="D03010"/>
              </a:buClr>
              <a:buNone/>
            </a:pPr>
            <a:r>
              <a:rPr lang="en-US" altLang="zh-CN" sz="2800" dirty="0"/>
              <a:t> </a:t>
            </a:r>
            <a:r>
              <a:rPr lang="en-US" altLang="zh-CN" sz="2800" dirty="0" smtClean="0"/>
              <a:t>   </a:t>
            </a:r>
            <a:r>
              <a:rPr lang="zh-CN" altLang="en-US" sz="2800" dirty="0" smtClean="0"/>
              <a:t>需进行</a:t>
            </a:r>
            <a:r>
              <a:rPr lang="en-US" altLang="zh-CN" sz="2800" dirty="0" smtClean="0"/>
              <a:t>n-1</a:t>
            </a:r>
            <a:r>
              <a:rPr lang="zh-CN" altLang="en-US" sz="2800" dirty="0" smtClean="0"/>
              <a:t>趟排序</a:t>
            </a:r>
            <a:endParaRPr lang="en-US" altLang="zh-CN" sz="2800" dirty="0" smtClean="0"/>
          </a:p>
          <a:p>
            <a:pPr marL="0" indent="0" algn="just" eaLnBrk="1" hangingPunct="1">
              <a:lnSpc>
                <a:spcPct val="120000"/>
              </a:lnSpc>
              <a:spcBef>
                <a:spcPct val="0"/>
              </a:spcBef>
              <a:spcAft>
                <a:spcPct val="10000"/>
              </a:spcAft>
              <a:buClr>
                <a:srgbClr val="D03010"/>
              </a:buClr>
              <a:buNone/>
            </a:pPr>
            <a:r>
              <a:rPr lang="en-US" altLang="zh-CN" sz="2800" dirty="0"/>
              <a:t> </a:t>
            </a:r>
            <a:r>
              <a:rPr lang="en-US" altLang="zh-CN" sz="2800" dirty="0" smtClean="0"/>
              <a:t>   </a:t>
            </a:r>
            <a:r>
              <a:rPr lang="zh-CN" altLang="en-US" sz="2800" dirty="0" smtClean="0"/>
              <a:t>比较次数为</a:t>
            </a:r>
            <a:r>
              <a:rPr lang="en-US" altLang="zh-CN" sz="2800" dirty="0" smtClean="0">
                <a:solidFill>
                  <a:schemeClr val="hlink"/>
                </a:solidFill>
              </a:rPr>
              <a:t>(n</a:t>
            </a:r>
            <a:r>
              <a:rPr lang="en-US" altLang="zh-CN" sz="2800" baseline="30000" dirty="0" smtClean="0">
                <a:solidFill>
                  <a:schemeClr val="hlink"/>
                </a:solidFill>
              </a:rPr>
              <a:t>2</a:t>
            </a:r>
            <a:r>
              <a:rPr lang="en-US" altLang="zh-CN" sz="2800" dirty="0" smtClean="0">
                <a:solidFill>
                  <a:schemeClr val="hlink"/>
                </a:solidFill>
              </a:rPr>
              <a:t>-n)/2</a:t>
            </a:r>
            <a:endParaRPr lang="en-US" altLang="zh-CN" sz="2800" dirty="0" smtClean="0"/>
          </a:p>
          <a:p>
            <a:pPr marL="0" indent="0" algn="just" eaLnBrk="1" hangingPunct="1">
              <a:lnSpc>
                <a:spcPct val="120000"/>
              </a:lnSpc>
              <a:spcBef>
                <a:spcPct val="0"/>
              </a:spcBef>
              <a:spcAft>
                <a:spcPct val="10000"/>
              </a:spcAft>
              <a:buClr>
                <a:srgbClr val="D03010"/>
              </a:buClr>
              <a:buNone/>
            </a:pPr>
            <a:r>
              <a:rPr lang="en-US" altLang="zh-CN" sz="2800" dirty="0"/>
              <a:t> </a:t>
            </a:r>
            <a:r>
              <a:rPr lang="en-US" altLang="zh-CN" sz="2800" dirty="0" smtClean="0"/>
              <a:t>   </a:t>
            </a:r>
            <a:r>
              <a:rPr lang="zh-CN" altLang="en-US" sz="2800" dirty="0" smtClean="0"/>
              <a:t>移动次数为</a:t>
            </a:r>
            <a:r>
              <a:rPr lang="en-US" altLang="zh-CN" sz="2800" dirty="0" smtClean="0">
                <a:solidFill>
                  <a:schemeClr val="hlink"/>
                </a:solidFill>
              </a:rPr>
              <a:t>3(n</a:t>
            </a:r>
            <a:r>
              <a:rPr lang="en-US" altLang="zh-CN" sz="2800" baseline="30000" dirty="0" smtClean="0">
                <a:solidFill>
                  <a:schemeClr val="hlink"/>
                </a:solidFill>
              </a:rPr>
              <a:t>2</a:t>
            </a:r>
            <a:r>
              <a:rPr lang="en-US" altLang="zh-CN" sz="2800" dirty="0" smtClean="0">
                <a:solidFill>
                  <a:schemeClr val="hlink"/>
                </a:solidFill>
              </a:rPr>
              <a:t>-n )/2</a:t>
            </a:r>
            <a:endParaRPr lang="en-US" altLang="zh-CN" sz="2800" dirty="0"/>
          </a:p>
          <a:p>
            <a:pPr algn="just" eaLnBrk="1" hangingPunct="1">
              <a:lnSpc>
                <a:spcPct val="120000"/>
              </a:lnSpc>
              <a:spcBef>
                <a:spcPct val="0"/>
              </a:spcBef>
              <a:spcAft>
                <a:spcPct val="10000"/>
              </a:spcAft>
              <a:buClr>
                <a:srgbClr val="D03010"/>
              </a:buClr>
            </a:pPr>
            <a:r>
              <a:rPr lang="zh-CN" altLang="en-US" sz="2800" dirty="0">
                <a:solidFill>
                  <a:srgbClr val="FFFF00"/>
                </a:solidFill>
              </a:rPr>
              <a:t>稳定性：稳定</a:t>
            </a:r>
          </a:p>
        </p:txBody>
      </p:sp>
      <p:grpSp>
        <p:nvGrpSpPr>
          <p:cNvPr id="4" name="组合 3"/>
          <p:cNvGrpSpPr>
            <a:grpSpLocks/>
          </p:cNvGrpSpPr>
          <p:nvPr/>
        </p:nvGrpSpPr>
        <p:grpSpPr bwMode="auto">
          <a:xfrm>
            <a:off x="4211960" y="4509120"/>
            <a:ext cx="4464496" cy="1728192"/>
            <a:chOff x="251520" y="1319741"/>
            <a:chExt cx="4464651" cy="1729073"/>
          </a:xfrm>
        </p:grpSpPr>
        <p:sp>
          <p:nvSpPr>
            <p:cNvPr id="5" name="圆角矩形 4"/>
            <p:cNvSpPr/>
            <p:nvPr/>
          </p:nvSpPr>
          <p:spPr bwMode="auto">
            <a:xfrm>
              <a:off x="683568" y="1921738"/>
              <a:ext cx="4032603" cy="1127076"/>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en-US" altLang="zh-CN" b="1" dirty="0">
                  <a:ln w="50800"/>
                  <a:solidFill>
                    <a:schemeClr val="bg1">
                      <a:shade val="50000"/>
                    </a:schemeClr>
                  </a:solidFill>
                  <a:latin typeface="Times New Roman" pitchFamily="18" charset="0"/>
                </a:rPr>
                <a:t>      </a:t>
              </a:r>
              <a:r>
                <a:rPr lang="zh-CN" altLang="en-US" b="1" dirty="0" smtClean="0">
                  <a:ln w="50800"/>
                  <a:solidFill>
                    <a:schemeClr val="bg1">
                      <a:shade val="50000"/>
                    </a:schemeClr>
                  </a:solidFill>
                  <a:latin typeface="Times New Roman" pitchFamily="18" charset="0"/>
                </a:rPr>
                <a:t>怎样在交换排序中</a:t>
              </a:r>
              <a:endParaRPr lang="en-US" altLang="zh-CN" b="1" dirty="0" smtClean="0">
                <a:ln w="50800"/>
                <a:solidFill>
                  <a:schemeClr val="bg1">
                    <a:shade val="50000"/>
                  </a:schemeClr>
                </a:solidFill>
                <a:latin typeface="Times New Roman" pitchFamily="18" charset="0"/>
              </a:endParaRPr>
            </a:p>
            <a:p>
              <a:pPr>
                <a:defRPr/>
              </a:pPr>
              <a:r>
                <a:rPr lang="zh-CN" altLang="en-US" b="1" dirty="0" smtClean="0">
                  <a:ln w="50800"/>
                  <a:solidFill>
                    <a:schemeClr val="bg1">
                      <a:shade val="50000"/>
                    </a:schemeClr>
                  </a:solidFill>
                  <a:latin typeface="Times New Roman" pitchFamily="18" charset="0"/>
                </a:rPr>
                <a:t>引入分组的思想？</a:t>
              </a:r>
              <a:endParaRPr lang="zh-CN" altLang="en-US" b="1" dirty="0">
                <a:ln w="50800"/>
                <a:solidFill>
                  <a:schemeClr val="bg1">
                    <a:shade val="50000"/>
                  </a:schemeClr>
                </a:solidFill>
                <a:latin typeface="Times New Roman" pitchFamily="18" charset="0"/>
              </a:endParaRPr>
            </a:p>
          </p:txBody>
        </p:sp>
        <p:pic>
          <p:nvPicPr>
            <p:cNvPr id="6"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19741"/>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24D0DF7-04DE-436B-9103-031A2DBB10DE}" type="slidenum">
              <a:rPr lang="en-US" altLang="zh-CN" sz="1200" b="0" smtClean="0">
                <a:latin typeface="Arial" charset="0"/>
              </a:rPr>
              <a:pPr eaLnBrk="1" hangingPunct="1">
                <a:spcBef>
                  <a:spcPct val="0"/>
                </a:spcBef>
                <a:buClrTx/>
                <a:buFontTx/>
                <a:buNone/>
              </a:pPr>
              <a:t>4</a:t>
            </a:fld>
            <a:endParaRPr lang="en-US" altLang="zh-CN" sz="1200" b="0" smtClean="0">
              <a:latin typeface="Arial" charset="0"/>
            </a:endParaRPr>
          </a:p>
        </p:txBody>
      </p:sp>
      <p:sp>
        <p:nvSpPr>
          <p:cNvPr id="107522" name="Rectangle 1026"/>
          <p:cNvSpPr>
            <a:spLocks noGrp="1" noRot="1" noChangeArrowheads="1"/>
          </p:cNvSpPr>
          <p:nvPr>
            <p:ph type="title"/>
          </p:nvPr>
        </p:nvSpPr>
        <p:spPr/>
        <p:txBody>
          <a:bodyPr/>
          <a:lstStyle/>
          <a:p>
            <a:pPr eaLnBrk="1" hangingPunct="1">
              <a:defRPr/>
            </a:pPr>
            <a:r>
              <a:rPr lang="en-US" altLang="zh-CN" smtClean="0"/>
              <a:t>9.1 </a:t>
            </a:r>
            <a:r>
              <a:rPr lang="zh-CN" altLang="en-US" smtClean="0"/>
              <a:t>基本概念</a:t>
            </a:r>
          </a:p>
        </p:txBody>
      </p:sp>
      <p:sp>
        <p:nvSpPr>
          <p:cNvPr id="6148" name="Rectangle 1027"/>
          <p:cNvSpPr>
            <a:spLocks noGrp="1" noChangeArrowheads="1"/>
          </p:cNvSpPr>
          <p:nvPr>
            <p:ph type="body" idx="1"/>
          </p:nvPr>
        </p:nvSpPr>
        <p:spPr/>
        <p:txBody>
          <a:bodyPr/>
          <a:lstStyle/>
          <a:p>
            <a:pPr eaLnBrk="1" hangingPunct="1">
              <a:lnSpc>
                <a:spcPct val="105000"/>
              </a:lnSpc>
              <a:buFont typeface="Wingdings" pitchFamily="2" charset="2"/>
              <a:buNone/>
            </a:pPr>
            <a:r>
              <a:rPr lang="en-US" altLang="zh-CN" smtClean="0">
                <a:solidFill>
                  <a:srgbClr val="FFFF00"/>
                </a:solidFill>
              </a:rPr>
              <a:t>    </a:t>
            </a:r>
            <a:r>
              <a:rPr lang="zh-CN" altLang="en-US" smtClean="0">
                <a:solidFill>
                  <a:srgbClr val="FFFF00"/>
                </a:solidFill>
              </a:rPr>
              <a:t>一、排序的定义： </a:t>
            </a:r>
          </a:p>
          <a:p>
            <a:pPr algn="just" eaLnBrk="1" hangingPunct="1">
              <a:lnSpc>
                <a:spcPct val="105000"/>
              </a:lnSpc>
              <a:spcBef>
                <a:spcPct val="50000"/>
              </a:spcBef>
            </a:pPr>
            <a:r>
              <a:rPr lang="zh-CN" altLang="en-US" sz="2800" smtClean="0">
                <a:solidFill>
                  <a:srgbClr val="FFFF00"/>
                </a:solidFill>
              </a:rPr>
              <a:t>排序：</a:t>
            </a:r>
            <a:r>
              <a:rPr lang="zh-CN" altLang="en-US" sz="2800" smtClean="0"/>
              <a:t>是将一个数据元素的任意序列，重新排列成一个按关键字（排序码）有序的序列。</a:t>
            </a:r>
          </a:p>
          <a:p>
            <a:pPr algn="just" eaLnBrk="1" hangingPunct="1">
              <a:lnSpc>
                <a:spcPct val="105000"/>
              </a:lnSpc>
              <a:spcBef>
                <a:spcPct val="50000"/>
              </a:spcBef>
            </a:pPr>
            <a:r>
              <a:rPr lang="zh-CN" altLang="en-US" sz="2800" smtClean="0">
                <a:solidFill>
                  <a:srgbClr val="FFFF00"/>
                </a:solidFill>
              </a:rPr>
              <a:t>关键字：</a:t>
            </a:r>
            <a:r>
              <a:rPr lang="zh-CN" altLang="en-US" sz="2800" smtClean="0">
                <a:latin typeface="楷体_GB2312" pitchFamily="49" charset="-122"/>
              </a:rPr>
              <a:t>是要排序的数据元素集合中的一个域，排序是以关键字为基准进行的。</a:t>
            </a:r>
          </a:p>
          <a:p>
            <a:pPr eaLnBrk="1" hangingPunct="1">
              <a:lnSpc>
                <a:spcPct val="105000"/>
              </a:lnSpc>
              <a:spcBef>
                <a:spcPct val="50000"/>
              </a:spcBef>
            </a:pPr>
            <a:r>
              <a:rPr lang="zh-CN" altLang="en-US" sz="2800" smtClean="0">
                <a:solidFill>
                  <a:srgbClr val="FFFF00"/>
                </a:solidFill>
              </a:rPr>
              <a:t>主关键字</a:t>
            </a:r>
            <a:r>
              <a:rPr lang="en-US" altLang="zh-CN" sz="2800" smtClean="0">
                <a:solidFill>
                  <a:srgbClr val="FFFF00"/>
                </a:solidFill>
              </a:rPr>
              <a:t>:</a:t>
            </a:r>
            <a:r>
              <a:rPr lang="zh-CN" altLang="en-US" sz="2800" smtClean="0">
                <a:latin typeface="楷体_GB2312" pitchFamily="49" charset="-122"/>
              </a:rPr>
              <a:t>能够惟一区分各个不同数据元素的关键字</a:t>
            </a:r>
            <a:r>
              <a:rPr lang="en-US" altLang="zh-CN" sz="2800" smtClean="0">
                <a:latin typeface="楷体_GB2312" pitchFamily="49" charset="-122"/>
              </a:rPr>
              <a:t>;</a:t>
            </a:r>
            <a:r>
              <a:rPr lang="zh-CN" altLang="en-US" sz="2800" smtClean="0">
                <a:latin typeface="楷体_GB2312" pitchFamily="49" charset="-122"/>
              </a:rPr>
              <a:t>不满足主关键字定义的关键字称为次关键字。</a:t>
            </a:r>
            <a:endParaRPr lang="zh-CN" altLang="en-US" sz="2800" smtClean="0"/>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4FEFD4C-051A-4C01-B40E-33E478403F68}" type="slidenum">
              <a:rPr lang="en-US" altLang="zh-CN" sz="1200" b="0" smtClean="0">
                <a:latin typeface="Arial" charset="0"/>
              </a:rPr>
              <a:pPr eaLnBrk="1" hangingPunct="1">
                <a:spcBef>
                  <a:spcPct val="0"/>
                </a:spcBef>
                <a:buClrTx/>
                <a:buFontTx/>
                <a:buNone/>
              </a:pPr>
              <a:t>40</a:t>
            </a:fld>
            <a:endParaRPr lang="en-US" altLang="zh-CN" sz="1200" b="0" smtClean="0">
              <a:latin typeface="Arial" charset="0"/>
            </a:endParaRPr>
          </a:p>
        </p:txBody>
      </p:sp>
      <p:sp>
        <p:nvSpPr>
          <p:cNvPr id="247810" name="Rectangle 2"/>
          <p:cNvSpPr>
            <a:spLocks noGrp="1" noChangeArrowheads="1"/>
          </p:cNvSpPr>
          <p:nvPr>
            <p:ph type="body" idx="1"/>
          </p:nvPr>
        </p:nvSpPr>
        <p:spPr>
          <a:xfrm>
            <a:off x="395288" y="1125538"/>
            <a:ext cx="8458200" cy="4732337"/>
          </a:xfrm>
        </p:spPr>
        <p:txBody>
          <a:bodyPr/>
          <a:lstStyle/>
          <a:p>
            <a:pPr marL="533400" indent="-533400" eaLnBrk="1" hangingPunct="1">
              <a:lnSpc>
                <a:spcPct val="120000"/>
              </a:lnSpc>
              <a:buFont typeface="Wingdings" pitchFamily="2" charset="2"/>
              <a:buAutoNum type="arabicPeriod"/>
            </a:pPr>
            <a:r>
              <a:rPr lang="zh-CN" altLang="en-US" sz="2800" dirty="0" smtClean="0">
                <a:solidFill>
                  <a:srgbClr val="FFFF00"/>
                </a:solidFill>
              </a:rPr>
              <a:t>基本思想：      </a:t>
            </a:r>
          </a:p>
          <a:p>
            <a:pPr marL="533400" indent="-533400" eaLnBrk="1" hangingPunct="1">
              <a:lnSpc>
                <a:spcPct val="120000"/>
              </a:lnSpc>
            </a:pPr>
            <a:r>
              <a:rPr lang="zh-CN" altLang="en-US" sz="2800" dirty="0" smtClean="0"/>
              <a:t>选定一个基准元素，通过与基准元素的比较和交换，把待排序序列分为小于基准元素的区域和大于或等于基准元素的区域。</a:t>
            </a:r>
            <a:endParaRPr lang="en-US" altLang="zh-CN" sz="2800" dirty="0" smtClean="0"/>
          </a:p>
          <a:p>
            <a:pPr marL="533400" indent="-533400" eaLnBrk="1" hangingPunct="1">
              <a:lnSpc>
                <a:spcPct val="120000"/>
              </a:lnSpc>
            </a:pPr>
            <a:r>
              <a:rPr lang="zh-CN" altLang="en-US" sz="2800" dirty="0" smtClean="0"/>
              <a:t>对每个分区内再选定一个基准元素进行进一步的分区，至少每个分区的长度变为</a:t>
            </a:r>
            <a:r>
              <a:rPr lang="en-US" altLang="zh-CN" sz="2800" dirty="0" smtClean="0"/>
              <a:t>1</a:t>
            </a:r>
            <a:r>
              <a:rPr lang="zh-CN" altLang="en-US" sz="2800" dirty="0" smtClean="0"/>
              <a:t>为止。</a:t>
            </a:r>
            <a:endParaRPr lang="en-US" altLang="zh-CN" sz="2800" dirty="0" smtClean="0"/>
          </a:p>
        </p:txBody>
      </p:sp>
      <p:sp>
        <p:nvSpPr>
          <p:cNvPr id="33796" name="Rectangle 3"/>
          <p:cNvSpPr>
            <a:spLocks noChangeArrowheads="1"/>
          </p:cNvSpPr>
          <p:nvPr/>
        </p:nvSpPr>
        <p:spPr bwMode="auto">
          <a:xfrm>
            <a:off x="3132138" y="71438"/>
            <a:ext cx="32321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None/>
            </a:pPr>
            <a:r>
              <a:rPr kumimoji="0" lang="zh-CN" altLang="en-US" sz="4000">
                <a:solidFill>
                  <a:srgbClr val="FFFF00"/>
                </a:solidFill>
                <a:latin typeface="Times New Roman" pitchFamily="18" charset="0"/>
              </a:rPr>
              <a:t>二、快速排序</a:t>
            </a:r>
          </a:p>
        </p:txBody>
      </p:sp>
      <p:grpSp>
        <p:nvGrpSpPr>
          <p:cNvPr id="5" name="组合 4"/>
          <p:cNvGrpSpPr>
            <a:grpSpLocks/>
          </p:cNvGrpSpPr>
          <p:nvPr/>
        </p:nvGrpSpPr>
        <p:grpSpPr bwMode="auto">
          <a:xfrm>
            <a:off x="1115616" y="4437112"/>
            <a:ext cx="6329241" cy="1296144"/>
            <a:chOff x="251520" y="1319741"/>
            <a:chExt cx="6329461" cy="1296805"/>
          </a:xfrm>
        </p:grpSpPr>
        <p:sp>
          <p:nvSpPr>
            <p:cNvPr id="6" name="圆角矩形 5"/>
            <p:cNvSpPr/>
            <p:nvPr/>
          </p:nvSpPr>
          <p:spPr bwMode="auto">
            <a:xfrm>
              <a:off x="683568" y="1921738"/>
              <a:ext cx="5897413" cy="694808"/>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en-US" altLang="zh-CN" b="1" dirty="0">
                  <a:ln w="50800"/>
                  <a:solidFill>
                    <a:schemeClr val="bg1">
                      <a:shade val="50000"/>
                    </a:schemeClr>
                  </a:solidFill>
                  <a:latin typeface="Times New Roman" pitchFamily="18" charset="0"/>
                </a:rPr>
                <a:t>      </a:t>
              </a:r>
              <a:r>
                <a:rPr lang="zh-CN" altLang="en-US" b="1" dirty="0" smtClean="0">
                  <a:ln w="50800"/>
                  <a:solidFill>
                    <a:schemeClr val="bg1">
                      <a:shade val="50000"/>
                    </a:schemeClr>
                  </a:solidFill>
                  <a:latin typeface="Times New Roman" pitchFamily="18" charset="0"/>
                </a:rPr>
                <a:t>怎样分利用基准元素分区呢？</a:t>
              </a:r>
              <a:endParaRPr lang="zh-CN" altLang="en-US" b="1" dirty="0">
                <a:ln w="50800"/>
                <a:solidFill>
                  <a:schemeClr val="bg1">
                    <a:shade val="50000"/>
                  </a:schemeClr>
                </a:solidFill>
                <a:latin typeface="Times New Roman" pitchFamily="18" charset="0"/>
              </a:endParaRPr>
            </a:p>
          </p:txBody>
        </p:sp>
        <p:pic>
          <p:nvPicPr>
            <p:cNvPr id="7"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19741"/>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7810">
                                            <p:txEl>
                                              <p:pRg st="0" end="0"/>
                                            </p:txEl>
                                          </p:spTgt>
                                        </p:tgtEl>
                                        <p:attrNameLst>
                                          <p:attrName>style.visibility</p:attrName>
                                        </p:attrNameLst>
                                      </p:cBhvr>
                                      <p:to>
                                        <p:strVal val="visible"/>
                                      </p:to>
                                    </p:set>
                                    <p:anim calcmode="lin" valueType="num">
                                      <p:cBhvr additive="base">
                                        <p:cTn id="7" dur="500" fill="hold"/>
                                        <p:tgtEl>
                                          <p:spTgt spid="2478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78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0">
                                            <p:txEl>
                                              <p:pRg st="1" end="1"/>
                                            </p:txEl>
                                          </p:spTgt>
                                        </p:tgtEl>
                                        <p:attrNameLst>
                                          <p:attrName>style.visibility</p:attrName>
                                        </p:attrNameLst>
                                      </p:cBhvr>
                                      <p:to>
                                        <p:strVal val="visible"/>
                                      </p:to>
                                    </p:set>
                                    <p:anim calcmode="lin" valueType="num">
                                      <p:cBhvr additive="base">
                                        <p:cTn id="13" dur="500" fill="hold"/>
                                        <p:tgtEl>
                                          <p:spTgt spid="2478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0">
                                            <p:txEl>
                                              <p:pRg st="2" end="2"/>
                                            </p:txEl>
                                          </p:spTgt>
                                        </p:tgtEl>
                                        <p:attrNameLst>
                                          <p:attrName>style.visibility</p:attrName>
                                        </p:attrNameLst>
                                      </p:cBhvr>
                                      <p:to>
                                        <p:strVal val="visible"/>
                                      </p:to>
                                    </p:set>
                                    <p:anim calcmode="lin" valueType="num">
                                      <p:cBhvr additive="base">
                                        <p:cTn id="19" dur="500" fill="hold"/>
                                        <p:tgtEl>
                                          <p:spTgt spid="2478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78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F5989D3-6567-4203-817B-FB449819CDDA}" type="slidenum">
              <a:rPr lang="en-US" altLang="zh-CN" sz="1200" b="0" smtClean="0">
                <a:latin typeface="Arial" charset="0"/>
              </a:rPr>
              <a:pPr eaLnBrk="1" hangingPunct="1">
                <a:spcBef>
                  <a:spcPct val="0"/>
                </a:spcBef>
                <a:buClrTx/>
                <a:buFontTx/>
                <a:buNone/>
              </a:pPr>
              <a:t>41</a:t>
            </a:fld>
            <a:endParaRPr lang="en-US" altLang="zh-CN" sz="1200" b="0" smtClean="0">
              <a:latin typeface="Arial" charset="0"/>
            </a:endParaRPr>
          </a:p>
        </p:txBody>
      </p:sp>
      <p:sp>
        <p:nvSpPr>
          <p:cNvPr id="35843" name="Rectangle 2"/>
          <p:cNvSpPr>
            <a:spLocks noGrp="1" noChangeArrowheads="1"/>
          </p:cNvSpPr>
          <p:nvPr>
            <p:ph type="body" idx="1"/>
          </p:nvPr>
        </p:nvSpPr>
        <p:spPr>
          <a:xfrm>
            <a:off x="404720" y="188640"/>
            <a:ext cx="8139112" cy="1883296"/>
          </a:xfrm>
        </p:spPr>
        <p:txBody>
          <a:bodyPr/>
          <a:lstStyle/>
          <a:p>
            <a:pPr eaLnBrk="1" hangingPunct="1">
              <a:lnSpc>
                <a:spcPct val="120000"/>
              </a:lnSpc>
            </a:pPr>
            <a:r>
              <a:rPr lang="zh-CN" altLang="en-US" dirty="0" smtClean="0"/>
              <a:t>示例：对以下待排序序列进行快速排序</a:t>
            </a:r>
          </a:p>
        </p:txBody>
      </p:sp>
      <p:sp>
        <p:nvSpPr>
          <p:cNvPr id="4" name="圆角矩形 3"/>
          <p:cNvSpPr/>
          <p:nvPr/>
        </p:nvSpPr>
        <p:spPr bwMode="auto">
          <a:xfrm>
            <a:off x="1217954" y="11967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圆角矩形 4"/>
          <p:cNvSpPr/>
          <p:nvPr/>
        </p:nvSpPr>
        <p:spPr bwMode="auto">
          <a:xfrm>
            <a:off x="203061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 name="圆角矩形 5"/>
          <p:cNvSpPr/>
          <p:nvPr/>
        </p:nvSpPr>
        <p:spPr bwMode="auto">
          <a:xfrm>
            <a:off x="2843278"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3655940"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4468602"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528126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609392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690658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 name="组合 2"/>
          <p:cNvGrpSpPr/>
          <p:nvPr/>
        </p:nvGrpSpPr>
        <p:grpSpPr>
          <a:xfrm>
            <a:off x="6948021" y="1987499"/>
            <a:ext cx="864339" cy="975523"/>
            <a:chOff x="6948021" y="1987499"/>
            <a:chExt cx="864339" cy="975523"/>
          </a:xfrm>
        </p:grpSpPr>
        <p:sp>
          <p:nvSpPr>
            <p:cNvPr id="17" name="Line 23"/>
            <p:cNvSpPr>
              <a:spLocks noChangeShapeType="1"/>
            </p:cNvSpPr>
            <p:nvPr/>
          </p:nvSpPr>
          <p:spPr bwMode="auto">
            <a:xfrm flipV="1">
              <a:off x="7302630" y="1987499"/>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矩形 1"/>
            <p:cNvSpPr/>
            <p:nvPr/>
          </p:nvSpPr>
          <p:spPr>
            <a:xfrm>
              <a:off x="6948021" y="2439802"/>
              <a:ext cx="864339" cy="523220"/>
            </a:xfrm>
            <a:prstGeom prst="rect">
              <a:avLst/>
            </a:prstGeom>
          </p:spPr>
          <p:txBody>
            <a:bodyPr wrap="none">
              <a:spAutoFit/>
            </a:bodyPr>
            <a:lstStyle/>
            <a:p>
              <a:r>
                <a:rPr lang="en-US" altLang="zh-CN" b="1" dirty="0" smtClean="0"/>
                <a:t>high</a:t>
              </a:r>
              <a:endParaRPr lang="zh-CN" altLang="en-US" b="1" dirty="0"/>
            </a:p>
          </p:txBody>
        </p:sp>
      </p:grpSp>
      <p:grpSp>
        <p:nvGrpSpPr>
          <p:cNvPr id="18" name="组合 17"/>
          <p:cNvGrpSpPr/>
          <p:nvPr/>
        </p:nvGrpSpPr>
        <p:grpSpPr>
          <a:xfrm>
            <a:off x="1217711" y="2060848"/>
            <a:ext cx="723275" cy="975523"/>
            <a:chOff x="1217711" y="2060848"/>
            <a:chExt cx="723275" cy="975523"/>
          </a:xfrm>
        </p:grpSpPr>
        <p:sp>
          <p:nvSpPr>
            <p:cNvPr id="19" name="Line 23"/>
            <p:cNvSpPr>
              <a:spLocks noChangeShapeType="1"/>
            </p:cNvSpPr>
            <p:nvPr/>
          </p:nvSpPr>
          <p:spPr bwMode="auto">
            <a:xfrm flipV="1">
              <a:off x="1572320" y="2060848"/>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矩形 19"/>
            <p:cNvSpPr/>
            <p:nvPr/>
          </p:nvSpPr>
          <p:spPr>
            <a:xfrm>
              <a:off x="1217711" y="2513151"/>
              <a:ext cx="723275" cy="523220"/>
            </a:xfrm>
            <a:prstGeom prst="rect">
              <a:avLst/>
            </a:prstGeom>
          </p:spPr>
          <p:txBody>
            <a:bodyPr wrap="none">
              <a:spAutoFit/>
            </a:bodyPr>
            <a:lstStyle/>
            <a:p>
              <a:r>
                <a:rPr lang="en-US" altLang="zh-CN" b="1" dirty="0" smtClean="0"/>
                <a:t>low</a:t>
              </a:r>
              <a:endParaRPr lang="zh-CN" altLang="en-US" b="1" dirty="0"/>
            </a:p>
          </p:txBody>
        </p:sp>
      </p:grpSp>
      <p:grpSp>
        <p:nvGrpSpPr>
          <p:cNvPr id="21" name="组合 20"/>
          <p:cNvGrpSpPr/>
          <p:nvPr/>
        </p:nvGrpSpPr>
        <p:grpSpPr>
          <a:xfrm>
            <a:off x="-180527" y="2556875"/>
            <a:ext cx="9121870" cy="4184493"/>
            <a:chOff x="-155356" y="2268843"/>
            <a:chExt cx="7871529" cy="4184493"/>
          </a:xfrm>
        </p:grpSpPr>
        <p:sp>
          <p:nvSpPr>
            <p:cNvPr id="22" name="圆角矩形 21"/>
            <p:cNvSpPr/>
            <p:nvPr/>
          </p:nvSpPr>
          <p:spPr bwMode="auto">
            <a:xfrm>
              <a:off x="155333" y="2780928"/>
              <a:ext cx="7560840" cy="367240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a:t>
              </a:r>
              <a:r>
                <a:rPr lang="zh-CN" altLang="en-US" b="1" dirty="0" smtClean="0">
                  <a:solidFill>
                    <a:schemeClr val="bg1"/>
                  </a:solidFill>
                  <a:latin typeface="Times New Roman" pitchFamily="18" charset="0"/>
                  <a:ea typeface="宋体" pitchFamily="2" charset="-122"/>
                </a:rPr>
                <a:t>把区间的首个元素作为基准元素，</a:t>
              </a:r>
              <a:endParaRPr lang="en-US" altLang="zh-CN" b="1" dirty="0" smtClean="0">
                <a:solidFill>
                  <a:schemeClr val="bg1"/>
                </a:solidFill>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chemeClr val="bg1"/>
                  </a:solidFill>
                  <a:latin typeface="Times New Roman" pitchFamily="18" charset="0"/>
                  <a:ea typeface="宋体" pitchFamily="2" charset="-122"/>
                </a:rPr>
                <a:t>low</a:t>
              </a:r>
              <a:r>
                <a:rPr lang="zh-CN" altLang="en-US" b="1" dirty="0" smtClean="0">
                  <a:solidFill>
                    <a:schemeClr val="bg1"/>
                  </a:solidFill>
                  <a:latin typeface="Times New Roman" pitchFamily="18" charset="0"/>
                  <a:ea typeface="宋体" pitchFamily="2" charset="-122"/>
                </a:rPr>
                <a:t>为区间首个元素的位置，</a:t>
              </a:r>
              <a:r>
                <a:rPr lang="en-US" altLang="zh-CN" b="1" dirty="0" smtClean="0">
                  <a:solidFill>
                    <a:schemeClr val="bg1"/>
                  </a:solidFill>
                  <a:latin typeface="Times New Roman" pitchFamily="18" charset="0"/>
                  <a:ea typeface="宋体" pitchFamily="2" charset="-122"/>
                </a:rPr>
                <a:t>high</a:t>
              </a:r>
              <a:r>
                <a:rPr lang="zh-CN" altLang="en-US" b="1" dirty="0" smtClean="0">
                  <a:solidFill>
                    <a:schemeClr val="bg1"/>
                  </a:solidFill>
                  <a:latin typeface="Times New Roman" pitchFamily="18" charset="0"/>
                  <a:ea typeface="宋体" pitchFamily="2" charset="-122"/>
                </a:rPr>
                <a:t>为最后的位置</a:t>
              </a:r>
              <a:endParaRPr lang="en-US" altLang="zh-CN" b="1" dirty="0" smtClean="0">
                <a:solidFill>
                  <a:schemeClr val="bg1"/>
                </a:solidFill>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smtClean="0">
                  <a:solidFill>
                    <a:schemeClr val="bg1"/>
                  </a:solidFill>
                  <a:latin typeface="Times New Roman" pitchFamily="18" charset="0"/>
                  <a:ea typeface="宋体" pitchFamily="2" charset="-122"/>
                </a:rPr>
                <a:t>循环以下步骤，直到</a:t>
              </a:r>
              <a:r>
                <a:rPr lang="en-US" altLang="zh-CN" b="1" dirty="0" smtClean="0">
                  <a:solidFill>
                    <a:schemeClr val="bg1"/>
                  </a:solidFill>
                  <a:latin typeface="Times New Roman" pitchFamily="18" charset="0"/>
                  <a:ea typeface="宋体" pitchFamily="2" charset="-122"/>
                </a:rPr>
                <a:t>low&gt;=high</a:t>
              </a:r>
            </a:p>
            <a:p>
              <a:r>
                <a:rPr lang="en-US" altLang="zh-CN" b="1" dirty="0" smtClean="0">
                  <a:solidFill>
                    <a:schemeClr val="bg1"/>
                  </a:solidFill>
                  <a:latin typeface="Times New Roman" pitchFamily="18" charset="0"/>
                  <a:ea typeface="宋体" pitchFamily="2" charset="-122"/>
                </a:rPr>
                <a:t>{   </a:t>
              </a:r>
              <a:r>
                <a:rPr lang="zh-CN" altLang="en-US" b="1" dirty="0" smtClean="0">
                  <a:solidFill>
                    <a:schemeClr val="bg1"/>
                  </a:solidFill>
                  <a:latin typeface="Times New Roman" pitchFamily="18" charset="0"/>
                  <a:ea typeface="宋体" pitchFamily="2" charset="-122"/>
                </a:rPr>
                <a:t>当基准元素在</a:t>
              </a:r>
              <a:r>
                <a:rPr lang="zh-CN" altLang="en-US" b="1" dirty="0" smtClean="0">
                  <a:solidFill>
                    <a:srgbClr val="FF0000"/>
                  </a:solidFill>
                  <a:latin typeface="Times New Roman" pitchFamily="18" charset="0"/>
                  <a:ea typeface="宋体" pitchFamily="2" charset="-122"/>
                </a:rPr>
                <a:t>前面</a:t>
              </a:r>
              <a:r>
                <a:rPr lang="zh-CN" altLang="en-US" b="1" dirty="0" smtClean="0">
                  <a:solidFill>
                    <a:schemeClr val="bg1"/>
                  </a:solidFill>
                  <a:latin typeface="Times New Roman" pitchFamily="18" charset="0"/>
                  <a:ea typeface="宋体" pitchFamily="2" charset="-122"/>
                </a:rPr>
                <a:t>时，若</a:t>
              </a:r>
              <a:r>
                <a:rPr lang="en-US" altLang="zh-CN" b="1" dirty="0">
                  <a:solidFill>
                    <a:schemeClr val="bg1"/>
                  </a:solidFill>
                  <a:latin typeface="Times New Roman" pitchFamily="18" charset="0"/>
                  <a:ea typeface="宋体" pitchFamily="2" charset="-122"/>
                </a:rPr>
                <a:t>r[low</a:t>
              </a:r>
              <a:r>
                <a:rPr lang="en-US" altLang="zh-CN" b="1" dirty="0" smtClean="0">
                  <a:solidFill>
                    <a:schemeClr val="bg1"/>
                  </a:solidFill>
                  <a:latin typeface="Times New Roman" pitchFamily="18" charset="0"/>
                  <a:ea typeface="宋体" pitchFamily="2" charset="-122"/>
                </a:rPr>
                <a:t>]</a:t>
              </a:r>
              <a:r>
                <a:rPr lang="en-US" altLang="zh-CN" b="1" dirty="0">
                  <a:solidFill>
                    <a:schemeClr val="bg1"/>
                  </a:solidFill>
                  <a:latin typeface="Times New Roman" pitchFamily="18" charset="0"/>
                  <a:ea typeface="宋体" pitchFamily="2" charset="-122"/>
                </a:rPr>
                <a:t> &lt;</a:t>
              </a:r>
              <a:r>
                <a:rPr lang="en-US" altLang="zh-CN" b="1" dirty="0" smtClean="0">
                  <a:solidFill>
                    <a:schemeClr val="bg1"/>
                  </a:solidFill>
                  <a:latin typeface="Times New Roman" pitchFamily="18" charset="0"/>
                  <a:ea typeface="宋体" pitchFamily="2" charset="-122"/>
                </a:rPr>
                <a:t>r[high]</a:t>
              </a:r>
              <a:r>
                <a:rPr lang="zh-CN" altLang="en-US" b="1" dirty="0" smtClean="0">
                  <a:solidFill>
                    <a:schemeClr val="bg1"/>
                  </a:solidFill>
                  <a:latin typeface="Times New Roman" pitchFamily="18" charset="0"/>
                  <a:ea typeface="宋体" pitchFamily="2" charset="-122"/>
                </a:rPr>
                <a:t>则</a:t>
              </a:r>
              <a:r>
                <a:rPr lang="en-US" altLang="zh-CN" b="1" dirty="0" smtClean="0">
                  <a:solidFill>
                    <a:schemeClr val="bg1"/>
                  </a:solidFill>
                  <a:latin typeface="Times New Roman" pitchFamily="18" charset="0"/>
                  <a:ea typeface="宋体" pitchFamily="2" charset="-122"/>
                </a:rPr>
                <a:t>,high--</a:t>
              </a:r>
            </a:p>
            <a:p>
              <a:r>
                <a:rPr lang="zh-CN" altLang="en-US" b="1" dirty="0" smtClean="0">
                  <a:solidFill>
                    <a:schemeClr val="bg1"/>
                  </a:solidFill>
                  <a:latin typeface="Times New Roman" pitchFamily="18" charset="0"/>
                  <a:ea typeface="宋体" pitchFamily="2" charset="-122"/>
                </a:rPr>
                <a:t>     否则两者交换，且</a:t>
              </a:r>
              <a:r>
                <a:rPr lang="en-US" altLang="zh-CN" b="1" dirty="0" smtClean="0">
                  <a:solidFill>
                    <a:schemeClr val="bg1"/>
                  </a:solidFill>
                  <a:latin typeface="Times New Roman" pitchFamily="18" charset="0"/>
                  <a:ea typeface="宋体" pitchFamily="2" charset="-122"/>
                </a:rPr>
                <a:t>low++(</a:t>
              </a:r>
              <a:r>
                <a:rPr lang="zh-CN" altLang="en-US" b="1" dirty="0" smtClean="0">
                  <a:solidFill>
                    <a:schemeClr val="bg1"/>
                  </a:solidFill>
                  <a:latin typeface="Times New Roman" pitchFamily="18" charset="0"/>
                  <a:ea typeface="宋体" pitchFamily="2" charset="-122"/>
                </a:rPr>
                <a:t>基准元素已经被换到后面</a:t>
              </a:r>
              <a:r>
                <a:rPr lang="en-US" altLang="zh-CN" b="1" dirty="0" smtClean="0">
                  <a:solidFill>
                    <a:schemeClr val="bg1"/>
                  </a:solidFill>
                  <a:latin typeface="Times New Roman" pitchFamily="18" charset="0"/>
                  <a:ea typeface="宋体" pitchFamily="2" charset="-122"/>
                </a:rPr>
                <a:t>)</a:t>
              </a:r>
            </a:p>
            <a:p>
              <a:r>
                <a:rPr lang="zh-CN" altLang="en-US" b="1" dirty="0" smtClean="0">
                  <a:solidFill>
                    <a:schemeClr val="bg1"/>
                  </a:solidFill>
                  <a:latin typeface="Times New Roman" pitchFamily="18" charset="0"/>
                  <a:ea typeface="宋体" pitchFamily="2" charset="-122"/>
                </a:rPr>
                <a:t>     当</a:t>
              </a:r>
              <a:r>
                <a:rPr lang="zh-CN" altLang="en-US" b="1" dirty="0">
                  <a:solidFill>
                    <a:schemeClr val="bg1"/>
                  </a:solidFill>
                  <a:latin typeface="Times New Roman" pitchFamily="18" charset="0"/>
                  <a:ea typeface="宋体" pitchFamily="2" charset="-122"/>
                </a:rPr>
                <a:t>基准元素</a:t>
              </a:r>
              <a:r>
                <a:rPr lang="zh-CN" altLang="en-US" b="1" dirty="0" smtClean="0">
                  <a:solidFill>
                    <a:schemeClr val="bg1"/>
                  </a:solidFill>
                  <a:latin typeface="Times New Roman" pitchFamily="18" charset="0"/>
                  <a:ea typeface="宋体" pitchFamily="2" charset="-122"/>
                </a:rPr>
                <a:t>在</a:t>
              </a:r>
              <a:r>
                <a:rPr lang="zh-CN" altLang="en-US" b="1" dirty="0" smtClean="0">
                  <a:solidFill>
                    <a:srgbClr val="FF0000"/>
                  </a:solidFill>
                  <a:latin typeface="Times New Roman" pitchFamily="18" charset="0"/>
                  <a:ea typeface="宋体" pitchFamily="2" charset="-122"/>
                </a:rPr>
                <a:t>后面</a:t>
              </a:r>
              <a:r>
                <a:rPr lang="zh-CN" altLang="en-US" b="1" dirty="0" smtClean="0">
                  <a:solidFill>
                    <a:schemeClr val="bg1"/>
                  </a:solidFill>
                  <a:latin typeface="Times New Roman" pitchFamily="18" charset="0"/>
                  <a:ea typeface="宋体" pitchFamily="2" charset="-122"/>
                </a:rPr>
                <a:t>时</a:t>
              </a:r>
              <a:r>
                <a:rPr lang="zh-CN" altLang="en-US" b="1" dirty="0">
                  <a:solidFill>
                    <a:schemeClr val="bg1"/>
                  </a:solidFill>
                  <a:latin typeface="Times New Roman" pitchFamily="18" charset="0"/>
                  <a:ea typeface="宋体" pitchFamily="2" charset="-122"/>
                </a:rPr>
                <a:t>，若</a:t>
              </a:r>
              <a:r>
                <a:rPr lang="en-US" altLang="zh-CN" b="1" dirty="0" smtClean="0">
                  <a:solidFill>
                    <a:schemeClr val="bg1"/>
                  </a:solidFill>
                  <a:latin typeface="Times New Roman" pitchFamily="18" charset="0"/>
                  <a:ea typeface="宋体" pitchFamily="2" charset="-122"/>
                </a:rPr>
                <a:t>r[</a:t>
              </a:r>
              <a:r>
                <a:rPr lang="en-US" altLang="zh-CN" b="1" dirty="0">
                  <a:solidFill>
                    <a:schemeClr val="bg1"/>
                  </a:solidFill>
                  <a:latin typeface="Times New Roman" pitchFamily="18" charset="0"/>
                  <a:ea typeface="宋体" pitchFamily="2" charset="-122"/>
                </a:rPr>
                <a:t>high</a:t>
              </a:r>
              <a:r>
                <a:rPr lang="en-US" altLang="zh-CN" b="1" dirty="0" smtClean="0">
                  <a:solidFill>
                    <a:schemeClr val="bg1"/>
                  </a:solidFill>
                  <a:latin typeface="Times New Roman" pitchFamily="18" charset="0"/>
                  <a:ea typeface="宋体" pitchFamily="2" charset="-122"/>
                </a:rPr>
                <a:t>] </a:t>
              </a:r>
              <a:r>
                <a:rPr lang="en-US" altLang="zh-CN" b="1" dirty="0">
                  <a:solidFill>
                    <a:schemeClr val="bg1"/>
                  </a:solidFill>
                  <a:latin typeface="Times New Roman" pitchFamily="18" charset="0"/>
                  <a:ea typeface="宋体" pitchFamily="2" charset="-122"/>
                </a:rPr>
                <a:t>&lt;</a:t>
              </a:r>
              <a:r>
                <a:rPr lang="en-US" altLang="zh-CN" b="1" dirty="0" smtClean="0">
                  <a:solidFill>
                    <a:schemeClr val="bg1"/>
                  </a:solidFill>
                  <a:latin typeface="Times New Roman" pitchFamily="18" charset="0"/>
                  <a:ea typeface="宋体" pitchFamily="2" charset="-122"/>
                </a:rPr>
                <a:t>r[low]</a:t>
              </a:r>
              <a:r>
                <a:rPr lang="zh-CN" altLang="en-US" b="1" dirty="0">
                  <a:solidFill>
                    <a:schemeClr val="bg1"/>
                  </a:solidFill>
                  <a:latin typeface="Times New Roman" pitchFamily="18" charset="0"/>
                  <a:ea typeface="宋体" pitchFamily="2" charset="-122"/>
                </a:rPr>
                <a:t>则</a:t>
              </a:r>
              <a:r>
                <a:rPr lang="en-US" altLang="zh-CN" b="1" dirty="0" smtClean="0">
                  <a:solidFill>
                    <a:schemeClr val="bg1"/>
                  </a:solidFill>
                  <a:latin typeface="Times New Roman" pitchFamily="18" charset="0"/>
                  <a:ea typeface="宋体" pitchFamily="2" charset="-122"/>
                </a:rPr>
                <a:t>,</a:t>
              </a:r>
              <a:r>
                <a:rPr lang="en-US" altLang="zh-CN" b="1" dirty="0">
                  <a:solidFill>
                    <a:schemeClr val="bg1"/>
                  </a:solidFill>
                  <a:latin typeface="Times New Roman" pitchFamily="18" charset="0"/>
                  <a:ea typeface="宋体" pitchFamily="2" charset="-122"/>
                </a:rPr>
                <a:t> low</a:t>
              </a:r>
              <a:r>
                <a:rPr lang="en-US" altLang="zh-CN" b="1" dirty="0" smtClean="0">
                  <a:solidFill>
                    <a:schemeClr val="bg1"/>
                  </a:solidFill>
                  <a:latin typeface="Times New Roman" pitchFamily="18" charset="0"/>
                  <a:ea typeface="宋体" pitchFamily="2" charset="-122"/>
                </a:rPr>
                <a:t>-</a:t>
              </a:r>
              <a:r>
                <a:rPr lang="en-US" altLang="zh-CN" b="1" dirty="0">
                  <a:solidFill>
                    <a:schemeClr val="bg1"/>
                  </a:solidFill>
                  <a:latin typeface="Times New Roman" pitchFamily="18" charset="0"/>
                  <a:ea typeface="宋体" pitchFamily="2" charset="-122"/>
                </a:rPr>
                <a:t>-</a:t>
              </a:r>
            </a:p>
            <a:p>
              <a:r>
                <a:rPr lang="zh-CN" altLang="en-US" b="1" dirty="0" smtClean="0">
                  <a:solidFill>
                    <a:schemeClr val="bg1"/>
                  </a:solidFill>
                  <a:latin typeface="Times New Roman" pitchFamily="18" charset="0"/>
                  <a:ea typeface="宋体" pitchFamily="2" charset="-122"/>
                </a:rPr>
                <a:t>    否则</a:t>
              </a:r>
              <a:r>
                <a:rPr lang="zh-CN" altLang="en-US" b="1" dirty="0">
                  <a:solidFill>
                    <a:schemeClr val="bg1"/>
                  </a:solidFill>
                  <a:latin typeface="Times New Roman" pitchFamily="18" charset="0"/>
                  <a:ea typeface="宋体" pitchFamily="2" charset="-122"/>
                </a:rPr>
                <a:t>两者交换，</a:t>
              </a:r>
              <a:r>
                <a:rPr lang="zh-CN" altLang="en-US" b="1" dirty="0" smtClean="0">
                  <a:solidFill>
                    <a:schemeClr val="bg1"/>
                  </a:solidFill>
                  <a:latin typeface="Times New Roman" pitchFamily="18" charset="0"/>
                  <a:ea typeface="宋体" pitchFamily="2" charset="-122"/>
                </a:rPr>
                <a:t>且</a:t>
              </a:r>
              <a:r>
                <a:rPr lang="en-US" altLang="zh-CN" b="1" dirty="0">
                  <a:solidFill>
                    <a:schemeClr val="bg1"/>
                  </a:solidFill>
                  <a:latin typeface="Times New Roman" pitchFamily="18" charset="0"/>
                  <a:ea typeface="宋体" pitchFamily="2" charset="-122"/>
                </a:rPr>
                <a:t>high</a:t>
              </a:r>
              <a:r>
                <a:rPr lang="en-US" altLang="zh-CN" b="1" dirty="0" smtClean="0">
                  <a:solidFill>
                    <a:schemeClr val="bg1"/>
                  </a:solidFill>
                  <a:latin typeface="Times New Roman" pitchFamily="18" charset="0"/>
                  <a:ea typeface="宋体" pitchFamily="2" charset="-122"/>
                </a:rPr>
                <a:t>++(</a:t>
              </a:r>
              <a:r>
                <a:rPr lang="zh-CN" altLang="en-US" b="1" dirty="0">
                  <a:solidFill>
                    <a:schemeClr val="bg1"/>
                  </a:solidFill>
                  <a:latin typeface="Times New Roman" pitchFamily="18" charset="0"/>
                  <a:ea typeface="宋体" pitchFamily="2" charset="-122"/>
                </a:rPr>
                <a:t>基准元素已经被换</a:t>
              </a:r>
              <a:r>
                <a:rPr lang="zh-CN" altLang="en-US" b="1" dirty="0" smtClean="0">
                  <a:solidFill>
                    <a:schemeClr val="bg1"/>
                  </a:solidFill>
                  <a:latin typeface="Times New Roman" pitchFamily="18" charset="0"/>
                  <a:ea typeface="宋体" pitchFamily="2" charset="-122"/>
                </a:rPr>
                <a:t>到前面</a:t>
              </a:r>
              <a:r>
                <a:rPr lang="en-US" altLang="zh-CN" b="1" dirty="0" smtClean="0">
                  <a:solidFill>
                    <a:schemeClr val="bg1"/>
                  </a:solidFill>
                  <a:latin typeface="Times New Roman" pitchFamily="18" charset="0"/>
                  <a:ea typeface="宋体" pitchFamily="2" charset="-122"/>
                </a:rPr>
                <a:t>)</a:t>
              </a:r>
            </a:p>
            <a:p>
              <a:r>
                <a:rPr lang="en-US" altLang="zh-CN" b="1" dirty="0">
                  <a:solidFill>
                    <a:schemeClr val="bg1"/>
                  </a:solidFill>
                  <a:latin typeface="Times New Roman" pitchFamily="18" charset="0"/>
                  <a:ea typeface="宋体" pitchFamily="2" charset="-122"/>
                </a:rPr>
                <a:t>}</a:t>
              </a:r>
            </a:p>
            <a:p>
              <a:endParaRPr lang="en-US" altLang="zh-CN" b="1" dirty="0" smtClean="0">
                <a:solidFill>
                  <a:schemeClr val="bg1"/>
                </a:solidFill>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pic>
          <p:nvPicPr>
            <p:cNvPr id="23" name="Picture 5" descr="png-05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56" y="2268843"/>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F5989D3-6567-4203-817B-FB449819CDDA}" type="slidenum">
              <a:rPr lang="en-US" altLang="zh-CN" sz="1200" b="0" smtClean="0">
                <a:latin typeface="Arial" charset="0"/>
              </a:rPr>
              <a:pPr eaLnBrk="1" hangingPunct="1">
                <a:spcBef>
                  <a:spcPct val="0"/>
                </a:spcBef>
                <a:buClrTx/>
                <a:buFontTx/>
                <a:buNone/>
              </a:pPr>
              <a:t>42</a:t>
            </a:fld>
            <a:endParaRPr lang="en-US" altLang="zh-CN" sz="1200" b="0" smtClean="0">
              <a:latin typeface="Arial" charset="0"/>
            </a:endParaRPr>
          </a:p>
        </p:txBody>
      </p:sp>
      <p:sp>
        <p:nvSpPr>
          <p:cNvPr id="35843" name="Rectangle 2"/>
          <p:cNvSpPr>
            <a:spLocks noGrp="1" noChangeArrowheads="1"/>
          </p:cNvSpPr>
          <p:nvPr>
            <p:ph type="body" idx="1"/>
          </p:nvPr>
        </p:nvSpPr>
        <p:spPr>
          <a:xfrm>
            <a:off x="404720" y="188640"/>
            <a:ext cx="8139112" cy="1883296"/>
          </a:xfrm>
        </p:spPr>
        <p:txBody>
          <a:bodyPr/>
          <a:lstStyle/>
          <a:p>
            <a:pPr eaLnBrk="1" hangingPunct="1">
              <a:lnSpc>
                <a:spcPct val="120000"/>
              </a:lnSpc>
            </a:pPr>
            <a:r>
              <a:rPr lang="zh-CN" altLang="en-US" dirty="0" smtClean="0"/>
              <a:t>示例：对以下待排序序列进行快速排序</a:t>
            </a:r>
          </a:p>
        </p:txBody>
      </p:sp>
      <p:sp>
        <p:nvSpPr>
          <p:cNvPr id="4" name="圆角矩形 3"/>
          <p:cNvSpPr/>
          <p:nvPr/>
        </p:nvSpPr>
        <p:spPr bwMode="auto">
          <a:xfrm>
            <a:off x="1217954" y="11967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圆角矩形 4"/>
          <p:cNvSpPr/>
          <p:nvPr/>
        </p:nvSpPr>
        <p:spPr bwMode="auto">
          <a:xfrm>
            <a:off x="203061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 name="圆角矩形 5"/>
          <p:cNvSpPr/>
          <p:nvPr/>
        </p:nvSpPr>
        <p:spPr bwMode="auto">
          <a:xfrm>
            <a:off x="2843278"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3655940"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4468602"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528126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609392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690658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 name="组合 2"/>
          <p:cNvGrpSpPr/>
          <p:nvPr/>
        </p:nvGrpSpPr>
        <p:grpSpPr>
          <a:xfrm>
            <a:off x="6948021" y="1987499"/>
            <a:ext cx="864339" cy="975523"/>
            <a:chOff x="6948021" y="1987499"/>
            <a:chExt cx="864339" cy="975523"/>
          </a:xfrm>
        </p:grpSpPr>
        <p:sp>
          <p:nvSpPr>
            <p:cNvPr id="17" name="Line 23"/>
            <p:cNvSpPr>
              <a:spLocks noChangeShapeType="1"/>
            </p:cNvSpPr>
            <p:nvPr/>
          </p:nvSpPr>
          <p:spPr bwMode="auto">
            <a:xfrm flipV="1">
              <a:off x="7302630" y="1987499"/>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矩形 1"/>
            <p:cNvSpPr/>
            <p:nvPr/>
          </p:nvSpPr>
          <p:spPr>
            <a:xfrm>
              <a:off x="6948021" y="2439802"/>
              <a:ext cx="864339" cy="523220"/>
            </a:xfrm>
            <a:prstGeom prst="rect">
              <a:avLst/>
            </a:prstGeom>
          </p:spPr>
          <p:txBody>
            <a:bodyPr wrap="none">
              <a:spAutoFit/>
            </a:bodyPr>
            <a:lstStyle/>
            <a:p>
              <a:r>
                <a:rPr lang="en-US" altLang="zh-CN" b="1" dirty="0" smtClean="0"/>
                <a:t>high</a:t>
              </a:r>
              <a:endParaRPr lang="zh-CN" altLang="en-US" b="1" dirty="0"/>
            </a:p>
          </p:txBody>
        </p:sp>
      </p:grpSp>
      <p:grpSp>
        <p:nvGrpSpPr>
          <p:cNvPr id="18" name="组合 17"/>
          <p:cNvGrpSpPr/>
          <p:nvPr/>
        </p:nvGrpSpPr>
        <p:grpSpPr>
          <a:xfrm>
            <a:off x="1217711" y="1988840"/>
            <a:ext cx="723275" cy="975523"/>
            <a:chOff x="1217711" y="2060848"/>
            <a:chExt cx="723275" cy="975523"/>
          </a:xfrm>
        </p:grpSpPr>
        <p:sp>
          <p:nvSpPr>
            <p:cNvPr id="19" name="Line 23"/>
            <p:cNvSpPr>
              <a:spLocks noChangeShapeType="1"/>
            </p:cNvSpPr>
            <p:nvPr/>
          </p:nvSpPr>
          <p:spPr bwMode="auto">
            <a:xfrm flipV="1">
              <a:off x="1572320" y="2060848"/>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矩形 19"/>
            <p:cNvSpPr/>
            <p:nvPr/>
          </p:nvSpPr>
          <p:spPr>
            <a:xfrm>
              <a:off x="1217711" y="2513151"/>
              <a:ext cx="723275" cy="523220"/>
            </a:xfrm>
            <a:prstGeom prst="rect">
              <a:avLst/>
            </a:prstGeom>
          </p:spPr>
          <p:txBody>
            <a:bodyPr wrap="none">
              <a:spAutoFit/>
            </a:bodyPr>
            <a:lstStyle/>
            <a:p>
              <a:r>
                <a:rPr lang="en-US" altLang="zh-CN" b="1" dirty="0" smtClean="0"/>
                <a:t>low</a:t>
              </a:r>
              <a:endParaRPr lang="zh-CN" altLang="en-US" b="1" dirty="0"/>
            </a:p>
          </p:txBody>
        </p:sp>
      </p:grpSp>
      <p:sp>
        <p:nvSpPr>
          <p:cNvPr id="12" name="矩形 11"/>
          <p:cNvSpPr/>
          <p:nvPr/>
        </p:nvSpPr>
        <p:spPr>
          <a:xfrm>
            <a:off x="4210263" y="1947359"/>
            <a:ext cx="623889" cy="1015663"/>
          </a:xfrm>
          <a:prstGeom prst="rect">
            <a:avLst/>
          </a:prstGeom>
        </p:spPr>
        <p:txBody>
          <a:bodyPr wrap="none">
            <a:spAutoFit/>
          </a:bodyPr>
          <a:lstStyle/>
          <a:p>
            <a:r>
              <a:rPr lang="en-US" altLang="zh-CN" sz="6000" b="1" dirty="0" smtClean="0">
                <a:solidFill>
                  <a:srgbClr val="FF0000"/>
                </a:solidFill>
              </a:rPr>
              <a:t>&lt;</a:t>
            </a:r>
            <a:endParaRPr lang="zh-CN" altLang="en-US" sz="6000" b="1" dirty="0">
              <a:solidFill>
                <a:srgbClr val="FF0000"/>
              </a:solidFill>
            </a:endParaRPr>
          </a:p>
        </p:txBody>
      </p:sp>
      <p:sp>
        <p:nvSpPr>
          <p:cNvPr id="13" name="矩形 12"/>
          <p:cNvSpPr/>
          <p:nvPr/>
        </p:nvSpPr>
        <p:spPr>
          <a:xfrm>
            <a:off x="3883673" y="1916832"/>
            <a:ext cx="623889" cy="1015663"/>
          </a:xfrm>
          <a:prstGeom prst="rect">
            <a:avLst/>
          </a:prstGeom>
        </p:spPr>
        <p:txBody>
          <a:bodyPr wrap="none">
            <a:spAutoFit/>
          </a:bodyPr>
          <a:lstStyle/>
          <a:p>
            <a:r>
              <a:rPr lang="en-US" altLang="zh-CN" sz="6000" b="1" dirty="0">
                <a:solidFill>
                  <a:srgbClr val="FF0000"/>
                </a:solidFill>
              </a:rPr>
              <a:t>&gt;</a:t>
            </a:r>
            <a:endParaRPr lang="zh-CN" altLang="en-US" dirty="0"/>
          </a:p>
        </p:txBody>
      </p:sp>
      <p:sp>
        <p:nvSpPr>
          <p:cNvPr id="27" name="圆角矩形 26"/>
          <p:cNvSpPr/>
          <p:nvPr/>
        </p:nvSpPr>
        <p:spPr bwMode="auto">
          <a:xfrm>
            <a:off x="467544" y="558924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    基准</a:t>
            </a:r>
            <a:r>
              <a:rPr lang="zh-CN" altLang="en-US" b="1" dirty="0">
                <a:solidFill>
                  <a:schemeClr val="bg1"/>
                </a:solidFill>
              </a:rPr>
              <a:t>元素在</a:t>
            </a:r>
            <a:r>
              <a:rPr lang="zh-CN" altLang="en-US" b="1" dirty="0" smtClean="0">
                <a:solidFill>
                  <a:srgbClr val="FF0000"/>
                </a:solidFill>
              </a:rPr>
              <a:t>前面</a:t>
            </a:r>
            <a:r>
              <a:rPr lang="zh-CN" altLang="en-US" b="1" dirty="0" smtClean="0">
                <a:solidFill>
                  <a:schemeClr val="bg1"/>
                </a:solidFill>
              </a:rPr>
              <a:t>，</a:t>
            </a:r>
            <a:r>
              <a:rPr lang="en-US" altLang="zh-CN" b="1" dirty="0" smtClean="0">
                <a:solidFill>
                  <a:schemeClr val="bg1"/>
                </a:solidFill>
              </a:rPr>
              <a:t>r[low</a:t>
            </a:r>
            <a:r>
              <a:rPr lang="en-US" altLang="zh-CN" b="1" dirty="0">
                <a:solidFill>
                  <a:schemeClr val="bg1"/>
                </a:solidFill>
              </a:rPr>
              <a:t>] &lt;r[high</a:t>
            </a:r>
            <a:r>
              <a:rPr lang="en-US" altLang="zh-CN" b="1" dirty="0" smtClean="0">
                <a:solidFill>
                  <a:schemeClr val="bg1"/>
                </a:solidFill>
              </a:rPr>
              <a:t>], high--</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31" name="圆角矩形 30"/>
          <p:cNvSpPr/>
          <p:nvPr/>
        </p:nvSpPr>
        <p:spPr bwMode="auto">
          <a:xfrm>
            <a:off x="467544" y="558924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    基准</a:t>
            </a:r>
            <a:r>
              <a:rPr lang="zh-CN" altLang="en-US" b="1" dirty="0">
                <a:solidFill>
                  <a:schemeClr val="bg1"/>
                </a:solidFill>
              </a:rPr>
              <a:t>元素在</a:t>
            </a:r>
            <a:r>
              <a:rPr lang="zh-CN" altLang="en-US" b="1" dirty="0" smtClean="0">
                <a:solidFill>
                  <a:srgbClr val="FF0000"/>
                </a:solidFill>
              </a:rPr>
              <a:t>前面</a:t>
            </a:r>
            <a:r>
              <a:rPr lang="zh-CN" altLang="en-US" b="1" dirty="0" smtClean="0">
                <a:solidFill>
                  <a:schemeClr val="bg1"/>
                </a:solidFill>
              </a:rPr>
              <a:t>，</a:t>
            </a:r>
            <a:r>
              <a:rPr lang="en-US" altLang="zh-CN" b="1" dirty="0" smtClean="0">
                <a:solidFill>
                  <a:schemeClr val="bg1"/>
                </a:solidFill>
              </a:rPr>
              <a:t>r[low</a:t>
            </a:r>
            <a:r>
              <a:rPr lang="en-US" altLang="zh-CN" b="1" dirty="0">
                <a:solidFill>
                  <a:schemeClr val="bg1"/>
                </a:solidFill>
              </a:rPr>
              <a:t>] &gt;</a:t>
            </a:r>
            <a:r>
              <a:rPr lang="en-US" altLang="zh-CN" b="1" dirty="0" smtClean="0">
                <a:solidFill>
                  <a:schemeClr val="bg1"/>
                </a:solidFill>
              </a:rPr>
              <a:t>r[high], </a:t>
            </a:r>
            <a:r>
              <a:rPr lang="zh-CN" altLang="en-US" b="1" dirty="0" smtClean="0">
                <a:solidFill>
                  <a:schemeClr val="bg1"/>
                </a:solidFill>
              </a:rPr>
              <a:t>交换，</a:t>
            </a:r>
            <a:r>
              <a:rPr lang="en-US" altLang="zh-CN" b="1" dirty="0" smtClean="0">
                <a:solidFill>
                  <a:schemeClr val="bg1"/>
                </a:solidFill>
              </a:rPr>
              <a:t>low++</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32" name="圆角矩形 31"/>
          <p:cNvSpPr/>
          <p:nvPr/>
        </p:nvSpPr>
        <p:spPr bwMode="auto">
          <a:xfrm>
            <a:off x="467544" y="558924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    基准元素在</a:t>
            </a:r>
            <a:r>
              <a:rPr lang="zh-CN" altLang="en-US" b="1" dirty="0">
                <a:solidFill>
                  <a:srgbClr val="FF0000"/>
                </a:solidFill>
              </a:rPr>
              <a:t>后面</a:t>
            </a:r>
            <a:r>
              <a:rPr lang="zh-CN" altLang="en-US" b="1" dirty="0" smtClean="0">
                <a:solidFill>
                  <a:schemeClr val="bg1"/>
                </a:solidFill>
              </a:rPr>
              <a:t>，</a:t>
            </a:r>
            <a:r>
              <a:rPr lang="en-US" altLang="zh-CN" b="1" dirty="0" smtClean="0">
                <a:solidFill>
                  <a:schemeClr val="bg1"/>
                </a:solidFill>
              </a:rPr>
              <a:t>r[low</a:t>
            </a:r>
            <a:r>
              <a:rPr lang="en-US" altLang="zh-CN" b="1" dirty="0">
                <a:solidFill>
                  <a:schemeClr val="bg1"/>
                </a:solidFill>
              </a:rPr>
              <a:t>] &gt;</a:t>
            </a:r>
            <a:r>
              <a:rPr lang="en-US" altLang="zh-CN" b="1" dirty="0" smtClean="0">
                <a:solidFill>
                  <a:schemeClr val="bg1"/>
                </a:solidFill>
              </a:rPr>
              <a:t>r[high], </a:t>
            </a:r>
            <a:r>
              <a:rPr lang="zh-CN" altLang="en-US" b="1" dirty="0" smtClean="0">
                <a:solidFill>
                  <a:schemeClr val="bg1"/>
                </a:solidFill>
              </a:rPr>
              <a:t>交换</a:t>
            </a:r>
            <a:r>
              <a:rPr lang="en-US" altLang="zh-CN" b="1" dirty="0" smtClean="0">
                <a:solidFill>
                  <a:schemeClr val="bg1"/>
                </a:solidFill>
              </a:rPr>
              <a:t>, high--</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pic>
        <p:nvPicPr>
          <p:cNvPr id="28" name="Picture 5" descr="png-05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9" y="4869160"/>
            <a:ext cx="108540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078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8"/>
                                        </p:tgtEl>
                                      </p:cBhvr>
                                    </p:animEffect>
                                    <p:animScale>
                                      <p:cBhvr>
                                        <p:cTn id="13" dur="250" autoRev="1" fill="hold"/>
                                        <p:tgtEl>
                                          <p:spTgt spid="18"/>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gtEl>
                                      </p:cBhvr>
                                    </p:animEffect>
                                    <p:animScale>
                                      <p:cBhvr>
                                        <p:cTn id="16" dur="250" autoRev="1" fill="hold"/>
                                        <p:tgtEl>
                                          <p:spTgt spid="3"/>
                                        </p:tgtEl>
                                      </p:cBhvr>
                                      <p:by x="105000" y="105000"/>
                                    </p:animScale>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p:cTn id="20"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12">
                                            <p:txEl>
                                              <p:pRg st="0" end="0"/>
                                            </p:txEl>
                                          </p:spTgt>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hidden"/>
                                      </p:to>
                                    </p:set>
                                  </p:childTnLst>
                                </p:cTn>
                              </p:par>
                              <p:par>
                                <p:cTn id="32" presetID="35" presetClass="path" presetSubtype="0" accel="50000" decel="50000" fill="hold" nodeType="withEffect">
                                  <p:stCondLst>
                                    <p:cond delay="0"/>
                                  </p:stCondLst>
                                  <p:childTnLst>
                                    <p:animMotion origin="layout" path="M 1.94444E-6 3.7037E-7 L -0.07882 0.00255 " pathEditMode="relative" rAng="0" ptsTypes="AA">
                                      <p:cBhvr>
                                        <p:cTn id="33" dur="2000" fill="hold"/>
                                        <p:tgtEl>
                                          <p:spTgt spid="3"/>
                                        </p:tgtEl>
                                        <p:attrNameLst>
                                          <p:attrName>ppt_x</p:attrName>
                                          <p:attrName>ppt_y</p:attrName>
                                        </p:attrNameLst>
                                      </p:cBhvr>
                                      <p:rCtr x="-3941" y="116"/>
                                    </p:animMotion>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4"/>
                                        </p:tgtEl>
                                      </p:cBhvr>
                                    </p:animEffect>
                                    <p:animScale>
                                      <p:cBhvr>
                                        <p:cTn id="38" dur="250" autoRev="1" fill="hold"/>
                                        <p:tgtEl>
                                          <p:spTgt spid="4"/>
                                        </p:tgtEl>
                                      </p:cBhvr>
                                      <p:by x="105000" y="105000"/>
                                    </p:animScale>
                                  </p:childTnLst>
                                </p:cTn>
                              </p:par>
                              <p:par>
                                <p:cTn id="39" presetID="26" presetClass="emph" presetSubtype="0" fill="hold" nodeType="withEffect">
                                  <p:stCondLst>
                                    <p:cond delay="0"/>
                                  </p:stCondLst>
                                  <p:childTnLst>
                                    <p:animEffect transition="out" filter="fade">
                                      <p:cBhvr>
                                        <p:cTn id="40" dur="500" tmFilter="0, 0; .2, .5; .8, .5; 1, 0"/>
                                        <p:tgtEl>
                                          <p:spTgt spid="18"/>
                                        </p:tgtEl>
                                      </p:cBhvr>
                                    </p:animEffect>
                                    <p:animScale>
                                      <p:cBhvr>
                                        <p:cTn id="41" dur="250" autoRev="1" fill="hold"/>
                                        <p:tgtEl>
                                          <p:spTgt spid="18"/>
                                        </p:tgtEl>
                                      </p:cBhvr>
                                      <p:by x="105000" y="105000"/>
                                    </p:animScale>
                                  </p:childTnLst>
                                </p:cTn>
                              </p:par>
                              <p:par>
                                <p:cTn id="42" presetID="26" presetClass="emph" presetSubtype="0" fill="hold" nodeType="withEffect">
                                  <p:stCondLst>
                                    <p:cond delay="0"/>
                                  </p:stCondLst>
                                  <p:childTnLst>
                                    <p:animEffect transition="out" filter="fade">
                                      <p:cBhvr>
                                        <p:cTn id="43" dur="500" tmFilter="0, 0; .2, .5; .8, .5; 1, 0"/>
                                        <p:tgtEl>
                                          <p:spTgt spid="3"/>
                                        </p:tgtEl>
                                      </p:cBhvr>
                                    </p:animEffect>
                                    <p:animScale>
                                      <p:cBhvr>
                                        <p:cTn id="44" dur="250" autoRev="1" fill="hold"/>
                                        <p:tgtEl>
                                          <p:spTgt spid="3"/>
                                        </p:tgtEl>
                                      </p:cBhvr>
                                      <p:by x="105000" y="105000"/>
                                    </p:animScale>
                                  </p:childTnLst>
                                </p:cTn>
                              </p:par>
                              <p:par>
                                <p:cTn id="45" presetID="26" presetClass="emph" presetSubtype="0" fill="hold" grpId="0" nodeType="withEffect">
                                  <p:stCondLst>
                                    <p:cond delay="0"/>
                                  </p:stCondLst>
                                  <p:childTnLst>
                                    <p:animEffect transition="out" filter="fade">
                                      <p:cBhvr>
                                        <p:cTn id="46" dur="500" tmFilter="0, 0; .2, .5; .8, .5; 1, 0"/>
                                        <p:tgtEl>
                                          <p:spTgt spid="10"/>
                                        </p:tgtEl>
                                      </p:cBhvr>
                                    </p:animEffect>
                                    <p:animScale>
                                      <p:cBhvr>
                                        <p:cTn id="47" dur="250" autoRev="1" fill="hold"/>
                                        <p:tgtEl>
                                          <p:spTgt spid="10"/>
                                        </p:tgtEl>
                                      </p:cBhvr>
                                      <p:by x="105000" y="105000"/>
                                    </p:animScale>
                                  </p:childTnLst>
                                </p:cTn>
                              </p:par>
                            </p:childTnLst>
                          </p:cTn>
                        </p:par>
                        <p:par>
                          <p:cTn id="48" fill="hold">
                            <p:stCondLst>
                              <p:cond delay="500"/>
                            </p:stCondLst>
                            <p:childTnLst>
                              <p:par>
                                <p:cTn id="49" presetID="2" presetClass="entr" presetSubtype="4" fill="hold" grpId="3" nodeType="after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anim calcmode="lin" valueType="num">
                                      <p:cBhvr additive="base">
                                        <p:cTn id="5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53" presetID="53" presetClass="entr" presetSubtype="1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par>
                          <p:cTn id="58" fill="hold">
                            <p:stCondLst>
                              <p:cond delay="1000"/>
                            </p:stCondLst>
                            <p:childTnLst>
                              <p:par>
                                <p:cTn id="59" presetID="2" presetClass="entr" presetSubtype="4"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4" presetClass="path" presetSubtype="0" accel="50000" decel="50000" fill="hold" grpId="2" nodeType="clickEffect">
                                  <p:stCondLst>
                                    <p:cond delay="0"/>
                                  </p:stCondLst>
                                  <p:childTnLst>
                                    <p:animMotion origin="layout" path="M -0.00139 -1.85185E-6 L 0.14201 -0.0787 C 0.17222 -0.09606 0.21736 -0.10532 0.26423 -0.10532 C 0.31771 -0.10532 0.36059 -0.09606 0.3908 -0.0787 L 0.53489 -1.85185E-6 " pathEditMode="relative" rAng="0" ptsTypes="FffFF">
                                      <p:cBhvr>
                                        <p:cTn id="66" dur="2000" fill="hold"/>
                                        <p:tgtEl>
                                          <p:spTgt spid="4"/>
                                        </p:tgtEl>
                                        <p:attrNameLst>
                                          <p:attrName>ppt_x</p:attrName>
                                          <p:attrName>ppt_y</p:attrName>
                                        </p:attrNameLst>
                                      </p:cBhvr>
                                      <p:rCtr x="26806" y="-5278"/>
                                    </p:animMotion>
                                  </p:childTnLst>
                                </p:cTn>
                              </p:par>
                              <p:par>
                                <p:cTn id="67" presetID="44" presetClass="path" presetSubtype="0" accel="50000" decel="50000" fill="hold" grpId="1" nodeType="withEffect">
                                  <p:stCondLst>
                                    <p:cond delay="0"/>
                                  </p:stCondLst>
                                  <p:childTnLst>
                                    <p:animMotion origin="layout" path="M 0.00573 -3.33333E-6 L -0.13941 0.05463 C -0.16979 0.06667 -0.21527 0.07338 -0.26232 0.07338 C -0.31649 0.07338 -0.35972 0.06667 -0.3901 0.05463 L -0.53472 -3.33333E-6 " pathEditMode="relative" rAng="0" ptsTypes="FffFF">
                                      <p:cBhvr>
                                        <p:cTn id="68" dur="2000" fill="hold"/>
                                        <p:tgtEl>
                                          <p:spTgt spid="10"/>
                                        </p:tgtEl>
                                        <p:attrNameLst>
                                          <p:attrName>ppt_x</p:attrName>
                                          <p:attrName>ppt_y</p:attrName>
                                        </p:attrNameLst>
                                      </p:cBhvr>
                                      <p:rCtr x="-27031" y="3657"/>
                                    </p:animMotion>
                                  </p:childTnLst>
                                </p:cTn>
                              </p:par>
                            </p:childTnLst>
                          </p:cTn>
                        </p:par>
                        <p:par>
                          <p:cTn id="69" fill="hold">
                            <p:stCondLst>
                              <p:cond delay="2000"/>
                            </p:stCondLst>
                            <p:childTnLst>
                              <p:par>
                                <p:cTn id="70" presetID="63" presetClass="path" presetSubtype="0" accel="50000" decel="50000" fill="hold" nodeType="afterEffect">
                                  <p:stCondLst>
                                    <p:cond delay="0"/>
                                  </p:stCondLst>
                                  <p:childTnLst>
                                    <p:animMotion origin="layout" path="M -0.00347 0.00254 L 0.09896 0.00254 " pathEditMode="relative" rAng="0" ptsTypes="AA">
                                      <p:cBhvr>
                                        <p:cTn id="71" dur="2000" fill="hold"/>
                                        <p:tgtEl>
                                          <p:spTgt spid="18"/>
                                        </p:tgtEl>
                                        <p:attrNameLst>
                                          <p:attrName>ppt_x</p:attrName>
                                          <p:attrName>ppt_y</p:attrName>
                                        </p:attrNameLst>
                                      </p:cBhvr>
                                      <p:rCtr x="5122" y="0"/>
                                    </p:animMotion>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1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6" presetClass="emph" presetSubtype="0" fill="hold" grpId="3" nodeType="clickEffect">
                                  <p:stCondLst>
                                    <p:cond delay="0"/>
                                  </p:stCondLst>
                                  <p:childTnLst>
                                    <p:animEffect transition="out" filter="fade">
                                      <p:cBhvr>
                                        <p:cTn id="79" dur="500" tmFilter="0, 0; .2, .5; .8, .5; 1, 0"/>
                                        <p:tgtEl>
                                          <p:spTgt spid="4"/>
                                        </p:tgtEl>
                                      </p:cBhvr>
                                    </p:animEffect>
                                    <p:animScale>
                                      <p:cBhvr>
                                        <p:cTn id="80" dur="250" autoRev="1" fill="hold"/>
                                        <p:tgtEl>
                                          <p:spTgt spid="4"/>
                                        </p:tgtEl>
                                      </p:cBhvr>
                                      <p:by x="105000" y="105000"/>
                                    </p:animScale>
                                  </p:childTnLst>
                                </p:cTn>
                              </p:par>
                              <p:par>
                                <p:cTn id="81" presetID="26" presetClass="emph" presetSubtype="0" fill="hold" nodeType="withEffect">
                                  <p:stCondLst>
                                    <p:cond delay="0"/>
                                  </p:stCondLst>
                                  <p:childTnLst>
                                    <p:animEffect transition="out" filter="fade">
                                      <p:cBhvr>
                                        <p:cTn id="82" dur="500" tmFilter="0, 0; .2, .5; .8, .5; 1, 0"/>
                                        <p:tgtEl>
                                          <p:spTgt spid="18"/>
                                        </p:tgtEl>
                                      </p:cBhvr>
                                    </p:animEffect>
                                    <p:animScale>
                                      <p:cBhvr>
                                        <p:cTn id="83" dur="250" autoRev="1" fill="hold"/>
                                        <p:tgtEl>
                                          <p:spTgt spid="18"/>
                                        </p:tgtEl>
                                      </p:cBhvr>
                                      <p:by x="105000" y="105000"/>
                                    </p:animScale>
                                  </p:childTnLst>
                                </p:cTn>
                              </p:par>
                              <p:par>
                                <p:cTn id="84" presetID="26" presetClass="emph" presetSubtype="0" fill="hold" grpId="0" nodeType="withEffect">
                                  <p:stCondLst>
                                    <p:cond delay="0"/>
                                  </p:stCondLst>
                                  <p:childTnLst>
                                    <p:animEffect transition="out" filter="fade">
                                      <p:cBhvr>
                                        <p:cTn id="85" dur="500" tmFilter="0, 0; .2, .5; .8, .5; 1, 0"/>
                                        <p:tgtEl>
                                          <p:spTgt spid="5"/>
                                        </p:tgtEl>
                                      </p:cBhvr>
                                    </p:animEffect>
                                    <p:animScale>
                                      <p:cBhvr>
                                        <p:cTn id="86" dur="250" autoRev="1" fill="hold"/>
                                        <p:tgtEl>
                                          <p:spTgt spid="5"/>
                                        </p:tgtEl>
                                      </p:cBhvr>
                                      <p:by x="105000" y="105000"/>
                                    </p:animScale>
                                  </p:childTnLst>
                                </p:cTn>
                              </p:par>
                              <p:par>
                                <p:cTn id="87" presetID="2" presetClass="entr" presetSubtype="4" fill="hold" nodeType="withEffect">
                                  <p:stCondLst>
                                    <p:cond delay="0"/>
                                  </p:stCondLst>
                                  <p:childTnLst>
                                    <p:set>
                                      <p:cBhvr>
                                        <p:cTn id="88" dur="1" fill="hold">
                                          <p:stCondLst>
                                            <p:cond delay="0"/>
                                          </p:stCondLst>
                                        </p:cTn>
                                        <p:tgtEl>
                                          <p:spTgt spid="13">
                                            <p:txEl>
                                              <p:pRg st="0" end="0"/>
                                            </p:txEl>
                                          </p:spTgt>
                                        </p:tgtEl>
                                        <p:attrNameLst>
                                          <p:attrName>style.visibility</p:attrName>
                                        </p:attrNameLst>
                                      </p:cBhvr>
                                      <p:to>
                                        <p:strVal val="visible"/>
                                      </p:to>
                                    </p:set>
                                    <p:anim calcmode="lin" valueType="num">
                                      <p:cBhvr additive="base">
                                        <p:cTn id="8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91" fill="hold">
                            <p:stCondLst>
                              <p:cond delay="500"/>
                            </p:stCondLst>
                            <p:childTnLst>
                              <p:par>
                                <p:cTn id="92" presetID="2" presetClass="entr" presetSubtype="4" fill="hold" grpId="0" nodeType="after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ppt_x"/>
                                          </p:val>
                                        </p:tav>
                                        <p:tav tm="100000">
                                          <p:val>
                                            <p:strVal val="#ppt_x"/>
                                          </p:val>
                                        </p:tav>
                                      </p:tavLst>
                                    </p:anim>
                                    <p:anim calcmode="lin" valueType="num">
                                      <p:cBhvr additive="base">
                                        <p:cTn id="95" dur="500" fill="hold"/>
                                        <p:tgtEl>
                                          <p:spTgt spid="32"/>
                                        </p:tgtEl>
                                        <p:attrNameLst>
                                          <p:attrName>ppt_y</p:attrName>
                                        </p:attrNameLst>
                                      </p:cBhvr>
                                      <p:tavLst>
                                        <p:tav tm="0">
                                          <p:val>
                                            <p:strVal val="1+#ppt_h/2"/>
                                          </p:val>
                                        </p:tav>
                                        <p:tav tm="100000">
                                          <p:val>
                                            <p:strVal val="#ppt_y"/>
                                          </p:val>
                                        </p:tav>
                                      </p:tavLst>
                                    </p:anim>
                                  </p:childTnLst>
                                </p:cTn>
                              </p:par>
                            </p:childTnLst>
                          </p:cTn>
                        </p:par>
                        <p:par>
                          <p:cTn id="96" fill="hold">
                            <p:stCondLst>
                              <p:cond delay="1000"/>
                            </p:stCondLst>
                            <p:childTnLst>
                              <p:par>
                                <p:cTn id="97" presetID="44" presetClass="path" presetSubtype="0" accel="50000" decel="50000" fill="hold" grpId="1" nodeType="afterEffect">
                                  <p:stCondLst>
                                    <p:cond delay="0"/>
                                  </p:stCondLst>
                                  <p:childTnLst>
                                    <p:animMotion origin="layout" path="M -0.00156 -3.33333E-6 L 0.11823 -0.04074 C 0.14323 -0.04977 0.18073 -0.05463 0.21997 -0.05463 C 0.26493 -0.05463 0.30052 -0.04977 0.32552 -0.04074 L 0.44583 -3.33333E-6 " pathEditMode="relative" rAng="0" ptsTypes="FffFF">
                                      <p:cBhvr>
                                        <p:cTn id="98" dur="2000" fill="hold"/>
                                        <p:tgtEl>
                                          <p:spTgt spid="5"/>
                                        </p:tgtEl>
                                        <p:attrNameLst>
                                          <p:attrName>ppt_x</p:attrName>
                                          <p:attrName>ppt_y</p:attrName>
                                        </p:attrNameLst>
                                      </p:cBhvr>
                                      <p:rCtr x="22361" y="-2731"/>
                                    </p:animMotion>
                                  </p:childTnLst>
                                </p:cTn>
                              </p:par>
                              <p:par>
                                <p:cTn id="99" presetID="44" presetClass="path" presetSubtype="0" accel="50000" decel="50000" fill="hold" grpId="4" nodeType="withEffect">
                                  <p:stCondLst>
                                    <p:cond delay="0"/>
                                  </p:stCondLst>
                                  <p:childTnLst>
                                    <p:animMotion origin="layout" path="M 0.53489 -1.85185E-6 L 0.41458 0.0625 C 0.38941 0.07662 0.35191 0.08426 0.31267 0.08426 C 0.26788 0.08426 0.23212 0.07662 0.20712 0.0625 L 0.08733 -1.85185E-6 " pathEditMode="relative" rAng="0" ptsTypes="FffFF">
                                      <p:cBhvr>
                                        <p:cTn id="100" dur="2000" fill="hold"/>
                                        <p:tgtEl>
                                          <p:spTgt spid="4"/>
                                        </p:tgtEl>
                                        <p:attrNameLst>
                                          <p:attrName>ppt_x</p:attrName>
                                          <p:attrName>ppt_y</p:attrName>
                                        </p:attrNameLst>
                                      </p:cBhvr>
                                      <p:rCtr x="-22378" y="4213"/>
                                    </p:animMotion>
                                  </p:childTnLst>
                                </p:cTn>
                              </p:par>
                            </p:childTnLst>
                          </p:cTn>
                        </p:par>
                        <p:par>
                          <p:cTn id="101" fill="hold">
                            <p:stCondLst>
                              <p:cond delay="3000"/>
                            </p:stCondLst>
                            <p:childTnLst>
                              <p:par>
                                <p:cTn id="102" presetID="1" presetClass="exit" presetSubtype="0" fill="hold" grpId="2" nodeType="afterEffect">
                                  <p:stCondLst>
                                    <p:cond delay="0"/>
                                  </p:stCondLst>
                                  <p:childTnLst>
                                    <p:set>
                                      <p:cBhvr>
                                        <p:cTn id="103" dur="1" fill="hold">
                                          <p:stCondLst>
                                            <p:cond delay="0"/>
                                          </p:stCondLst>
                                        </p:cTn>
                                        <p:tgtEl>
                                          <p:spTgt spid="13">
                                            <p:txEl>
                                              <p:pRg st="0" end="0"/>
                                            </p:txEl>
                                          </p:spTgt>
                                        </p:tgtEl>
                                        <p:attrNameLst>
                                          <p:attrName>style.visibility</p:attrName>
                                        </p:attrNameLst>
                                      </p:cBhvr>
                                      <p:to>
                                        <p:strVal val="hidden"/>
                                      </p:to>
                                    </p:set>
                                  </p:childTnLst>
                                </p:cTn>
                              </p:par>
                            </p:childTnLst>
                          </p:cTn>
                        </p:par>
                        <p:par>
                          <p:cTn id="104" fill="hold">
                            <p:stCondLst>
                              <p:cond delay="3000"/>
                            </p:stCondLst>
                            <p:childTnLst>
                              <p:par>
                                <p:cTn id="105" presetID="35" presetClass="path" presetSubtype="0" accel="50000" decel="50000" fill="hold" nodeType="afterEffect">
                                  <p:stCondLst>
                                    <p:cond delay="0"/>
                                  </p:stCondLst>
                                  <p:childTnLst>
                                    <p:animMotion origin="layout" path="M -0.07882 0.00255 L -0.16545 0.00255 " pathEditMode="relative" rAng="0" ptsTypes="AA">
                                      <p:cBhvr>
                                        <p:cTn id="106" dur="2000" fill="hold"/>
                                        <p:tgtEl>
                                          <p:spTgt spid="3"/>
                                        </p:tgtEl>
                                        <p:attrNameLst>
                                          <p:attrName>ppt_x</p:attrName>
                                          <p:attrName>ppt_y</p:attrName>
                                        </p:attrNameLst>
                                      </p:cBhvr>
                                      <p:rCtr x="-43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5" grpId="1" animBg="1"/>
      <p:bldP spid="10" grpId="0" animBg="1"/>
      <p:bldP spid="10" grpId="1" animBg="1"/>
      <p:bldP spid="11" grpId="0" animBg="1"/>
      <p:bldP spid="12" grpId="0" build="allAtOnce"/>
      <p:bldP spid="12" grpId="1" build="allAtOnce"/>
      <p:bldP spid="13" grpId="0"/>
      <p:bldP spid="13" grpId="1"/>
      <p:bldP spid="13" grpId="2" build="allAtOnce"/>
      <p:bldP spid="13" grpId="3" build="allAtOnce"/>
      <p:bldP spid="27" grpId="0" animBg="1"/>
      <p:bldP spid="31"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F5989D3-6567-4203-817B-FB449819CDDA}" type="slidenum">
              <a:rPr lang="en-US" altLang="zh-CN" sz="1200" b="0" smtClean="0">
                <a:latin typeface="Arial" charset="0"/>
              </a:rPr>
              <a:pPr eaLnBrk="1" hangingPunct="1">
                <a:spcBef>
                  <a:spcPct val="0"/>
                </a:spcBef>
                <a:buClrTx/>
                <a:buFontTx/>
                <a:buNone/>
              </a:pPr>
              <a:t>43</a:t>
            </a:fld>
            <a:endParaRPr lang="en-US" altLang="zh-CN" sz="1200" b="0" smtClean="0">
              <a:latin typeface="Arial" charset="0"/>
            </a:endParaRPr>
          </a:p>
        </p:txBody>
      </p:sp>
      <p:sp>
        <p:nvSpPr>
          <p:cNvPr id="35843" name="Rectangle 2"/>
          <p:cNvSpPr>
            <a:spLocks noGrp="1" noChangeArrowheads="1"/>
          </p:cNvSpPr>
          <p:nvPr>
            <p:ph type="body" idx="1"/>
          </p:nvPr>
        </p:nvSpPr>
        <p:spPr>
          <a:xfrm>
            <a:off x="404720" y="188640"/>
            <a:ext cx="8139112" cy="1883296"/>
          </a:xfrm>
        </p:spPr>
        <p:txBody>
          <a:bodyPr/>
          <a:lstStyle/>
          <a:p>
            <a:pPr eaLnBrk="1" hangingPunct="1">
              <a:lnSpc>
                <a:spcPct val="120000"/>
              </a:lnSpc>
            </a:pPr>
            <a:r>
              <a:rPr lang="zh-CN" altLang="en-US" dirty="0" smtClean="0"/>
              <a:t>示例：对以下待排序序列进行快速排序</a:t>
            </a:r>
          </a:p>
        </p:txBody>
      </p:sp>
      <p:sp>
        <p:nvSpPr>
          <p:cNvPr id="4" name="圆角矩形 3"/>
          <p:cNvSpPr/>
          <p:nvPr/>
        </p:nvSpPr>
        <p:spPr bwMode="auto">
          <a:xfrm>
            <a:off x="121795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5" name="圆角矩形 4"/>
          <p:cNvSpPr/>
          <p:nvPr/>
        </p:nvSpPr>
        <p:spPr bwMode="auto">
          <a:xfrm>
            <a:off x="2030616" y="11967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 name="圆角矩形 5"/>
          <p:cNvSpPr/>
          <p:nvPr/>
        </p:nvSpPr>
        <p:spPr bwMode="auto">
          <a:xfrm>
            <a:off x="2843278"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3655940"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4468602"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528126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609392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690658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 name="组合 2"/>
          <p:cNvGrpSpPr/>
          <p:nvPr/>
        </p:nvGrpSpPr>
        <p:grpSpPr>
          <a:xfrm>
            <a:off x="5364088" y="1987499"/>
            <a:ext cx="864339" cy="975523"/>
            <a:chOff x="6948021" y="1987499"/>
            <a:chExt cx="864339" cy="975523"/>
          </a:xfrm>
        </p:grpSpPr>
        <p:sp>
          <p:nvSpPr>
            <p:cNvPr id="17" name="Line 23"/>
            <p:cNvSpPr>
              <a:spLocks noChangeShapeType="1"/>
            </p:cNvSpPr>
            <p:nvPr/>
          </p:nvSpPr>
          <p:spPr bwMode="auto">
            <a:xfrm flipV="1">
              <a:off x="7302630" y="1987499"/>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矩形 1"/>
            <p:cNvSpPr/>
            <p:nvPr/>
          </p:nvSpPr>
          <p:spPr>
            <a:xfrm>
              <a:off x="6948021" y="2439802"/>
              <a:ext cx="864339" cy="523220"/>
            </a:xfrm>
            <a:prstGeom prst="rect">
              <a:avLst/>
            </a:prstGeom>
          </p:spPr>
          <p:txBody>
            <a:bodyPr wrap="none">
              <a:spAutoFit/>
            </a:bodyPr>
            <a:lstStyle/>
            <a:p>
              <a:r>
                <a:rPr lang="en-US" altLang="zh-CN" b="1" dirty="0" smtClean="0"/>
                <a:t>high</a:t>
              </a:r>
              <a:endParaRPr lang="zh-CN" altLang="en-US" b="1" dirty="0"/>
            </a:p>
          </p:txBody>
        </p:sp>
      </p:grpSp>
      <p:grpSp>
        <p:nvGrpSpPr>
          <p:cNvPr id="18" name="组合 17"/>
          <p:cNvGrpSpPr/>
          <p:nvPr/>
        </p:nvGrpSpPr>
        <p:grpSpPr>
          <a:xfrm>
            <a:off x="2051720" y="1949421"/>
            <a:ext cx="723275" cy="975523"/>
            <a:chOff x="1217711" y="2060848"/>
            <a:chExt cx="723275" cy="975523"/>
          </a:xfrm>
        </p:grpSpPr>
        <p:sp>
          <p:nvSpPr>
            <p:cNvPr id="19" name="Line 23"/>
            <p:cNvSpPr>
              <a:spLocks noChangeShapeType="1"/>
            </p:cNvSpPr>
            <p:nvPr/>
          </p:nvSpPr>
          <p:spPr bwMode="auto">
            <a:xfrm flipV="1">
              <a:off x="1572320" y="2060848"/>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矩形 19"/>
            <p:cNvSpPr/>
            <p:nvPr/>
          </p:nvSpPr>
          <p:spPr>
            <a:xfrm>
              <a:off x="1217711" y="2513151"/>
              <a:ext cx="723275" cy="523220"/>
            </a:xfrm>
            <a:prstGeom prst="rect">
              <a:avLst/>
            </a:prstGeom>
          </p:spPr>
          <p:txBody>
            <a:bodyPr wrap="none">
              <a:spAutoFit/>
            </a:bodyPr>
            <a:lstStyle/>
            <a:p>
              <a:r>
                <a:rPr lang="en-US" altLang="zh-CN" b="1" dirty="0" smtClean="0"/>
                <a:t>low</a:t>
              </a:r>
              <a:endParaRPr lang="zh-CN" altLang="en-US" b="1" dirty="0"/>
            </a:p>
          </p:txBody>
        </p:sp>
      </p:grpSp>
      <p:sp>
        <p:nvSpPr>
          <p:cNvPr id="13" name="矩形 12"/>
          <p:cNvSpPr/>
          <p:nvPr/>
        </p:nvSpPr>
        <p:spPr>
          <a:xfrm>
            <a:off x="4164135" y="1700808"/>
            <a:ext cx="623889" cy="1015663"/>
          </a:xfrm>
          <a:prstGeom prst="rect">
            <a:avLst/>
          </a:prstGeom>
        </p:spPr>
        <p:txBody>
          <a:bodyPr wrap="none">
            <a:spAutoFit/>
          </a:bodyPr>
          <a:lstStyle/>
          <a:p>
            <a:r>
              <a:rPr lang="en-US" altLang="zh-CN" sz="6000" b="1" dirty="0" smtClean="0">
                <a:solidFill>
                  <a:srgbClr val="FF0000"/>
                </a:solidFill>
              </a:rPr>
              <a:t>&lt;</a:t>
            </a:r>
            <a:endParaRPr lang="zh-CN" altLang="en-US" dirty="0"/>
          </a:p>
        </p:txBody>
      </p:sp>
      <p:sp>
        <p:nvSpPr>
          <p:cNvPr id="32" name="圆角矩形 31"/>
          <p:cNvSpPr/>
          <p:nvPr/>
        </p:nvSpPr>
        <p:spPr bwMode="auto">
          <a:xfrm>
            <a:off x="179512" y="522920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    基准元素在</a:t>
            </a:r>
            <a:r>
              <a:rPr lang="zh-CN" altLang="en-US" b="1" dirty="0" smtClean="0">
                <a:solidFill>
                  <a:srgbClr val="FF0000"/>
                </a:solidFill>
              </a:rPr>
              <a:t>前面</a:t>
            </a:r>
            <a:r>
              <a:rPr lang="zh-CN" altLang="en-US" b="1" dirty="0" smtClean="0">
                <a:solidFill>
                  <a:schemeClr val="bg1"/>
                </a:solidFill>
              </a:rPr>
              <a:t>，</a:t>
            </a:r>
            <a:r>
              <a:rPr lang="en-US" altLang="zh-CN" b="1" dirty="0" smtClean="0">
                <a:solidFill>
                  <a:schemeClr val="bg1"/>
                </a:solidFill>
              </a:rPr>
              <a:t>r[low</a:t>
            </a:r>
            <a:r>
              <a:rPr lang="en-US" altLang="zh-CN" b="1" dirty="0">
                <a:solidFill>
                  <a:schemeClr val="bg1"/>
                </a:solidFill>
              </a:rPr>
              <a:t>] &gt;</a:t>
            </a:r>
            <a:r>
              <a:rPr lang="en-US" altLang="zh-CN" b="1" dirty="0" smtClean="0">
                <a:solidFill>
                  <a:schemeClr val="bg1"/>
                </a:solidFill>
              </a:rPr>
              <a:t>r[high], </a:t>
            </a:r>
            <a:r>
              <a:rPr lang="zh-CN" altLang="en-US" b="1" dirty="0" smtClean="0">
                <a:solidFill>
                  <a:schemeClr val="bg1"/>
                </a:solidFill>
              </a:rPr>
              <a:t>交换</a:t>
            </a:r>
            <a:r>
              <a:rPr lang="en-US" altLang="zh-CN" b="1" dirty="0" smtClean="0">
                <a:solidFill>
                  <a:schemeClr val="bg1"/>
                </a:solidFill>
              </a:rPr>
              <a:t>, low++</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24" name="圆角矩形 23"/>
          <p:cNvSpPr/>
          <p:nvPr/>
        </p:nvSpPr>
        <p:spPr bwMode="auto">
          <a:xfrm>
            <a:off x="186640" y="522920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    基准元素在</a:t>
            </a:r>
            <a:r>
              <a:rPr lang="zh-CN" altLang="en-US" b="1" dirty="0" smtClean="0">
                <a:solidFill>
                  <a:srgbClr val="FF0000"/>
                </a:solidFill>
              </a:rPr>
              <a:t>后面</a:t>
            </a:r>
            <a:r>
              <a:rPr lang="zh-CN" altLang="en-US" b="1" dirty="0" smtClean="0">
                <a:solidFill>
                  <a:schemeClr val="bg1"/>
                </a:solidFill>
              </a:rPr>
              <a:t>，</a:t>
            </a:r>
            <a:r>
              <a:rPr lang="en-US" altLang="zh-CN" b="1" dirty="0" smtClean="0">
                <a:solidFill>
                  <a:schemeClr val="bg1"/>
                </a:solidFill>
              </a:rPr>
              <a:t>r[low</a:t>
            </a:r>
            <a:r>
              <a:rPr lang="en-US" altLang="zh-CN" b="1" dirty="0">
                <a:solidFill>
                  <a:schemeClr val="bg1"/>
                </a:solidFill>
              </a:rPr>
              <a:t>] </a:t>
            </a:r>
            <a:r>
              <a:rPr lang="en-US" altLang="zh-CN" b="1" dirty="0" smtClean="0">
                <a:solidFill>
                  <a:schemeClr val="bg1"/>
                </a:solidFill>
              </a:rPr>
              <a:t>&lt;r[high], low++</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pic>
        <p:nvPicPr>
          <p:cNvPr id="25" name="Picture 5" descr="png-05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9" y="4869160"/>
            <a:ext cx="108540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18050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gtEl>
                                      </p:cBhvr>
                                    </p:animEffect>
                                    <p:animScale>
                                      <p:cBhvr>
                                        <p:cTn id="16" dur="250" autoRev="1" fill="hold"/>
                                        <p:tgtEl>
                                          <p:spTgt spid="3"/>
                                        </p:tgtEl>
                                      </p:cBhvr>
                                      <p:by x="105000" y="105000"/>
                                    </p:animScale>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44" presetClass="path" presetSubtype="0" accel="50000" decel="50000" fill="hold" grpId="1" nodeType="afterEffect">
                                  <p:stCondLst>
                                    <p:cond delay="0"/>
                                  </p:stCondLst>
                                  <p:childTnLst>
                                    <p:animMotion origin="layout" path="M 0.00278 -1.85185E-6 L 0.09722 -0.04004 C 0.11701 -0.04907 0.1467 -0.05393 0.1776 -0.05393 C 0.21285 -0.05393 0.24115 -0.04907 0.26094 -0.04004 L 0.35556 -1.85185E-6 " pathEditMode="relative" rAng="0" ptsTypes="FffFF">
                                      <p:cBhvr>
                                        <p:cTn id="29" dur="2000" fill="hold"/>
                                        <p:tgtEl>
                                          <p:spTgt spid="5"/>
                                        </p:tgtEl>
                                        <p:attrNameLst>
                                          <p:attrName>ppt_x</p:attrName>
                                          <p:attrName>ppt_y</p:attrName>
                                        </p:attrNameLst>
                                      </p:cBhvr>
                                      <p:rCtr x="17639" y="-2708"/>
                                    </p:animMotion>
                                  </p:childTnLst>
                                </p:cTn>
                              </p:par>
                              <p:par>
                                <p:cTn id="30" presetID="44" presetClass="path" presetSubtype="0" accel="50000" decel="50000" fill="hold" grpId="1" nodeType="withEffect">
                                  <p:stCondLst>
                                    <p:cond delay="0"/>
                                  </p:stCondLst>
                                  <p:childTnLst>
                                    <p:animMotion origin="layout" path="M -3.33333E-6 -1.85185E-6 L -0.09566 0.05463 C -0.1158 0.0669 -0.14583 0.07361 -0.17708 0.07361 C -0.21267 0.07361 -0.24132 0.0669 -0.26145 0.05463 L -0.35711 -1.85185E-6 " pathEditMode="relative" rAng="0" ptsTypes="FffFF">
                                      <p:cBhvr>
                                        <p:cTn id="31" dur="2000" fill="hold"/>
                                        <p:tgtEl>
                                          <p:spTgt spid="9"/>
                                        </p:tgtEl>
                                        <p:attrNameLst>
                                          <p:attrName>ppt_x</p:attrName>
                                          <p:attrName>ppt_y</p:attrName>
                                        </p:attrNameLst>
                                      </p:cBhvr>
                                      <p:rCtr x="-17865" y="3681"/>
                                    </p:animMotion>
                                  </p:childTnLst>
                                </p:cTn>
                              </p:par>
                            </p:childTnLst>
                          </p:cTn>
                        </p:par>
                        <p:par>
                          <p:cTn id="32" fill="hold">
                            <p:stCondLst>
                              <p:cond delay="3500"/>
                            </p:stCondLst>
                            <p:childTnLst>
                              <p:par>
                                <p:cTn id="33" presetID="1" presetClass="exit" presetSubtype="0" fill="hold" grpId="0" nodeType="afterEffect">
                                  <p:stCondLst>
                                    <p:cond delay="0"/>
                                  </p:stCondLst>
                                  <p:childTnLst>
                                    <p:set>
                                      <p:cBhvr>
                                        <p:cTn id="34" dur="1" fill="hold">
                                          <p:stCondLst>
                                            <p:cond delay="0"/>
                                          </p:stCondLst>
                                        </p:cTn>
                                        <p:tgtEl>
                                          <p:spTgt spid="13">
                                            <p:txEl>
                                              <p:pRg st="0" end="0"/>
                                            </p:txEl>
                                          </p:spTgt>
                                        </p:tgtEl>
                                        <p:attrNameLst>
                                          <p:attrName>style.visibility</p:attrName>
                                        </p:attrNameLst>
                                      </p:cBhvr>
                                      <p:to>
                                        <p:strVal val="hidden"/>
                                      </p:to>
                                    </p:set>
                                  </p:childTnLst>
                                </p:cTn>
                              </p:par>
                            </p:childTnLst>
                          </p:cTn>
                        </p:par>
                        <p:par>
                          <p:cTn id="35" fill="hold">
                            <p:stCondLst>
                              <p:cond delay="3500"/>
                            </p:stCondLst>
                            <p:childTnLst>
                              <p:par>
                                <p:cTn id="36" presetID="63" presetClass="path" presetSubtype="0" accel="50000" decel="50000" fill="hold" nodeType="afterEffect">
                                  <p:stCondLst>
                                    <p:cond delay="0"/>
                                  </p:stCondLst>
                                  <p:childTnLst>
                                    <p:animMotion origin="layout" path="M -0.00017 0.00255 L 0.09444 0.00255 " pathEditMode="relative" rAng="0" ptsTypes="AA">
                                      <p:cBhvr>
                                        <p:cTn id="37" dur="2000" fill="hold"/>
                                        <p:tgtEl>
                                          <p:spTgt spid="18"/>
                                        </p:tgtEl>
                                        <p:attrNameLst>
                                          <p:attrName>ppt_x</p:attrName>
                                          <p:attrName>ppt_y</p:attrName>
                                        </p:attrNameLst>
                                      </p:cBhvr>
                                      <p:rCtr x="4722" y="0"/>
                                    </p:animMotion>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2" nodeType="clickEffect">
                                  <p:stCondLst>
                                    <p:cond delay="0"/>
                                  </p:stCondLst>
                                  <p:childTnLst>
                                    <p:animEffect transition="out" filter="fade">
                                      <p:cBhvr>
                                        <p:cTn id="41" dur="500" tmFilter="0, 0; .2, .5; .8, .5; 1, 0"/>
                                        <p:tgtEl>
                                          <p:spTgt spid="5"/>
                                        </p:tgtEl>
                                      </p:cBhvr>
                                    </p:animEffect>
                                    <p:animScale>
                                      <p:cBhvr>
                                        <p:cTn id="42" dur="250" autoRev="1" fill="hold"/>
                                        <p:tgtEl>
                                          <p:spTgt spid="5"/>
                                        </p:tgtEl>
                                      </p:cBhvr>
                                      <p:by x="105000" y="105000"/>
                                    </p:animScale>
                                  </p:childTnLst>
                                </p:cTn>
                              </p:par>
                              <p:par>
                                <p:cTn id="43" presetID="26" presetClass="emph" presetSubtype="0" fill="hold" nodeType="withEffect">
                                  <p:stCondLst>
                                    <p:cond delay="0"/>
                                  </p:stCondLst>
                                  <p:childTnLst>
                                    <p:animEffect transition="out" filter="fade">
                                      <p:cBhvr>
                                        <p:cTn id="44" dur="500" tmFilter="0, 0; .2, .5; .8, .5; 1, 0"/>
                                        <p:tgtEl>
                                          <p:spTgt spid="18"/>
                                        </p:tgtEl>
                                      </p:cBhvr>
                                    </p:animEffect>
                                    <p:animScale>
                                      <p:cBhvr>
                                        <p:cTn id="45" dur="250" autoRev="1" fill="hold"/>
                                        <p:tgtEl>
                                          <p:spTgt spid="18"/>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3"/>
                                        </p:tgtEl>
                                      </p:cBhvr>
                                    </p:animEffect>
                                    <p:animScale>
                                      <p:cBhvr>
                                        <p:cTn id="48" dur="250" autoRev="1" fill="hold"/>
                                        <p:tgtEl>
                                          <p:spTgt spid="3"/>
                                        </p:tgtEl>
                                      </p:cBhvr>
                                      <p:by x="105000" y="105000"/>
                                    </p:animScale>
                                  </p:childTnLst>
                                </p:cTn>
                              </p:par>
                              <p:par>
                                <p:cTn id="49" presetID="26" presetClass="emph" presetSubtype="0" fill="hold" grpId="0" nodeType="withEffect">
                                  <p:stCondLst>
                                    <p:cond delay="0"/>
                                  </p:stCondLst>
                                  <p:childTnLst>
                                    <p:animEffect transition="out" filter="fade">
                                      <p:cBhvr>
                                        <p:cTn id="50" dur="500" tmFilter="0, 0; .2, .5; .8, .5; 1, 0"/>
                                        <p:tgtEl>
                                          <p:spTgt spid="6"/>
                                        </p:tgtEl>
                                      </p:cBhvr>
                                    </p:animEffect>
                                    <p:animScale>
                                      <p:cBhvr>
                                        <p:cTn id="51" dur="250" autoRev="1" fill="hold"/>
                                        <p:tgtEl>
                                          <p:spTgt spid="6"/>
                                        </p:tgtEl>
                                      </p:cBhvr>
                                      <p:by x="105000" y="105000"/>
                                    </p:animScale>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grpId="1"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 calcmode="lin" valueType="num">
                                      <p:cBhvr additive="base">
                                        <p:cTn id="6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500"/>
                            </p:stCondLst>
                            <p:childTnLst>
                              <p:par>
                                <p:cTn id="63" presetID="1" presetClass="exit" presetSubtype="0" fill="hold" grpId="2" nodeType="afterEffect">
                                  <p:stCondLst>
                                    <p:cond delay="0"/>
                                  </p:stCondLst>
                                  <p:childTnLst>
                                    <p:set>
                                      <p:cBhvr>
                                        <p:cTn id="64" dur="1" fill="hold">
                                          <p:stCondLst>
                                            <p:cond delay="0"/>
                                          </p:stCondLst>
                                        </p:cTn>
                                        <p:tgtEl>
                                          <p:spTgt spid="13">
                                            <p:txEl>
                                              <p:pRg st="0" end="0"/>
                                            </p:txEl>
                                          </p:spTgt>
                                        </p:tgtEl>
                                        <p:attrNameLst>
                                          <p:attrName>style.visibility</p:attrName>
                                        </p:attrNameLst>
                                      </p:cBhvr>
                                      <p:to>
                                        <p:strVal val="hidden"/>
                                      </p:to>
                                    </p:set>
                                  </p:childTnLst>
                                </p:cTn>
                              </p:par>
                            </p:childTnLst>
                          </p:cTn>
                        </p:par>
                        <p:par>
                          <p:cTn id="65" fill="hold">
                            <p:stCondLst>
                              <p:cond delay="1500"/>
                            </p:stCondLst>
                            <p:childTnLst>
                              <p:par>
                                <p:cTn id="66" presetID="63" presetClass="path" presetSubtype="0" accel="50000" decel="50000" fill="hold" nodeType="afterEffect">
                                  <p:stCondLst>
                                    <p:cond delay="0"/>
                                  </p:stCondLst>
                                  <p:childTnLst>
                                    <p:animMotion origin="layout" path="M 0.09444 0.00255 L 0.17309 0.00255 " pathEditMode="relative" rAng="0" ptsTypes="AA">
                                      <p:cBhvr>
                                        <p:cTn id="67" dur="2000" fill="hold"/>
                                        <p:tgtEl>
                                          <p:spTgt spid="18"/>
                                        </p:tgtEl>
                                        <p:attrNameLst>
                                          <p:attrName>ppt_x</p:attrName>
                                          <p:attrName>ppt_y</p:attrName>
                                        </p:attrNameLst>
                                      </p:cBhvr>
                                      <p:rCtr x="3924" y="0"/>
                                    </p:animMotion>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grpId="4" nodeType="clickEffect">
                                  <p:stCondLst>
                                    <p:cond delay="0"/>
                                  </p:stCondLst>
                                  <p:childTnLst>
                                    <p:animEffect transition="out" filter="fade">
                                      <p:cBhvr>
                                        <p:cTn id="71" dur="500" tmFilter="0, 0; .2, .5; .8, .5; 1, 0"/>
                                        <p:tgtEl>
                                          <p:spTgt spid="5"/>
                                        </p:tgtEl>
                                      </p:cBhvr>
                                    </p:animEffect>
                                    <p:animScale>
                                      <p:cBhvr>
                                        <p:cTn id="72" dur="250" autoRev="1" fill="hold"/>
                                        <p:tgtEl>
                                          <p:spTgt spid="5"/>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18"/>
                                        </p:tgtEl>
                                      </p:cBhvr>
                                    </p:animEffect>
                                    <p:animScale>
                                      <p:cBhvr>
                                        <p:cTn id="75" dur="250" autoRev="1" fill="hold"/>
                                        <p:tgtEl>
                                          <p:spTgt spid="18"/>
                                        </p:tgtEl>
                                      </p:cBhvr>
                                      <p:by x="105000" y="105000"/>
                                    </p:animScale>
                                  </p:childTnLst>
                                </p:cTn>
                              </p:par>
                              <p:par>
                                <p:cTn id="76" presetID="26" presetClass="emph" presetSubtype="0" fill="hold" nodeType="withEffect">
                                  <p:stCondLst>
                                    <p:cond delay="0"/>
                                  </p:stCondLst>
                                  <p:childTnLst>
                                    <p:animEffect transition="out" filter="fade">
                                      <p:cBhvr>
                                        <p:cTn id="77" dur="500" tmFilter="0, 0; .2, .5; .8, .5; 1, 0"/>
                                        <p:tgtEl>
                                          <p:spTgt spid="3"/>
                                        </p:tgtEl>
                                      </p:cBhvr>
                                    </p:animEffect>
                                    <p:animScale>
                                      <p:cBhvr>
                                        <p:cTn id="78" dur="250" autoRev="1" fill="hold"/>
                                        <p:tgtEl>
                                          <p:spTgt spid="3"/>
                                        </p:tgtEl>
                                      </p:cBhvr>
                                      <p:by x="105000" y="105000"/>
                                    </p:animScale>
                                  </p:childTnLst>
                                </p:cTn>
                              </p:par>
                              <p:par>
                                <p:cTn id="79" presetID="26" presetClass="emph" presetSubtype="0" fill="hold" grpId="0" nodeType="withEffect">
                                  <p:stCondLst>
                                    <p:cond delay="0"/>
                                  </p:stCondLst>
                                  <p:childTnLst>
                                    <p:animEffect transition="out" filter="fade">
                                      <p:cBhvr>
                                        <p:cTn id="80" dur="500" tmFilter="0, 0; .2, .5; .8, .5; 1, 0"/>
                                        <p:tgtEl>
                                          <p:spTgt spid="7"/>
                                        </p:tgtEl>
                                      </p:cBhvr>
                                    </p:animEffect>
                                    <p:animScale>
                                      <p:cBhvr>
                                        <p:cTn id="81" dur="250" autoRev="1" fill="hold"/>
                                        <p:tgtEl>
                                          <p:spTgt spid="7"/>
                                        </p:tgtEl>
                                      </p:cBhvr>
                                      <p:by x="105000" y="105000"/>
                                    </p:animScale>
                                  </p:childTnLst>
                                </p:cTn>
                              </p:par>
                            </p:childTnLst>
                          </p:cTn>
                        </p:par>
                        <p:par>
                          <p:cTn id="82" fill="hold">
                            <p:stCondLst>
                              <p:cond delay="500"/>
                            </p:stCondLst>
                            <p:childTnLst>
                              <p:par>
                                <p:cTn id="83" presetID="2" presetClass="entr" presetSubtype="4" fill="hold" grpId="3" nodeType="afterEffect">
                                  <p:stCondLst>
                                    <p:cond delay="0"/>
                                  </p:stCondLst>
                                  <p:childTnLst>
                                    <p:set>
                                      <p:cBhvr>
                                        <p:cTn id="84" dur="1" fill="hold">
                                          <p:stCondLst>
                                            <p:cond delay="0"/>
                                          </p:stCondLst>
                                        </p:cTn>
                                        <p:tgtEl>
                                          <p:spTgt spid="13">
                                            <p:txEl>
                                              <p:pRg st="0" end="0"/>
                                            </p:txEl>
                                          </p:spTgt>
                                        </p:tgtEl>
                                        <p:attrNameLst>
                                          <p:attrName>style.visibility</p:attrName>
                                        </p:attrNameLst>
                                      </p:cBhvr>
                                      <p:to>
                                        <p:strVal val="visible"/>
                                      </p:to>
                                    </p:set>
                                    <p:anim calcmode="lin" valueType="num">
                                      <p:cBhvr additive="base">
                                        <p:cTn id="8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13">
                                            <p:txEl>
                                              <p:pRg st="0" end="0"/>
                                            </p:txEl>
                                          </p:spTgt>
                                        </p:tgtEl>
                                        <p:attrNameLst>
                                          <p:attrName>style.visibility</p:attrName>
                                        </p:attrNameLst>
                                      </p:cBhvr>
                                      <p:to>
                                        <p:strVal val="hidden"/>
                                      </p:to>
                                    </p:set>
                                  </p:childTnLst>
                                </p:cTn>
                              </p:par>
                            </p:childTnLst>
                          </p:cTn>
                        </p:par>
                        <p:par>
                          <p:cTn id="91" fill="hold">
                            <p:stCondLst>
                              <p:cond delay="0"/>
                            </p:stCondLst>
                            <p:childTnLst>
                              <p:par>
                                <p:cTn id="92" presetID="63" presetClass="path" presetSubtype="0" accel="50000" decel="50000" fill="hold" nodeType="afterEffect">
                                  <p:stCondLst>
                                    <p:cond delay="0"/>
                                  </p:stCondLst>
                                  <p:childTnLst>
                                    <p:animMotion origin="layout" path="M 0.17309 0.00255 L 0.25972 0.00255 " pathEditMode="relative" rAng="0" ptsTypes="AA">
                                      <p:cBhvr>
                                        <p:cTn id="93" dur="2000" fill="hold"/>
                                        <p:tgtEl>
                                          <p:spTgt spid="18"/>
                                        </p:tgtEl>
                                        <p:attrNameLst>
                                          <p:attrName>ppt_x</p:attrName>
                                          <p:attrName>ppt_y</p:attrName>
                                        </p:attrNameLst>
                                      </p:cBhvr>
                                      <p:rCtr x="43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4" animBg="1"/>
      <p:bldP spid="6" grpId="0" animBg="1"/>
      <p:bldP spid="7" grpId="0" animBg="1"/>
      <p:bldP spid="9" grpId="0" animBg="1"/>
      <p:bldP spid="9" grpId="1" animBg="1"/>
      <p:bldP spid="13" grpId="0" build="allAtOnce"/>
      <p:bldP spid="13" grpId="1" build="allAtOnce"/>
      <p:bldP spid="13" grpId="2" build="allAtOnce"/>
      <p:bldP spid="13" grpId="3" build="allAtOnce"/>
      <p:bldP spid="13" grpId="4" build="allAtOnce"/>
      <p:bldP spid="32"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F5989D3-6567-4203-817B-FB449819CDDA}" type="slidenum">
              <a:rPr lang="en-US" altLang="zh-CN" sz="1200" b="0" smtClean="0">
                <a:latin typeface="Arial" charset="0"/>
              </a:rPr>
              <a:pPr eaLnBrk="1" hangingPunct="1">
                <a:spcBef>
                  <a:spcPct val="0"/>
                </a:spcBef>
                <a:buClrTx/>
                <a:buFontTx/>
                <a:buNone/>
              </a:pPr>
              <a:t>44</a:t>
            </a:fld>
            <a:endParaRPr lang="en-US" altLang="zh-CN" sz="1200" b="0" smtClean="0">
              <a:latin typeface="Arial" charset="0"/>
            </a:endParaRPr>
          </a:p>
        </p:txBody>
      </p:sp>
      <p:sp>
        <p:nvSpPr>
          <p:cNvPr id="35843" name="Rectangle 2"/>
          <p:cNvSpPr>
            <a:spLocks noGrp="1" noChangeArrowheads="1"/>
          </p:cNvSpPr>
          <p:nvPr>
            <p:ph type="body" idx="1"/>
          </p:nvPr>
        </p:nvSpPr>
        <p:spPr>
          <a:xfrm>
            <a:off x="404720" y="188640"/>
            <a:ext cx="8139112" cy="1883296"/>
          </a:xfrm>
        </p:spPr>
        <p:txBody>
          <a:bodyPr/>
          <a:lstStyle/>
          <a:p>
            <a:pPr eaLnBrk="1" hangingPunct="1">
              <a:lnSpc>
                <a:spcPct val="120000"/>
              </a:lnSpc>
            </a:pPr>
            <a:r>
              <a:rPr lang="zh-CN" altLang="en-US" dirty="0" smtClean="0"/>
              <a:t>示例：对以下待排序序列进行快速排序</a:t>
            </a:r>
          </a:p>
        </p:txBody>
      </p:sp>
      <p:sp>
        <p:nvSpPr>
          <p:cNvPr id="4" name="圆角矩形 3"/>
          <p:cNvSpPr/>
          <p:nvPr/>
        </p:nvSpPr>
        <p:spPr bwMode="auto">
          <a:xfrm>
            <a:off x="121795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5" name="圆角矩形 4"/>
          <p:cNvSpPr/>
          <p:nvPr/>
        </p:nvSpPr>
        <p:spPr bwMode="auto">
          <a:xfrm>
            <a:off x="203061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6" name="圆角矩形 5"/>
          <p:cNvSpPr/>
          <p:nvPr/>
        </p:nvSpPr>
        <p:spPr bwMode="auto">
          <a:xfrm>
            <a:off x="2843278"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3655940"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4468602"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5281264" y="11967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609392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690658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grpSp>
        <p:nvGrpSpPr>
          <p:cNvPr id="3" name="组合 2"/>
          <p:cNvGrpSpPr/>
          <p:nvPr/>
        </p:nvGrpSpPr>
        <p:grpSpPr>
          <a:xfrm>
            <a:off x="5364088" y="1987499"/>
            <a:ext cx="864339" cy="975523"/>
            <a:chOff x="6948021" y="1987499"/>
            <a:chExt cx="864339" cy="975523"/>
          </a:xfrm>
        </p:grpSpPr>
        <p:sp>
          <p:nvSpPr>
            <p:cNvPr id="17" name="Line 23"/>
            <p:cNvSpPr>
              <a:spLocks noChangeShapeType="1"/>
            </p:cNvSpPr>
            <p:nvPr/>
          </p:nvSpPr>
          <p:spPr bwMode="auto">
            <a:xfrm flipV="1">
              <a:off x="7302630" y="1987499"/>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矩形 1"/>
            <p:cNvSpPr/>
            <p:nvPr/>
          </p:nvSpPr>
          <p:spPr>
            <a:xfrm>
              <a:off x="6948021" y="2439802"/>
              <a:ext cx="864339" cy="523220"/>
            </a:xfrm>
            <a:prstGeom prst="rect">
              <a:avLst/>
            </a:prstGeom>
          </p:spPr>
          <p:txBody>
            <a:bodyPr wrap="none">
              <a:spAutoFit/>
            </a:bodyPr>
            <a:lstStyle/>
            <a:p>
              <a:r>
                <a:rPr lang="en-US" altLang="zh-CN" b="1" dirty="0" smtClean="0"/>
                <a:t>high</a:t>
              </a:r>
              <a:endParaRPr lang="zh-CN" altLang="en-US" b="1" dirty="0"/>
            </a:p>
          </p:txBody>
        </p:sp>
      </p:grpSp>
      <p:grpSp>
        <p:nvGrpSpPr>
          <p:cNvPr id="18" name="组合 17"/>
          <p:cNvGrpSpPr/>
          <p:nvPr/>
        </p:nvGrpSpPr>
        <p:grpSpPr>
          <a:xfrm>
            <a:off x="4568805" y="2021429"/>
            <a:ext cx="723275" cy="975523"/>
            <a:chOff x="1217711" y="2060848"/>
            <a:chExt cx="723275" cy="975523"/>
          </a:xfrm>
        </p:grpSpPr>
        <p:sp>
          <p:nvSpPr>
            <p:cNvPr id="19" name="Line 23"/>
            <p:cNvSpPr>
              <a:spLocks noChangeShapeType="1"/>
            </p:cNvSpPr>
            <p:nvPr/>
          </p:nvSpPr>
          <p:spPr bwMode="auto">
            <a:xfrm flipV="1">
              <a:off x="1572320" y="2060848"/>
              <a:ext cx="0" cy="432941"/>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矩形 19"/>
            <p:cNvSpPr/>
            <p:nvPr/>
          </p:nvSpPr>
          <p:spPr>
            <a:xfrm>
              <a:off x="1217711" y="2513151"/>
              <a:ext cx="723275" cy="523220"/>
            </a:xfrm>
            <a:prstGeom prst="rect">
              <a:avLst/>
            </a:prstGeom>
          </p:spPr>
          <p:txBody>
            <a:bodyPr wrap="none">
              <a:spAutoFit/>
            </a:bodyPr>
            <a:lstStyle/>
            <a:p>
              <a:r>
                <a:rPr lang="en-US" altLang="zh-CN" b="1" dirty="0" smtClean="0"/>
                <a:t>low</a:t>
              </a:r>
              <a:endParaRPr lang="zh-CN" altLang="en-US" b="1" dirty="0"/>
            </a:p>
          </p:txBody>
        </p:sp>
      </p:grpSp>
      <p:sp>
        <p:nvSpPr>
          <p:cNvPr id="12" name="矩形 11"/>
          <p:cNvSpPr/>
          <p:nvPr/>
        </p:nvSpPr>
        <p:spPr>
          <a:xfrm>
            <a:off x="5076056" y="1772816"/>
            <a:ext cx="623889" cy="1015663"/>
          </a:xfrm>
          <a:prstGeom prst="rect">
            <a:avLst/>
          </a:prstGeom>
        </p:spPr>
        <p:txBody>
          <a:bodyPr wrap="none">
            <a:spAutoFit/>
          </a:bodyPr>
          <a:lstStyle/>
          <a:p>
            <a:r>
              <a:rPr lang="en-US" altLang="zh-CN" sz="6000" b="1" dirty="0">
                <a:solidFill>
                  <a:srgbClr val="FF0000"/>
                </a:solidFill>
              </a:rPr>
              <a:t>&gt;</a:t>
            </a:r>
            <a:endParaRPr lang="zh-CN" altLang="en-US" sz="6000" b="1" dirty="0">
              <a:solidFill>
                <a:srgbClr val="FF0000"/>
              </a:solidFill>
            </a:endParaRPr>
          </a:p>
        </p:txBody>
      </p:sp>
      <p:sp>
        <p:nvSpPr>
          <p:cNvPr id="32" name="圆角矩形 31"/>
          <p:cNvSpPr/>
          <p:nvPr/>
        </p:nvSpPr>
        <p:spPr bwMode="auto">
          <a:xfrm>
            <a:off x="323528" y="522920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    基准元素在</a:t>
            </a:r>
            <a:r>
              <a:rPr lang="zh-CN" altLang="en-US" b="1" dirty="0" smtClean="0">
                <a:solidFill>
                  <a:srgbClr val="FF0000"/>
                </a:solidFill>
              </a:rPr>
              <a:t>后面</a:t>
            </a:r>
            <a:r>
              <a:rPr lang="zh-CN" altLang="en-US" b="1" dirty="0" smtClean="0">
                <a:solidFill>
                  <a:schemeClr val="bg1"/>
                </a:solidFill>
              </a:rPr>
              <a:t>，</a:t>
            </a:r>
            <a:r>
              <a:rPr lang="en-US" altLang="zh-CN" b="1" dirty="0" smtClean="0">
                <a:solidFill>
                  <a:schemeClr val="bg1"/>
                </a:solidFill>
              </a:rPr>
              <a:t>r[low</a:t>
            </a:r>
            <a:r>
              <a:rPr lang="en-US" altLang="zh-CN" b="1" dirty="0">
                <a:solidFill>
                  <a:schemeClr val="bg1"/>
                </a:solidFill>
              </a:rPr>
              <a:t>] &gt;</a:t>
            </a:r>
            <a:r>
              <a:rPr lang="en-US" altLang="zh-CN" b="1" dirty="0" smtClean="0">
                <a:solidFill>
                  <a:schemeClr val="bg1"/>
                </a:solidFill>
              </a:rPr>
              <a:t>r[high], </a:t>
            </a:r>
            <a:r>
              <a:rPr lang="zh-CN" altLang="en-US" b="1" dirty="0" smtClean="0">
                <a:solidFill>
                  <a:schemeClr val="bg1"/>
                </a:solidFill>
              </a:rPr>
              <a:t>交换</a:t>
            </a:r>
            <a:r>
              <a:rPr lang="en-US" altLang="zh-CN" b="1" dirty="0" smtClean="0">
                <a:solidFill>
                  <a:schemeClr val="bg1"/>
                </a:solidFill>
              </a:rPr>
              <a:t>, high--</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23" name="圆角矩形 22"/>
          <p:cNvSpPr/>
          <p:nvPr/>
        </p:nvSpPr>
        <p:spPr bwMode="auto">
          <a:xfrm>
            <a:off x="323528" y="522920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low&lt;high</a:t>
            </a:r>
            <a:r>
              <a:rPr kumimoji="1" lang="en-US" altLang="zh-CN" sz="2800" b="1" i="0" u="none" strike="noStrike" cap="none" normalizeH="0" dirty="0" smtClean="0">
                <a:ln>
                  <a:noFill/>
                </a:ln>
                <a:solidFill>
                  <a:schemeClr val="bg1"/>
                </a:solidFill>
                <a:effectLst/>
                <a:latin typeface="Times New Roman" pitchFamily="18" charset="0"/>
                <a:ea typeface="宋体" pitchFamily="2" charset="-122"/>
              </a:rPr>
              <a:t> </a:t>
            </a:r>
            <a:r>
              <a:rPr kumimoji="1" lang="zh-CN" altLang="en-US" sz="2800" b="1" i="0" u="none" strike="noStrike" cap="none" normalizeH="0" dirty="0" smtClean="0">
                <a:ln>
                  <a:noFill/>
                </a:ln>
                <a:solidFill>
                  <a:schemeClr val="bg1"/>
                </a:solidFill>
                <a:effectLst/>
                <a:latin typeface="Times New Roman" pitchFamily="18" charset="0"/>
                <a:ea typeface="宋体" pitchFamily="2" charset="-122"/>
              </a:rPr>
              <a:t>不成立，分区结束</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grpSp>
        <p:nvGrpSpPr>
          <p:cNvPr id="21" name="组合 20"/>
          <p:cNvGrpSpPr/>
          <p:nvPr/>
        </p:nvGrpSpPr>
        <p:grpSpPr>
          <a:xfrm>
            <a:off x="1259632" y="2132856"/>
            <a:ext cx="3112269" cy="628263"/>
            <a:chOff x="1259632" y="2132856"/>
            <a:chExt cx="3112269" cy="628263"/>
          </a:xfrm>
        </p:grpSpPr>
        <p:cxnSp>
          <p:nvCxnSpPr>
            <p:cNvPr id="15" name="直接连接符 14"/>
            <p:cNvCxnSpPr/>
            <p:nvPr/>
          </p:nvCxnSpPr>
          <p:spPr bwMode="auto">
            <a:xfrm>
              <a:off x="1259632" y="2132856"/>
              <a:ext cx="3096344" cy="0"/>
            </a:xfrm>
            <a:prstGeom prst="line">
              <a:avLst/>
            </a:prstGeom>
            <a:solidFill>
              <a:schemeClr val="accent1"/>
            </a:solidFill>
            <a:ln w="444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1314654" y="2237899"/>
              <a:ext cx="3057247" cy="523220"/>
            </a:xfrm>
            <a:prstGeom prst="rect">
              <a:avLst/>
            </a:prstGeom>
            <a:ln w="44450" cmpd="sng">
              <a:noFill/>
            </a:ln>
          </p:spPr>
          <p:txBody>
            <a:bodyPr wrap="none">
              <a:spAutoFit/>
            </a:bodyPr>
            <a:lstStyle/>
            <a:p>
              <a:r>
                <a:rPr lang="zh-CN" altLang="en-US" b="1" dirty="0" smtClean="0"/>
                <a:t>小于基准元素区间</a:t>
              </a:r>
              <a:endParaRPr lang="zh-CN" altLang="en-US" b="1" dirty="0"/>
            </a:p>
          </p:txBody>
        </p:sp>
      </p:grpSp>
      <p:grpSp>
        <p:nvGrpSpPr>
          <p:cNvPr id="29" name="组合 28"/>
          <p:cNvGrpSpPr/>
          <p:nvPr/>
        </p:nvGrpSpPr>
        <p:grpSpPr>
          <a:xfrm>
            <a:off x="5508104" y="2073149"/>
            <a:ext cx="3201263" cy="628263"/>
            <a:chOff x="625197" y="2132856"/>
            <a:chExt cx="3201263" cy="628263"/>
          </a:xfrm>
        </p:grpSpPr>
        <p:cxnSp>
          <p:nvCxnSpPr>
            <p:cNvPr id="30" name="直接连接符 29"/>
            <p:cNvCxnSpPr/>
            <p:nvPr/>
          </p:nvCxnSpPr>
          <p:spPr bwMode="auto">
            <a:xfrm>
              <a:off x="625197" y="2132856"/>
              <a:ext cx="2218080" cy="0"/>
            </a:xfrm>
            <a:prstGeom prst="line">
              <a:avLst/>
            </a:prstGeom>
            <a:solidFill>
              <a:schemeClr val="accent1"/>
            </a:solidFill>
            <a:ln w="444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p:cNvSpPr/>
            <p:nvPr/>
          </p:nvSpPr>
          <p:spPr>
            <a:xfrm>
              <a:off x="769213" y="2237899"/>
              <a:ext cx="3057247" cy="523220"/>
            </a:xfrm>
            <a:prstGeom prst="rect">
              <a:avLst/>
            </a:prstGeom>
            <a:ln w="44450" cmpd="sng">
              <a:noFill/>
            </a:ln>
          </p:spPr>
          <p:txBody>
            <a:bodyPr wrap="none">
              <a:spAutoFit/>
            </a:bodyPr>
            <a:lstStyle/>
            <a:p>
              <a:r>
                <a:rPr lang="zh-CN" altLang="en-US" b="1" dirty="0" smtClean="0"/>
                <a:t>小于基准元素区间</a:t>
              </a:r>
              <a:endParaRPr lang="zh-CN" altLang="en-US" b="1" dirty="0"/>
            </a:p>
          </p:txBody>
        </p:sp>
      </p:grpSp>
      <p:pic>
        <p:nvPicPr>
          <p:cNvPr id="28" name="Picture 5" descr="png-05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4602796"/>
            <a:ext cx="108540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p:cNvGrpSpPr>
            <a:grpSpLocks/>
          </p:cNvGrpSpPr>
          <p:nvPr/>
        </p:nvGrpSpPr>
        <p:grpSpPr bwMode="auto">
          <a:xfrm>
            <a:off x="883514" y="3501008"/>
            <a:ext cx="6329241" cy="1296144"/>
            <a:chOff x="251520" y="1319741"/>
            <a:chExt cx="6329461" cy="1296805"/>
          </a:xfrm>
        </p:grpSpPr>
        <p:sp>
          <p:nvSpPr>
            <p:cNvPr id="34" name="圆角矩形 33"/>
            <p:cNvSpPr/>
            <p:nvPr/>
          </p:nvSpPr>
          <p:spPr bwMode="auto">
            <a:xfrm>
              <a:off x="683568" y="1921738"/>
              <a:ext cx="5897413" cy="694808"/>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en-US" altLang="zh-CN" b="1" dirty="0">
                  <a:ln w="50800"/>
                  <a:solidFill>
                    <a:schemeClr val="bg1">
                      <a:shade val="50000"/>
                    </a:schemeClr>
                  </a:solidFill>
                  <a:latin typeface="Times New Roman" pitchFamily="18" charset="0"/>
                </a:rPr>
                <a:t>      </a:t>
              </a:r>
              <a:r>
                <a:rPr lang="zh-CN" altLang="en-US" b="1" dirty="0" smtClean="0">
                  <a:ln w="50800"/>
                  <a:solidFill>
                    <a:schemeClr val="bg1">
                      <a:shade val="50000"/>
                    </a:schemeClr>
                  </a:solidFill>
                  <a:latin typeface="Times New Roman" pitchFamily="18" charset="0"/>
                </a:rPr>
                <a:t>分区处理函数，怎样编写？</a:t>
              </a:r>
              <a:endParaRPr lang="zh-CN" altLang="en-US" b="1" dirty="0">
                <a:ln w="50800"/>
                <a:solidFill>
                  <a:schemeClr val="bg1">
                    <a:shade val="50000"/>
                  </a:schemeClr>
                </a:solidFill>
                <a:latin typeface="Times New Roman" pitchFamily="18" charset="0"/>
              </a:endParaRPr>
            </a:p>
          </p:txBody>
        </p:sp>
        <p:pic>
          <p:nvPicPr>
            <p:cNvPr id="35" name="Picture 2" descr="E:\教学文件\1500PNG\png-00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319741"/>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175136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8"/>
                                        </p:tgtEl>
                                      </p:cBhvr>
                                    </p:animEffect>
                                    <p:animScale>
                                      <p:cBhvr>
                                        <p:cTn id="13" dur="250" autoRev="1" fill="hold"/>
                                        <p:tgtEl>
                                          <p:spTgt spid="8"/>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44" presetClass="path" presetSubtype="0" accel="50000" decel="50000" fill="hold" grpId="1" nodeType="afterEffect">
                                  <p:stCondLst>
                                    <p:cond delay="0"/>
                                  </p:stCondLst>
                                  <p:childTnLst>
                                    <p:animMotion origin="layout" path="M -3.05556E-6 -1.85185E-6 L 0.02361 -0.04004 C 0.02865 -0.04907 0.03629 -0.05393 0.0441 -0.05393 C 0.05295 -0.05393 0.06007 -0.04907 0.06511 -0.04004 L 0.08907 -1.85185E-6 " pathEditMode="relative" rAng="0" ptsTypes="FffFF">
                                      <p:cBhvr>
                                        <p:cTn id="29" dur="2000" fill="hold"/>
                                        <p:tgtEl>
                                          <p:spTgt spid="8"/>
                                        </p:tgtEl>
                                        <p:attrNameLst>
                                          <p:attrName>ppt_x</p:attrName>
                                          <p:attrName>ppt_y</p:attrName>
                                        </p:attrNameLst>
                                      </p:cBhvr>
                                      <p:rCtr x="4444" y="-2708"/>
                                    </p:animMotion>
                                  </p:childTnLst>
                                </p:cTn>
                              </p:par>
                              <p:par>
                                <p:cTn id="30" presetID="44" presetClass="path" presetSubtype="0" accel="50000" decel="50000" fill="hold" grpId="1" nodeType="withEffect">
                                  <p:stCondLst>
                                    <p:cond delay="0"/>
                                  </p:stCondLst>
                                  <p:childTnLst>
                                    <p:animMotion origin="layout" path="M -3.33333E-6 -1.85185E-6 L -0.02395 0.04676 C -0.02916 0.05741 -0.03663 0.0632 -0.04444 0.0632 C -0.05347 0.0632 -0.06041 0.05741 -0.06562 0.04676 L -0.08941 -1.85185E-6 " pathEditMode="relative" rAng="0" ptsTypes="FffFF">
                                      <p:cBhvr>
                                        <p:cTn id="31" dur="2000" fill="hold"/>
                                        <p:tgtEl>
                                          <p:spTgt spid="9"/>
                                        </p:tgtEl>
                                        <p:attrNameLst>
                                          <p:attrName>ppt_x</p:attrName>
                                          <p:attrName>ppt_y</p:attrName>
                                        </p:attrNameLst>
                                      </p:cBhvr>
                                      <p:rCtr x="-4479" y="3148"/>
                                    </p:animMotion>
                                  </p:childTnLst>
                                </p:cTn>
                              </p:par>
                            </p:childTnLst>
                          </p:cTn>
                        </p:par>
                        <p:par>
                          <p:cTn id="32" fill="hold">
                            <p:stCondLst>
                              <p:cond delay="3500"/>
                            </p:stCondLst>
                            <p:childTnLst>
                              <p:par>
                                <p:cTn id="33" presetID="35" presetClass="path" presetSubtype="0" accel="50000" decel="50000" fill="hold" nodeType="afterEffect">
                                  <p:stCondLst>
                                    <p:cond delay="0"/>
                                  </p:stCondLst>
                                  <p:childTnLst>
                                    <p:animMotion origin="layout" path="M -4.16667E-6 3.7037E-7 L -0.08663 0.14954 " pathEditMode="relative" rAng="0" ptsTypes="AA">
                                      <p:cBhvr>
                                        <p:cTn id="34" dur="2000" fill="hold"/>
                                        <p:tgtEl>
                                          <p:spTgt spid="3"/>
                                        </p:tgtEl>
                                        <p:attrNameLst>
                                          <p:attrName>ppt_x</p:attrName>
                                          <p:attrName>ppt_y</p:attrName>
                                        </p:attrNameLst>
                                      </p:cBhvr>
                                      <p:rCtr x="-4340" y="7477"/>
                                    </p:animMotion>
                                  </p:childTnLst>
                                </p:cTn>
                              </p:par>
                            </p:childTnLst>
                          </p:cTn>
                        </p:par>
                        <p:par>
                          <p:cTn id="35" fill="hold">
                            <p:stCondLst>
                              <p:cond delay="5500"/>
                            </p:stCondLst>
                            <p:childTnLst>
                              <p:par>
                                <p:cTn id="36" presetID="2" presetClass="entr" presetSubtype="4"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12">
                                            <p:txEl>
                                              <p:pRg st="0" end="0"/>
                                            </p:txEl>
                                          </p:spTgt>
                                        </p:tgtEl>
                                        <p:attrNameLst>
                                          <p:attrName>style.visibility</p:attrName>
                                        </p:attrNameLst>
                                      </p:cBhvr>
                                      <p:to>
                                        <p:strVal val="hidden"/>
                                      </p:to>
                                    </p:set>
                                  </p:childTnLst>
                                </p:cTn>
                              </p:par>
                            </p:childTnLst>
                          </p:cTn>
                        </p:par>
                        <p:par>
                          <p:cTn id="52" fill="hold">
                            <p:stCondLst>
                              <p:cond delay="0"/>
                            </p:stCondLst>
                            <p:childTnLst>
                              <p:par>
                                <p:cTn id="53" presetID="2" presetClass="entr" presetSubtype="4"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2" grpId="0" build="allAtOnce"/>
      <p:bldP spid="32" grpId="0" animBg="1"/>
      <p:bldP spid="23" grpId="0" animBg="1"/>
      <p:bldP spid="23"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A8CE6F8-5A5D-4EF0-B496-B8DD5A9871C2}" type="slidenum">
              <a:rPr lang="en-US" altLang="zh-CN" sz="1200" b="0" smtClean="0">
                <a:latin typeface="Arial" charset="0"/>
              </a:rPr>
              <a:pPr eaLnBrk="1" hangingPunct="1">
                <a:spcBef>
                  <a:spcPct val="0"/>
                </a:spcBef>
                <a:buClrTx/>
                <a:buFontTx/>
                <a:buNone/>
              </a:pPr>
              <a:t>45</a:t>
            </a:fld>
            <a:endParaRPr lang="en-US" altLang="zh-CN" sz="1200" b="0" smtClean="0">
              <a:latin typeface="Arial" charset="0"/>
            </a:endParaRPr>
          </a:p>
        </p:txBody>
      </p:sp>
      <p:sp>
        <p:nvSpPr>
          <p:cNvPr id="37891" name="Rectangle 2"/>
          <p:cNvSpPr>
            <a:spLocks noGrp="1" noChangeArrowheads="1"/>
          </p:cNvSpPr>
          <p:nvPr>
            <p:ph type="body" idx="1"/>
          </p:nvPr>
        </p:nvSpPr>
        <p:spPr>
          <a:xfrm>
            <a:off x="395288" y="404813"/>
            <a:ext cx="8229600" cy="5811837"/>
          </a:xfrm>
        </p:spPr>
        <p:txBody>
          <a:bodyPr/>
          <a:lstStyle/>
          <a:p>
            <a:pPr marL="533400" indent="-533400" eaLnBrk="1" hangingPunct="1">
              <a:spcBef>
                <a:spcPct val="10000"/>
              </a:spcBef>
              <a:buFont typeface="Wingdings" pitchFamily="2" charset="2"/>
              <a:buNone/>
            </a:pPr>
            <a:r>
              <a:rPr lang="en-US" altLang="zh-CN" sz="2800" dirty="0" err="1" smtClean="0"/>
              <a:t>int</a:t>
            </a:r>
            <a:r>
              <a:rPr lang="en-US" altLang="zh-CN" sz="2800" dirty="0" smtClean="0"/>
              <a:t> pivot(T r[],</a:t>
            </a:r>
            <a:r>
              <a:rPr lang="en-US" altLang="zh-CN" sz="2800" dirty="0" err="1" smtClean="0"/>
              <a:t>int</a:t>
            </a:r>
            <a:r>
              <a:rPr lang="en-US" altLang="zh-CN" sz="2800" dirty="0" smtClean="0"/>
              <a:t> </a:t>
            </a:r>
            <a:r>
              <a:rPr lang="en-US" altLang="zh-CN" sz="2800" dirty="0" err="1" smtClean="0"/>
              <a:t>low,int</a:t>
            </a:r>
            <a:r>
              <a:rPr lang="en-US" altLang="zh-CN" sz="2800" dirty="0" smtClean="0"/>
              <a:t> high) {//</a:t>
            </a:r>
            <a:r>
              <a:rPr lang="zh-CN" altLang="en-US" sz="2800" dirty="0" smtClean="0"/>
              <a:t>分区处理函数</a:t>
            </a:r>
            <a:endParaRPr lang="en-US" altLang="zh-CN" sz="2800" dirty="0" smtClean="0"/>
          </a:p>
          <a:p>
            <a:pPr marL="533400" indent="-533400" eaLnBrk="1" hangingPunct="1">
              <a:spcBef>
                <a:spcPct val="10000"/>
              </a:spcBef>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a:t>
            </a:r>
            <a:r>
              <a:rPr lang="en-US" altLang="zh-CN" sz="2800" dirty="0" err="1" smtClean="0"/>
              <a:t>low,j</a:t>
            </a:r>
            <a:r>
              <a:rPr lang="en-US" altLang="zh-CN" sz="2800" dirty="0" smtClean="0"/>
              <a:t>=high;</a:t>
            </a:r>
          </a:p>
          <a:p>
            <a:pPr marL="533400" indent="-533400" eaLnBrk="1" hangingPunct="1">
              <a:spcBef>
                <a:spcPct val="10000"/>
              </a:spcBef>
              <a:buFont typeface="Wingdings" pitchFamily="2" charset="2"/>
              <a:buNone/>
            </a:pPr>
            <a:r>
              <a:rPr lang="en-US" altLang="zh-CN" sz="2800" dirty="0" smtClean="0"/>
              <a:t>   T x = r[</a:t>
            </a:r>
            <a:r>
              <a:rPr lang="en-US" altLang="zh-CN" sz="2800" dirty="0" err="1" smtClean="0"/>
              <a:t>i</a:t>
            </a:r>
            <a:r>
              <a:rPr lang="en-US" altLang="zh-CN" sz="2800" dirty="0" smtClean="0"/>
              <a:t>]; </a:t>
            </a:r>
            <a:r>
              <a:rPr lang="en-US" altLang="zh-CN" sz="2800" dirty="0" smtClean="0">
                <a:solidFill>
                  <a:srgbClr val="66FF66"/>
                </a:solidFill>
              </a:rPr>
              <a:t>//x</a:t>
            </a:r>
            <a:r>
              <a:rPr lang="zh-CN" altLang="en-US" sz="2800" dirty="0" smtClean="0">
                <a:solidFill>
                  <a:srgbClr val="66FF66"/>
                </a:solidFill>
              </a:rPr>
              <a:t>为基准元素，也是监视哨</a:t>
            </a:r>
            <a:endParaRPr lang="en-US" altLang="zh-CN" sz="2800" dirty="0" smtClean="0">
              <a:solidFill>
                <a:srgbClr val="66FF66"/>
              </a:solidFill>
            </a:endParaRPr>
          </a:p>
          <a:p>
            <a:pPr marL="533400" indent="-533400" eaLnBrk="1" hangingPunct="1">
              <a:spcBef>
                <a:spcPct val="10000"/>
              </a:spcBef>
              <a:buFont typeface="Wingdings" pitchFamily="2" charset="2"/>
              <a:buNone/>
            </a:pPr>
            <a:r>
              <a:rPr lang="zh-CN" altLang="en-US" sz="2800" dirty="0" smtClean="0"/>
              <a:t>   </a:t>
            </a:r>
            <a:r>
              <a:rPr lang="en-US" altLang="zh-CN" sz="2800" dirty="0" smtClean="0"/>
              <a:t>while(</a:t>
            </a:r>
            <a:r>
              <a:rPr lang="en-US" altLang="zh-CN" sz="2800" dirty="0" err="1" smtClean="0"/>
              <a:t>i</a:t>
            </a:r>
            <a:r>
              <a:rPr lang="en-US" altLang="zh-CN" sz="2800" dirty="0" smtClean="0"/>
              <a:t>&lt;j) {</a:t>
            </a:r>
          </a:p>
          <a:p>
            <a:pPr marL="533400" indent="-533400" eaLnBrk="1" hangingPunct="1">
              <a:spcBef>
                <a:spcPct val="10000"/>
              </a:spcBef>
              <a:buFont typeface="Wingdings" pitchFamily="2" charset="2"/>
              <a:buNone/>
            </a:pPr>
            <a:r>
              <a:rPr lang="en-US" altLang="zh-CN" sz="2800" dirty="0"/>
              <a:t> </a:t>
            </a:r>
            <a:r>
              <a:rPr lang="en-US" altLang="zh-CN" sz="2800" dirty="0" smtClean="0"/>
              <a:t>  </a:t>
            </a:r>
            <a:r>
              <a:rPr lang="en-US" altLang="zh-CN" sz="2800" dirty="0" smtClean="0">
                <a:solidFill>
                  <a:srgbClr val="22FE6B"/>
                </a:solidFill>
              </a:rPr>
              <a:t>  //</a:t>
            </a:r>
            <a:r>
              <a:rPr lang="zh-CN" altLang="en-US" sz="2800" dirty="0" smtClean="0">
                <a:solidFill>
                  <a:srgbClr val="22FE6B"/>
                </a:solidFill>
              </a:rPr>
              <a:t>基准元素在前面</a:t>
            </a:r>
            <a:endParaRPr lang="en-US" altLang="zh-CN" sz="2800" dirty="0" smtClean="0">
              <a:solidFill>
                <a:srgbClr val="22FE6B"/>
              </a:solidFill>
            </a:endParaRPr>
          </a:p>
          <a:p>
            <a:pPr marL="533400" indent="-533400" eaLnBrk="1" hangingPunct="1">
              <a:spcBef>
                <a:spcPct val="10000"/>
              </a:spcBef>
              <a:buFont typeface="Wingdings" pitchFamily="2" charset="2"/>
              <a:buNone/>
            </a:pPr>
            <a:r>
              <a:rPr lang="en-US" altLang="zh-CN" sz="2800" dirty="0" smtClean="0"/>
              <a:t>      while((</a:t>
            </a:r>
            <a:r>
              <a:rPr lang="en-US" altLang="zh-CN" sz="2800" dirty="0" err="1" smtClean="0"/>
              <a:t>i</a:t>
            </a:r>
            <a:r>
              <a:rPr lang="en-US" altLang="zh-CN" sz="2800" dirty="0" smtClean="0"/>
              <a:t>&lt;j)&amp;&amp;(r[j].key&gt;=</a:t>
            </a:r>
            <a:r>
              <a:rPr lang="en-US" altLang="zh-CN" sz="2800" dirty="0" err="1" smtClean="0"/>
              <a:t>x.key</a:t>
            </a:r>
            <a:r>
              <a:rPr lang="en-US" altLang="zh-CN" sz="2800" dirty="0" smtClean="0"/>
              <a:t>)) j--;</a:t>
            </a:r>
          </a:p>
          <a:p>
            <a:pPr marL="533400" indent="-533400" eaLnBrk="1" hangingPunct="1">
              <a:spcBef>
                <a:spcPct val="10000"/>
              </a:spcBef>
              <a:buFont typeface="Wingdings" pitchFamily="2" charset="2"/>
              <a:buNone/>
            </a:pPr>
            <a:r>
              <a:rPr lang="en-US" altLang="zh-CN" sz="2800" dirty="0" smtClean="0"/>
              <a:t>      if(</a:t>
            </a:r>
            <a:r>
              <a:rPr lang="en-US" altLang="zh-CN" sz="2800" dirty="0" err="1" smtClean="0"/>
              <a:t>i</a:t>
            </a:r>
            <a:r>
              <a:rPr lang="en-US" altLang="zh-CN" sz="2800" dirty="0" smtClean="0"/>
              <a:t>&lt;j) { r[</a:t>
            </a:r>
            <a:r>
              <a:rPr lang="en-US" altLang="zh-CN" sz="2800" dirty="0" err="1" smtClean="0"/>
              <a:t>i</a:t>
            </a:r>
            <a:r>
              <a:rPr lang="en-US" altLang="zh-CN" sz="2800" dirty="0" smtClean="0"/>
              <a:t>] = r[j];  </a:t>
            </a:r>
            <a:r>
              <a:rPr lang="en-US" altLang="zh-CN" sz="2800" dirty="0" err="1" smtClean="0"/>
              <a:t>i</a:t>
            </a:r>
            <a:r>
              <a:rPr lang="en-US" altLang="zh-CN" sz="2800" dirty="0" smtClean="0"/>
              <a:t>++; }</a:t>
            </a:r>
          </a:p>
          <a:p>
            <a:pPr marL="533400" indent="-533400" eaLnBrk="1" hangingPunct="1">
              <a:spcBef>
                <a:spcPct val="10000"/>
              </a:spcBef>
              <a:buFont typeface="Wingdings" pitchFamily="2" charset="2"/>
              <a:buNone/>
            </a:pPr>
            <a:r>
              <a:rPr lang="en-US" altLang="zh-CN" sz="2800" dirty="0"/>
              <a:t> </a:t>
            </a:r>
            <a:r>
              <a:rPr lang="en-US" altLang="zh-CN" sz="2800" dirty="0" smtClean="0"/>
              <a:t>    </a:t>
            </a:r>
            <a:r>
              <a:rPr lang="en-US" altLang="zh-CN" sz="2800" dirty="0" smtClean="0">
                <a:solidFill>
                  <a:srgbClr val="22FE6B"/>
                </a:solidFill>
              </a:rPr>
              <a:t>//</a:t>
            </a:r>
            <a:r>
              <a:rPr lang="zh-CN" altLang="en-US" sz="2800" dirty="0" smtClean="0">
                <a:solidFill>
                  <a:srgbClr val="22FE6B"/>
                </a:solidFill>
              </a:rPr>
              <a:t>基准元素在后面</a:t>
            </a:r>
            <a:endParaRPr lang="en-US" altLang="zh-CN" sz="2800" dirty="0" smtClean="0">
              <a:solidFill>
                <a:srgbClr val="22FE6B"/>
              </a:solidFill>
            </a:endParaRPr>
          </a:p>
          <a:p>
            <a:pPr marL="533400" indent="-533400" eaLnBrk="1" hangingPunct="1">
              <a:spcBef>
                <a:spcPct val="10000"/>
              </a:spcBef>
              <a:buFont typeface="Wingdings" pitchFamily="2" charset="2"/>
              <a:buNone/>
            </a:pPr>
            <a:r>
              <a:rPr lang="en-US" altLang="zh-CN" sz="2800" dirty="0" smtClean="0"/>
              <a:t>      while((</a:t>
            </a:r>
            <a:r>
              <a:rPr lang="en-US" altLang="zh-CN" sz="2800" dirty="0" err="1" smtClean="0"/>
              <a:t>i</a:t>
            </a:r>
            <a:r>
              <a:rPr lang="en-US" altLang="zh-CN" sz="2800" dirty="0" smtClean="0"/>
              <a:t>&lt;j)&amp;&amp;(r[</a:t>
            </a:r>
            <a:r>
              <a:rPr lang="en-US" altLang="zh-CN" sz="2800" dirty="0" err="1" smtClean="0"/>
              <a:t>i</a:t>
            </a:r>
            <a:r>
              <a:rPr lang="en-US" altLang="zh-CN" sz="2800" dirty="0" smtClean="0"/>
              <a:t>].key&lt;=</a:t>
            </a:r>
            <a:r>
              <a:rPr lang="en-US" altLang="zh-CN" sz="2800" dirty="0" err="1" smtClean="0"/>
              <a:t>x.key</a:t>
            </a:r>
            <a:r>
              <a:rPr lang="en-US" altLang="zh-CN" sz="2800" dirty="0" smtClean="0"/>
              <a:t>)) </a:t>
            </a:r>
            <a:r>
              <a:rPr lang="en-US" altLang="zh-CN" sz="2800" dirty="0" err="1" smtClean="0"/>
              <a:t>i</a:t>
            </a:r>
            <a:r>
              <a:rPr lang="en-US" altLang="zh-CN" sz="2800" dirty="0" smtClean="0"/>
              <a:t>++;</a:t>
            </a:r>
          </a:p>
          <a:p>
            <a:pPr marL="533400" indent="-533400" eaLnBrk="1" hangingPunct="1">
              <a:spcBef>
                <a:spcPct val="10000"/>
              </a:spcBef>
              <a:buFont typeface="Wingdings" pitchFamily="2" charset="2"/>
              <a:buNone/>
            </a:pPr>
            <a:r>
              <a:rPr lang="en-US" altLang="zh-CN" sz="2800" dirty="0" smtClean="0"/>
              <a:t>      if(</a:t>
            </a:r>
            <a:r>
              <a:rPr lang="en-US" altLang="zh-CN" sz="2800" dirty="0" err="1" smtClean="0"/>
              <a:t>i</a:t>
            </a:r>
            <a:r>
              <a:rPr lang="en-US" altLang="zh-CN" sz="2800" dirty="0" smtClean="0"/>
              <a:t>&lt;j) { r[j] = r[</a:t>
            </a:r>
            <a:r>
              <a:rPr lang="en-US" altLang="zh-CN" sz="2800" dirty="0" err="1" smtClean="0"/>
              <a:t>i</a:t>
            </a:r>
            <a:r>
              <a:rPr lang="en-US" altLang="zh-CN" sz="2800" dirty="0" smtClean="0"/>
              <a:t>];  j--; }      </a:t>
            </a:r>
          </a:p>
          <a:p>
            <a:pPr marL="533400" indent="-533400" eaLnBrk="1" hangingPunct="1">
              <a:spcBef>
                <a:spcPct val="10000"/>
              </a:spcBef>
              <a:buFont typeface="Wingdings" pitchFamily="2" charset="2"/>
              <a:buNone/>
            </a:pPr>
            <a:r>
              <a:rPr lang="en-US" altLang="zh-CN" sz="2800" dirty="0" smtClean="0"/>
              <a:t>   }</a:t>
            </a:r>
          </a:p>
          <a:p>
            <a:pPr marL="533400" indent="-533400" eaLnBrk="1" hangingPunct="1">
              <a:spcBef>
                <a:spcPct val="10000"/>
              </a:spcBef>
              <a:buFont typeface="Wingdings" pitchFamily="2" charset="2"/>
              <a:buNone/>
            </a:pPr>
            <a:r>
              <a:rPr lang="en-US" altLang="zh-CN" sz="2800" dirty="0" smtClean="0"/>
              <a:t>   r[</a:t>
            </a:r>
            <a:r>
              <a:rPr lang="en-US" altLang="zh-CN" sz="2800" dirty="0" err="1" smtClean="0"/>
              <a:t>i</a:t>
            </a:r>
            <a:r>
              <a:rPr lang="en-US" altLang="zh-CN" sz="2800" dirty="0" smtClean="0"/>
              <a:t>] = x;    return </a:t>
            </a:r>
            <a:r>
              <a:rPr lang="en-US" altLang="zh-CN" sz="2800" dirty="0" err="1" smtClean="0"/>
              <a:t>i</a:t>
            </a:r>
            <a:r>
              <a:rPr lang="en-US" altLang="zh-CN" sz="2800" dirty="0" smtClean="0"/>
              <a:t>;</a:t>
            </a:r>
          </a:p>
          <a:p>
            <a:pPr marL="533400" indent="-533400" eaLnBrk="1" hangingPunct="1">
              <a:spcBef>
                <a:spcPct val="10000"/>
              </a:spcBef>
              <a:buFont typeface="Wingdings" pitchFamily="2" charset="2"/>
              <a:buNone/>
            </a:pPr>
            <a:r>
              <a:rPr lang="en-US" altLang="zh-CN" sz="2800" dirty="0" smtClean="0"/>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 calcmode="lin" valueType="num">
                                      <p:cBhvr additive="base">
                                        <p:cTn id="7" dur="500" fill="hold"/>
                                        <p:tgtEl>
                                          <p:spTgt spid="37891">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anim calcmode="lin" valueType="num">
                                      <p:cBhvr additive="base">
                                        <p:cTn id="13" dur="500" fill="hold"/>
                                        <p:tgtEl>
                                          <p:spTgt spid="37891">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7891">
                                            <p:txEl>
                                              <p:pRg st="5" end="5"/>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891">
                                            <p:txEl>
                                              <p:pRg st="6" end="6"/>
                                            </p:txEl>
                                          </p:spTgt>
                                        </p:tgtEl>
                                        <p:attrNameLst>
                                          <p:attrName>style.visibility</p:attrName>
                                        </p:attrNameLst>
                                      </p:cBhvr>
                                      <p:to>
                                        <p:strVal val="visible"/>
                                      </p:to>
                                    </p:set>
                                    <p:anim calcmode="lin" valueType="num">
                                      <p:cBhvr additive="base">
                                        <p:cTn id="17" dur="500" fill="hold"/>
                                        <p:tgtEl>
                                          <p:spTgt spid="37891">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7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anim calcmode="lin" valueType="num">
                                      <p:cBhvr additive="base">
                                        <p:cTn id="23" dur="500" fill="hold"/>
                                        <p:tgtEl>
                                          <p:spTgt spid="37891">
                                            <p:txEl>
                                              <p:pRg st="7" end="7"/>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78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anim calcmode="lin" valueType="num">
                                      <p:cBhvr additive="base">
                                        <p:cTn id="29" dur="500" fill="hold"/>
                                        <p:tgtEl>
                                          <p:spTgt spid="37891">
                                            <p:txEl>
                                              <p:pRg st="8" end="8"/>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7891">
                                            <p:txEl>
                                              <p:pRg st="8" end="8"/>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7891">
                                            <p:txEl>
                                              <p:pRg st="9" end="9"/>
                                            </p:txEl>
                                          </p:spTgt>
                                        </p:tgtEl>
                                        <p:attrNameLst>
                                          <p:attrName>style.visibility</p:attrName>
                                        </p:attrNameLst>
                                      </p:cBhvr>
                                      <p:to>
                                        <p:strVal val="visible"/>
                                      </p:to>
                                    </p:set>
                                    <p:anim calcmode="lin" valueType="num">
                                      <p:cBhvr additive="base">
                                        <p:cTn id="33" dur="500" fill="hold"/>
                                        <p:tgtEl>
                                          <p:spTgt spid="37891">
                                            <p:txEl>
                                              <p:pRg st="9" end="9"/>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78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F5989D3-6567-4203-817B-FB449819CDDA}" type="slidenum">
              <a:rPr lang="en-US" altLang="zh-CN" sz="1200" b="0" smtClean="0">
                <a:latin typeface="Arial" charset="0"/>
              </a:rPr>
              <a:pPr eaLnBrk="1" hangingPunct="1">
                <a:spcBef>
                  <a:spcPct val="0"/>
                </a:spcBef>
                <a:buClrTx/>
                <a:buFontTx/>
                <a:buNone/>
              </a:pPr>
              <a:t>46</a:t>
            </a:fld>
            <a:endParaRPr lang="en-US" altLang="zh-CN" sz="1200" b="0" smtClean="0">
              <a:latin typeface="Arial" charset="0"/>
            </a:endParaRPr>
          </a:p>
        </p:txBody>
      </p:sp>
      <p:sp>
        <p:nvSpPr>
          <p:cNvPr id="35843" name="Rectangle 2"/>
          <p:cNvSpPr>
            <a:spLocks noGrp="1" noChangeArrowheads="1"/>
          </p:cNvSpPr>
          <p:nvPr>
            <p:ph type="body" idx="1"/>
          </p:nvPr>
        </p:nvSpPr>
        <p:spPr>
          <a:xfrm>
            <a:off x="404720" y="188640"/>
            <a:ext cx="8139112" cy="864096"/>
          </a:xfrm>
        </p:spPr>
        <p:txBody>
          <a:bodyPr/>
          <a:lstStyle/>
          <a:p>
            <a:pPr eaLnBrk="1" hangingPunct="1">
              <a:lnSpc>
                <a:spcPct val="120000"/>
              </a:lnSpc>
            </a:pPr>
            <a:r>
              <a:rPr lang="zh-CN" altLang="en-US" dirty="0" smtClean="0"/>
              <a:t>示例：对以下待排序序列进行快速排序</a:t>
            </a:r>
          </a:p>
        </p:txBody>
      </p:sp>
      <p:sp>
        <p:nvSpPr>
          <p:cNvPr id="36" name="圆角矩形 35"/>
          <p:cNvSpPr/>
          <p:nvPr/>
        </p:nvSpPr>
        <p:spPr bwMode="auto">
          <a:xfrm>
            <a:off x="2339752" y="1196752"/>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7" name="圆角矩形 36"/>
          <p:cNvSpPr/>
          <p:nvPr/>
        </p:nvSpPr>
        <p:spPr bwMode="auto">
          <a:xfrm>
            <a:off x="315241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8" name="圆角矩形 37"/>
          <p:cNvSpPr/>
          <p:nvPr/>
        </p:nvSpPr>
        <p:spPr bwMode="auto">
          <a:xfrm>
            <a:off x="3965076"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9" name="圆角矩形 38"/>
          <p:cNvSpPr/>
          <p:nvPr/>
        </p:nvSpPr>
        <p:spPr bwMode="auto">
          <a:xfrm>
            <a:off x="4777738"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0" name="圆角矩形 39"/>
          <p:cNvSpPr/>
          <p:nvPr/>
        </p:nvSpPr>
        <p:spPr bwMode="auto">
          <a:xfrm>
            <a:off x="5590400"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1" name="圆角矩形 40"/>
          <p:cNvSpPr/>
          <p:nvPr/>
        </p:nvSpPr>
        <p:spPr bwMode="auto">
          <a:xfrm>
            <a:off x="6403062"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2" name="圆角矩形 41"/>
          <p:cNvSpPr/>
          <p:nvPr/>
        </p:nvSpPr>
        <p:spPr bwMode="auto">
          <a:xfrm>
            <a:off x="721572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3" name="圆角矩形 42"/>
          <p:cNvSpPr/>
          <p:nvPr/>
        </p:nvSpPr>
        <p:spPr bwMode="auto">
          <a:xfrm>
            <a:off x="8028384" y="119675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矩形 13"/>
          <p:cNvSpPr/>
          <p:nvPr/>
        </p:nvSpPr>
        <p:spPr>
          <a:xfrm>
            <a:off x="257636" y="1218510"/>
            <a:ext cx="1261884" cy="523220"/>
          </a:xfrm>
          <a:prstGeom prst="rect">
            <a:avLst/>
          </a:prstGeom>
        </p:spPr>
        <p:txBody>
          <a:bodyPr wrap="none">
            <a:spAutoFit/>
          </a:bodyPr>
          <a:lstStyle/>
          <a:p>
            <a:r>
              <a:rPr lang="zh-CN" altLang="en-US" b="1" dirty="0" smtClean="0"/>
              <a:t>初始：</a:t>
            </a:r>
            <a:endParaRPr lang="zh-CN" altLang="en-US" b="1" dirty="0"/>
          </a:p>
        </p:txBody>
      </p:sp>
      <p:grpSp>
        <p:nvGrpSpPr>
          <p:cNvPr id="25" name="组合 24"/>
          <p:cNvGrpSpPr/>
          <p:nvPr/>
        </p:nvGrpSpPr>
        <p:grpSpPr>
          <a:xfrm>
            <a:off x="-32055" y="2132856"/>
            <a:ext cx="8822197" cy="720080"/>
            <a:chOff x="-32055" y="2132856"/>
            <a:chExt cx="8822197" cy="720080"/>
          </a:xfrm>
        </p:grpSpPr>
        <p:sp>
          <p:nvSpPr>
            <p:cNvPr id="4" name="圆角矩形 3"/>
            <p:cNvSpPr/>
            <p:nvPr/>
          </p:nvSpPr>
          <p:spPr bwMode="auto">
            <a:xfrm>
              <a:off x="2309422"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5" name="圆角矩形 4"/>
            <p:cNvSpPr/>
            <p:nvPr/>
          </p:nvSpPr>
          <p:spPr bwMode="auto">
            <a:xfrm>
              <a:off x="3122084"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6" name="圆角矩形 5"/>
            <p:cNvSpPr/>
            <p:nvPr/>
          </p:nvSpPr>
          <p:spPr bwMode="auto">
            <a:xfrm>
              <a:off x="3934746"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4747408"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6372732"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5560070" y="2132856"/>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7185394"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7998054" y="2132856"/>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a:xfrm>
              <a:off x="-32055" y="2231286"/>
              <a:ext cx="2348720" cy="523220"/>
            </a:xfrm>
            <a:prstGeom prst="rect">
              <a:avLst/>
            </a:prstGeom>
          </p:spPr>
          <p:txBody>
            <a:bodyPr wrap="none">
              <a:spAutoFit/>
            </a:bodyPr>
            <a:lstStyle/>
            <a:p>
              <a:r>
                <a:rPr lang="zh-CN" altLang="en-US" b="1" dirty="0" smtClean="0"/>
                <a:t>第一层分区：</a:t>
              </a:r>
              <a:endParaRPr lang="zh-CN" altLang="en-US" b="1" dirty="0"/>
            </a:p>
          </p:txBody>
        </p:sp>
      </p:grpSp>
      <p:grpSp>
        <p:nvGrpSpPr>
          <p:cNvPr id="26" name="组合 25"/>
          <p:cNvGrpSpPr/>
          <p:nvPr/>
        </p:nvGrpSpPr>
        <p:grpSpPr>
          <a:xfrm>
            <a:off x="-8968" y="3140968"/>
            <a:ext cx="8829440" cy="720080"/>
            <a:chOff x="-8968" y="3140968"/>
            <a:chExt cx="8829440" cy="720080"/>
          </a:xfrm>
        </p:grpSpPr>
        <p:sp>
          <p:nvSpPr>
            <p:cNvPr id="44" name="圆角矩形 43"/>
            <p:cNvSpPr/>
            <p:nvPr/>
          </p:nvSpPr>
          <p:spPr bwMode="auto">
            <a:xfrm>
              <a:off x="2339752" y="3140968"/>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45" name="圆角矩形 44"/>
            <p:cNvSpPr/>
            <p:nvPr/>
          </p:nvSpPr>
          <p:spPr bwMode="auto">
            <a:xfrm>
              <a:off x="3152414" y="3140968"/>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46" name="圆角矩形 45"/>
            <p:cNvSpPr/>
            <p:nvPr/>
          </p:nvSpPr>
          <p:spPr bwMode="auto">
            <a:xfrm>
              <a:off x="3965076" y="3140968"/>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47" name="圆角矩形 46"/>
            <p:cNvSpPr/>
            <p:nvPr/>
          </p:nvSpPr>
          <p:spPr bwMode="auto">
            <a:xfrm>
              <a:off x="4777738" y="3140968"/>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42</a:t>
              </a:r>
              <a:endParaRPr lang="zh-CN" altLang="en-US" sz="3600" b="1" dirty="0">
                <a:ln w="12700">
                  <a:solidFill>
                    <a:schemeClr val="bg2"/>
                  </a:solidFill>
                </a:ln>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8" name="圆角矩形 47"/>
            <p:cNvSpPr/>
            <p:nvPr/>
          </p:nvSpPr>
          <p:spPr bwMode="auto">
            <a:xfrm>
              <a:off x="6403062" y="3140968"/>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9" name="圆角矩形 48"/>
            <p:cNvSpPr/>
            <p:nvPr/>
          </p:nvSpPr>
          <p:spPr bwMode="auto">
            <a:xfrm>
              <a:off x="5590400" y="3140968"/>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0" name="圆角矩形 49"/>
            <p:cNvSpPr/>
            <p:nvPr/>
          </p:nvSpPr>
          <p:spPr bwMode="auto">
            <a:xfrm>
              <a:off x="7215724" y="3140968"/>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1" name="圆角矩形 50"/>
            <p:cNvSpPr/>
            <p:nvPr/>
          </p:nvSpPr>
          <p:spPr bwMode="auto">
            <a:xfrm>
              <a:off x="8028384" y="3140968"/>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4" name="矩形 23"/>
            <p:cNvSpPr/>
            <p:nvPr/>
          </p:nvSpPr>
          <p:spPr>
            <a:xfrm>
              <a:off x="-8968" y="3239398"/>
              <a:ext cx="2348720" cy="523220"/>
            </a:xfrm>
            <a:prstGeom prst="rect">
              <a:avLst/>
            </a:prstGeom>
          </p:spPr>
          <p:txBody>
            <a:bodyPr wrap="none">
              <a:spAutoFit/>
            </a:bodyPr>
            <a:lstStyle/>
            <a:p>
              <a:r>
                <a:rPr lang="zh-CN" altLang="en-US" b="1" dirty="0" smtClean="0"/>
                <a:t>第二层</a:t>
              </a:r>
              <a:r>
                <a:rPr lang="zh-CN" altLang="en-US" b="1" dirty="0"/>
                <a:t>分区：</a:t>
              </a:r>
            </a:p>
          </p:txBody>
        </p:sp>
      </p:grpSp>
      <p:grpSp>
        <p:nvGrpSpPr>
          <p:cNvPr id="27" name="组合 26"/>
          <p:cNvGrpSpPr/>
          <p:nvPr/>
        </p:nvGrpSpPr>
        <p:grpSpPr>
          <a:xfrm>
            <a:off x="-8968" y="4149080"/>
            <a:ext cx="8829440" cy="720080"/>
            <a:chOff x="-8968" y="4149080"/>
            <a:chExt cx="8829440" cy="720080"/>
          </a:xfrm>
        </p:grpSpPr>
        <p:sp>
          <p:nvSpPr>
            <p:cNvPr id="52" name="圆角矩形 51"/>
            <p:cNvSpPr/>
            <p:nvPr/>
          </p:nvSpPr>
          <p:spPr bwMode="auto">
            <a:xfrm>
              <a:off x="2339752" y="4149080"/>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53" name="圆角矩形 52"/>
            <p:cNvSpPr/>
            <p:nvPr/>
          </p:nvSpPr>
          <p:spPr bwMode="auto">
            <a:xfrm>
              <a:off x="3152414" y="4149080"/>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13</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54" name="圆角矩形 53"/>
            <p:cNvSpPr/>
            <p:nvPr/>
          </p:nvSpPr>
          <p:spPr bwMode="auto">
            <a:xfrm>
              <a:off x="3965076" y="4149080"/>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17</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55" name="圆角矩形 54"/>
            <p:cNvSpPr/>
            <p:nvPr/>
          </p:nvSpPr>
          <p:spPr bwMode="auto">
            <a:xfrm>
              <a:off x="4777738" y="4149080"/>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42</a:t>
              </a:r>
              <a:endParaRPr lang="zh-CN" altLang="en-US" sz="3600" b="1" dirty="0">
                <a:ln w="12700">
                  <a:solidFill>
                    <a:schemeClr val="bg2"/>
                  </a:solidFill>
                </a:ln>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6" name="圆角矩形 55"/>
            <p:cNvSpPr/>
            <p:nvPr/>
          </p:nvSpPr>
          <p:spPr bwMode="auto">
            <a:xfrm>
              <a:off x="6403062" y="4149080"/>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7" name="圆角矩形 56"/>
            <p:cNvSpPr/>
            <p:nvPr/>
          </p:nvSpPr>
          <p:spPr bwMode="auto">
            <a:xfrm>
              <a:off x="5590400" y="4149080"/>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46</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8" name="圆角矩形 57"/>
            <p:cNvSpPr/>
            <p:nvPr/>
          </p:nvSpPr>
          <p:spPr bwMode="auto">
            <a:xfrm>
              <a:off x="7215724" y="4149080"/>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70</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9" name="圆角矩形 58"/>
            <p:cNvSpPr/>
            <p:nvPr/>
          </p:nvSpPr>
          <p:spPr bwMode="auto">
            <a:xfrm>
              <a:off x="8028384" y="4149080"/>
              <a:ext cx="792088" cy="720080"/>
            </a:xfrm>
            <a:prstGeom prst="roundRect">
              <a:avLst/>
            </a:prstGeom>
            <a:solidFill>
              <a:srgbClr val="FF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94</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0" name="矩形 59"/>
            <p:cNvSpPr/>
            <p:nvPr/>
          </p:nvSpPr>
          <p:spPr>
            <a:xfrm>
              <a:off x="-8968" y="4247510"/>
              <a:ext cx="2348720" cy="523220"/>
            </a:xfrm>
            <a:prstGeom prst="rect">
              <a:avLst/>
            </a:prstGeom>
          </p:spPr>
          <p:txBody>
            <a:bodyPr wrap="none">
              <a:spAutoFit/>
            </a:bodyPr>
            <a:lstStyle/>
            <a:p>
              <a:r>
                <a:rPr lang="zh-CN" altLang="en-US" b="1" dirty="0" smtClean="0"/>
                <a:t>第三层</a:t>
              </a:r>
              <a:r>
                <a:rPr lang="zh-CN" altLang="en-US" b="1" dirty="0"/>
                <a:t>分区：</a:t>
              </a:r>
            </a:p>
          </p:txBody>
        </p:sp>
      </p:grpSp>
      <p:grpSp>
        <p:nvGrpSpPr>
          <p:cNvPr id="35840" name="组合 35839"/>
          <p:cNvGrpSpPr/>
          <p:nvPr/>
        </p:nvGrpSpPr>
        <p:grpSpPr>
          <a:xfrm>
            <a:off x="317854" y="4869160"/>
            <a:ext cx="6064634" cy="1706524"/>
            <a:chOff x="307566" y="4869160"/>
            <a:chExt cx="6064634" cy="1706524"/>
          </a:xfrm>
        </p:grpSpPr>
        <p:sp>
          <p:nvSpPr>
            <p:cNvPr id="61" name="圆角矩形 60"/>
            <p:cNvSpPr/>
            <p:nvPr/>
          </p:nvSpPr>
          <p:spPr bwMode="auto">
            <a:xfrm>
              <a:off x="739614" y="5495564"/>
              <a:ext cx="5632586"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    每个分区的大小已经小于等于</a:t>
              </a:r>
              <a:r>
                <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rPr>
                <a:t>1</a:t>
              </a:r>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a:p>
              <a:r>
                <a:rPr kumimoji="1" lang="zh-CN" altLang="en-US" sz="2800" b="1" i="0" u="none" strike="noStrike" cap="none" normalizeH="0" baseline="0" dirty="0" smtClean="0">
                  <a:ln>
                    <a:noFill/>
                  </a:ln>
                  <a:solidFill>
                    <a:schemeClr val="bg1"/>
                  </a:solidFill>
                  <a:effectLst/>
                  <a:latin typeface="Times New Roman" pitchFamily="18" charset="0"/>
                  <a:ea typeface="宋体" pitchFamily="2" charset="-122"/>
                </a:rPr>
                <a:t>所以不需要再递归下去了。</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pic>
          <p:nvPicPr>
            <p:cNvPr id="62" name="Picture 5" descr="png-05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66" y="4869160"/>
              <a:ext cx="108540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0089384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0"/>
                                        </p:tgtEl>
                                        <p:attrNameLst>
                                          <p:attrName>style.visibility</p:attrName>
                                        </p:attrNameLst>
                                      </p:cBhvr>
                                      <p:to>
                                        <p:strVal val="visible"/>
                                      </p:to>
                                    </p:set>
                                    <p:anim calcmode="lin" valueType="num">
                                      <p:cBhvr additive="base">
                                        <p:cTn id="25" dur="500" fill="hold"/>
                                        <p:tgtEl>
                                          <p:spTgt spid="35840"/>
                                        </p:tgtEl>
                                        <p:attrNameLst>
                                          <p:attrName>ppt_x</p:attrName>
                                        </p:attrNameLst>
                                      </p:cBhvr>
                                      <p:tavLst>
                                        <p:tav tm="0">
                                          <p:val>
                                            <p:strVal val="#ppt_x"/>
                                          </p:val>
                                        </p:tav>
                                        <p:tav tm="100000">
                                          <p:val>
                                            <p:strVal val="#ppt_x"/>
                                          </p:val>
                                        </p:tav>
                                      </p:tavLst>
                                    </p:anim>
                                    <p:anim calcmode="lin" valueType="num">
                                      <p:cBhvr additive="base">
                                        <p:cTn id="26" dur="500" fill="hold"/>
                                        <p:tgtEl>
                                          <p:spTgt spid="35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AC3F646-B209-4820-B15E-7838BFFEB414}" type="slidenum">
              <a:rPr lang="en-US" altLang="zh-CN" sz="1200" b="0" smtClean="0">
                <a:latin typeface="Arial" charset="0"/>
              </a:rPr>
              <a:pPr eaLnBrk="1" hangingPunct="1">
                <a:spcBef>
                  <a:spcPct val="0"/>
                </a:spcBef>
                <a:buClrTx/>
                <a:buFontTx/>
                <a:buNone/>
              </a:pPr>
              <a:t>47</a:t>
            </a:fld>
            <a:endParaRPr lang="en-US" altLang="zh-CN" sz="1200" b="0" smtClean="0">
              <a:latin typeface="Arial" charset="0"/>
            </a:endParaRPr>
          </a:p>
        </p:txBody>
      </p:sp>
      <p:sp>
        <p:nvSpPr>
          <p:cNvPr id="38915" name="Rectangle 2"/>
          <p:cNvSpPr>
            <a:spLocks noGrp="1" noChangeArrowheads="1"/>
          </p:cNvSpPr>
          <p:nvPr>
            <p:ph type="body" idx="1"/>
          </p:nvPr>
        </p:nvSpPr>
        <p:spPr>
          <a:xfrm>
            <a:off x="304800" y="609600"/>
            <a:ext cx="8534400" cy="5607050"/>
          </a:xfrm>
        </p:spPr>
        <p:txBody>
          <a:bodyPr/>
          <a:lstStyle/>
          <a:p>
            <a:pPr marL="457200" indent="-457200" eaLnBrk="1" hangingPunct="1">
              <a:lnSpc>
                <a:spcPct val="120000"/>
              </a:lnSpc>
              <a:buFont typeface="Wingdings" pitchFamily="2" charset="2"/>
              <a:buAutoNum type="arabicParenR" startAt="2"/>
            </a:pPr>
            <a:r>
              <a:rPr lang="zh-CN" altLang="en-US" sz="2800" dirty="0" smtClean="0">
                <a:solidFill>
                  <a:srgbClr val="FFFF00"/>
                </a:solidFill>
              </a:rPr>
              <a:t>快速排序的递归算法：</a:t>
            </a:r>
          </a:p>
          <a:p>
            <a:pPr marL="457200" indent="-457200" eaLnBrk="1" hangingPunct="1">
              <a:lnSpc>
                <a:spcPct val="120000"/>
              </a:lnSpc>
              <a:buFont typeface="Wingdings" pitchFamily="2" charset="2"/>
              <a:buNone/>
            </a:pPr>
            <a:r>
              <a:rPr lang="en-US" altLang="zh-CN" sz="2800" dirty="0" smtClean="0"/>
              <a:t>void </a:t>
            </a:r>
            <a:r>
              <a:rPr lang="en-US" altLang="zh-CN" sz="2800" dirty="0" err="1" smtClean="0"/>
              <a:t>QuickSort</a:t>
            </a:r>
            <a:r>
              <a:rPr lang="en-US" altLang="zh-CN" sz="2800" dirty="0" smtClean="0"/>
              <a:t>(T r[],</a:t>
            </a:r>
            <a:r>
              <a:rPr lang="en-US" altLang="zh-CN" sz="2800" dirty="0" err="1" smtClean="0"/>
              <a:t>int</a:t>
            </a:r>
            <a:r>
              <a:rPr lang="en-US" altLang="zh-CN" sz="2800" dirty="0" smtClean="0"/>
              <a:t> </a:t>
            </a:r>
            <a:r>
              <a:rPr lang="en-US" altLang="zh-CN" sz="2800" dirty="0" err="1" smtClean="0"/>
              <a:t>low,int</a:t>
            </a:r>
            <a:r>
              <a:rPr lang="en-US" altLang="zh-CN" sz="2800" dirty="0" smtClean="0"/>
              <a:t> high) {</a:t>
            </a:r>
          </a:p>
          <a:p>
            <a:pPr marL="457200" indent="-457200" eaLnBrk="1" hangingPunct="1">
              <a:lnSpc>
                <a:spcPct val="1200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a:t>
            </a:r>
          </a:p>
          <a:p>
            <a:pPr marL="457200" indent="-457200" eaLnBrk="1" hangingPunct="1">
              <a:lnSpc>
                <a:spcPct val="120000"/>
              </a:lnSpc>
              <a:buFont typeface="Wingdings" pitchFamily="2" charset="2"/>
              <a:buNone/>
            </a:pPr>
            <a:r>
              <a:rPr lang="en-US" altLang="zh-CN" sz="2800" dirty="0" smtClean="0"/>
              <a:t>   if(low&lt;high) {</a:t>
            </a:r>
          </a:p>
          <a:p>
            <a:pPr marL="457200" indent="-457200" eaLnBrk="1" hangingPunct="1">
              <a:lnSpc>
                <a:spcPct val="120000"/>
              </a:lnSpc>
              <a:buFont typeface="Wingdings" pitchFamily="2" charset="2"/>
              <a:buNone/>
            </a:pPr>
            <a:r>
              <a:rPr lang="en-US" altLang="zh-CN" sz="2800" dirty="0" smtClean="0"/>
              <a:t>       </a:t>
            </a:r>
            <a:r>
              <a:rPr lang="en-US" altLang="zh-CN" sz="2800" dirty="0" err="1" smtClean="0"/>
              <a:t>i</a:t>
            </a:r>
            <a:r>
              <a:rPr lang="en-US" altLang="zh-CN" sz="2800" dirty="0" smtClean="0"/>
              <a:t> = pivot(</a:t>
            </a:r>
            <a:r>
              <a:rPr lang="en-US" altLang="zh-CN" sz="2800" dirty="0" err="1" smtClean="0"/>
              <a:t>r,low,high</a:t>
            </a:r>
            <a:r>
              <a:rPr lang="en-US" altLang="zh-CN" sz="2800" dirty="0" smtClean="0"/>
              <a:t>);  //</a:t>
            </a:r>
            <a:r>
              <a:rPr lang="zh-CN" altLang="en-US" sz="2800" dirty="0" smtClean="0"/>
              <a:t>分区处理</a:t>
            </a:r>
            <a:endParaRPr lang="en-US" altLang="zh-CN" sz="2800" dirty="0" smtClean="0"/>
          </a:p>
          <a:p>
            <a:pPr marL="457200" indent="-457200" eaLnBrk="1" hangingPunct="1">
              <a:lnSpc>
                <a:spcPct val="120000"/>
              </a:lnSpc>
              <a:buFont typeface="Wingdings" pitchFamily="2" charset="2"/>
              <a:buNone/>
            </a:pPr>
            <a:r>
              <a:rPr lang="en-US" altLang="zh-CN" sz="2800" dirty="0" smtClean="0"/>
              <a:t>       </a:t>
            </a:r>
            <a:r>
              <a:rPr lang="en-US" altLang="zh-CN" sz="2800" dirty="0" err="1" smtClean="0"/>
              <a:t>QuickSort</a:t>
            </a:r>
            <a:r>
              <a:rPr lang="en-US" altLang="zh-CN" sz="2800" dirty="0" smtClean="0"/>
              <a:t>(r,low,i-1);  // </a:t>
            </a:r>
            <a:r>
              <a:rPr lang="zh-CN" altLang="en-US" sz="2800" dirty="0" smtClean="0"/>
              <a:t>对左边区域进行快排</a:t>
            </a:r>
            <a:endParaRPr lang="en-US" altLang="zh-CN" sz="2800" dirty="0" smtClean="0"/>
          </a:p>
          <a:p>
            <a:pPr marL="457200" indent="-457200" eaLnBrk="1" hangingPunct="1">
              <a:lnSpc>
                <a:spcPct val="120000"/>
              </a:lnSpc>
              <a:buNone/>
            </a:pPr>
            <a:r>
              <a:rPr lang="en-US" altLang="zh-CN" sz="2800" dirty="0" smtClean="0"/>
              <a:t>       </a:t>
            </a:r>
            <a:r>
              <a:rPr lang="en-US" altLang="zh-CN" sz="2800" dirty="0" err="1" smtClean="0"/>
              <a:t>QuickSort</a:t>
            </a:r>
            <a:r>
              <a:rPr lang="en-US" altLang="zh-CN" sz="2800" dirty="0" smtClean="0"/>
              <a:t>(r,i+1,high</a:t>
            </a:r>
            <a:r>
              <a:rPr lang="en-US" altLang="zh-CN" sz="2800" dirty="0"/>
              <a:t>); // </a:t>
            </a:r>
            <a:r>
              <a:rPr lang="zh-CN" altLang="en-US" sz="2800" dirty="0" smtClean="0"/>
              <a:t>对右边</a:t>
            </a:r>
            <a:r>
              <a:rPr lang="zh-CN" altLang="en-US" sz="2800" dirty="0"/>
              <a:t>区域进行快</a:t>
            </a:r>
            <a:r>
              <a:rPr lang="zh-CN" altLang="en-US" sz="2800" dirty="0" smtClean="0"/>
              <a:t>排</a:t>
            </a:r>
            <a:endParaRPr lang="en-US" altLang="zh-CN" sz="2800" dirty="0" smtClean="0"/>
          </a:p>
          <a:p>
            <a:pPr marL="457200" indent="-457200" eaLnBrk="1" hangingPunct="1">
              <a:lnSpc>
                <a:spcPct val="120000"/>
              </a:lnSpc>
              <a:buFont typeface="Wingdings" pitchFamily="2" charset="2"/>
              <a:buNone/>
            </a:pPr>
            <a:r>
              <a:rPr lang="en-US" altLang="zh-CN" sz="2800" dirty="0" smtClean="0"/>
              <a:t>    }</a:t>
            </a:r>
          </a:p>
          <a:p>
            <a:pPr marL="457200" indent="-457200" eaLnBrk="1" hangingPunct="1">
              <a:lnSpc>
                <a:spcPct val="120000"/>
              </a:lnSpc>
              <a:buFont typeface="Wingdings" pitchFamily="2" charset="2"/>
              <a:buNone/>
            </a:pPr>
            <a:r>
              <a:rPr lang="en-US" altLang="zh-CN" sz="2800" dirty="0" smtClean="0"/>
              <a:t>}</a:t>
            </a:r>
          </a:p>
        </p:txBody>
      </p:sp>
      <p:grpSp>
        <p:nvGrpSpPr>
          <p:cNvPr id="4" name="组合 3"/>
          <p:cNvGrpSpPr/>
          <p:nvPr/>
        </p:nvGrpSpPr>
        <p:grpSpPr>
          <a:xfrm>
            <a:off x="6516216" y="4869160"/>
            <a:ext cx="2087562" cy="2087562"/>
            <a:chOff x="6516216" y="4869160"/>
            <a:chExt cx="2087562" cy="2087562"/>
          </a:xfrm>
        </p:grpSpPr>
        <p:pic>
          <p:nvPicPr>
            <p:cNvPr id="5" name="Picture 2" descr="E:\教学文件\1500PNG\PNG-09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869160"/>
              <a:ext cx="20875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教学文件\1500PNG\png-00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197" y="497964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092280" y="5517232"/>
              <a:ext cx="902811" cy="480131"/>
            </a:xfrm>
            <a:prstGeom prst="rect">
              <a:avLst/>
            </a:prstGeom>
          </p:spPr>
          <p:txBody>
            <a:bodyPr wrap="none">
              <a:spAutoFit/>
            </a:bodyPr>
            <a:lstStyle/>
            <a:p>
              <a:pPr marL="533400" indent="-533400">
                <a:lnSpc>
                  <a:spcPct val="90000"/>
                </a:lnSpc>
              </a:pPr>
              <a:r>
                <a:rPr lang="zh-CN" altLang="en-US" b="1" dirty="0" smtClean="0">
                  <a:solidFill>
                    <a:schemeClr val="bg1"/>
                  </a:solidFill>
                </a:rPr>
                <a:t>演示</a:t>
              </a:r>
              <a:endParaRPr lang="zh-CN" altLang="en-US" b="1" dirty="0">
                <a:solidFill>
                  <a:schemeClr val="bg1"/>
                </a:solidFill>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7" end="7"/>
                                            </p:txEl>
                                          </p:spTgt>
                                        </p:tgtEl>
                                        <p:attrNameLst>
                                          <p:attrName>style.visibility</p:attrName>
                                        </p:attrNameLst>
                                      </p:cBhvr>
                                      <p:to>
                                        <p:strVal val="visible"/>
                                      </p:to>
                                    </p:set>
                                    <p:anim calcmode="lin" valueType="num">
                                      <p:cBhvr additive="base">
                                        <p:cTn id="7"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anim calcmode="lin" valueType="num">
                                      <p:cBhvr additive="base">
                                        <p:cTn id="11"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anim calcmode="lin" valueType="num">
                                      <p:cBhvr additive="base">
                                        <p:cTn id="17"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anim calcmode="lin" valueType="num">
                                      <p:cBhvr additive="base">
                                        <p:cTn id="23"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 calcmode="lin" valueType="num">
                                      <p:cBhvr additive="base">
                                        <p:cTn id="27"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89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5E94970-38CE-4736-863D-ACBF07BA9ED6}" type="slidenum">
              <a:rPr lang="en-US" altLang="zh-CN" sz="1200" b="0" smtClean="0">
                <a:latin typeface="Arial" charset="0"/>
              </a:rPr>
              <a:pPr eaLnBrk="1" hangingPunct="1">
                <a:spcBef>
                  <a:spcPct val="0"/>
                </a:spcBef>
                <a:buClrTx/>
                <a:buFontTx/>
                <a:buNone/>
              </a:pPr>
              <a:t>48</a:t>
            </a:fld>
            <a:endParaRPr lang="en-US" altLang="zh-CN" sz="1200" b="0" smtClean="0">
              <a:latin typeface="Arial" charset="0"/>
            </a:endParaRPr>
          </a:p>
        </p:txBody>
      </p:sp>
      <p:sp>
        <p:nvSpPr>
          <p:cNvPr id="36867" name="Rectangle 2"/>
          <p:cNvSpPr>
            <a:spLocks noChangeArrowheads="1"/>
          </p:cNvSpPr>
          <p:nvPr/>
        </p:nvSpPr>
        <p:spPr bwMode="auto">
          <a:xfrm>
            <a:off x="1187450" y="260350"/>
            <a:ext cx="665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[46    55    13    42    94    05    17    70 ]</a:t>
            </a:r>
          </a:p>
        </p:txBody>
      </p:sp>
      <p:sp>
        <p:nvSpPr>
          <p:cNvPr id="250883" name="Rectangle 3"/>
          <p:cNvSpPr>
            <a:spLocks noChangeArrowheads="1"/>
          </p:cNvSpPr>
          <p:nvPr/>
        </p:nvSpPr>
        <p:spPr bwMode="auto">
          <a:xfrm>
            <a:off x="1187450" y="1125538"/>
            <a:ext cx="665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[46    55    13    42    94    05    17    70 ]</a:t>
            </a:r>
          </a:p>
        </p:txBody>
      </p:sp>
      <p:sp>
        <p:nvSpPr>
          <p:cNvPr id="250884" name="Rectangle 4"/>
          <p:cNvSpPr>
            <a:spLocks noChangeArrowheads="1"/>
          </p:cNvSpPr>
          <p:nvPr/>
        </p:nvSpPr>
        <p:spPr bwMode="auto">
          <a:xfrm>
            <a:off x="1187450" y="1989138"/>
            <a:ext cx="665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[17    55    13    42    94    05    46    70 ]</a:t>
            </a:r>
          </a:p>
        </p:txBody>
      </p:sp>
      <p:sp>
        <p:nvSpPr>
          <p:cNvPr id="250885" name="Rectangle 5"/>
          <p:cNvSpPr>
            <a:spLocks noChangeArrowheads="1"/>
          </p:cNvSpPr>
          <p:nvPr/>
        </p:nvSpPr>
        <p:spPr bwMode="auto">
          <a:xfrm>
            <a:off x="1187450" y="2924175"/>
            <a:ext cx="665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[17    46    13    42    94    05    55    70 ]</a:t>
            </a:r>
          </a:p>
        </p:txBody>
      </p:sp>
      <p:sp>
        <p:nvSpPr>
          <p:cNvPr id="250886" name="Rectangle 6"/>
          <p:cNvSpPr>
            <a:spLocks noChangeArrowheads="1"/>
          </p:cNvSpPr>
          <p:nvPr/>
        </p:nvSpPr>
        <p:spPr bwMode="auto">
          <a:xfrm>
            <a:off x="1187450" y="3789363"/>
            <a:ext cx="665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[17    05    13    42    94    46    55    70 ]</a:t>
            </a:r>
          </a:p>
        </p:txBody>
      </p:sp>
      <p:sp>
        <p:nvSpPr>
          <p:cNvPr id="250887" name="Rectangle 7"/>
          <p:cNvSpPr>
            <a:spLocks noChangeArrowheads="1"/>
          </p:cNvSpPr>
          <p:nvPr/>
        </p:nvSpPr>
        <p:spPr bwMode="auto">
          <a:xfrm>
            <a:off x="1187450" y="4724400"/>
            <a:ext cx="665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[17    05    13    42    94    46    55    70 ]</a:t>
            </a:r>
          </a:p>
        </p:txBody>
      </p:sp>
      <p:sp>
        <p:nvSpPr>
          <p:cNvPr id="250888" name="Rectangle 8"/>
          <p:cNvSpPr>
            <a:spLocks noChangeArrowheads="1"/>
          </p:cNvSpPr>
          <p:nvPr/>
        </p:nvSpPr>
        <p:spPr bwMode="auto">
          <a:xfrm>
            <a:off x="1187450" y="5516563"/>
            <a:ext cx="665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[17    05    13    42    94    46    55    70 ]</a:t>
            </a:r>
          </a:p>
        </p:txBody>
      </p:sp>
      <p:sp>
        <p:nvSpPr>
          <p:cNvPr id="250889" name="Rectangle 9"/>
          <p:cNvSpPr>
            <a:spLocks noChangeArrowheads="1"/>
          </p:cNvSpPr>
          <p:nvPr/>
        </p:nvSpPr>
        <p:spPr bwMode="auto">
          <a:xfrm>
            <a:off x="1187450" y="6278563"/>
            <a:ext cx="6921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rgbClr val="66FF66"/>
                </a:solidFill>
                <a:latin typeface="Times New Roman" pitchFamily="18" charset="0"/>
              </a:rPr>
              <a:t>[17    05    13    42 ]</a:t>
            </a:r>
            <a:r>
              <a:rPr lang="en-US" altLang="zh-CN">
                <a:latin typeface="Times New Roman" pitchFamily="18" charset="0"/>
              </a:rPr>
              <a:t>   46    </a:t>
            </a:r>
            <a:r>
              <a:rPr lang="en-US" altLang="zh-CN">
                <a:solidFill>
                  <a:srgbClr val="FFFF00"/>
                </a:solidFill>
                <a:latin typeface="Times New Roman" pitchFamily="18" charset="0"/>
              </a:rPr>
              <a:t>[94    55    70 ]</a:t>
            </a:r>
          </a:p>
        </p:txBody>
      </p:sp>
      <p:grpSp>
        <p:nvGrpSpPr>
          <p:cNvPr id="36875" name="Group 10"/>
          <p:cNvGrpSpPr>
            <a:grpSpLocks/>
          </p:cNvGrpSpPr>
          <p:nvPr/>
        </p:nvGrpSpPr>
        <p:grpSpPr bwMode="auto">
          <a:xfrm>
            <a:off x="1331913" y="692150"/>
            <a:ext cx="360362" cy="579438"/>
            <a:chOff x="158" y="436"/>
            <a:chExt cx="227" cy="365"/>
          </a:xfrm>
        </p:grpSpPr>
        <p:sp>
          <p:nvSpPr>
            <p:cNvPr id="36915" name="Line 11"/>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16" name="Text Box 12"/>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grpSp>
        <p:nvGrpSpPr>
          <p:cNvPr id="36876" name="Group 13"/>
          <p:cNvGrpSpPr>
            <a:grpSpLocks/>
          </p:cNvGrpSpPr>
          <p:nvPr/>
        </p:nvGrpSpPr>
        <p:grpSpPr bwMode="auto">
          <a:xfrm>
            <a:off x="7164388" y="692150"/>
            <a:ext cx="360362" cy="579438"/>
            <a:chOff x="158" y="1117"/>
            <a:chExt cx="227" cy="365"/>
          </a:xfrm>
        </p:grpSpPr>
        <p:sp>
          <p:nvSpPr>
            <p:cNvPr id="36913" name="Line 14"/>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14" name="Text Box 15"/>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j</a:t>
              </a:r>
            </a:p>
          </p:txBody>
        </p:sp>
      </p:grpSp>
      <p:grpSp>
        <p:nvGrpSpPr>
          <p:cNvPr id="250896" name="Group 16"/>
          <p:cNvGrpSpPr>
            <a:grpSpLocks/>
          </p:cNvGrpSpPr>
          <p:nvPr/>
        </p:nvGrpSpPr>
        <p:grpSpPr bwMode="auto">
          <a:xfrm>
            <a:off x="6300788" y="1484313"/>
            <a:ext cx="360362" cy="579437"/>
            <a:chOff x="158" y="1117"/>
            <a:chExt cx="227" cy="365"/>
          </a:xfrm>
        </p:grpSpPr>
        <p:sp>
          <p:nvSpPr>
            <p:cNvPr id="36911" name="Line 17"/>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12" name="Text Box 18"/>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j</a:t>
              </a:r>
            </a:p>
          </p:txBody>
        </p:sp>
      </p:grpSp>
      <p:grpSp>
        <p:nvGrpSpPr>
          <p:cNvPr id="250899" name="Group 19"/>
          <p:cNvGrpSpPr>
            <a:grpSpLocks/>
          </p:cNvGrpSpPr>
          <p:nvPr/>
        </p:nvGrpSpPr>
        <p:grpSpPr bwMode="auto">
          <a:xfrm>
            <a:off x="1331913" y="1557338"/>
            <a:ext cx="360362" cy="579437"/>
            <a:chOff x="158" y="436"/>
            <a:chExt cx="227" cy="365"/>
          </a:xfrm>
        </p:grpSpPr>
        <p:sp>
          <p:nvSpPr>
            <p:cNvPr id="36909" name="Line 20"/>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10" name="Text Box 21"/>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grpSp>
        <p:nvGrpSpPr>
          <p:cNvPr id="250902" name="Group 22"/>
          <p:cNvGrpSpPr>
            <a:grpSpLocks/>
          </p:cNvGrpSpPr>
          <p:nvPr/>
        </p:nvGrpSpPr>
        <p:grpSpPr bwMode="auto">
          <a:xfrm>
            <a:off x="6372225" y="2416175"/>
            <a:ext cx="360363" cy="579438"/>
            <a:chOff x="158" y="1117"/>
            <a:chExt cx="227" cy="365"/>
          </a:xfrm>
        </p:grpSpPr>
        <p:sp>
          <p:nvSpPr>
            <p:cNvPr id="36907" name="Line 23"/>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8" name="Text Box 24"/>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j</a:t>
              </a:r>
            </a:p>
          </p:txBody>
        </p:sp>
      </p:grpSp>
      <p:grpSp>
        <p:nvGrpSpPr>
          <p:cNvPr id="250905" name="Group 25"/>
          <p:cNvGrpSpPr>
            <a:grpSpLocks/>
          </p:cNvGrpSpPr>
          <p:nvPr/>
        </p:nvGrpSpPr>
        <p:grpSpPr bwMode="auto">
          <a:xfrm>
            <a:off x="2195513" y="2489200"/>
            <a:ext cx="360362" cy="579438"/>
            <a:chOff x="158" y="436"/>
            <a:chExt cx="227" cy="365"/>
          </a:xfrm>
        </p:grpSpPr>
        <p:sp>
          <p:nvSpPr>
            <p:cNvPr id="36905" name="Line 26"/>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6" name="Text Box 27"/>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grpSp>
        <p:nvGrpSpPr>
          <p:cNvPr id="250908" name="Group 28"/>
          <p:cNvGrpSpPr>
            <a:grpSpLocks/>
          </p:cNvGrpSpPr>
          <p:nvPr/>
        </p:nvGrpSpPr>
        <p:grpSpPr bwMode="auto">
          <a:xfrm>
            <a:off x="5508625" y="3213100"/>
            <a:ext cx="360363" cy="579438"/>
            <a:chOff x="158" y="1117"/>
            <a:chExt cx="227" cy="365"/>
          </a:xfrm>
        </p:grpSpPr>
        <p:sp>
          <p:nvSpPr>
            <p:cNvPr id="36903" name="Line 29"/>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4" name="Text Box 30"/>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dirty="0">
                  <a:latin typeface="Times New Roman" pitchFamily="18" charset="0"/>
                </a:rPr>
                <a:t>j</a:t>
              </a:r>
            </a:p>
          </p:txBody>
        </p:sp>
      </p:grpSp>
      <p:grpSp>
        <p:nvGrpSpPr>
          <p:cNvPr id="250911" name="Group 31"/>
          <p:cNvGrpSpPr>
            <a:grpSpLocks/>
          </p:cNvGrpSpPr>
          <p:nvPr/>
        </p:nvGrpSpPr>
        <p:grpSpPr bwMode="auto">
          <a:xfrm>
            <a:off x="2268538" y="3284538"/>
            <a:ext cx="360362" cy="579437"/>
            <a:chOff x="158" y="436"/>
            <a:chExt cx="227" cy="365"/>
          </a:xfrm>
        </p:grpSpPr>
        <p:sp>
          <p:nvSpPr>
            <p:cNvPr id="36901" name="Line 32"/>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2" name="Text Box 33"/>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grpSp>
        <p:nvGrpSpPr>
          <p:cNvPr id="250914" name="Group 34"/>
          <p:cNvGrpSpPr>
            <a:grpSpLocks/>
          </p:cNvGrpSpPr>
          <p:nvPr/>
        </p:nvGrpSpPr>
        <p:grpSpPr bwMode="auto">
          <a:xfrm>
            <a:off x="5508625" y="4146550"/>
            <a:ext cx="360363" cy="579438"/>
            <a:chOff x="158" y="1117"/>
            <a:chExt cx="227" cy="365"/>
          </a:xfrm>
        </p:grpSpPr>
        <p:sp>
          <p:nvSpPr>
            <p:cNvPr id="36899" name="Line 35"/>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0" name="Text Box 36"/>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j</a:t>
              </a:r>
            </a:p>
          </p:txBody>
        </p:sp>
      </p:grpSp>
      <p:grpSp>
        <p:nvGrpSpPr>
          <p:cNvPr id="250917" name="Group 37"/>
          <p:cNvGrpSpPr>
            <a:grpSpLocks/>
          </p:cNvGrpSpPr>
          <p:nvPr/>
        </p:nvGrpSpPr>
        <p:grpSpPr bwMode="auto">
          <a:xfrm>
            <a:off x="3059113" y="4149725"/>
            <a:ext cx="360362" cy="579438"/>
            <a:chOff x="158" y="436"/>
            <a:chExt cx="227" cy="365"/>
          </a:xfrm>
        </p:grpSpPr>
        <p:sp>
          <p:nvSpPr>
            <p:cNvPr id="36897" name="Line 38"/>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8" name="Text Box 39"/>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grpSp>
        <p:nvGrpSpPr>
          <p:cNvPr id="250920" name="Group 40"/>
          <p:cNvGrpSpPr>
            <a:grpSpLocks/>
          </p:cNvGrpSpPr>
          <p:nvPr/>
        </p:nvGrpSpPr>
        <p:grpSpPr bwMode="auto">
          <a:xfrm>
            <a:off x="5508625" y="5078413"/>
            <a:ext cx="360363" cy="579437"/>
            <a:chOff x="158" y="1117"/>
            <a:chExt cx="227" cy="365"/>
          </a:xfrm>
        </p:grpSpPr>
        <p:sp>
          <p:nvSpPr>
            <p:cNvPr id="36895" name="Line 41"/>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6" name="Text Box 42"/>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j</a:t>
              </a:r>
            </a:p>
          </p:txBody>
        </p:sp>
      </p:grpSp>
      <p:grpSp>
        <p:nvGrpSpPr>
          <p:cNvPr id="250923" name="Group 43"/>
          <p:cNvGrpSpPr>
            <a:grpSpLocks/>
          </p:cNvGrpSpPr>
          <p:nvPr/>
        </p:nvGrpSpPr>
        <p:grpSpPr bwMode="auto">
          <a:xfrm>
            <a:off x="3779838" y="5081588"/>
            <a:ext cx="360362" cy="579437"/>
            <a:chOff x="158" y="436"/>
            <a:chExt cx="227" cy="365"/>
          </a:xfrm>
        </p:grpSpPr>
        <p:sp>
          <p:nvSpPr>
            <p:cNvPr id="36893" name="Line 44"/>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4" name="Text Box 45"/>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grpSp>
        <p:nvGrpSpPr>
          <p:cNvPr id="250926" name="Group 46"/>
          <p:cNvGrpSpPr>
            <a:grpSpLocks/>
          </p:cNvGrpSpPr>
          <p:nvPr/>
        </p:nvGrpSpPr>
        <p:grpSpPr bwMode="auto">
          <a:xfrm>
            <a:off x="5508625" y="5870575"/>
            <a:ext cx="360363" cy="579438"/>
            <a:chOff x="158" y="1117"/>
            <a:chExt cx="227" cy="365"/>
          </a:xfrm>
        </p:grpSpPr>
        <p:sp>
          <p:nvSpPr>
            <p:cNvPr id="36891" name="Line 47"/>
            <p:cNvSpPr>
              <a:spLocks noChangeShapeType="1"/>
            </p:cNvSpPr>
            <p:nvPr/>
          </p:nvSpPr>
          <p:spPr bwMode="auto">
            <a:xfrm flipV="1">
              <a:off x="385" y="1208"/>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2" name="Text Box 48"/>
            <p:cNvSpPr txBox="1">
              <a:spLocks noChangeArrowheads="1"/>
            </p:cNvSpPr>
            <p:nvPr/>
          </p:nvSpPr>
          <p:spPr bwMode="auto">
            <a:xfrm>
              <a:off x="158" y="111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j</a:t>
              </a:r>
            </a:p>
          </p:txBody>
        </p:sp>
      </p:grpSp>
      <p:grpSp>
        <p:nvGrpSpPr>
          <p:cNvPr id="250929" name="Group 49"/>
          <p:cNvGrpSpPr>
            <a:grpSpLocks/>
          </p:cNvGrpSpPr>
          <p:nvPr/>
        </p:nvGrpSpPr>
        <p:grpSpPr bwMode="auto">
          <a:xfrm>
            <a:off x="4643438" y="5873750"/>
            <a:ext cx="360362" cy="579438"/>
            <a:chOff x="158" y="436"/>
            <a:chExt cx="227" cy="365"/>
          </a:xfrm>
        </p:grpSpPr>
        <p:sp>
          <p:nvSpPr>
            <p:cNvPr id="36889" name="Line 50"/>
            <p:cNvSpPr>
              <a:spLocks noChangeShapeType="1"/>
            </p:cNvSpPr>
            <p:nvPr/>
          </p:nvSpPr>
          <p:spPr bwMode="auto">
            <a:xfrm flipV="1">
              <a:off x="385" y="527"/>
              <a:ext cx="0" cy="182"/>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0" name="Text Box 51"/>
            <p:cNvSpPr txBox="1">
              <a:spLocks noChangeArrowheads="1"/>
            </p:cNvSpPr>
            <p:nvPr/>
          </p:nvSpPr>
          <p:spPr bwMode="auto">
            <a:xfrm>
              <a:off x="158" y="43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i</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08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8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09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09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08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09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9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088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9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09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08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09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09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08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09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09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0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p:bldP spid="250884" grpId="0"/>
      <p:bldP spid="250885" grpId="0"/>
      <p:bldP spid="250886" grpId="0"/>
      <p:bldP spid="250887" grpId="0"/>
      <p:bldP spid="250888" grpId="0"/>
      <p:bldP spid="25088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4D33216-C30D-4024-B20E-610F5A4A249F}" type="slidenum">
              <a:rPr lang="en-US" altLang="zh-CN" sz="1200" b="0" smtClean="0">
                <a:latin typeface="Arial" charset="0"/>
              </a:rPr>
              <a:pPr eaLnBrk="1" hangingPunct="1">
                <a:spcBef>
                  <a:spcPct val="0"/>
                </a:spcBef>
                <a:buClrTx/>
                <a:buFontTx/>
                <a:buNone/>
              </a:pPr>
              <a:t>49</a:t>
            </a:fld>
            <a:endParaRPr lang="en-US" altLang="zh-CN" sz="1200" b="0" smtClean="0">
              <a:latin typeface="Arial" charset="0"/>
            </a:endParaRPr>
          </a:p>
        </p:txBody>
      </p:sp>
      <p:sp>
        <p:nvSpPr>
          <p:cNvPr id="39939" name="Rectangle 2"/>
          <p:cNvSpPr>
            <a:spLocks noGrp="1" noChangeArrowheads="1"/>
          </p:cNvSpPr>
          <p:nvPr>
            <p:ph type="body" idx="1"/>
          </p:nvPr>
        </p:nvSpPr>
        <p:spPr>
          <a:xfrm>
            <a:off x="228600" y="404813"/>
            <a:ext cx="8686800" cy="5691187"/>
          </a:xfrm>
        </p:spPr>
        <p:txBody>
          <a:bodyPr/>
          <a:lstStyle/>
          <a:p>
            <a:pPr eaLnBrk="1" hangingPunct="1">
              <a:buFont typeface="Wingdings" pitchFamily="2" charset="2"/>
              <a:buNone/>
            </a:pPr>
            <a:r>
              <a:rPr lang="en-US" altLang="zh-CN" sz="2800" dirty="0" smtClean="0">
                <a:solidFill>
                  <a:srgbClr val="FFFF00"/>
                </a:solidFill>
              </a:rPr>
              <a:t>3.</a:t>
            </a:r>
            <a:r>
              <a:rPr lang="zh-CN" altLang="en-US" sz="2800" dirty="0" smtClean="0">
                <a:solidFill>
                  <a:srgbClr val="FFFF00"/>
                </a:solidFill>
              </a:rPr>
              <a:t>快速排序的性能分析</a:t>
            </a:r>
            <a:endParaRPr lang="en-US" altLang="zh-CN" sz="2800" dirty="0" smtClean="0">
              <a:solidFill>
                <a:srgbClr val="FFFF00"/>
              </a:solidFill>
            </a:endParaRPr>
          </a:p>
          <a:p>
            <a:pPr eaLnBrk="1" hangingPunct="1">
              <a:buFont typeface="Wingdings" pitchFamily="2" charset="2"/>
              <a:buNone/>
            </a:pPr>
            <a:r>
              <a:rPr lang="zh-CN" altLang="en-US" sz="2800" dirty="0" smtClean="0">
                <a:solidFill>
                  <a:srgbClr val="FFFF00"/>
                </a:solidFill>
              </a:rPr>
              <a:t>（</a:t>
            </a:r>
            <a:r>
              <a:rPr lang="en-US" altLang="zh-CN" sz="2800" dirty="0" smtClean="0">
                <a:solidFill>
                  <a:srgbClr val="FFFF00"/>
                </a:solidFill>
              </a:rPr>
              <a:t>1</a:t>
            </a:r>
            <a:r>
              <a:rPr lang="zh-CN" altLang="en-US" sz="2800" dirty="0" smtClean="0">
                <a:solidFill>
                  <a:srgbClr val="FFFF00"/>
                </a:solidFill>
              </a:rPr>
              <a:t>）时间复杂度</a:t>
            </a:r>
          </a:p>
          <a:p>
            <a:pPr algn="just" eaLnBrk="1" hangingPunct="1">
              <a:spcBef>
                <a:spcPct val="50000"/>
              </a:spcBef>
              <a:buClr>
                <a:srgbClr val="A50021"/>
              </a:buClr>
            </a:pPr>
            <a:r>
              <a:rPr lang="zh-CN" altLang="en-US" sz="2800" dirty="0">
                <a:solidFill>
                  <a:schemeClr val="hlink"/>
                </a:solidFill>
              </a:rPr>
              <a:t>最好情况：</a:t>
            </a:r>
            <a:r>
              <a:rPr lang="en-US" altLang="zh-CN" sz="2800" dirty="0">
                <a:solidFill>
                  <a:schemeClr val="hlink"/>
                </a:solidFill>
              </a:rPr>
              <a:t>O(nlog</a:t>
            </a:r>
            <a:r>
              <a:rPr lang="en-US" altLang="zh-CN" sz="2800" baseline="-25000" dirty="0">
                <a:solidFill>
                  <a:schemeClr val="hlink"/>
                </a:solidFill>
              </a:rPr>
              <a:t>2</a:t>
            </a:r>
            <a:r>
              <a:rPr lang="en-US" altLang="zh-CN" sz="2800" dirty="0">
                <a:solidFill>
                  <a:schemeClr val="hlink"/>
                </a:solidFill>
              </a:rPr>
              <a:t>n)</a:t>
            </a:r>
          </a:p>
          <a:p>
            <a:pPr marL="0" indent="0" algn="just" eaLnBrk="1" hangingPunct="1">
              <a:spcBef>
                <a:spcPct val="50000"/>
              </a:spcBef>
              <a:buClr>
                <a:srgbClr val="A50021"/>
              </a:buClr>
              <a:buNone/>
            </a:pPr>
            <a:r>
              <a:rPr lang="zh-CN" altLang="en-US" sz="2800" dirty="0" smtClean="0"/>
              <a:t>每次分区左、右子区间的长度大致相等，而每趟比较的次数接近于</a:t>
            </a:r>
            <a:r>
              <a:rPr lang="en-US" altLang="zh-CN" sz="2800" dirty="0" smtClean="0"/>
              <a:t>n-1</a:t>
            </a:r>
            <a:r>
              <a:rPr lang="zh-CN" altLang="en-US" sz="2800" dirty="0" smtClean="0"/>
              <a:t>，深度是</a:t>
            </a:r>
            <a:r>
              <a:rPr lang="en-US" altLang="zh-CN" sz="2800" dirty="0" smtClean="0">
                <a:solidFill>
                  <a:schemeClr val="hlink"/>
                </a:solidFill>
              </a:rPr>
              <a:t>log</a:t>
            </a:r>
            <a:r>
              <a:rPr lang="en-US" altLang="zh-CN" sz="2800" baseline="-30000" dirty="0" smtClean="0">
                <a:solidFill>
                  <a:schemeClr val="hlink"/>
                </a:solidFill>
              </a:rPr>
              <a:t>2</a:t>
            </a:r>
            <a:r>
              <a:rPr lang="en-US" altLang="zh-CN" sz="2800" dirty="0" smtClean="0">
                <a:solidFill>
                  <a:schemeClr val="hlink"/>
                </a:solidFill>
              </a:rPr>
              <a:t>n</a:t>
            </a:r>
          </a:p>
          <a:p>
            <a:pPr algn="just" eaLnBrk="1" hangingPunct="1">
              <a:spcBef>
                <a:spcPct val="50000"/>
              </a:spcBef>
              <a:buClr>
                <a:srgbClr val="A50021"/>
              </a:buClr>
            </a:pPr>
            <a:r>
              <a:rPr lang="zh-CN" altLang="en-US" sz="2800" dirty="0">
                <a:solidFill>
                  <a:schemeClr val="hlink"/>
                </a:solidFill>
              </a:rPr>
              <a:t>最坏情况：</a:t>
            </a:r>
            <a:r>
              <a:rPr lang="en-US" altLang="zh-CN" sz="2800" dirty="0">
                <a:solidFill>
                  <a:schemeClr val="hlink"/>
                </a:solidFill>
              </a:rPr>
              <a:t> O(n</a:t>
            </a:r>
            <a:r>
              <a:rPr lang="en-US" altLang="zh-CN" sz="2800" baseline="30000" dirty="0">
                <a:solidFill>
                  <a:schemeClr val="hlink"/>
                </a:solidFill>
              </a:rPr>
              <a:t>2</a:t>
            </a:r>
            <a:r>
              <a:rPr lang="en-US" altLang="zh-CN" sz="2800" dirty="0">
                <a:solidFill>
                  <a:schemeClr val="hlink"/>
                </a:solidFill>
              </a:rPr>
              <a:t>)</a:t>
            </a:r>
          </a:p>
          <a:p>
            <a:pPr marL="0" indent="0" algn="just" eaLnBrk="1" hangingPunct="1">
              <a:spcBef>
                <a:spcPct val="50000"/>
              </a:spcBef>
              <a:buClr>
                <a:srgbClr val="A50021"/>
              </a:buClr>
              <a:buNone/>
            </a:pPr>
            <a:r>
              <a:rPr lang="zh-CN" altLang="en-US" sz="2800" dirty="0"/>
              <a:t>每次</a:t>
            </a:r>
            <a:r>
              <a:rPr lang="zh-CN" altLang="en-US" sz="2800" dirty="0" smtClean="0"/>
              <a:t>分区</a:t>
            </a:r>
            <a:r>
              <a:rPr lang="zh-CN" altLang="en-US" sz="2800" dirty="0"/>
              <a:t>左、右子</a:t>
            </a:r>
            <a:r>
              <a:rPr lang="zh-CN" altLang="en-US" sz="2800" dirty="0" smtClean="0"/>
              <a:t>区间中有一个区间长度是</a:t>
            </a:r>
            <a:r>
              <a:rPr lang="en-US" altLang="zh-CN" sz="2800" dirty="0" smtClean="0"/>
              <a:t>0</a:t>
            </a:r>
            <a:r>
              <a:rPr lang="zh-CN" altLang="en-US" sz="2800" dirty="0" smtClean="0"/>
              <a:t>，每</a:t>
            </a:r>
            <a:r>
              <a:rPr lang="zh-CN" altLang="en-US" sz="2800" dirty="0"/>
              <a:t>趟比较的次数接近于</a:t>
            </a:r>
            <a:r>
              <a:rPr lang="en-US" altLang="zh-CN" sz="2800" dirty="0"/>
              <a:t>n-1</a:t>
            </a:r>
            <a:r>
              <a:rPr lang="zh-CN" altLang="en-US" sz="2800" dirty="0"/>
              <a:t>，深度</a:t>
            </a:r>
            <a:r>
              <a:rPr lang="zh-CN" altLang="en-US" sz="2800" dirty="0" smtClean="0"/>
              <a:t>是</a:t>
            </a:r>
            <a:r>
              <a:rPr lang="en-US" altLang="zh-CN" sz="2800" dirty="0" smtClean="0">
                <a:solidFill>
                  <a:schemeClr val="hlink"/>
                </a:solidFill>
              </a:rPr>
              <a:t>n-1</a:t>
            </a:r>
          </a:p>
          <a:p>
            <a:pPr algn="just" eaLnBrk="1" hangingPunct="1">
              <a:spcBef>
                <a:spcPct val="50000"/>
              </a:spcBef>
              <a:buClr>
                <a:srgbClr val="A50021"/>
              </a:buClr>
            </a:pPr>
            <a:r>
              <a:rPr lang="zh-CN" altLang="en-US" sz="2800" dirty="0">
                <a:solidFill>
                  <a:schemeClr val="hlink"/>
                </a:solidFill>
              </a:rPr>
              <a:t>平均情况：</a:t>
            </a:r>
            <a:r>
              <a:rPr lang="en-US" altLang="zh-CN" sz="2800" dirty="0">
                <a:solidFill>
                  <a:schemeClr val="hlink"/>
                </a:solidFill>
              </a:rPr>
              <a:t>O(nlog</a:t>
            </a:r>
            <a:r>
              <a:rPr lang="en-US" altLang="zh-CN" sz="2800" baseline="-25000" dirty="0">
                <a:solidFill>
                  <a:schemeClr val="hlink"/>
                </a:solidFill>
              </a:rPr>
              <a:t>2</a:t>
            </a:r>
            <a:r>
              <a:rPr lang="en-US" altLang="zh-CN" sz="2800" dirty="0">
                <a:solidFill>
                  <a:schemeClr val="hlink"/>
                </a:solidFill>
              </a:rPr>
              <a:t>n)</a:t>
            </a:r>
          </a:p>
          <a:p>
            <a:pPr marL="0" indent="0" algn="just" eaLnBrk="1" hangingPunct="1">
              <a:spcBef>
                <a:spcPct val="50000"/>
              </a:spcBef>
              <a:buClr>
                <a:srgbClr val="A50021"/>
              </a:buClr>
              <a:buNone/>
            </a:pPr>
            <a:r>
              <a:rPr lang="zh-CN" altLang="en-US" sz="2800" dirty="0" smtClean="0"/>
              <a:t>快速排序，是迄今为止最快的排序方法</a:t>
            </a:r>
            <a:endParaRPr lang="en-US" altLang="zh-CN" sz="2800" dirty="0" smtClean="0"/>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0C4E1D7-93F2-4E66-9C10-3743CCEFCC8A}" type="slidenum">
              <a:rPr lang="en-US" altLang="zh-CN" sz="1200" b="0" smtClean="0">
                <a:latin typeface="Arial" charset="0"/>
              </a:rPr>
              <a:pPr eaLnBrk="1" hangingPunct="1">
                <a:spcBef>
                  <a:spcPct val="0"/>
                </a:spcBef>
                <a:buClrTx/>
                <a:buFontTx/>
                <a:buNone/>
              </a:pPr>
              <a:t>5</a:t>
            </a:fld>
            <a:endParaRPr lang="en-US" altLang="zh-CN" sz="1200" b="0" smtClean="0">
              <a:latin typeface="Arial" charset="0"/>
            </a:endParaRPr>
          </a:p>
        </p:txBody>
      </p:sp>
      <p:sp>
        <p:nvSpPr>
          <p:cNvPr id="7171" name="Rectangle 3"/>
          <p:cNvSpPr>
            <a:spLocks noGrp="1" noChangeArrowheads="1"/>
          </p:cNvSpPr>
          <p:nvPr>
            <p:ph type="body" idx="1"/>
          </p:nvPr>
        </p:nvSpPr>
        <p:spPr>
          <a:xfrm>
            <a:off x="539750" y="1196975"/>
            <a:ext cx="8156575" cy="4935538"/>
          </a:xfrm>
        </p:spPr>
        <p:txBody>
          <a:bodyPr/>
          <a:lstStyle/>
          <a:p>
            <a:pPr marL="457200" indent="-457200" eaLnBrk="1" hangingPunct="1">
              <a:buClr>
                <a:srgbClr val="D03010"/>
              </a:buClr>
              <a:buSzPct val="80000"/>
              <a:buFont typeface="Wingdings" pitchFamily="2" charset="2"/>
              <a:buNone/>
            </a:pPr>
            <a:r>
              <a:rPr lang="zh-CN" altLang="en-US" smtClean="0">
                <a:solidFill>
                  <a:srgbClr val="FFFF00"/>
                </a:solidFill>
                <a:latin typeface="宋体" pitchFamily="2" charset="-122"/>
              </a:rPr>
              <a:t>二、稳定排序和非稳定排序 </a:t>
            </a:r>
          </a:p>
          <a:p>
            <a:pPr marL="457200" indent="-457200" eaLnBrk="1" hangingPunct="1">
              <a:lnSpc>
                <a:spcPct val="110000"/>
              </a:lnSpc>
              <a:buClr>
                <a:srgbClr val="D03010"/>
              </a:buClr>
              <a:buSzPct val="80000"/>
            </a:pPr>
            <a:r>
              <a:rPr lang="zh-CN" altLang="en-US" sz="2800" smtClean="0"/>
              <a:t>对于具有同一排序码的多个记录来说，若采用的排序方法保证使排序后记录的相对次序不变，则称此排序方法是稳定的，否则称为不稳定的。</a:t>
            </a:r>
          </a:p>
        </p:txBody>
      </p:sp>
      <p:sp>
        <p:nvSpPr>
          <p:cNvPr id="22532" name="Rectangle 4"/>
          <p:cNvSpPr>
            <a:spLocks noGrp="1" noChangeArrowheads="1"/>
          </p:cNvSpPr>
          <p:nvPr>
            <p:ph type="title"/>
          </p:nvPr>
        </p:nvSpPr>
        <p:spPr/>
        <p:txBody>
          <a:bodyPr/>
          <a:lstStyle/>
          <a:p>
            <a:pPr eaLnBrk="1" hangingPunct="1">
              <a:defRPr/>
            </a:pPr>
            <a:r>
              <a:rPr lang="en-US" altLang="zh-CN" smtClean="0"/>
              <a:t>9.1 </a:t>
            </a:r>
            <a:r>
              <a:rPr lang="zh-CN" altLang="en-US" smtClean="0"/>
              <a:t>基本概念</a:t>
            </a:r>
          </a:p>
        </p:txBody>
      </p:sp>
      <p:sp>
        <p:nvSpPr>
          <p:cNvPr id="22535" name="Rectangle 7"/>
          <p:cNvSpPr>
            <a:spLocks noChangeArrowheads="1"/>
          </p:cNvSpPr>
          <p:nvPr/>
        </p:nvSpPr>
        <p:spPr bwMode="auto">
          <a:xfrm>
            <a:off x="684213" y="3860800"/>
            <a:ext cx="7489825" cy="2714625"/>
          </a:xfrm>
          <a:prstGeom prst="rect">
            <a:avLst/>
          </a:prstGeom>
          <a:solidFill>
            <a:schemeClr val="tx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50000"/>
              </a:spcBef>
              <a:buClrTx/>
              <a:buFontTx/>
              <a:buNone/>
            </a:pPr>
            <a:r>
              <a:rPr lang="zh-CN" altLang="en-US" sz="2800" dirty="0">
                <a:solidFill>
                  <a:schemeClr val="bg2"/>
                </a:solidFill>
                <a:latin typeface="Times New Roman" pitchFamily="18" charset="0"/>
              </a:rPr>
              <a:t>例如：</a:t>
            </a:r>
          </a:p>
          <a:p>
            <a:pPr eaLnBrk="1" hangingPunct="1">
              <a:spcBef>
                <a:spcPct val="50000"/>
              </a:spcBef>
              <a:buClr>
                <a:schemeClr val="bg2"/>
              </a:buClr>
            </a:pPr>
            <a:r>
              <a:rPr lang="zh-CN" altLang="en-US" dirty="0">
                <a:solidFill>
                  <a:schemeClr val="bg2"/>
                </a:solidFill>
                <a:latin typeface="Times New Roman" pitchFamily="18" charset="0"/>
              </a:rPr>
              <a:t>排序前：             </a:t>
            </a:r>
            <a:r>
              <a:rPr lang="en-US" altLang="zh-CN" dirty="0">
                <a:solidFill>
                  <a:schemeClr val="bg2"/>
                </a:solidFill>
                <a:latin typeface="Times New Roman" pitchFamily="18" charset="0"/>
              </a:rPr>
              <a:t>5 </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4 </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1 </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2 </a:t>
            </a:r>
            <a:r>
              <a:rPr lang="zh-CN" altLang="en-US" dirty="0">
                <a:solidFill>
                  <a:schemeClr val="bg2"/>
                </a:solidFill>
                <a:latin typeface="Times New Roman" pitchFamily="18" charset="0"/>
              </a:rPr>
              <a:t>，</a:t>
            </a:r>
            <a:r>
              <a:rPr lang="en-US" altLang="zh-CN" u="sng" dirty="0">
                <a:solidFill>
                  <a:srgbClr val="D03010"/>
                </a:solidFill>
                <a:latin typeface="Times New Roman" pitchFamily="18" charset="0"/>
              </a:rPr>
              <a:t>4</a:t>
            </a:r>
            <a:r>
              <a:rPr lang="en-US" altLang="zh-CN" dirty="0">
                <a:solidFill>
                  <a:schemeClr val="bg2"/>
                </a:solidFill>
                <a:latin typeface="Times New Roman" pitchFamily="18" charset="0"/>
              </a:rPr>
              <a:t> ,  3</a:t>
            </a:r>
          </a:p>
          <a:p>
            <a:pPr eaLnBrk="1" hangingPunct="1">
              <a:spcBef>
                <a:spcPct val="50000"/>
              </a:spcBef>
              <a:buClr>
                <a:schemeClr val="bg2"/>
              </a:buClr>
            </a:pPr>
            <a:r>
              <a:rPr lang="zh-CN" altLang="en-US" dirty="0">
                <a:solidFill>
                  <a:schemeClr val="bg2"/>
                </a:solidFill>
                <a:latin typeface="Times New Roman" pitchFamily="18" charset="0"/>
              </a:rPr>
              <a:t>稳定排序后：     </a:t>
            </a:r>
            <a:r>
              <a:rPr lang="en-US" altLang="zh-CN" dirty="0">
                <a:solidFill>
                  <a:schemeClr val="bg2"/>
                </a:solidFill>
                <a:latin typeface="Times New Roman" pitchFamily="18" charset="0"/>
              </a:rPr>
              <a:t>1</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2 </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3</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4 </a:t>
            </a:r>
            <a:r>
              <a:rPr lang="zh-CN" altLang="en-US" dirty="0">
                <a:solidFill>
                  <a:schemeClr val="bg2"/>
                </a:solidFill>
                <a:latin typeface="Times New Roman" pitchFamily="18" charset="0"/>
              </a:rPr>
              <a:t>，</a:t>
            </a:r>
            <a:r>
              <a:rPr lang="en-US" altLang="zh-CN" u="sng" dirty="0">
                <a:solidFill>
                  <a:srgbClr val="D03010"/>
                </a:solidFill>
                <a:latin typeface="Times New Roman" pitchFamily="18" charset="0"/>
              </a:rPr>
              <a:t>4</a:t>
            </a:r>
            <a:r>
              <a:rPr lang="en-US" altLang="zh-CN" dirty="0">
                <a:solidFill>
                  <a:schemeClr val="bg2"/>
                </a:solidFill>
                <a:latin typeface="Times New Roman" pitchFamily="18" charset="0"/>
              </a:rPr>
              <a:t> ,  5</a:t>
            </a:r>
          </a:p>
          <a:p>
            <a:pPr eaLnBrk="1" hangingPunct="1">
              <a:spcBef>
                <a:spcPct val="50000"/>
              </a:spcBef>
              <a:buClr>
                <a:schemeClr val="bg2"/>
              </a:buClr>
            </a:pPr>
            <a:r>
              <a:rPr lang="zh-CN" altLang="en-US" dirty="0">
                <a:solidFill>
                  <a:schemeClr val="bg2"/>
                </a:solidFill>
                <a:latin typeface="Times New Roman" pitchFamily="18" charset="0"/>
              </a:rPr>
              <a:t>不稳定排序后： </a:t>
            </a:r>
            <a:r>
              <a:rPr lang="en-US" altLang="zh-CN" dirty="0">
                <a:solidFill>
                  <a:schemeClr val="bg2"/>
                </a:solidFill>
                <a:latin typeface="Times New Roman" pitchFamily="18" charset="0"/>
              </a:rPr>
              <a:t>1</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2 </a:t>
            </a:r>
            <a:r>
              <a:rPr lang="zh-CN" altLang="en-US" dirty="0">
                <a:solidFill>
                  <a:schemeClr val="bg2"/>
                </a:solidFill>
                <a:latin typeface="Times New Roman" pitchFamily="18" charset="0"/>
              </a:rPr>
              <a:t>， </a:t>
            </a:r>
            <a:r>
              <a:rPr lang="en-US" altLang="zh-CN" dirty="0">
                <a:solidFill>
                  <a:schemeClr val="bg2"/>
                </a:solidFill>
                <a:latin typeface="Times New Roman" pitchFamily="18" charset="0"/>
              </a:rPr>
              <a:t>3</a:t>
            </a:r>
            <a:r>
              <a:rPr lang="zh-CN" altLang="en-US" dirty="0">
                <a:solidFill>
                  <a:schemeClr val="bg2"/>
                </a:solidFill>
                <a:latin typeface="Times New Roman" pitchFamily="18" charset="0"/>
              </a:rPr>
              <a:t>，  </a:t>
            </a:r>
            <a:r>
              <a:rPr lang="en-US" altLang="zh-CN" u="sng" dirty="0">
                <a:solidFill>
                  <a:srgbClr val="D03010"/>
                </a:solidFill>
                <a:latin typeface="Times New Roman" pitchFamily="18" charset="0"/>
              </a:rPr>
              <a:t>4 </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4 ,  5</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p:cTn id="7" dur="500" fill="hold"/>
                                        <p:tgtEl>
                                          <p:spTgt spid="22535"/>
                                        </p:tgtEl>
                                        <p:attrNameLst>
                                          <p:attrName>ppt_w</p:attrName>
                                        </p:attrNameLst>
                                      </p:cBhvr>
                                      <p:tavLst>
                                        <p:tav tm="0">
                                          <p:val>
                                            <p:fltVal val="0"/>
                                          </p:val>
                                        </p:tav>
                                        <p:tav tm="100000">
                                          <p:val>
                                            <p:strVal val="#ppt_w"/>
                                          </p:val>
                                        </p:tav>
                                      </p:tavLst>
                                    </p:anim>
                                    <p:anim calcmode="lin" valueType="num">
                                      <p:cBhvr>
                                        <p:cTn id="8" dur="500" fill="hold"/>
                                        <p:tgtEl>
                                          <p:spTgt spid="225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4D33216-C30D-4024-B20E-610F5A4A249F}" type="slidenum">
              <a:rPr lang="en-US" altLang="zh-CN" sz="1200" b="0" smtClean="0">
                <a:latin typeface="Arial" charset="0"/>
              </a:rPr>
              <a:pPr eaLnBrk="1" hangingPunct="1">
                <a:spcBef>
                  <a:spcPct val="0"/>
                </a:spcBef>
                <a:buClrTx/>
                <a:buFontTx/>
                <a:buNone/>
              </a:pPr>
              <a:t>50</a:t>
            </a:fld>
            <a:endParaRPr lang="en-US" altLang="zh-CN" sz="1200" b="0" smtClean="0">
              <a:latin typeface="Arial" charset="0"/>
            </a:endParaRPr>
          </a:p>
        </p:txBody>
      </p:sp>
      <p:sp>
        <p:nvSpPr>
          <p:cNvPr id="39939" name="Rectangle 2"/>
          <p:cNvSpPr>
            <a:spLocks noGrp="1" noChangeArrowheads="1"/>
          </p:cNvSpPr>
          <p:nvPr>
            <p:ph type="body" idx="1"/>
          </p:nvPr>
        </p:nvSpPr>
        <p:spPr>
          <a:xfrm>
            <a:off x="228600" y="404813"/>
            <a:ext cx="8686800" cy="5691187"/>
          </a:xfrm>
        </p:spPr>
        <p:txBody>
          <a:bodyPr/>
          <a:lstStyle/>
          <a:p>
            <a:pPr eaLnBrk="1" hangingPunct="1">
              <a:buFont typeface="Wingdings" pitchFamily="2" charset="2"/>
              <a:buNone/>
            </a:pPr>
            <a:r>
              <a:rPr lang="en-US" altLang="zh-CN" sz="2800" dirty="0" smtClean="0">
                <a:solidFill>
                  <a:srgbClr val="FFFF00"/>
                </a:solidFill>
              </a:rPr>
              <a:t>3.</a:t>
            </a:r>
            <a:r>
              <a:rPr lang="zh-CN" altLang="en-US" sz="2800" dirty="0" smtClean="0">
                <a:solidFill>
                  <a:srgbClr val="FFFF00"/>
                </a:solidFill>
              </a:rPr>
              <a:t>快速排序的性能分析</a:t>
            </a:r>
            <a:endParaRPr lang="en-US" altLang="zh-CN" sz="2800" dirty="0" smtClean="0">
              <a:solidFill>
                <a:srgbClr val="FFFF00"/>
              </a:solidFill>
            </a:endParaRPr>
          </a:p>
          <a:p>
            <a:pPr eaLnBrk="1" hangingPunct="1">
              <a:buFont typeface="Wingdings" pitchFamily="2" charset="2"/>
              <a:buNone/>
            </a:pPr>
            <a:r>
              <a:rPr lang="zh-CN" altLang="en-US" sz="2800" dirty="0" smtClean="0">
                <a:solidFill>
                  <a:srgbClr val="FFFF00"/>
                </a:solidFill>
              </a:rPr>
              <a:t>（</a:t>
            </a:r>
            <a:r>
              <a:rPr lang="en-US" altLang="zh-CN" sz="2800" dirty="0" smtClean="0">
                <a:solidFill>
                  <a:srgbClr val="FFFF00"/>
                </a:solidFill>
              </a:rPr>
              <a:t>2</a:t>
            </a:r>
            <a:r>
              <a:rPr lang="zh-CN" altLang="en-US" sz="2800" dirty="0" smtClean="0">
                <a:solidFill>
                  <a:srgbClr val="FFFF00"/>
                </a:solidFill>
              </a:rPr>
              <a:t>）</a:t>
            </a:r>
            <a:r>
              <a:rPr lang="zh-CN" altLang="en-US" sz="2800" dirty="0">
                <a:solidFill>
                  <a:srgbClr val="FFFF00"/>
                </a:solidFill>
              </a:rPr>
              <a:t>空间</a:t>
            </a:r>
            <a:r>
              <a:rPr lang="zh-CN" altLang="en-US" sz="2800" dirty="0" smtClean="0">
                <a:solidFill>
                  <a:srgbClr val="FFFF00"/>
                </a:solidFill>
              </a:rPr>
              <a:t>复杂度</a:t>
            </a:r>
            <a:endParaRPr lang="en-US" altLang="zh-CN" sz="2800" dirty="0" smtClean="0">
              <a:solidFill>
                <a:srgbClr val="FFFF00"/>
              </a:solidFill>
            </a:endParaRPr>
          </a:p>
          <a:p>
            <a:pPr eaLnBrk="1" hangingPunct="1">
              <a:buFont typeface="Wingdings" pitchFamily="2" charset="2"/>
              <a:buNone/>
            </a:pPr>
            <a:r>
              <a:rPr lang="en-US" altLang="zh-CN" sz="2800" dirty="0"/>
              <a:t> </a:t>
            </a:r>
            <a:r>
              <a:rPr lang="en-US" altLang="zh-CN" sz="2800" dirty="0" smtClean="0"/>
              <a:t>     </a:t>
            </a:r>
            <a:r>
              <a:rPr lang="zh-CN" altLang="en-US" sz="2800" dirty="0" smtClean="0"/>
              <a:t>因为快排是一个递归排序算法，所以递归的深度决定了空间复杂度。</a:t>
            </a:r>
          </a:p>
          <a:p>
            <a:pPr algn="just" eaLnBrk="1" hangingPunct="1">
              <a:spcBef>
                <a:spcPct val="50000"/>
              </a:spcBef>
              <a:buClr>
                <a:srgbClr val="A50021"/>
              </a:buClr>
            </a:pPr>
            <a:r>
              <a:rPr lang="zh-CN" altLang="en-US" sz="2800" dirty="0">
                <a:solidFill>
                  <a:schemeClr val="hlink"/>
                </a:solidFill>
              </a:rPr>
              <a:t>最好情况：</a:t>
            </a:r>
            <a:r>
              <a:rPr lang="en-US" altLang="zh-CN" sz="2800" dirty="0">
                <a:solidFill>
                  <a:schemeClr val="hlink"/>
                </a:solidFill>
              </a:rPr>
              <a:t>O(nlog</a:t>
            </a:r>
            <a:r>
              <a:rPr lang="en-US" altLang="zh-CN" sz="2800" baseline="-25000" dirty="0">
                <a:solidFill>
                  <a:schemeClr val="hlink"/>
                </a:solidFill>
              </a:rPr>
              <a:t>2</a:t>
            </a:r>
            <a:r>
              <a:rPr lang="en-US" altLang="zh-CN" sz="2800" dirty="0">
                <a:solidFill>
                  <a:schemeClr val="hlink"/>
                </a:solidFill>
              </a:rPr>
              <a:t>n)</a:t>
            </a:r>
          </a:p>
          <a:p>
            <a:pPr algn="just" eaLnBrk="1" hangingPunct="1">
              <a:spcBef>
                <a:spcPct val="50000"/>
              </a:spcBef>
              <a:buClr>
                <a:srgbClr val="A50021"/>
              </a:buClr>
            </a:pPr>
            <a:r>
              <a:rPr lang="zh-CN" altLang="en-US" sz="2800" dirty="0" smtClean="0">
                <a:solidFill>
                  <a:schemeClr val="hlink"/>
                </a:solidFill>
              </a:rPr>
              <a:t>最坏</a:t>
            </a:r>
            <a:r>
              <a:rPr lang="zh-CN" altLang="en-US" sz="2800" dirty="0">
                <a:solidFill>
                  <a:schemeClr val="hlink"/>
                </a:solidFill>
              </a:rPr>
              <a:t>情况：</a:t>
            </a:r>
            <a:r>
              <a:rPr lang="en-US" altLang="zh-CN" sz="2800" dirty="0">
                <a:solidFill>
                  <a:schemeClr val="hlink"/>
                </a:solidFill>
              </a:rPr>
              <a:t> O(n</a:t>
            </a:r>
            <a:r>
              <a:rPr lang="en-US" altLang="zh-CN" sz="2800" baseline="30000" dirty="0">
                <a:solidFill>
                  <a:schemeClr val="hlink"/>
                </a:solidFill>
              </a:rPr>
              <a:t>2</a:t>
            </a:r>
            <a:r>
              <a:rPr lang="en-US" altLang="zh-CN" sz="2800" dirty="0" smtClean="0">
                <a:solidFill>
                  <a:schemeClr val="hlink"/>
                </a:solidFill>
              </a:rPr>
              <a:t>)</a:t>
            </a:r>
          </a:p>
          <a:p>
            <a:pPr eaLnBrk="1" hangingPunct="1">
              <a:buNone/>
            </a:pPr>
            <a:r>
              <a:rPr lang="zh-CN" altLang="en-US" sz="2800" dirty="0">
                <a:solidFill>
                  <a:srgbClr val="FFFF00"/>
                </a:solidFill>
              </a:rPr>
              <a:t>（</a:t>
            </a:r>
            <a:r>
              <a:rPr lang="en-US" altLang="zh-CN" sz="2800" dirty="0">
                <a:solidFill>
                  <a:srgbClr val="FFFF00"/>
                </a:solidFill>
              </a:rPr>
              <a:t>3</a:t>
            </a:r>
            <a:r>
              <a:rPr lang="zh-CN" altLang="en-US" sz="2800" dirty="0" smtClean="0">
                <a:solidFill>
                  <a:srgbClr val="FFFF00"/>
                </a:solidFill>
              </a:rPr>
              <a:t>）稳定性</a:t>
            </a:r>
            <a:endParaRPr lang="en-US" altLang="zh-CN" sz="2800" dirty="0" smtClean="0">
              <a:solidFill>
                <a:srgbClr val="FFFF00"/>
              </a:solidFill>
            </a:endParaRPr>
          </a:p>
          <a:p>
            <a:pPr eaLnBrk="1" hangingPunct="1">
              <a:buNone/>
            </a:pPr>
            <a:r>
              <a:rPr lang="en-US" altLang="zh-CN" sz="2800" dirty="0">
                <a:solidFill>
                  <a:srgbClr val="FFFF00"/>
                </a:solidFill>
              </a:rPr>
              <a:t> </a:t>
            </a:r>
            <a:r>
              <a:rPr lang="en-US" altLang="zh-CN" sz="2800" dirty="0" smtClean="0">
                <a:solidFill>
                  <a:srgbClr val="FFFF00"/>
                </a:solidFill>
              </a:rPr>
              <a:t>    </a:t>
            </a:r>
            <a:r>
              <a:rPr lang="zh-CN" altLang="en-US" sz="2800" dirty="0" smtClean="0">
                <a:solidFill>
                  <a:srgbClr val="FFFF00"/>
                </a:solidFill>
              </a:rPr>
              <a:t>不稳定</a:t>
            </a:r>
            <a:endParaRPr lang="en-US" altLang="zh-CN" sz="2800" dirty="0">
              <a:solidFill>
                <a:srgbClr val="FFFF00"/>
              </a:solidFill>
            </a:endParaRPr>
          </a:p>
        </p:txBody>
      </p:sp>
      <p:grpSp>
        <p:nvGrpSpPr>
          <p:cNvPr id="4" name="组合 3"/>
          <p:cNvGrpSpPr>
            <a:grpSpLocks/>
          </p:cNvGrpSpPr>
          <p:nvPr/>
        </p:nvGrpSpPr>
        <p:grpSpPr bwMode="auto">
          <a:xfrm>
            <a:off x="323528" y="5085184"/>
            <a:ext cx="5616624" cy="1296144"/>
            <a:chOff x="251520" y="1319741"/>
            <a:chExt cx="5616819" cy="1296805"/>
          </a:xfrm>
        </p:grpSpPr>
        <p:sp>
          <p:nvSpPr>
            <p:cNvPr id="5" name="圆角矩形 4"/>
            <p:cNvSpPr/>
            <p:nvPr/>
          </p:nvSpPr>
          <p:spPr bwMode="auto">
            <a:xfrm>
              <a:off x="683568" y="1921738"/>
              <a:ext cx="5184771" cy="694808"/>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scene3d>
                <a:camera prst="orthographicFront"/>
                <a:lightRig rig="balanced" dir="t">
                  <a:rot lat="0" lon="0" rev="2100000"/>
                </a:lightRig>
              </a:scene3d>
              <a:sp3d extrusionH="57150" prstMaterial="metal">
                <a:bevelT w="38100" h="25400"/>
                <a:contourClr>
                  <a:schemeClr val="bg2"/>
                </a:contourClr>
              </a:sp3d>
            </a:bodyPr>
            <a:lstStyle/>
            <a:p>
              <a:pPr>
                <a:defRPr/>
              </a:pPr>
              <a:r>
                <a:rPr lang="en-US" altLang="zh-CN" b="1" dirty="0">
                  <a:ln w="50800"/>
                  <a:solidFill>
                    <a:schemeClr val="bg1">
                      <a:shade val="50000"/>
                    </a:schemeClr>
                  </a:solidFill>
                  <a:latin typeface="Times New Roman" pitchFamily="18" charset="0"/>
                </a:rPr>
                <a:t>      </a:t>
              </a:r>
              <a:r>
                <a:rPr lang="zh-CN" altLang="en-US" b="1" dirty="0" smtClean="0">
                  <a:ln w="50800"/>
                  <a:solidFill>
                    <a:schemeClr val="bg1">
                      <a:shade val="50000"/>
                    </a:schemeClr>
                  </a:solidFill>
                  <a:latin typeface="Times New Roman" pitchFamily="18" charset="0"/>
                </a:rPr>
                <a:t>什么原因导致不稳定？</a:t>
              </a:r>
              <a:endParaRPr lang="zh-CN" altLang="en-US" b="1" dirty="0">
                <a:ln w="50800"/>
                <a:solidFill>
                  <a:schemeClr val="bg1">
                    <a:shade val="50000"/>
                  </a:schemeClr>
                </a:solidFill>
                <a:latin typeface="Times New Roman" pitchFamily="18" charset="0"/>
              </a:endParaRPr>
            </a:p>
          </p:txBody>
        </p:sp>
        <p:pic>
          <p:nvPicPr>
            <p:cNvPr id="6" name="Picture 2" descr="E:\教学文件\1500PNG\png-00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19741"/>
              <a:ext cx="121920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8977397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F3EDC2E-0623-4677-BB14-97220B8B93A0}" type="slidenum">
              <a:rPr lang="en-US" altLang="zh-CN" sz="1200" b="0" smtClean="0">
                <a:latin typeface="Arial" charset="0"/>
              </a:rPr>
              <a:pPr eaLnBrk="1" hangingPunct="1">
                <a:spcBef>
                  <a:spcPct val="0"/>
                </a:spcBef>
                <a:buClrTx/>
                <a:buFontTx/>
                <a:buNone/>
              </a:pPr>
              <a:t>51</a:t>
            </a:fld>
            <a:endParaRPr lang="en-US" altLang="zh-CN" sz="1200" b="0" smtClean="0">
              <a:latin typeface="Arial" charset="0"/>
            </a:endParaRPr>
          </a:p>
        </p:txBody>
      </p:sp>
      <p:sp>
        <p:nvSpPr>
          <p:cNvPr id="256002" name="Rectangle 2"/>
          <p:cNvSpPr>
            <a:spLocks noGrp="1" noRot="1" noChangeArrowheads="1"/>
          </p:cNvSpPr>
          <p:nvPr>
            <p:ph type="title"/>
          </p:nvPr>
        </p:nvSpPr>
        <p:spPr/>
        <p:txBody>
          <a:bodyPr/>
          <a:lstStyle/>
          <a:p>
            <a:pPr eaLnBrk="1" hangingPunct="1">
              <a:defRPr/>
            </a:pPr>
            <a:r>
              <a:rPr lang="zh-CN" altLang="en-US" smtClean="0"/>
              <a:t>练习</a:t>
            </a:r>
            <a:r>
              <a:rPr lang="en-US" altLang="zh-CN" smtClean="0"/>
              <a:t>:</a:t>
            </a:r>
          </a:p>
        </p:txBody>
      </p:sp>
      <p:sp>
        <p:nvSpPr>
          <p:cNvPr id="41988" name="Rectangle 3"/>
          <p:cNvSpPr>
            <a:spLocks noGrp="1" noChangeArrowheads="1"/>
          </p:cNvSpPr>
          <p:nvPr>
            <p:ph type="body" idx="1"/>
          </p:nvPr>
        </p:nvSpPr>
        <p:spPr/>
        <p:txBody>
          <a:bodyPr/>
          <a:lstStyle/>
          <a:p>
            <a:pPr eaLnBrk="1" hangingPunct="1"/>
            <a:r>
              <a:rPr lang="zh-CN" altLang="en-US" smtClean="0"/>
              <a:t>请写出以下待排序序列，在执行冒泡排序和快速排序过程中每趟排序的排序序列。</a:t>
            </a:r>
          </a:p>
          <a:p>
            <a:pPr eaLnBrk="1" hangingPunct="1"/>
            <a:endParaRPr lang="zh-CN" altLang="en-US" smtClean="0"/>
          </a:p>
          <a:p>
            <a:pPr eaLnBrk="1" hangingPunct="1">
              <a:buFont typeface="Wingdings" pitchFamily="2" charset="2"/>
              <a:buNone/>
            </a:pPr>
            <a:r>
              <a:rPr lang="zh-CN" altLang="en-US" sz="4000" smtClean="0"/>
              <a:t>          </a:t>
            </a:r>
            <a:r>
              <a:rPr lang="en-US" altLang="zh-CN" sz="4000" smtClean="0"/>
              <a:t>5 , 2 , 3, 7,  </a:t>
            </a:r>
            <a:r>
              <a:rPr lang="en-US" altLang="zh-CN" sz="4000" smtClean="0">
                <a:solidFill>
                  <a:srgbClr val="FFFF00"/>
                </a:solidFill>
              </a:rPr>
              <a:t>8</a:t>
            </a:r>
            <a:r>
              <a:rPr lang="en-US" altLang="zh-CN" sz="4000" smtClean="0"/>
              <a:t>,  6, 8,  1, 4</a:t>
            </a:r>
          </a:p>
          <a:p>
            <a:pPr eaLnBrk="1" hangingPunct="1"/>
            <a:endParaRPr lang="en-US" altLang="zh-CN" sz="4000" smtClean="0"/>
          </a:p>
        </p:txBody>
      </p:sp>
    </p:spTree>
  </p:cSld>
  <p:clrMapOvr>
    <a:masterClrMapping/>
  </p:clrMapOvr>
  <p:transition spd="med">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133B78D3-6326-4A7E-AED7-4127CD347A02}" type="slidenum">
              <a:rPr lang="en-US" altLang="zh-CN" sz="1200" b="0" smtClean="0">
                <a:latin typeface="Arial" charset="0"/>
              </a:rPr>
              <a:pPr eaLnBrk="1" hangingPunct="1">
                <a:spcBef>
                  <a:spcPct val="0"/>
                </a:spcBef>
                <a:buClrTx/>
                <a:buFontTx/>
                <a:buNone/>
              </a:pPr>
              <a:t>52</a:t>
            </a:fld>
            <a:endParaRPr lang="en-US" altLang="zh-CN" sz="1200" b="0" smtClean="0">
              <a:latin typeface="Arial" charset="0"/>
            </a:endParaRPr>
          </a:p>
        </p:txBody>
      </p:sp>
      <p:sp>
        <p:nvSpPr>
          <p:cNvPr id="159746" name="Rectangle 2"/>
          <p:cNvSpPr>
            <a:spLocks noGrp="1" noRot="1" noChangeArrowheads="1"/>
          </p:cNvSpPr>
          <p:nvPr>
            <p:ph type="title"/>
          </p:nvPr>
        </p:nvSpPr>
        <p:spPr>
          <a:xfrm>
            <a:off x="755650" y="404813"/>
            <a:ext cx="7772400" cy="457200"/>
          </a:xfrm>
        </p:spPr>
        <p:txBody>
          <a:bodyPr/>
          <a:lstStyle/>
          <a:p>
            <a:pPr eaLnBrk="1" hangingPunct="1">
              <a:defRPr/>
            </a:pPr>
            <a:r>
              <a:rPr lang="en-US" altLang="zh-CN" smtClean="0"/>
              <a:t>9.4 </a:t>
            </a:r>
            <a:r>
              <a:rPr lang="zh-CN" altLang="en-US" smtClean="0"/>
              <a:t>选择排序</a:t>
            </a:r>
          </a:p>
        </p:txBody>
      </p:sp>
      <p:sp>
        <p:nvSpPr>
          <p:cNvPr id="43012" name="Rectangle 3"/>
          <p:cNvSpPr>
            <a:spLocks noGrp="1" noChangeArrowheads="1"/>
          </p:cNvSpPr>
          <p:nvPr>
            <p:ph type="body" idx="1"/>
          </p:nvPr>
        </p:nvSpPr>
        <p:spPr>
          <a:xfrm>
            <a:off x="228600" y="981075"/>
            <a:ext cx="8610600" cy="5472113"/>
          </a:xfrm>
        </p:spPr>
        <p:txBody>
          <a:bodyPr/>
          <a:lstStyle/>
          <a:p>
            <a:pPr marL="533400" indent="-533400" eaLnBrk="1" hangingPunct="1">
              <a:lnSpc>
                <a:spcPct val="120000"/>
              </a:lnSpc>
              <a:buFont typeface="Wingdings" pitchFamily="2" charset="2"/>
              <a:buNone/>
            </a:pPr>
            <a:r>
              <a:rPr lang="zh-CN" altLang="en-US" dirty="0" smtClean="0">
                <a:solidFill>
                  <a:srgbClr val="FFFF00"/>
                </a:solidFill>
              </a:rPr>
              <a:t>一、简单选择排序</a:t>
            </a:r>
          </a:p>
          <a:p>
            <a:pPr marL="533400" indent="-533400" eaLnBrk="1" hangingPunct="1">
              <a:lnSpc>
                <a:spcPct val="120000"/>
              </a:lnSpc>
              <a:buFont typeface="Wingdings" pitchFamily="2" charset="2"/>
              <a:buAutoNum type="arabicPeriod"/>
            </a:pPr>
            <a:r>
              <a:rPr lang="zh-CN" altLang="en-US" sz="2800" dirty="0" smtClean="0"/>
              <a:t>基本思想：</a:t>
            </a:r>
          </a:p>
          <a:p>
            <a:pPr marL="533400" indent="-533400" algn="just" eaLnBrk="1" hangingPunct="1">
              <a:lnSpc>
                <a:spcPct val="120000"/>
              </a:lnSpc>
              <a:spcBef>
                <a:spcPct val="50000"/>
              </a:spcBef>
              <a:buClrTx/>
              <a:buFontTx/>
              <a:buNone/>
            </a:pPr>
            <a:r>
              <a:rPr lang="zh-CN" altLang="en-US" sz="2800" dirty="0" smtClean="0">
                <a:solidFill>
                  <a:schemeClr val="tx2"/>
                </a:solidFill>
              </a:rPr>
              <a:t>               第一次从</a:t>
            </a:r>
            <a:r>
              <a:rPr lang="en-US" altLang="zh-CN" sz="2800" dirty="0" smtClean="0">
                <a:solidFill>
                  <a:schemeClr val="tx2"/>
                </a:solidFill>
              </a:rPr>
              <a:t>r[0]~r[n-1]</a:t>
            </a:r>
            <a:r>
              <a:rPr lang="zh-CN" altLang="en-US" sz="2800" dirty="0" smtClean="0">
                <a:solidFill>
                  <a:schemeClr val="tx2"/>
                </a:solidFill>
              </a:rPr>
              <a:t>中选取最小值，与</a:t>
            </a:r>
            <a:r>
              <a:rPr lang="en-US" altLang="zh-CN" sz="2800" dirty="0" smtClean="0">
                <a:solidFill>
                  <a:schemeClr val="tx2"/>
                </a:solidFill>
              </a:rPr>
              <a:t>r[0]</a:t>
            </a:r>
            <a:r>
              <a:rPr lang="zh-CN" altLang="en-US" sz="2800" dirty="0" smtClean="0">
                <a:solidFill>
                  <a:schemeClr val="tx2"/>
                </a:solidFill>
              </a:rPr>
              <a:t>交换，第二次从</a:t>
            </a:r>
            <a:r>
              <a:rPr lang="en-US" altLang="zh-CN" sz="2800" dirty="0" smtClean="0">
                <a:solidFill>
                  <a:schemeClr val="tx2"/>
                </a:solidFill>
              </a:rPr>
              <a:t>r[1]~r[n-1]</a:t>
            </a:r>
            <a:r>
              <a:rPr lang="zh-CN" altLang="en-US" sz="2800" dirty="0" smtClean="0">
                <a:solidFill>
                  <a:schemeClr val="tx2"/>
                </a:solidFill>
              </a:rPr>
              <a:t>中选取最小值，与</a:t>
            </a:r>
            <a:r>
              <a:rPr lang="en-US" altLang="zh-CN" sz="2800" dirty="0" smtClean="0">
                <a:solidFill>
                  <a:schemeClr val="tx2"/>
                </a:solidFill>
              </a:rPr>
              <a:t>r[1]</a:t>
            </a:r>
            <a:r>
              <a:rPr lang="zh-CN" altLang="en-US" sz="2800" dirty="0" smtClean="0">
                <a:solidFill>
                  <a:schemeClr val="tx2"/>
                </a:solidFill>
              </a:rPr>
              <a:t>交换，</a:t>
            </a:r>
            <a:r>
              <a:rPr lang="en-US" altLang="zh-CN" sz="2800" dirty="0" smtClean="0">
                <a:solidFill>
                  <a:schemeClr val="tx2"/>
                </a:solidFill>
                <a:latin typeface="Arial" charset="0"/>
              </a:rPr>
              <a:t>…</a:t>
            </a:r>
            <a:r>
              <a:rPr lang="zh-CN" altLang="en-US" sz="2800" dirty="0" smtClean="0">
                <a:solidFill>
                  <a:schemeClr val="tx2"/>
                </a:solidFill>
              </a:rPr>
              <a:t>，</a:t>
            </a:r>
            <a:r>
              <a:rPr lang="zh-CN" altLang="en-US" sz="2800" dirty="0" smtClean="0">
                <a:solidFill>
                  <a:srgbClr val="FFFF00"/>
                </a:solidFill>
              </a:rPr>
              <a:t>第</a:t>
            </a:r>
            <a:r>
              <a:rPr lang="en-US" altLang="zh-CN" sz="2800" dirty="0" err="1" smtClean="0">
                <a:solidFill>
                  <a:srgbClr val="FFFF00"/>
                </a:solidFill>
              </a:rPr>
              <a:t>i</a:t>
            </a:r>
            <a:r>
              <a:rPr lang="zh-CN" altLang="en-US" sz="2800" dirty="0" smtClean="0">
                <a:solidFill>
                  <a:srgbClr val="FFFF00"/>
                </a:solidFill>
              </a:rPr>
              <a:t>次从</a:t>
            </a:r>
            <a:r>
              <a:rPr lang="en-US" altLang="zh-CN" sz="2800" dirty="0" smtClean="0">
                <a:solidFill>
                  <a:srgbClr val="FFFF00"/>
                </a:solidFill>
              </a:rPr>
              <a:t>r[i-1]~r[n-1]</a:t>
            </a:r>
            <a:r>
              <a:rPr lang="zh-CN" altLang="en-US" sz="2800" dirty="0" smtClean="0">
                <a:solidFill>
                  <a:srgbClr val="FFFF00"/>
                </a:solidFill>
              </a:rPr>
              <a:t>中选取最小值，与</a:t>
            </a:r>
            <a:r>
              <a:rPr lang="en-US" altLang="zh-CN" sz="2800" dirty="0" smtClean="0">
                <a:solidFill>
                  <a:srgbClr val="FFFF00"/>
                </a:solidFill>
              </a:rPr>
              <a:t>r[i-1]</a:t>
            </a:r>
            <a:r>
              <a:rPr lang="zh-CN" altLang="en-US" sz="2800" dirty="0" smtClean="0">
                <a:solidFill>
                  <a:srgbClr val="FFFF00"/>
                </a:solidFill>
              </a:rPr>
              <a:t>交换</a:t>
            </a:r>
            <a:r>
              <a:rPr lang="zh-CN" altLang="en-US" sz="2800" dirty="0" smtClean="0">
                <a:solidFill>
                  <a:schemeClr val="tx2"/>
                </a:solidFill>
              </a:rPr>
              <a:t>，</a:t>
            </a:r>
            <a:r>
              <a:rPr lang="en-US" altLang="zh-CN" sz="2800" dirty="0" smtClean="0">
                <a:solidFill>
                  <a:schemeClr val="tx2"/>
                </a:solidFill>
                <a:latin typeface="Arial" charset="0"/>
              </a:rPr>
              <a:t>…</a:t>
            </a:r>
            <a:r>
              <a:rPr lang="en-US" altLang="zh-CN" sz="2800" dirty="0" smtClean="0">
                <a:solidFill>
                  <a:schemeClr val="tx2"/>
                </a:solidFill>
              </a:rPr>
              <a:t>, </a:t>
            </a:r>
            <a:r>
              <a:rPr lang="zh-CN" altLang="en-US" sz="2800" dirty="0" smtClean="0">
                <a:solidFill>
                  <a:schemeClr val="tx2"/>
                </a:solidFill>
              </a:rPr>
              <a:t>第</a:t>
            </a:r>
            <a:r>
              <a:rPr lang="en-US" altLang="zh-CN" sz="2800" dirty="0" smtClean="0">
                <a:solidFill>
                  <a:schemeClr val="tx2"/>
                </a:solidFill>
              </a:rPr>
              <a:t>n-1</a:t>
            </a:r>
            <a:r>
              <a:rPr lang="zh-CN" altLang="en-US" sz="2800" dirty="0" smtClean="0">
                <a:solidFill>
                  <a:schemeClr val="tx2"/>
                </a:solidFill>
              </a:rPr>
              <a:t>次从</a:t>
            </a:r>
            <a:r>
              <a:rPr lang="en-US" altLang="zh-CN" sz="2800" dirty="0" smtClean="0">
                <a:solidFill>
                  <a:schemeClr val="tx2"/>
                </a:solidFill>
              </a:rPr>
              <a:t>r[n-2]~r[n-1]</a:t>
            </a:r>
            <a:r>
              <a:rPr lang="zh-CN" altLang="en-US" sz="2800" dirty="0" smtClean="0">
                <a:solidFill>
                  <a:schemeClr val="tx2"/>
                </a:solidFill>
              </a:rPr>
              <a:t>中选取最小值，与</a:t>
            </a:r>
            <a:r>
              <a:rPr lang="en-US" altLang="zh-CN" sz="2800" dirty="0" smtClean="0">
                <a:solidFill>
                  <a:schemeClr val="tx2"/>
                </a:solidFill>
              </a:rPr>
              <a:t>r[n-2]</a:t>
            </a:r>
            <a:r>
              <a:rPr lang="zh-CN" altLang="en-US" sz="2800" dirty="0" smtClean="0">
                <a:solidFill>
                  <a:schemeClr val="tx2"/>
                </a:solidFill>
              </a:rPr>
              <a:t>交换。总共通过</a:t>
            </a:r>
            <a:r>
              <a:rPr lang="en-US" altLang="zh-CN" sz="2800" dirty="0" smtClean="0">
                <a:solidFill>
                  <a:schemeClr val="tx2"/>
                </a:solidFill>
              </a:rPr>
              <a:t>n-1</a:t>
            </a:r>
            <a:r>
              <a:rPr lang="zh-CN" altLang="en-US" sz="2800" dirty="0" smtClean="0">
                <a:solidFill>
                  <a:schemeClr val="tx2"/>
                </a:solidFill>
              </a:rPr>
              <a:t>次，得到一个按排序码从小到大排列的有序序列。</a:t>
            </a:r>
            <a:endParaRPr lang="zh-CN" altLang="en-US" sz="2800" dirty="0" smtClean="0"/>
          </a:p>
        </p:txBody>
      </p:sp>
    </p:spTree>
  </p:cSld>
  <p:clrMapOvr>
    <a:masterClrMapping/>
  </p:clrMapOvr>
  <p:transition spd="med">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F6360C3-FDA2-4E27-87E0-151AC1422ADA}" type="slidenum">
              <a:rPr lang="en-US" altLang="zh-CN" smtClean="0"/>
              <a:pPr>
                <a:defRPr/>
              </a:pPr>
              <a:t>53</a:t>
            </a:fld>
            <a:endParaRPr lang="en-US" altLang="zh-CN"/>
          </a:p>
        </p:txBody>
      </p:sp>
      <p:sp>
        <p:nvSpPr>
          <p:cNvPr id="5" name="圆角矩形 4"/>
          <p:cNvSpPr/>
          <p:nvPr/>
        </p:nvSpPr>
        <p:spPr bwMode="auto">
          <a:xfrm>
            <a:off x="1043608"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a:ln w="12700">
                  <a:solidFill>
                    <a:schemeClr val="bg2"/>
                  </a:solidFill>
                </a:ln>
              </a:rPr>
              <a:t>48</a:t>
            </a:r>
            <a:endParaRPr lang="zh-CN" altLang="en-US" sz="3600" b="1" dirty="0">
              <a:ln w="12700">
                <a:solidFill>
                  <a:schemeClr val="bg2"/>
                </a:solidFill>
              </a:ln>
            </a:endParaRPr>
          </a:p>
          <a:p>
            <a:endParaRPr lang="zh-CN" altLang="en-US" sz="3600" b="1" dirty="0">
              <a:ln w="12700">
                <a:solidFill>
                  <a:schemeClr val="bg2"/>
                </a:solidFill>
              </a:ln>
            </a:endParaRPr>
          </a:p>
        </p:txBody>
      </p:sp>
      <p:sp>
        <p:nvSpPr>
          <p:cNvPr id="6" name="圆角矩形 5"/>
          <p:cNvSpPr/>
          <p:nvPr/>
        </p:nvSpPr>
        <p:spPr bwMode="auto">
          <a:xfrm>
            <a:off x="1856270"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62</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2668932"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圆角矩形 7"/>
          <p:cNvSpPr/>
          <p:nvPr/>
        </p:nvSpPr>
        <p:spPr bwMode="auto">
          <a:xfrm>
            <a:off x="3481594"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77</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圆角矩形 8"/>
          <p:cNvSpPr/>
          <p:nvPr/>
        </p:nvSpPr>
        <p:spPr bwMode="auto">
          <a:xfrm>
            <a:off x="4294256"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55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5106918"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14</a:t>
            </a: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5919580"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35</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圆角矩形 11"/>
          <p:cNvSpPr/>
          <p:nvPr/>
        </p:nvSpPr>
        <p:spPr bwMode="auto">
          <a:xfrm>
            <a:off x="6732240" y="1916832"/>
            <a:ext cx="792088" cy="72008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3600" b="1" dirty="0" smtClean="0">
                <a:ln w="12700">
                  <a:solidFill>
                    <a:schemeClr val="bg2"/>
                  </a:solidFill>
                </a:ln>
              </a:rPr>
              <a:t>98</a:t>
            </a:r>
            <a:endParaRPr lang="zh-CN" altLang="en-US" sz="3600" b="1" dirty="0">
              <a:ln w="12700">
                <a:solidFill>
                  <a:schemeClr val="bg2"/>
                </a:solidFill>
              </a:ln>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Rectangle 2"/>
          <p:cNvSpPr txBox="1">
            <a:spLocks noChangeArrowheads="1"/>
          </p:cNvSpPr>
          <p:nvPr/>
        </p:nvSpPr>
        <p:spPr bwMode="auto">
          <a:xfrm>
            <a:off x="472008" y="548680"/>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Ø"/>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Clr>
                <a:schemeClr val="tx2"/>
              </a:buClr>
              <a:buFont typeface="Wingdings" pitchFamily="2" charset="2"/>
              <a:buChar char="Ø"/>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itchFamily="2" charset="2"/>
              <a:buChar char="Ø"/>
              <a:defRPr sz="2000" b="1">
                <a:solidFill>
                  <a:schemeClr val="tx1"/>
                </a:solidFill>
                <a:latin typeface="+mn-lt"/>
                <a:ea typeface="+mn-ea"/>
              </a:defRPr>
            </a:lvl5pPr>
            <a:lvl6pPr marL="25146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6pPr>
            <a:lvl7pPr marL="29718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7pPr>
            <a:lvl8pPr marL="34290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8pPr>
            <a:lvl9pPr marL="38862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9pPr>
          </a:lstStyle>
          <a:p>
            <a:pPr eaLnBrk="1" hangingPunct="1">
              <a:lnSpc>
                <a:spcPct val="120000"/>
              </a:lnSpc>
              <a:buFont typeface="Wingdings" pitchFamily="2" charset="2"/>
              <a:buNone/>
            </a:pPr>
            <a:r>
              <a:rPr kumimoji="0" lang="en-US" altLang="zh-CN" sz="2800" kern="0" dirty="0" smtClean="0">
                <a:solidFill>
                  <a:srgbClr val="FFFF00"/>
                </a:solidFill>
              </a:rPr>
              <a:t>2. </a:t>
            </a:r>
            <a:r>
              <a:rPr kumimoji="0" lang="zh-CN" altLang="en-US" sz="2800" kern="0" dirty="0" smtClean="0">
                <a:solidFill>
                  <a:srgbClr val="FFFF00"/>
                </a:solidFill>
              </a:rPr>
              <a:t>简单选择排序举例</a:t>
            </a:r>
          </a:p>
          <a:p>
            <a:pPr eaLnBrk="1" hangingPunct="1">
              <a:lnSpc>
                <a:spcPct val="120000"/>
              </a:lnSpc>
              <a:buFont typeface="Wingdings" pitchFamily="2" charset="2"/>
              <a:buNone/>
            </a:pPr>
            <a:r>
              <a:rPr kumimoji="0" lang="zh-CN" altLang="en-US" sz="2800" kern="0" dirty="0" smtClean="0"/>
              <a:t>待排序序列：</a:t>
            </a:r>
            <a:r>
              <a:rPr kumimoji="0" lang="en-US" altLang="zh-CN" sz="2800" kern="0" dirty="0" smtClean="0"/>
              <a:t>(48,62,35,77,55,14,35,98)</a:t>
            </a:r>
          </a:p>
        </p:txBody>
      </p:sp>
      <p:sp>
        <p:nvSpPr>
          <p:cNvPr id="14" name="Rectangle 4"/>
          <p:cNvSpPr>
            <a:spLocks noChangeArrowheads="1"/>
          </p:cNvSpPr>
          <p:nvPr/>
        </p:nvSpPr>
        <p:spPr bwMode="auto">
          <a:xfrm>
            <a:off x="2484438" y="0"/>
            <a:ext cx="34353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None/>
            </a:pPr>
            <a:r>
              <a:rPr kumimoji="0" lang="zh-CN" altLang="en-US">
                <a:solidFill>
                  <a:srgbClr val="FFFF00"/>
                </a:solidFill>
                <a:latin typeface="Times New Roman" pitchFamily="18" charset="0"/>
              </a:rPr>
              <a:t>一、简单选择排序</a:t>
            </a:r>
          </a:p>
        </p:txBody>
      </p:sp>
      <p:grpSp>
        <p:nvGrpSpPr>
          <p:cNvPr id="17" name="组合 16"/>
          <p:cNvGrpSpPr/>
          <p:nvPr/>
        </p:nvGrpSpPr>
        <p:grpSpPr>
          <a:xfrm>
            <a:off x="51839" y="4869160"/>
            <a:ext cx="8768633" cy="1800200"/>
            <a:chOff x="51839" y="4869160"/>
            <a:chExt cx="8768633" cy="1800200"/>
          </a:xfrm>
        </p:grpSpPr>
        <p:sp>
          <p:nvSpPr>
            <p:cNvPr id="15" name="圆角矩形 14"/>
            <p:cNvSpPr/>
            <p:nvPr/>
          </p:nvSpPr>
          <p:spPr bwMode="auto">
            <a:xfrm>
              <a:off x="467544" y="5589240"/>
              <a:ext cx="8352928" cy="108012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r>
                <a:rPr lang="zh-CN" altLang="en-US" b="1" dirty="0" smtClean="0">
                  <a:solidFill>
                    <a:schemeClr val="bg1"/>
                  </a:solidFill>
                </a:rPr>
                <a:t>第</a:t>
              </a:r>
              <a:r>
                <a:rPr lang="en-US" altLang="zh-CN" b="1" dirty="0" err="1" smtClean="0">
                  <a:solidFill>
                    <a:schemeClr val="bg1"/>
                  </a:solidFill>
                </a:rPr>
                <a:t>i</a:t>
              </a:r>
              <a:r>
                <a:rPr lang="zh-CN" altLang="en-US" b="1" dirty="0" smtClean="0">
                  <a:solidFill>
                    <a:schemeClr val="bg1"/>
                  </a:solidFill>
                </a:rPr>
                <a:t>趟选择，查找出最小值，并交换到第</a:t>
              </a:r>
              <a:r>
                <a:rPr lang="en-US" altLang="zh-CN" b="1" dirty="0" err="1" smtClean="0">
                  <a:solidFill>
                    <a:schemeClr val="bg1"/>
                  </a:solidFill>
                </a:rPr>
                <a:t>i</a:t>
              </a:r>
              <a:r>
                <a:rPr lang="zh-CN" altLang="en-US" b="1" dirty="0" smtClean="0">
                  <a:solidFill>
                    <a:schemeClr val="bg1"/>
                  </a:solidFill>
                </a:rPr>
                <a:t>位</a:t>
              </a:r>
              <a:endParaRPr kumimoji="1" lang="en-US" altLang="zh-CN" sz="2800" b="1" i="0" u="none" strike="noStrike" cap="none" normalizeH="0" baseline="0" dirty="0" smtClean="0">
                <a:ln>
                  <a:noFill/>
                </a:ln>
                <a:solidFill>
                  <a:schemeClr val="bg1"/>
                </a:solidFill>
                <a:effectLst/>
                <a:latin typeface="Times New Roman" pitchFamily="18" charset="0"/>
                <a:ea typeface="宋体" pitchFamily="2" charset="-122"/>
              </a:endParaRPr>
            </a:p>
          </p:txBody>
        </p:sp>
        <p:pic>
          <p:nvPicPr>
            <p:cNvPr id="16" name="Picture 5" descr="png-0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9" y="4869160"/>
              <a:ext cx="108540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a:xfrm>
            <a:off x="5052035" y="2696096"/>
            <a:ext cx="867545" cy="957639"/>
            <a:chOff x="5052035" y="2696096"/>
            <a:chExt cx="867545" cy="957639"/>
          </a:xfrm>
        </p:grpSpPr>
        <p:cxnSp>
          <p:nvCxnSpPr>
            <p:cNvPr id="19" name="直接箭头连接符 18"/>
            <p:cNvCxnSpPr/>
            <p:nvPr/>
          </p:nvCxnSpPr>
          <p:spPr bwMode="auto">
            <a:xfrm flipV="1">
              <a:off x="5502962" y="2696096"/>
              <a:ext cx="0" cy="43204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5052035" y="3068960"/>
              <a:ext cx="867545" cy="584775"/>
            </a:xfrm>
            <a:prstGeom prst="rect">
              <a:avLst/>
            </a:prstGeom>
          </p:spPr>
          <p:txBody>
            <a:bodyPr wrap="none">
              <a:spAutoFit/>
            </a:bodyPr>
            <a:lstStyle/>
            <a:p>
              <a:r>
                <a:rPr lang="en-US" altLang="zh-CN" sz="3200" b="1" dirty="0" smtClean="0"/>
                <a:t>min</a:t>
              </a:r>
              <a:endParaRPr lang="zh-CN" altLang="en-US" sz="3200" b="1" dirty="0"/>
            </a:p>
          </p:txBody>
        </p:sp>
      </p:grpSp>
      <p:grpSp>
        <p:nvGrpSpPr>
          <p:cNvPr id="23" name="组合 22"/>
          <p:cNvGrpSpPr/>
          <p:nvPr/>
        </p:nvGrpSpPr>
        <p:grpSpPr>
          <a:xfrm>
            <a:off x="2614049" y="2636912"/>
            <a:ext cx="867545" cy="957639"/>
            <a:chOff x="5052035" y="2696096"/>
            <a:chExt cx="867545" cy="957639"/>
          </a:xfrm>
        </p:grpSpPr>
        <p:cxnSp>
          <p:nvCxnSpPr>
            <p:cNvPr id="24" name="直接箭头连接符 23"/>
            <p:cNvCxnSpPr/>
            <p:nvPr/>
          </p:nvCxnSpPr>
          <p:spPr bwMode="auto">
            <a:xfrm flipV="1">
              <a:off x="5502962" y="2696096"/>
              <a:ext cx="0" cy="43204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4"/>
            <p:cNvSpPr/>
            <p:nvPr/>
          </p:nvSpPr>
          <p:spPr>
            <a:xfrm>
              <a:off x="5052035" y="3068960"/>
              <a:ext cx="867545" cy="584775"/>
            </a:xfrm>
            <a:prstGeom prst="rect">
              <a:avLst/>
            </a:prstGeom>
          </p:spPr>
          <p:txBody>
            <a:bodyPr wrap="none">
              <a:spAutoFit/>
            </a:bodyPr>
            <a:lstStyle/>
            <a:p>
              <a:r>
                <a:rPr lang="en-US" altLang="zh-CN" sz="3200" b="1" dirty="0" smtClean="0"/>
                <a:t>min</a:t>
              </a:r>
              <a:endParaRPr lang="zh-CN" altLang="en-US" sz="3200" b="1" dirty="0"/>
            </a:p>
          </p:txBody>
        </p:sp>
      </p:grpSp>
      <p:grpSp>
        <p:nvGrpSpPr>
          <p:cNvPr id="27" name="组合 26"/>
          <p:cNvGrpSpPr/>
          <p:nvPr/>
        </p:nvGrpSpPr>
        <p:grpSpPr>
          <a:xfrm>
            <a:off x="5864695" y="2687385"/>
            <a:ext cx="867545" cy="957639"/>
            <a:chOff x="5052035" y="2696096"/>
            <a:chExt cx="867545" cy="957639"/>
          </a:xfrm>
        </p:grpSpPr>
        <p:cxnSp>
          <p:nvCxnSpPr>
            <p:cNvPr id="28" name="直接箭头连接符 27"/>
            <p:cNvCxnSpPr/>
            <p:nvPr/>
          </p:nvCxnSpPr>
          <p:spPr bwMode="auto">
            <a:xfrm flipV="1">
              <a:off x="5502962" y="2696096"/>
              <a:ext cx="0" cy="43204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a:xfrm>
              <a:off x="5052035" y="3068960"/>
              <a:ext cx="867545" cy="584775"/>
            </a:xfrm>
            <a:prstGeom prst="rect">
              <a:avLst/>
            </a:prstGeom>
          </p:spPr>
          <p:txBody>
            <a:bodyPr wrap="none">
              <a:spAutoFit/>
            </a:bodyPr>
            <a:lstStyle/>
            <a:p>
              <a:r>
                <a:rPr lang="en-US" altLang="zh-CN" sz="3200" b="1" dirty="0" smtClean="0"/>
                <a:t>min</a:t>
              </a:r>
              <a:endParaRPr lang="zh-CN" altLang="en-US" sz="3200" b="1" dirty="0"/>
            </a:p>
          </p:txBody>
        </p:sp>
      </p:grpSp>
      <p:grpSp>
        <p:nvGrpSpPr>
          <p:cNvPr id="36" name="组合 35"/>
          <p:cNvGrpSpPr/>
          <p:nvPr/>
        </p:nvGrpSpPr>
        <p:grpSpPr>
          <a:xfrm>
            <a:off x="4211960" y="2687385"/>
            <a:ext cx="867545" cy="957639"/>
            <a:chOff x="5052035" y="2696096"/>
            <a:chExt cx="867545" cy="957639"/>
          </a:xfrm>
        </p:grpSpPr>
        <p:cxnSp>
          <p:nvCxnSpPr>
            <p:cNvPr id="37" name="直接箭头连接符 36"/>
            <p:cNvCxnSpPr/>
            <p:nvPr/>
          </p:nvCxnSpPr>
          <p:spPr bwMode="auto">
            <a:xfrm flipV="1">
              <a:off x="5502962" y="2696096"/>
              <a:ext cx="0" cy="43204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p:nvPr/>
          </p:nvSpPr>
          <p:spPr>
            <a:xfrm>
              <a:off x="5052035" y="3068960"/>
              <a:ext cx="867545" cy="584775"/>
            </a:xfrm>
            <a:prstGeom prst="rect">
              <a:avLst/>
            </a:prstGeom>
          </p:spPr>
          <p:txBody>
            <a:bodyPr wrap="none">
              <a:spAutoFit/>
            </a:bodyPr>
            <a:lstStyle/>
            <a:p>
              <a:r>
                <a:rPr lang="en-US" altLang="zh-CN" sz="3200" b="1" dirty="0" smtClean="0"/>
                <a:t>min</a:t>
              </a:r>
              <a:endParaRPr lang="zh-CN" altLang="en-US" sz="3200" b="1" dirty="0"/>
            </a:p>
          </p:txBody>
        </p:sp>
      </p:grpSp>
      <p:grpSp>
        <p:nvGrpSpPr>
          <p:cNvPr id="39" name="组合 38"/>
          <p:cNvGrpSpPr/>
          <p:nvPr/>
        </p:nvGrpSpPr>
        <p:grpSpPr>
          <a:xfrm>
            <a:off x="6656783" y="2687385"/>
            <a:ext cx="867545" cy="957639"/>
            <a:chOff x="5052035" y="2696096"/>
            <a:chExt cx="867545" cy="957639"/>
          </a:xfrm>
        </p:grpSpPr>
        <p:cxnSp>
          <p:nvCxnSpPr>
            <p:cNvPr id="40" name="直接箭头连接符 39"/>
            <p:cNvCxnSpPr/>
            <p:nvPr/>
          </p:nvCxnSpPr>
          <p:spPr bwMode="auto">
            <a:xfrm flipV="1">
              <a:off x="5502962" y="2696096"/>
              <a:ext cx="0" cy="43204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a:xfrm>
              <a:off x="5052035" y="3068960"/>
              <a:ext cx="867545" cy="584775"/>
            </a:xfrm>
            <a:prstGeom prst="rect">
              <a:avLst/>
            </a:prstGeom>
          </p:spPr>
          <p:txBody>
            <a:bodyPr wrap="none">
              <a:spAutoFit/>
            </a:bodyPr>
            <a:lstStyle/>
            <a:p>
              <a:r>
                <a:rPr lang="en-US" altLang="zh-CN" sz="3200" b="1" dirty="0" smtClean="0"/>
                <a:t>min</a:t>
              </a:r>
              <a:endParaRPr lang="zh-CN" altLang="en-US" sz="3200" b="1" dirty="0"/>
            </a:p>
          </p:txBody>
        </p:sp>
      </p:grpSp>
    </p:spTree>
    <p:extLst>
      <p:ext uri="{BB962C8B-B14F-4D97-AF65-F5344CB8AC3E}">
        <p14:creationId xmlns:p14="http://schemas.microsoft.com/office/powerpoint/2010/main" val="422087477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mph" presetSubtype="2" fill="hold" nodeType="withEffect">
                                  <p:stCondLst>
                                    <p:cond delay="0"/>
                                  </p:stCondLst>
                                  <p:childTnLst>
                                    <p:animClr clrSpc="rgb" dir="cw">
                                      <p:cBhvr>
                                        <p:cTn id="16" dur="2000" fill="hold"/>
                                        <p:tgtEl>
                                          <p:spTgt spid="10"/>
                                        </p:tgtEl>
                                        <p:attrNameLst>
                                          <p:attrName>fillcolor</p:attrName>
                                        </p:attrNameLst>
                                      </p:cBhvr>
                                      <p:to>
                                        <a:srgbClr val="FFFFCC"/>
                                      </p:to>
                                    </p:animClr>
                                    <p:set>
                                      <p:cBhvr>
                                        <p:cTn id="17" dur="2000" fill="hold"/>
                                        <p:tgtEl>
                                          <p:spTgt spid="10"/>
                                        </p:tgtEl>
                                        <p:attrNameLst>
                                          <p:attrName>fill.type</p:attrName>
                                        </p:attrNameLst>
                                      </p:cBhvr>
                                      <p:to>
                                        <p:strVal val="solid"/>
                                      </p:to>
                                    </p:set>
                                    <p:set>
                                      <p:cBhvr>
                                        <p:cTn id="18" dur="2000" fill="hold"/>
                                        <p:tgtEl>
                                          <p:spTgt spid="10"/>
                                        </p:tgtEl>
                                        <p:attrNameLst>
                                          <p:attrName>fill.on</p:attrName>
                                        </p:attrNameLst>
                                      </p:cBhvr>
                                      <p:to>
                                        <p:strVal val="true"/>
                                      </p:to>
                                    </p:set>
                                  </p:childTnLst>
                                </p:cTn>
                              </p:par>
                            </p:childTnLst>
                          </p:cTn>
                        </p:par>
                        <p:par>
                          <p:cTn id="19" fill="hold">
                            <p:stCondLst>
                              <p:cond delay="2000"/>
                            </p:stCondLst>
                            <p:childTnLst>
                              <p:par>
                                <p:cTn id="20" presetID="44" presetClass="path" presetSubtype="0" accel="50000" decel="50000" fill="hold" grpId="1" nodeType="afterEffect">
                                  <p:stCondLst>
                                    <p:cond delay="0"/>
                                  </p:stCondLst>
                                  <p:childTnLst>
                                    <p:animMotion origin="layout" path="M 0.00417 -4.44444E-6 L -0.11649 -0.0625 C -0.14149 -0.07662 -0.17917 -0.08402 -0.2184 -0.08402 C -0.26337 -0.08402 -0.29913 -0.07662 -0.32413 -0.0625 L -0.4441 -4.44444E-6 " pathEditMode="relative" rAng="0" ptsTypes="FffFF">
                                      <p:cBhvr>
                                        <p:cTn id="21" dur="2000" fill="hold"/>
                                        <p:tgtEl>
                                          <p:spTgt spid="10"/>
                                        </p:tgtEl>
                                        <p:attrNameLst>
                                          <p:attrName>ppt_x</p:attrName>
                                          <p:attrName>ppt_y</p:attrName>
                                        </p:attrNameLst>
                                      </p:cBhvr>
                                      <p:rCtr x="-22413" y="-4213"/>
                                    </p:animMotion>
                                  </p:childTnLst>
                                </p:cTn>
                              </p:par>
                              <p:par>
                                <p:cTn id="22" presetID="37" presetClass="path" presetSubtype="0" accel="50000" decel="50000" fill="hold" grpId="1" nodeType="withEffect">
                                  <p:stCondLst>
                                    <p:cond delay="0"/>
                                  </p:stCondLst>
                                  <p:childTnLst>
                                    <p:animMotion origin="layout" path="M 0.00035 -4.44444E-6 L 0.1191 0.05463 C 0.14427 0.0669 0.1816 0.07362 0.22049 0.07362 C 0.26493 0.07362 0.30035 0.0669 0.32552 0.05463 L 0.44514 -4.44444E-6 " pathEditMode="relative" rAng="0" ptsTypes="FffFF">
                                      <p:cBhvr>
                                        <p:cTn id="23" dur="2000" fill="hold"/>
                                        <p:tgtEl>
                                          <p:spTgt spid="5"/>
                                        </p:tgtEl>
                                        <p:attrNameLst>
                                          <p:attrName>ppt_x</p:attrName>
                                          <p:attrName>ppt_y</p:attrName>
                                        </p:attrNameLst>
                                      </p:cBhvr>
                                      <p:rCtr x="22240" y="3681"/>
                                    </p:animMotion>
                                  </p:childTnLst>
                                </p:cTn>
                              </p:par>
                            </p:childTnLst>
                          </p:cTn>
                        </p:par>
                        <p:par>
                          <p:cTn id="24" fill="hold">
                            <p:stCondLst>
                              <p:cond delay="4000"/>
                            </p:stCondLst>
                            <p:childTnLst>
                              <p:par>
                                <p:cTn id="25" presetID="1" presetClass="exit" presetSubtype="0" fill="hold" nodeType="after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1" presetClass="emph" presetSubtype="2" fill="hold" nodeType="withEffect">
                                  <p:stCondLst>
                                    <p:cond delay="0"/>
                                  </p:stCondLst>
                                  <p:childTnLst>
                                    <p:animClr clrSpc="rgb" dir="cw">
                                      <p:cBhvr>
                                        <p:cTn id="34" dur="2000" fill="hold"/>
                                        <p:tgtEl>
                                          <p:spTgt spid="7"/>
                                        </p:tgtEl>
                                        <p:attrNameLst>
                                          <p:attrName>fillcolor</p:attrName>
                                        </p:attrNameLst>
                                      </p:cBhvr>
                                      <p:to>
                                        <a:srgbClr val="FFFFCC"/>
                                      </p:to>
                                    </p:animClr>
                                    <p:set>
                                      <p:cBhvr>
                                        <p:cTn id="35" dur="2000" fill="hold"/>
                                        <p:tgtEl>
                                          <p:spTgt spid="7"/>
                                        </p:tgtEl>
                                        <p:attrNameLst>
                                          <p:attrName>fill.type</p:attrName>
                                        </p:attrNameLst>
                                      </p:cBhvr>
                                      <p:to>
                                        <p:strVal val="solid"/>
                                      </p:to>
                                    </p:set>
                                    <p:set>
                                      <p:cBhvr>
                                        <p:cTn id="36" dur="2000" fill="hold"/>
                                        <p:tgtEl>
                                          <p:spTgt spid="7"/>
                                        </p:tgtEl>
                                        <p:attrNameLst>
                                          <p:attrName>fill.on</p:attrName>
                                        </p:attrNameLst>
                                      </p:cBhvr>
                                      <p:to>
                                        <p:strVal val="true"/>
                                      </p:to>
                                    </p:set>
                                  </p:childTnLst>
                                </p:cTn>
                              </p:par>
                            </p:childTnLst>
                          </p:cTn>
                        </p:par>
                        <p:par>
                          <p:cTn id="37" fill="hold">
                            <p:stCondLst>
                              <p:cond delay="2000"/>
                            </p:stCondLst>
                            <p:childTnLst>
                              <p:par>
                                <p:cTn id="38" presetID="44" presetClass="path" presetSubtype="0" accel="50000" decel="50000" fill="hold" grpId="1" nodeType="afterEffect">
                                  <p:stCondLst>
                                    <p:cond delay="0"/>
                                  </p:stCondLst>
                                  <p:childTnLst>
                                    <p:animMotion origin="layout" path="M 5.55556E-7 -4.44444E-6 L -0.02344 -0.04004 C -0.0283 -0.04907 -0.03559 -0.05393 -0.04323 -0.05393 C -0.05191 -0.05393 -0.05885 -0.04907 -0.06372 -0.04004 L -0.08698 -4.44444E-6 " pathEditMode="relative" rAng="0" ptsTypes="FffFF">
                                      <p:cBhvr>
                                        <p:cTn id="39" dur="2000" fill="hold"/>
                                        <p:tgtEl>
                                          <p:spTgt spid="7"/>
                                        </p:tgtEl>
                                        <p:attrNameLst>
                                          <p:attrName>ppt_x</p:attrName>
                                          <p:attrName>ppt_y</p:attrName>
                                        </p:attrNameLst>
                                      </p:cBhvr>
                                      <p:rCtr x="-4358" y="-2708"/>
                                    </p:animMotion>
                                  </p:childTnLst>
                                </p:cTn>
                              </p:par>
                              <p:par>
                                <p:cTn id="40" presetID="37" presetClass="path" presetSubtype="0" accel="50000" decel="50000" fill="hold" grpId="1" nodeType="withEffect">
                                  <p:stCondLst>
                                    <p:cond delay="0"/>
                                  </p:stCondLst>
                                  <p:childTnLst>
                                    <p:animMotion origin="layout" path="M 0.00191 -4.44444E-6 L 0.02552 0.04005 C 0.03056 0.04908 0.03785 0.05394 0.04566 0.05394 C 0.05451 0.05394 0.06146 0.04908 0.06649 0.04005 L 0.09028 -4.44444E-6 " pathEditMode="relative" rAng="0" ptsTypes="FffFF">
                                      <p:cBhvr>
                                        <p:cTn id="41" dur="2000" fill="hold"/>
                                        <p:tgtEl>
                                          <p:spTgt spid="6"/>
                                        </p:tgtEl>
                                        <p:attrNameLst>
                                          <p:attrName>ppt_x</p:attrName>
                                          <p:attrName>ppt_y</p:attrName>
                                        </p:attrNameLst>
                                      </p:cBhvr>
                                      <p:rCtr x="4410" y="2685"/>
                                    </p:animMotion>
                                  </p:childTnLst>
                                </p:cTn>
                              </p:par>
                            </p:childTnLst>
                          </p:cTn>
                        </p:par>
                        <p:par>
                          <p:cTn id="42" fill="hold">
                            <p:stCondLst>
                              <p:cond delay="4000"/>
                            </p:stCondLst>
                            <p:childTnLst>
                              <p:par>
                                <p:cTn id="43" presetID="1" presetClass="exit" presetSubtype="0" fill="hold" nodeType="after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1" presetClass="emph" presetSubtype="2" fill="hold" nodeType="withEffect">
                                  <p:stCondLst>
                                    <p:cond delay="0"/>
                                  </p:stCondLst>
                                  <p:childTnLst>
                                    <p:animClr clrSpc="rgb" dir="cw">
                                      <p:cBhvr>
                                        <p:cTn id="52" dur="2000" fill="hold"/>
                                        <p:tgtEl>
                                          <p:spTgt spid="11"/>
                                        </p:tgtEl>
                                        <p:attrNameLst>
                                          <p:attrName>fillcolor</p:attrName>
                                        </p:attrNameLst>
                                      </p:cBhvr>
                                      <p:to>
                                        <a:srgbClr val="FFFFCC"/>
                                      </p:to>
                                    </p:animClr>
                                    <p:set>
                                      <p:cBhvr>
                                        <p:cTn id="53" dur="2000" fill="hold"/>
                                        <p:tgtEl>
                                          <p:spTgt spid="11"/>
                                        </p:tgtEl>
                                        <p:attrNameLst>
                                          <p:attrName>fill.type</p:attrName>
                                        </p:attrNameLst>
                                      </p:cBhvr>
                                      <p:to>
                                        <p:strVal val="solid"/>
                                      </p:to>
                                    </p:set>
                                    <p:set>
                                      <p:cBhvr>
                                        <p:cTn id="54" dur="2000" fill="hold"/>
                                        <p:tgtEl>
                                          <p:spTgt spid="11"/>
                                        </p:tgtEl>
                                        <p:attrNameLst>
                                          <p:attrName>fill.on</p:attrName>
                                        </p:attrNameLst>
                                      </p:cBhvr>
                                      <p:to>
                                        <p:strVal val="true"/>
                                      </p:to>
                                    </p:set>
                                  </p:childTnLst>
                                </p:cTn>
                              </p:par>
                            </p:childTnLst>
                          </p:cTn>
                        </p:par>
                        <p:par>
                          <p:cTn id="55" fill="hold">
                            <p:stCondLst>
                              <p:cond delay="2000"/>
                            </p:stCondLst>
                            <p:childTnLst>
                              <p:par>
                                <p:cTn id="56" presetID="44" presetClass="path" presetSubtype="0" accel="50000" decel="50000" fill="hold" grpId="0" nodeType="afterEffect">
                                  <p:stCondLst>
                                    <p:cond delay="0"/>
                                  </p:stCondLst>
                                  <p:childTnLst>
                                    <p:animMotion origin="layout" path="M 0.00035 -4.44444E-6 L -0.09583 -0.0625 C -0.1158 -0.07662 -0.14566 -0.08402 -0.17691 -0.08402 C -0.2125 -0.08402 -0.24098 -0.07662 -0.26094 -0.0625 L -0.35608 -4.44444E-6 " pathEditMode="relative" rAng="0" ptsTypes="FffFF">
                                      <p:cBhvr>
                                        <p:cTn id="57" dur="2000" fill="hold"/>
                                        <p:tgtEl>
                                          <p:spTgt spid="11"/>
                                        </p:tgtEl>
                                        <p:attrNameLst>
                                          <p:attrName>ppt_x</p:attrName>
                                          <p:attrName>ppt_y</p:attrName>
                                        </p:attrNameLst>
                                      </p:cBhvr>
                                      <p:rCtr x="-17830" y="-4213"/>
                                    </p:animMotion>
                                  </p:childTnLst>
                                </p:cTn>
                              </p:par>
                              <p:par>
                                <p:cTn id="58" presetID="37" presetClass="path" presetSubtype="0" accel="50000" decel="50000" fill="hold" grpId="2" nodeType="withEffect">
                                  <p:stCondLst>
                                    <p:cond delay="0"/>
                                  </p:stCondLst>
                                  <p:childTnLst>
                                    <p:animMotion origin="layout" path="M 0.09028 -4.44444E-6 L 0.18524 0.05463 C 0.20521 0.0669 0.2349 0.07362 0.26597 0.07362 C 0.30139 0.07362 0.32969 0.0669 0.34965 0.05463 L 0.44479 -4.44444E-6 " pathEditMode="relative" rAng="0" ptsTypes="FffFF">
                                      <p:cBhvr>
                                        <p:cTn id="59" dur="2000" fill="hold"/>
                                        <p:tgtEl>
                                          <p:spTgt spid="6"/>
                                        </p:tgtEl>
                                        <p:attrNameLst>
                                          <p:attrName>ppt_x</p:attrName>
                                          <p:attrName>ppt_y</p:attrName>
                                        </p:attrNameLst>
                                      </p:cBhvr>
                                      <p:rCtr x="17726" y="3681"/>
                                    </p:animMotion>
                                  </p:childTnLst>
                                </p:cTn>
                              </p:par>
                            </p:childTnLst>
                          </p:cTn>
                        </p:par>
                        <p:par>
                          <p:cTn id="60" fill="hold">
                            <p:stCondLst>
                              <p:cond delay="4000"/>
                            </p:stCondLst>
                            <p:childTnLst>
                              <p:par>
                                <p:cTn id="61" presetID="1" presetClass="exit" presetSubtype="0" fill="hold" nodeType="afterEffect">
                                  <p:stCondLst>
                                    <p:cond delay="0"/>
                                  </p:stCondLst>
                                  <p:childTnLst>
                                    <p:set>
                                      <p:cBhvr>
                                        <p:cTn id="62" dur="1" fill="hold">
                                          <p:stCondLst>
                                            <p:cond delay="0"/>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1" presetClass="emph" presetSubtype="2" fill="hold" nodeType="withEffect">
                                  <p:stCondLst>
                                    <p:cond delay="0"/>
                                  </p:stCondLst>
                                  <p:childTnLst>
                                    <p:animClr clrSpc="rgb" dir="cw">
                                      <p:cBhvr>
                                        <p:cTn id="70" dur="2000" fill="hold"/>
                                        <p:tgtEl>
                                          <p:spTgt spid="5"/>
                                        </p:tgtEl>
                                        <p:attrNameLst>
                                          <p:attrName>fillcolor</p:attrName>
                                        </p:attrNameLst>
                                      </p:cBhvr>
                                      <p:to>
                                        <a:srgbClr val="FFFFCC"/>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childTnLst>
                          </p:cTn>
                        </p:par>
                        <p:par>
                          <p:cTn id="73" fill="hold">
                            <p:stCondLst>
                              <p:cond delay="2000"/>
                            </p:stCondLst>
                            <p:childTnLst>
                              <p:par>
                                <p:cTn id="74" presetID="44" presetClass="path" presetSubtype="0" accel="50000" decel="50000" fill="hold" grpId="2" nodeType="afterEffect">
                                  <p:stCondLst>
                                    <p:cond delay="0"/>
                                  </p:stCondLst>
                                  <p:childTnLst>
                                    <p:animMotion origin="layout" path="M 0.44514 -4.44444E-6 L 0.39549 -0.04004 C 0.38507 -0.04907 0.36997 -0.05393 0.35452 -0.05393 C 0.33594 -0.05393 0.32153 -0.04907 0.31129 -0.04004 L 0.26389 -4.44444E-6 " pathEditMode="relative" rAng="0" ptsTypes="FffFF">
                                      <p:cBhvr>
                                        <p:cTn id="75" dur="2000" fill="hold"/>
                                        <p:tgtEl>
                                          <p:spTgt spid="5"/>
                                        </p:tgtEl>
                                        <p:attrNameLst>
                                          <p:attrName>ppt_x</p:attrName>
                                          <p:attrName>ppt_y</p:attrName>
                                        </p:attrNameLst>
                                      </p:cBhvr>
                                      <p:rCtr x="-9063" y="-2708"/>
                                    </p:animMotion>
                                  </p:childTnLst>
                                </p:cTn>
                              </p:par>
                              <p:par>
                                <p:cTn id="76" presetID="37" presetClass="path" presetSubtype="0" accel="50000" decel="50000" fill="hold" grpId="0" nodeType="withEffect">
                                  <p:stCondLst>
                                    <p:cond delay="0"/>
                                  </p:stCondLst>
                                  <p:childTnLst>
                                    <p:animMotion origin="layout" path="M -5.55556E-7 -4.44444E-6 L 0.04844 0.04005 C 0.05868 0.04908 0.07379 0.05394 0.08958 0.05394 C 0.10781 0.05394 0.12222 0.04908 0.13247 0.04005 L 0.18125 -4.44444E-6 " pathEditMode="relative" rAng="0" ptsTypes="FffFF">
                                      <p:cBhvr>
                                        <p:cTn id="77" dur="2000" fill="hold"/>
                                        <p:tgtEl>
                                          <p:spTgt spid="8"/>
                                        </p:tgtEl>
                                        <p:attrNameLst>
                                          <p:attrName>ppt_x</p:attrName>
                                          <p:attrName>ppt_y</p:attrName>
                                        </p:attrNameLst>
                                      </p:cBhvr>
                                      <p:rCtr x="9063" y="2685"/>
                                    </p:animMotion>
                                  </p:childTnLst>
                                </p:cTn>
                              </p:par>
                            </p:childTnLst>
                          </p:cTn>
                        </p:par>
                        <p:par>
                          <p:cTn id="78" fill="hold">
                            <p:stCondLst>
                              <p:cond delay="4000"/>
                            </p:stCondLst>
                            <p:childTnLst>
                              <p:par>
                                <p:cTn id="79" presetID="1" presetClass="exit" presetSubtype="0" fill="hold" nodeType="afterEffect">
                                  <p:stCondLst>
                                    <p:cond delay="0"/>
                                  </p:stCondLst>
                                  <p:childTnLst>
                                    <p:set>
                                      <p:cBhvr>
                                        <p:cTn id="80" dur="1" fill="hold">
                                          <p:stCondLst>
                                            <p:cond delay="0"/>
                                          </p:stCondLst>
                                        </p:cTn>
                                        <p:tgtEl>
                                          <p:spTgt spid="2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ppt_x"/>
                                          </p:val>
                                        </p:tav>
                                        <p:tav tm="100000">
                                          <p:val>
                                            <p:strVal val="#ppt_x"/>
                                          </p:val>
                                        </p:tav>
                                      </p:tavLst>
                                    </p:anim>
                                    <p:anim calcmode="lin" valueType="num">
                                      <p:cBhvr additive="base">
                                        <p:cTn id="86" dur="500" fill="hold"/>
                                        <p:tgtEl>
                                          <p:spTgt spid="36"/>
                                        </p:tgtEl>
                                        <p:attrNameLst>
                                          <p:attrName>ppt_y</p:attrName>
                                        </p:attrNameLst>
                                      </p:cBhvr>
                                      <p:tavLst>
                                        <p:tav tm="0">
                                          <p:val>
                                            <p:strVal val="1+#ppt_h/2"/>
                                          </p:val>
                                        </p:tav>
                                        <p:tav tm="100000">
                                          <p:val>
                                            <p:strVal val="#ppt_y"/>
                                          </p:val>
                                        </p:tav>
                                      </p:tavLst>
                                    </p:anim>
                                  </p:childTnLst>
                                </p:cTn>
                              </p:par>
                              <p:par>
                                <p:cTn id="87" presetID="1" presetClass="emph" presetSubtype="2" fill="hold" nodeType="withEffect">
                                  <p:stCondLst>
                                    <p:cond delay="0"/>
                                  </p:stCondLst>
                                  <p:childTnLst>
                                    <p:animClr clrSpc="rgb" dir="cw">
                                      <p:cBhvr>
                                        <p:cTn id="88" dur="2000" fill="hold"/>
                                        <p:tgtEl>
                                          <p:spTgt spid="9"/>
                                        </p:tgtEl>
                                        <p:attrNameLst>
                                          <p:attrName>fillcolor</p:attrName>
                                        </p:attrNameLst>
                                      </p:cBhvr>
                                      <p:to>
                                        <a:srgbClr val="FFFFCC"/>
                                      </p:to>
                                    </p:animClr>
                                    <p:set>
                                      <p:cBhvr>
                                        <p:cTn id="89" dur="2000" fill="hold"/>
                                        <p:tgtEl>
                                          <p:spTgt spid="9"/>
                                        </p:tgtEl>
                                        <p:attrNameLst>
                                          <p:attrName>fill.type</p:attrName>
                                        </p:attrNameLst>
                                      </p:cBhvr>
                                      <p:to>
                                        <p:strVal val="solid"/>
                                      </p:to>
                                    </p:set>
                                    <p:set>
                                      <p:cBhvr>
                                        <p:cTn id="90" dur="2000" fill="hold"/>
                                        <p:tgtEl>
                                          <p:spTgt spid="9"/>
                                        </p:tgtEl>
                                        <p:attrNameLst>
                                          <p:attrName>fill.on</p:attrName>
                                        </p:attrNameLst>
                                      </p:cBhvr>
                                      <p:to>
                                        <p:strVal val="true"/>
                                      </p:to>
                                    </p:set>
                                  </p:childTnLst>
                                </p:cTn>
                              </p:par>
                            </p:childTnLst>
                          </p:cTn>
                        </p:par>
                        <p:par>
                          <p:cTn id="91" fill="hold">
                            <p:stCondLst>
                              <p:cond delay="2000"/>
                            </p:stCondLst>
                            <p:childTnLst>
                              <p:par>
                                <p:cTn id="92" presetID="1" presetClass="exit" presetSubtype="0" fill="hold" nodeType="afterEffect">
                                  <p:stCondLst>
                                    <p:cond delay="0"/>
                                  </p:stCondLst>
                                  <p:childTnLst>
                                    <p:set>
                                      <p:cBhvr>
                                        <p:cTn id="93" dur="1" fill="hold">
                                          <p:stCondLst>
                                            <p:cond delay="0"/>
                                          </p:stCondLst>
                                        </p:cTn>
                                        <p:tgtEl>
                                          <p:spTgt spid="3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500" fill="hold"/>
                                        <p:tgtEl>
                                          <p:spTgt spid="27"/>
                                        </p:tgtEl>
                                        <p:attrNameLst>
                                          <p:attrName>ppt_x</p:attrName>
                                        </p:attrNameLst>
                                      </p:cBhvr>
                                      <p:tavLst>
                                        <p:tav tm="0">
                                          <p:val>
                                            <p:strVal val="#ppt_x"/>
                                          </p:val>
                                        </p:tav>
                                        <p:tav tm="100000">
                                          <p:val>
                                            <p:strVal val="#ppt_x"/>
                                          </p:val>
                                        </p:tav>
                                      </p:tavLst>
                                    </p:anim>
                                    <p:anim calcmode="lin" valueType="num">
                                      <p:cBhvr additive="base">
                                        <p:cTn id="99" dur="500" fill="hold"/>
                                        <p:tgtEl>
                                          <p:spTgt spid="27"/>
                                        </p:tgtEl>
                                        <p:attrNameLst>
                                          <p:attrName>ppt_y</p:attrName>
                                        </p:attrNameLst>
                                      </p:cBhvr>
                                      <p:tavLst>
                                        <p:tav tm="0">
                                          <p:val>
                                            <p:strVal val="1+#ppt_h/2"/>
                                          </p:val>
                                        </p:tav>
                                        <p:tav tm="100000">
                                          <p:val>
                                            <p:strVal val="#ppt_y"/>
                                          </p:val>
                                        </p:tav>
                                      </p:tavLst>
                                    </p:anim>
                                  </p:childTnLst>
                                </p:cTn>
                              </p:par>
                              <p:par>
                                <p:cTn id="100" presetID="1" presetClass="emph" presetSubtype="2" fill="hold" nodeType="withEffect">
                                  <p:stCondLst>
                                    <p:cond delay="0"/>
                                  </p:stCondLst>
                                  <p:childTnLst>
                                    <p:animClr clrSpc="rgb" dir="cw">
                                      <p:cBhvr>
                                        <p:cTn id="101" dur="2000" fill="hold"/>
                                        <p:tgtEl>
                                          <p:spTgt spid="6"/>
                                        </p:tgtEl>
                                        <p:attrNameLst>
                                          <p:attrName>fillcolor</p:attrName>
                                        </p:attrNameLst>
                                      </p:cBhvr>
                                      <p:to>
                                        <a:srgbClr val="FFFFCC"/>
                                      </p:to>
                                    </p:animClr>
                                    <p:set>
                                      <p:cBhvr>
                                        <p:cTn id="102" dur="2000" fill="hold"/>
                                        <p:tgtEl>
                                          <p:spTgt spid="6"/>
                                        </p:tgtEl>
                                        <p:attrNameLst>
                                          <p:attrName>fill.type</p:attrName>
                                        </p:attrNameLst>
                                      </p:cBhvr>
                                      <p:to>
                                        <p:strVal val="solid"/>
                                      </p:to>
                                    </p:set>
                                    <p:set>
                                      <p:cBhvr>
                                        <p:cTn id="103" dur="2000" fill="hold"/>
                                        <p:tgtEl>
                                          <p:spTgt spid="6"/>
                                        </p:tgtEl>
                                        <p:attrNameLst>
                                          <p:attrName>fill.on</p:attrName>
                                        </p:attrNameLst>
                                      </p:cBhvr>
                                      <p:to>
                                        <p:strVal val="true"/>
                                      </p:to>
                                    </p:set>
                                  </p:childTnLst>
                                </p:cTn>
                              </p:par>
                            </p:childTnLst>
                          </p:cTn>
                        </p:par>
                        <p:par>
                          <p:cTn id="104" fill="hold">
                            <p:stCondLst>
                              <p:cond delay="2000"/>
                            </p:stCondLst>
                            <p:childTnLst>
                              <p:par>
                                <p:cTn id="105" presetID="44" presetClass="path" presetSubtype="0" accel="50000" decel="50000" fill="hold" grpId="3" nodeType="afterEffect">
                                  <p:stCondLst>
                                    <p:cond delay="0"/>
                                  </p:stCondLst>
                                  <p:childTnLst>
                                    <p:animMotion origin="layout" path="M 0.44479 -4.44444E-6 L 0.42101 -0.04004 C 0.41597 -0.04907 0.40851 -0.05393 0.40087 -0.05393 C 0.39201 -0.05393 0.3849 -0.04907 0.37986 -0.04004 L 0.35625 -4.44444E-6 " pathEditMode="relative" rAng="0" ptsTypes="FffFF">
                                      <p:cBhvr>
                                        <p:cTn id="106" dur="2000" fill="hold"/>
                                        <p:tgtEl>
                                          <p:spTgt spid="6"/>
                                        </p:tgtEl>
                                        <p:attrNameLst>
                                          <p:attrName>ppt_x</p:attrName>
                                          <p:attrName>ppt_y</p:attrName>
                                        </p:attrNameLst>
                                      </p:cBhvr>
                                      <p:rCtr x="-4427" y="-2708"/>
                                    </p:animMotion>
                                  </p:childTnLst>
                                </p:cTn>
                              </p:par>
                              <p:par>
                                <p:cTn id="107" presetID="37" presetClass="path" presetSubtype="0" accel="50000" decel="50000" fill="hold" grpId="1" nodeType="withEffect">
                                  <p:stCondLst>
                                    <p:cond delay="0"/>
                                  </p:stCondLst>
                                  <p:childTnLst>
                                    <p:animMotion origin="layout" path="M 0.17847 -4.44444E-6 L 0.20156 0.04005 C 0.20642 0.04908 0.21371 0.05394 0.22118 0.05394 C 0.23003 0.05394 0.2368 0.04908 0.24184 0.04005 L 0.2651 -4.44444E-6 " pathEditMode="relative" rAng="0" ptsTypes="FffFF">
                                      <p:cBhvr>
                                        <p:cTn id="108" dur="2000" fill="hold"/>
                                        <p:tgtEl>
                                          <p:spTgt spid="8"/>
                                        </p:tgtEl>
                                        <p:attrNameLst>
                                          <p:attrName>ppt_x</p:attrName>
                                          <p:attrName>ppt_y</p:attrName>
                                        </p:attrNameLst>
                                      </p:cBhvr>
                                      <p:rCtr x="4323" y="2685"/>
                                    </p:animMotion>
                                  </p:childTnLst>
                                </p:cTn>
                              </p:par>
                            </p:childTnLst>
                          </p:cTn>
                        </p:par>
                        <p:par>
                          <p:cTn id="109" fill="hold">
                            <p:stCondLst>
                              <p:cond delay="4000"/>
                            </p:stCondLst>
                            <p:childTnLst>
                              <p:par>
                                <p:cTn id="110" presetID="1" presetClass="exit" presetSubtype="0" fill="hold" nodeType="afterEffect">
                                  <p:stCondLst>
                                    <p:cond delay="0"/>
                                  </p:stCondLst>
                                  <p:childTnLst>
                                    <p:set>
                                      <p:cBhvr>
                                        <p:cTn id="111" dur="1" fill="hold">
                                          <p:stCondLst>
                                            <p:cond delay="0"/>
                                          </p:stCondLst>
                                        </p:cTn>
                                        <p:tgtEl>
                                          <p:spTgt spid="2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500" fill="hold"/>
                                        <p:tgtEl>
                                          <p:spTgt spid="27"/>
                                        </p:tgtEl>
                                        <p:attrNameLst>
                                          <p:attrName>ppt_x</p:attrName>
                                        </p:attrNameLst>
                                      </p:cBhvr>
                                      <p:tavLst>
                                        <p:tav tm="0">
                                          <p:val>
                                            <p:strVal val="#ppt_x"/>
                                          </p:val>
                                        </p:tav>
                                        <p:tav tm="100000">
                                          <p:val>
                                            <p:strVal val="#ppt_x"/>
                                          </p:val>
                                        </p:tav>
                                      </p:tavLst>
                                    </p:anim>
                                    <p:anim calcmode="lin" valueType="num">
                                      <p:cBhvr additive="base">
                                        <p:cTn id="117" dur="500" fill="hold"/>
                                        <p:tgtEl>
                                          <p:spTgt spid="27"/>
                                        </p:tgtEl>
                                        <p:attrNameLst>
                                          <p:attrName>ppt_y</p:attrName>
                                        </p:attrNameLst>
                                      </p:cBhvr>
                                      <p:tavLst>
                                        <p:tav tm="0">
                                          <p:val>
                                            <p:strVal val="1+#ppt_h/2"/>
                                          </p:val>
                                        </p:tav>
                                        <p:tav tm="100000">
                                          <p:val>
                                            <p:strVal val="#ppt_y"/>
                                          </p:val>
                                        </p:tav>
                                      </p:tavLst>
                                    </p:anim>
                                  </p:childTnLst>
                                </p:cTn>
                              </p:par>
                              <p:par>
                                <p:cTn id="118" presetID="1" presetClass="emph" presetSubtype="2" fill="hold" nodeType="withEffect">
                                  <p:stCondLst>
                                    <p:cond delay="0"/>
                                  </p:stCondLst>
                                  <p:childTnLst>
                                    <p:animClr clrSpc="rgb" dir="cw">
                                      <p:cBhvr>
                                        <p:cTn id="119" dur="2000" fill="hold"/>
                                        <p:tgtEl>
                                          <p:spTgt spid="8"/>
                                        </p:tgtEl>
                                        <p:attrNameLst>
                                          <p:attrName>fillcolor</p:attrName>
                                        </p:attrNameLst>
                                      </p:cBhvr>
                                      <p:to>
                                        <a:srgbClr val="FFFFCC"/>
                                      </p:to>
                                    </p:animClr>
                                    <p:set>
                                      <p:cBhvr>
                                        <p:cTn id="120" dur="2000" fill="hold"/>
                                        <p:tgtEl>
                                          <p:spTgt spid="8"/>
                                        </p:tgtEl>
                                        <p:attrNameLst>
                                          <p:attrName>fill.type</p:attrName>
                                        </p:attrNameLst>
                                      </p:cBhvr>
                                      <p:to>
                                        <p:strVal val="solid"/>
                                      </p:to>
                                    </p:set>
                                    <p:set>
                                      <p:cBhvr>
                                        <p:cTn id="121" dur="2000" fill="hold"/>
                                        <p:tgtEl>
                                          <p:spTgt spid="8"/>
                                        </p:tgtEl>
                                        <p:attrNameLst>
                                          <p:attrName>fill.on</p:attrName>
                                        </p:attrNameLst>
                                      </p:cBhvr>
                                      <p:to>
                                        <p:strVal val="true"/>
                                      </p:to>
                                    </p:set>
                                  </p:childTnLst>
                                </p:cTn>
                              </p:par>
                            </p:childTnLst>
                          </p:cTn>
                        </p:par>
                        <p:par>
                          <p:cTn id="122" fill="hold">
                            <p:stCondLst>
                              <p:cond delay="2000"/>
                            </p:stCondLst>
                            <p:childTnLst>
                              <p:par>
                                <p:cTn id="123" presetID="1" presetClass="exit" presetSubtype="0" fill="hold" nodeType="afterEffect">
                                  <p:stCondLst>
                                    <p:cond delay="0"/>
                                  </p:stCondLst>
                                  <p:childTnLst>
                                    <p:set>
                                      <p:cBhvr>
                                        <p:cTn id="124" dur="1" fill="hold">
                                          <p:stCondLst>
                                            <p:cond delay="0"/>
                                          </p:stCondLst>
                                        </p:cTn>
                                        <p:tgtEl>
                                          <p:spTgt spid="2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9"/>
                                        </p:tgtEl>
                                        <p:attrNameLst>
                                          <p:attrName>style.visibility</p:attrName>
                                        </p:attrNameLst>
                                      </p:cBhvr>
                                      <p:to>
                                        <p:strVal val="visible"/>
                                      </p:to>
                                    </p:set>
                                    <p:anim calcmode="lin" valueType="num">
                                      <p:cBhvr additive="base">
                                        <p:cTn id="129" dur="500" fill="hold"/>
                                        <p:tgtEl>
                                          <p:spTgt spid="39"/>
                                        </p:tgtEl>
                                        <p:attrNameLst>
                                          <p:attrName>ppt_x</p:attrName>
                                        </p:attrNameLst>
                                      </p:cBhvr>
                                      <p:tavLst>
                                        <p:tav tm="0">
                                          <p:val>
                                            <p:strVal val="#ppt_x"/>
                                          </p:val>
                                        </p:tav>
                                        <p:tav tm="100000">
                                          <p:val>
                                            <p:strVal val="#ppt_x"/>
                                          </p:val>
                                        </p:tav>
                                      </p:tavLst>
                                    </p:anim>
                                    <p:anim calcmode="lin" valueType="num">
                                      <p:cBhvr additive="base">
                                        <p:cTn id="130" dur="500" fill="hold"/>
                                        <p:tgtEl>
                                          <p:spTgt spid="39"/>
                                        </p:tgtEl>
                                        <p:attrNameLst>
                                          <p:attrName>ppt_y</p:attrName>
                                        </p:attrNameLst>
                                      </p:cBhvr>
                                      <p:tavLst>
                                        <p:tav tm="0">
                                          <p:val>
                                            <p:strVal val="1+#ppt_h/2"/>
                                          </p:val>
                                        </p:tav>
                                        <p:tav tm="100000">
                                          <p:val>
                                            <p:strVal val="#ppt_y"/>
                                          </p:val>
                                        </p:tav>
                                      </p:tavLst>
                                    </p:anim>
                                  </p:childTnLst>
                                </p:cTn>
                              </p:par>
                              <p:par>
                                <p:cTn id="131" presetID="1" presetClass="emph" presetSubtype="2" fill="hold" nodeType="withEffect">
                                  <p:stCondLst>
                                    <p:cond delay="0"/>
                                  </p:stCondLst>
                                  <p:childTnLst>
                                    <p:animClr clrSpc="rgb" dir="cw">
                                      <p:cBhvr>
                                        <p:cTn id="132" dur="2000" fill="hold"/>
                                        <p:tgtEl>
                                          <p:spTgt spid="12"/>
                                        </p:tgtEl>
                                        <p:attrNameLst>
                                          <p:attrName>fillcolor</p:attrName>
                                        </p:attrNameLst>
                                      </p:cBhvr>
                                      <p:to>
                                        <a:srgbClr val="FFFFCC"/>
                                      </p:to>
                                    </p:animClr>
                                    <p:set>
                                      <p:cBhvr>
                                        <p:cTn id="133" dur="2000" fill="hold"/>
                                        <p:tgtEl>
                                          <p:spTgt spid="12"/>
                                        </p:tgtEl>
                                        <p:attrNameLst>
                                          <p:attrName>fill.type</p:attrName>
                                        </p:attrNameLst>
                                      </p:cBhvr>
                                      <p:to>
                                        <p:strVal val="solid"/>
                                      </p:to>
                                    </p:set>
                                    <p:set>
                                      <p:cBhvr>
                                        <p:cTn id="134" dur="2000" fill="hold"/>
                                        <p:tgtEl>
                                          <p:spTgt spid="12"/>
                                        </p:tgtEl>
                                        <p:attrNameLst>
                                          <p:attrName>fill.on</p:attrName>
                                        </p:attrNameLst>
                                      </p:cBhvr>
                                      <p:to>
                                        <p:strVal val="true"/>
                                      </p:to>
                                    </p:set>
                                  </p:childTnLst>
                                </p:cTn>
                              </p:par>
                            </p:childTnLst>
                          </p:cTn>
                        </p:par>
                        <p:par>
                          <p:cTn id="135" fill="hold">
                            <p:stCondLst>
                              <p:cond delay="2000"/>
                            </p:stCondLst>
                            <p:childTnLst>
                              <p:par>
                                <p:cTn id="136" presetID="1" presetClass="exit" presetSubtype="0" fill="hold" nodeType="afterEffect">
                                  <p:stCondLst>
                                    <p:cond delay="0"/>
                                  </p:stCondLst>
                                  <p:childTnLst>
                                    <p:set>
                                      <p:cBhvr>
                                        <p:cTn id="137"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6" grpId="1" animBg="1"/>
      <p:bldP spid="6" grpId="2" animBg="1"/>
      <p:bldP spid="6" grpId="3" animBg="1"/>
      <p:bldP spid="7" grpId="1" animBg="1"/>
      <p:bldP spid="8" grpId="0" animBg="1"/>
      <p:bldP spid="8" grpId="1" animBg="1"/>
      <p:bldP spid="10" grpId="1"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7930EC8-2AB4-4BCE-8619-0E045921E0DF}" type="slidenum">
              <a:rPr lang="en-US" altLang="zh-CN" sz="1200" b="0" smtClean="0">
                <a:latin typeface="Arial" charset="0"/>
              </a:rPr>
              <a:pPr eaLnBrk="1" hangingPunct="1">
                <a:spcBef>
                  <a:spcPct val="0"/>
                </a:spcBef>
                <a:buClrTx/>
                <a:buFontTx/>
                <a:buNone/>
              </a:pPr>
              <a:t>54</a:t>
            </a:fld>
            <a:endParaRPr lang="en-US" altLang="zh-CN" sz="1200" b="0" smtClean="0">
              <a:latin typeface="Arial" charset="0"/>
            </a:endParaRPr>
          </a:p>
        </p:txBody>
      </p:sp>
      <p:sp>
        <p:nvSpPr>
          <p:cNvPr id="49155" name="Rectangle 2"/>
          <p:cNvSpPr>
            <a:spLocks noGrp="1" noChangeArrowheads="1"/>
          </p:cNvSpPr>
          <p:nvPr>
            <p:ph type="body" idx="1"/>
          </p:nvPr>
        </p:nvSpPr>
        <p:spPr>
          <a:xfrm>
            <a:off x="250825" y="641350"/>
            <a:ext cx="8588375" cy="5811838"/>
          </a:xfrm>
        </p:spPr>
        <p:txBody>
          <a:bodyPr/>
          <a:lstStyle/>
          <a:p>
            <a:pPr eaLnBrk="1" hangingPunct="1">
              <a:lnSpc>
                <a:spcPct val="95000"/>
              </a:lnSpc>
              <a:buFont typeface="Wingdings" pitchFamily="2" charset="2"/>
              <a:buNone/>
            </a:pPr>
            <a:r>
              <a:rPr lang="en-US" altLang="zh-CN" sz="2800" dirty="0" smtClean="0">
                <a:solidFill>
                  <a:srgbClr val="FFFF00"/>
                </a:solidFill>
              </a:rPr>
              <a:t>3. </a:t>
            </a:r>
            <a:r>
              <a:rPr lang="zh-CN" altLang="en-US" sz="2800" dirty="0" smtClean="0">
                <a:solidFill>
                  <a:srgbClr val="FFFF00"/>
                </a:solidFill>
              </a:rPr>
              <a:t>简单选择排序算法的实现</a:t>
            </a:r>
          </a:p>
          <a:p>
            <a:pPr eaLnBrk="1" hangingPunct="1">
              <a:lnSpc>
                <a:spcPct val="95000"/>
              </a:lnSpc>
              <a:spcBef>
                <a:spcPct val="0"/>
              </a:spcBef>
              <a:buFont typeface="Wingdings" pitchFamily="2" charset="2"/>
              <a:buNone/>
            </a:pPr>
            <a:r>
              <a:rPr lang="en-US" altLang="zh-CN" sz="2800" dirty="0" smtClean="0"/>
              <a:t>void </a:t>
            </a:r>
            <a:r>
              <a:rPr lang="en-US" altLang="zh-CN" sz="2800" dirty="0" err="1" smtClean="0"/>
              <a:t>SelectSort</a:t>
            </a:r>
            <a:r>
              <a:rPr lang="en-US" altLang="zh-CN" sz="2800" dirty="0" smtClean="0"/>
              <a:t>(T r[],</a:t>
            </a:r>
            <a:r>
              <a:rPr lang="en-US" altLang="zh-CN" sz="2800" dirty="0" err="1" smtClean="0"/>
              <a:t>int</a:t>
            </a:r>
            <a:r>
              <a:rPr lang="en-US" altLang="zh-CN" sz="2800" dirty="0" smtClean="0"/>
              <a:t> n) {</a:t>
            </a:r>
          </a:p>
          <a:p>
            <a:pPr eaLnBrk="1" hangingPunct="1">
              <a:lnSpc>
                <a:spcPct val="95000"/>
              </a:lnSpc>
              <a:spcBef>
                <a:spcPct val="0"/>
              </a:spcBef>
              <a:buFont typeface="Wingdings" pitchFamily="2" charset="2"/>
              <a:buNone/>
            </a:pPr>
            <a:r>
              <a:rPr lang="en-US" altLang="zh-CN" sz="2800" dirty="0" smtClean="0"/>
              <a:t>   </a:t>
            </a:r>
            <a:r>
              <a:rPr lang="en-US" altLang="zh-CN" sz="2800" dirty="0" err="1" smtClean="0"/>
              <a:t>int</a:t>
            </a:r>
            <a:r>
              <a:rPr lang="en-US" altLang="zh-CN" sz="2800" dirty="0" smtClean="0"/>
              <a:t>  min;</a:t>
            </a:r>
          </a:p>
          <a:p>
            <a:pPr eaLnBrk="1" hangingPunct="1">
              <a:lnSpc>
                <a:spcPct val="95000"/>
              </a:lnSpc>
              <a:spcBef>
                <a:spcPct val="0"/>
              </a:spcBef>
              <a:buFont typeface="Wingdings" pitchFamily="2" charset="2"/>
              <a:buNone/>
            </a:pPr>
            <a:r>
              <a:rPr lang="en-US" altLang="zh-CN" sz="2800" dirty="0" smtClean="0"/>
              <a:t>   T  temp;</a:t>
            </a:r>
          </a:p>
          <a:p>
            <a:pPr eaLnBrk="1" hangingPunct="1">
              <a:lnSpc>
                <a:spcPct val="95000"/>
              </a:lnSpc>
              <a:spcBef>
                <a:spcPct val="0"/>
              </a:spcBef>
              <a:buFont typeface="Wingdings" pitchFamily="2" charset="2"/>
              <a:buNone/>
            </a:pPr>
            <a:r>
              <a:rPr lang="en-US" altLang="zh-CN" sz="2800" dirty="0" smtClean="0"/>
              <a:t>   for(</a:t>
            </a:r>
            <a:r>
              <a:rPr lang="en-US" altLang="zh-CN" sz="2800" dirty="0" err="1" smtClean="0"/>
              <a:t>int</a:t>
            </a:r>
            <a:r>
              <a:rPr lang="en-US" altLang="zh-CN" sz="2800" dirty="0" smtClean="0"/>
              <a:t> </a:t>
            </a:r>
            <a:r>
              <a:rPr lang="en-US" altLang="zh-CN" sz="2800" dirty="0" err="1" smtClean="0"/>
              <a:t>i</a:t>
            </a:r>
            <a:r>
              <a:rPr lang="en-US" altLang="zh-CN" sz="2800" dirty="0" smtClean="0"/>
              <a:t>=1;i&lt;</a:t>
            </a:r>
            <a:r>
              <a:rPr lang="en-US" altLang="zh-CN" sz="2800" dirty="0" err="1" smtClean="0"/>
              <a:t>n;i</a:t>
            </a:r>
            <a:r>
              <a:rPr lang="en-US" altLang="zh-CN" sz="2800" dirty="0" smtClean="0"/>
              <a:t>++) {  </a:t>
            </a:r>
            <a:r>
              <a:rPr lang="en-US" altLang="zh-CN" sz="2800" dirty="0" smtClean="0">
                <a:solidFill>
                  <a:srgbClr val="00FF00"/>
                </a:solidFill>
              </a:rPr>
              <a:t>//n-1</a:t>
            </a:r>
            <a:r>
              <a:rPr lang="zh-CN" altLang="en-US" sz="2800" dirty="0" smtClean="0">
                <a:solidFill>
                  <a:srgbClr val="00FF00"/>
                </a:solidFill>
              </a:rPr>
              <a:t>趟选择</a:t>
            </a:r>
          </a:p>
          <a:p>
            <a:pPr eaLnBrk="1" hangingPunct="1">
              <a:lnSpc>
                <a:spcPct val="95000"/>
              </a:lnSpc>
              <a:spcBef>
                <a:spcPct val="0"/>
              </a:spcBef>
              <a:buFont typeface="Wingdings" pitchFamily="2" charset="2"/>
              <a:buNone/>
            </a:pPr>
            <a:r>
              <a:rPr lang="zh-CN" altLang="en-US" sz="2800" dirty="0" smtClean="0"/>
              <a:t>       </a:t>
            </a:r>
            <a:r>
              <a:rPr lang="en-US" altLang="zh-CN" sz="2800" dirty="0" smtClean="0"/>
              <a:t>min = </a:t>
            </a:r>
            <a:r>
              <a:rPr lang="en-US" altLang="zh-CN" sz="2800" dirty="0" err="1" smtClean="0"/>
              <a:t>i</a:t>
            </a:r>
            <a:r>
              <a:rPr lang="en-US" altLang="zh-CN" sz="2800" dirty="0" smtClean="0"/>
              <a:t>;</a:t>
            </a:r>
          </a:p>
          <a:p>
            <a:pPr eaLnBrk="1" hangingPunct="1">
              <a:lnSpc>
                <a:spcPct val="95000"/>
              </a:lnSpc>
              <a:spcBef>
                <a:spcPct val="0"/>
              </a:spcBef>
              <a:buFont typeface="Wingdings" pitchFamily="2" charset="2"/>
              <a:buNone/>
            </a:pPr>
            <a:r>
              <a:rPr lang="en-US" altLang="zh-CN" sz="2800" dirty="0" smtClean="0"/>
              <a:t>       for(</a:t>
            </a:r>
            <a:r>
              <a:rPr lang="en-US" altLang="zh-CN" sz="2800" dirty="0" err="1" smtClean="0"/>
              <a:t>int</a:t>
            </a:r>
            <a:r>
              <a:rPr lang="en-US" altLang="zh-CN" sz="2800" dirty="0" smtClean="0"/>
              <a:t> j=i+1;j&lt;=</a:t>
            </a:r>
            <a:r>
              <a:rPr lang="en-US" altLang="zh-CN" sz="2800" dirty="0" err="1" smtClean="0"/>
              <a:t>n;j</a:t>
            </a:r>
            <a:r>
              <a:rPr lang="en-US" altLang="zh-CN" sz="2800" dirty="0" smtClean="0"/>
              <a:t>++) {  </a:t>
            </a:r>
            <a:endParaRPr lang="en-US" altLang="zh-CN" sz="2800" dirty="0" smtClean="0">
              <a:solidFill>
                <a:srgbClr val="00FF00"/>
              </a:solidFill>
            </a:endParaRPr>
          </a:p>
          <a:p>
            <a:pPr eaLnBrk="1" hangingPunct="1">
              <a:lnSpc>
                <a:spcPct val="95000"/>
              </a:lnSpc>
              <a:spcBef>
                <a:spcPct val="0"/>
              </a:spcBef>
              <a:buFont typeface="Wingdings" pitchFamily="2" charset="2"/>
              <a:buNone/>
            </a:pPr>
            <a:r>
              <a:rPr lang="en-US" altLang="zh-CN" sz="2800" dirty="0" smtClean="0"/>
              <a:t>            if(r[j].key &lt; r[min].key) min = j;</a:t>
            </a:r>
          </a:p>
          <a:p>
            <a:pPr eaLnBrk="1" hangingPunct="1">
              <a:lnSpc>
                <a:spcPct val="95000"/>
              </a:lnSpc>
              <a:spcBef>
                <a:spcPct val="0"/>
              </a:spcBef>
              <a:buFont typeface="Wingdings" pitchFamily="2" charset="2"/>
              <a:buNone/>
            </a:pPr>
            <a:r>
              <a:rPr lang="en-US" altLang="zh-CN" sz="2800" dirty="0" smtClean="0"/>
              <a:t>       }</a:t>
            </a:r>
          </a:p>
          <a:p>
            <a:pPr eaLnBrk="1" hangingPunct="1">
              <a:lnSpc>
                <a:spcPct val="95000"/>
              </a:lnSpc>
              <a:spcBef>
                <a:spcPct val="0"/>
              </a:spcBef>
              <a:buFont typeface="Wingdings" pitchFamily="2" charset="2"/>
              <a:buNone/>
            </a:pPr>
            <a:r>
              <a:rPr lang="en-US" altLang="zh-CN" sz="2800" dirty="0" smtClean="0"/>
              <a:t>       if (</a:t>
            </a:r>
            <a:r>
              <a:rPr lang="en-US" altLang="zh-CN" sz="2800" dirty="0" err="1" smtClean="0"/>
              <a:t>i</a:t>
            </a:r>
            <a:r>
              <a:rPr lang="en-US" altLang="zh-CN" sz="2800" dirty="0" smtClean="0"/>
              <a:t>!=min) {</a:t>
            </a:r>
            <a:r>
              <a:rPr lang="en-US" altLang="zh-CN" sz="2800" dirty="0" smtClean="0">
                <a:solidFill>
                  <a:srgbClr val="00FF00"/>
                </a:solidFill>
              </a:rPr>
              <a:t>//</a:t>
            </a:r>
            <a:r>
              <a:rPr lang="zh-CN" altLang="en-US" sz="2800" dirty="0" smtClean="0">
                <a:solidFill>
                  <a:srgbClr val="00FF00"/>
                </a:solidFill>
              </a:rPr>
              <a:t>第</a:t>
            </a:r>
            <a:r>
              <a:rPr lang="en-US" altLang="zh-CN" sz="2800" dirty="0" err="1" smtClean="0">
                <a:solidFill>
                  <a:srgbClr val="00FF00"/>
                </a:solidFill>
              </a:rPr>
              <a:t>i</a:t>
            </a:r>
            <a:r>
              <a:rPr lang="zh-CN" altLang="en-US" sz="2800" dirty="0" smtClean="0">
                <a:solidFill>
                  <a:srgbClr val="00FF00"/>
                </a:solidFill>
              </a:rPr>
              <a:t>趟选择出的最小值，放在第</a:t>
            </a:r>
            <a:r>
              <a:rPr lang="en-US" altLang="zh-CN" sz="2800" dirty="0" err="1" smtClean="0">
                <a:solidFill>
                  <a:srgbClr val="00FF00"/>
                </a:solidFill>
              </a:rPr>
              <a:t>i</a:t>
            </a:r>
            <a:r>
              <a:rPr lang="zh-CN" altLang="en-US" sz="2800" dirty="0" smtClean="0">
                <a:solidFill>
                  <a:srgbClr val="00FF00"/>
                </a:solidFill>
              </a:rPr>
              <a:t>位</a:t>
            </a:r>
            <a:endParaRPr lang="zh-CN" altLang="en-US" sz="2800" dirty="0" smtClean="0"/>
          </a:p>
          <a:p>
            <a:pPr eaLnBrk="1" hangingPunct="1">
              <a:lnSpc>
                <a:spcPct val="95000"/>
              </a:lnSpc>
              <a:spcBef>
                <a:spcPct val="0"/>
              </a:spcBef>
              <a:buFont typeface="Wingdings" pitchFamily="2" charset="2"/>
              <a:buNone/>
            </a:pPr>
            <a:r>
              <a:rPr lang="zh-CN" altLang="en-US" sz="2800" dirty="0" smtClean="0"/>
              <a:t>           </a:t>
            </a:r>
            <a:r>
              <a:rPr lang="en-US" altLang="zh-CN" sz="2800" dirty="0" smtClean="0"/>
              <a:t>temp = r[</a:t>
            </a:r>
            <a:r>
              <a:rPr lang="en-US" altLang="zh-CN" sz="2800" dirty="0" err="1" smtClean="0"/>
              <a:t>i</a:t>
            </a:r>
            <a:r>
              <a:rPr lang="en-US" altLang="zh-CN" sz="2800" dirty="0" smtClean="0"/>
              <a:t>]; r[</a:t>
            </a:r>
            <a:r>
              <a:rPr lang="en-US" altLang="zh-CN" sz="2800" dirty="0" err="1" smtClean="0"/>
              <a:t>i</a:t>
            </a:r>
            <a:r>
              <a:rPr lang="en-US" altLang="zh-CN" sz="2800" dirty="0" smtClean="0"/>
              <a:t>] = r[min]; r[min] = temp;</a:t>
            </a:r>
          </a:p>
          <a:p>
            <a:pPr eaLnBrk="1" hangingPunct="1">
              <a:lnSpc>
                <a:spcPct val="95000"/>
              </a:lnSpc>
              <a:spcBef>
                <a:spcPct val="0"/>
              </a:spcBef>
              <a:buFont typeface="Wingdings" pitchFamily="2" charset="2"/>
              <a:buNone/>
            </a:pPr>
            <a:r>
              <a:rPr lang="en-US" altLang="zh-CN" sz="2800" dirty="0" smtClean="0"/>
              <a:t>       }    </a:t>
            </a:r>
          </a:p>
          <a:p>
            <a:pPr eaLnBrk="1" hangingPunct="1">
              <a:lnSpc>
                <a:spcPct val="95000"/>
              </a:lnSpc>
              <a:spcBef>
                <a:spcPct val="0"/>
              </a:spcBef>
              <a:buFont typeface="Wingdings" pitchFamily="2" charset="2"/>
              <a:buNone/>
            </a:pPr>
            <a:r>
              <a:rPr lang="en-US" altLang="zh-CN" sz="2800" dirty="0" smtClean="0"/>
              <a:t>    }</a:t>
            </a:r>
          </a:p>
          <a:p>
            <a:pPr eaLnBrk="1" hangingPunct="1">
              <a:lnSpc>
                <a:spcPct val="95000"/>
              </a:lnSpc>
              <a:spcBef>
                <a:spcPct val="0"/>
              </a:spcBef>
              <a:buFont typeface="Wingdings" pitchFamily="2" charset="2"/>
              <a:buNone/>
            </a:pPr>
            <a:r>
              <a:rPr lang="en-US" altLang="zh-CN" sz="2800" dirty="0" smtClean="0"/>
              <a:t>}</a:t>
            </a:r>
          </a:p>
        </p:txBody>
      </p:sp>
      <p:sp>
        <p:nvSpPr>
          <p:cNvPr id="161795" name="AutoShape 3"/>
          <p:cNvSpPr>
            <a:spLocks noChangeArrowheads="1"/>
          </p:cNvSpPr>
          <p:nvPr/>
        </p:nvSpPr>
        <p:spPr bwMode="auto">
          <a:xfrm>
            <a:off x="5364163" y="6065838"/>
            <a:ext cx="2952750" cy="792162"/>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latin typeface="Times New Roman" pitchFamily="18" charset="0"/>
                <a:hlinkClick r:id="rId2" action="ppaction://hlinkfile"/>
              </a:rPr>
              <a:t>简单选择排序</a:t>
            </a:r>
            <a:endParaRPr lang="zh-CN" altLang="en-US" sz="2800">
              <a:latin typeface="Times New Roman" pitchFamily="18" charset="0"/>
            </a:endParaRPr>
          </a:p>
        </p:txBody>
      </p:sp>
      <p:sp>
        <p:nvSpPr>
          <p:cNvPr id="49157" name="Rectangle 4"/>
          <p:cNvSpPr>
            <a:spLocks noChangeArrowheads="1"/>
          </p:cNvSpPr>
          <p:nvPr/>
        </p:nvSpPr>
        <p:spPr bwMode="auto">
          <a:xfrm>
            <a:off x="2484438" y="15875"/>
            <a:ext cx="34353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None/>
            </a:pPr>
            <a:r>
              <a:rPr kumimoji="0" lang="zh-CN" altLang="en-US">
                <a:solidFill>
                  <a:srgbClr val="FFFF00"/>
                </a:solidFill>
                <a:latin typeface="Times New Roman" pitchFamily="18" charset="0"/>
              </a:rPr>
              <a:t>一、简单选择排序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F30FFA6-6B6A-41D3-BF35-7ED6EFB7DBFF}" type="slidenum">
              <a:rPr lang="en-US" altLang="zh-CN" sz="1200" b="0" smtClean="0">
                <a:latin typeface="Arial" charset="0"/>
              </a:rPr>
              <a:pPr eaLnBrk="1" hangingPunct="1">
                <a:spcBef>
                  <a:spcPct val="0"/>
                </a:spcBef>
                <a:buClrTx/>
                <a:buFontTx/>
                <a:buNone/>
              </a:pPr>
              <a:t>55</a:t>
            </a:fld>
            <a:endParaRPr lang="en-US" altLang="zh-CN" sz="1200" b="0" smtClean="0">
              <a:latin typeface="Arial" charset="0"/>
            </a:endParaRPr>
          </a:p>
        </p:txBody>
      </p:sp>
      <p:sp>
        <p:nvSpPr>
          <p:cNvPr id="50179" name="Rectangle 2"/>
          <p:cNvSpPr>
            <a:spLocks noGrp="1" noChangeArrowheads="1"/>
          </p:cNvSpPr>
          <p:nvPr>
            <p:ph type="body" idx="1"/>
          </p:nvPr>
        </p:nvSpPr>
        <p:spPr>
          <a:xfrm>
            <a:off x="228600" y="609600"/>
            <a:ext cx="8686800" cy="6248400"/>
          </a:xfrm>
        </p:spPr>
        <p:txBody>
          <a:bodyPr/>
          <a:lstStyle/>
          <a:p>
            <a:pPr marL="533400" indent="-533400" eaLnBrk="1" hangingPunct="1">
              <a:lnSpc>
                <a:spcPct val="110000"/>
              </a:lnSpc>
              <a:buFont typeface="Wingdings" pitchFamily="2" charset="2"/>
              <a:buNone/>
            </a:pPr>
            <a:r>
              <a:rPr lang="en-US" altLang="zh-CN" sz="2800" smtClean="0">
                <a:solidFill>
                  <a:srgbClr val="FFFF00"/>
                </a:solidFill>
              </a:rPr>
              <a:t>4.  </a:t>
            </a:r>
            <a:r>
              <a:rPr lang="zh-CN" altLang="en-US" sz="2800" smtClean="0">
                <a:solidFill>
                  <a:srgbClr val="FFFF00"/>
                </a:solidFill>
              </a:rPr>
              <a:t>简单选择排序分析</a:t>
            </a:r>
          </a:p>
          <a:p>
            <a:pPr marL="533400" indent="-533400" algn="just" eaLnBrk="1" hangingPunct="1">
              <a:lnSpc>
                <a:spcPct val="110000"/>
              </a:lnSpc>
              <a:spcBef>
                <a:spcPct val="50000"/>
              </a:spcBef>
            </a:pPr>
            <a:r>
              <a:rPr lang="zh-CN" altLang="en-US" sz="2800" smtClean="0"/>
              <a:t>在简单选择排序中，共需要进行</a:t>
            </a:r>
            <a:r>
              <a:rPr lang="en-US" altLang="zh-CN" sz="2800" smtClean="0"/>
              <a:t>n-1</a:t>
            </a:r>
            <a:r>
              <a:rPr lang="zh-CN" altLang="en-US" sz="2800" smtClean="0"/>
              <a:t>次选择和交换，每次选择需要进行</a:t>
            </a:r>
            <a:r>
              <a:rPr lang="en-US" altLang="zh-CN" sz="2800" smtClean="0"/>
              <a:t>n-i</a:t>
            </a:r>
            <a:r>
              <a:rPr lang="zh-CN" altLang="en-US" sz="2800" smtClean="0"/>
              <a:t>次比较（</a:t>
            </a:r>
            <a:r>
              <a:rPr lang="en-US" altLang="zh-CN" sz="2800" smtClean="0"/>
              <a:t>1≤i≤n-1</a:t>
            </a:r>
            <a:r>
              <a:rPr lang="zh-CN" altLang="en-US" sz="2800" smtClean="0"/>
              <a:t>），而每次交换最多需</a:t>
            </a:r>
            <a:r>
              <a:rPr lang="en-US" altLang="zh-CN" sz="2800" smtClean="0"/>
              <a:t>3</a:t>
            </a:r>
            <a:r>
              <a:rPr lang="zh-CN" altLang="en-US" sz="2800" smtClean="0"/>
              <a:t>次移动，</a:t>
            </a:r>
          </a:p>
          <a:p>
            <a:pPr marL="533400" indent="-533400" algn="just" eaLnBrk="1" hangingPunct="1">
              <a:lnSpc>
                <a:spcPct val="110000"/>
              </a:lnSpc>
              <a:spcBef>
                <a:spcPct val="50000"/>
              </a:spcBef>
            </a:pPr>
            <a:r>
              <a:rPr lang="zh-CN" altLang="en-US" sz="2800" smtClean="0"/>
              <a:t>因此总的比较次数</a:t>
            </a:r>
            <a:r>
              <a:rPr lang="en-US" altLang="zh-CN" sz="2800" smtClean="0"/>
              <a:t>C=(n</a:t>
            </a:r>
            <a:r>
              <a:rPr lang="en-US" altLang="zh-CN" sz="2800" baseline="30000" smtClean="0"/>
              <a:t>2</a:t>
            </a:r>
            <a:r>
              <a:rPr lang="en-US" altLang="zh-CN" sz="2800" smtClean="0"/>
              <a:t>-n)/2</a:t>
            </a:r>
          </a:p>
          <a:p>
            <a:pPr marL="533400" indent="-533400" algn="just" eaLnBrk="1" hangingPunct="1">
              <a:lnSpc>
                <a:spcPct val="110000"/>
              </a:lnSpc>
              <a:spcBef>
                <a:spcPct val="50000"/>
              </a:spcBef>
            </a:pPr>
            <a:r>
              <a:rPr lang="zh-CN" altLang="en-US" sz="2800" smtClean="0"/>
              <a:t>总的移动次数 </a:t>
            </a:r>
            <a:r>
              <a:rPr lang="en-US" altLang="zh-CN" sz="2800" smtClean="0"/>
              <a:t>M = 3(n-1) </a:t>
            </a:r>
          </a:p>
          <a:p>
            <a:pPr marL="533400" indent="-533400" algn="just" eaLnBrk="1" hangingPunct="1">
              <a:lnSpc>
                <a:spcPct val="110000"/>
              </a:lnSpc>
              <a:spcBef>
                <a:spcPct val="50000"/>
              </a:spcBef>
            </a:pPr>
            <a:r>
              <a:rPr lang="zh-CN" altLang="en-US" sz="2800" smtClean="0"/>
              <a:t>简单选择排序的时间复杂度为</a:t>
            </a:r>
            <a:r>
              <a:rPr lang="en-US" altLang="zh-CN" sz="2800" smtClean="0"/>
              <a:t>O(n</a:t>
            </a:r>
            <a:r>
              <a:rPr lang="en-US" altLang="zh-CN" sz="2800" baseline="30000" smtClean="0"/>
              <a:t>2</a:t>
            </a:r>
            <a:r>
              <a:rPr lang="en-US" altLang="zh-CN" sz="2800" smtClean="0"/>
              <a:t>)</a:t>
            </a:r>
            <a:r>
              <a:rPr lang="zh-CN" altLang="en-US" sz="2800" smtClean="0"/>
              <a:t>数量级</a:t>
            </a:r>
          </a:p>
          <a:p>
            <a:pPr marL="533400" indent="-533400" algn="just" eaLnBrk="1" hangingPunct="1">
              <a:lnSpc>
                <a:spcPct val="110000"/>
              </a:lnSpc>
              <a:spcBef>
                <a:spcPct val="50000"/>
              </a:spcBef>
            </a:pPr>
            <a:r>
              <a:rPr lang="zh-CN" altLang="en-US" sz="2800" smtClean="0"/>
              <a:t>通常比直接插入排序的执行速度要快一些。</a:t>
            </a:r>
          </a:p>
          <a:p>
            <a:pPr marL="533400" indent="-533400" algn="just" eaLnBrk="1" hangingPunct="1">
              <a:lnSpc>
                <a:spcPct val="110000"/>
              </a:lnSpc>
              <a:spcBef>
                <a:spcPct val="50000"/>
              </a:spcBef>
            </a:pPr>
            <a:r>
              <a:rPr lang="zh-CN" altLang="en-US" sz="2800" smtClean="0"/>
              <a:t>稳定性：不稳定</a:t>
            </a:r>
          </a:p>
        </p:txBody>
      </p:sp>
      <p:sp>
        <p:nvSpPr>
          <p:cNvPr id="50180" name="Rectangle 5"/>
          <p:cNvSpPr>
            <a:spLocks noChangeArrowheads="1"/>
          </p:cNvSpPr>
          <p:nvPr/>
        </p:nvSpPr>
        <p:spPr bwMode="auto">
          <a:xfrm>
            <a:off x="2484438" y="15875"/>
            <a:ext cx="34353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None/>
            </a:pPr>
            <a:r>
              <a:rPr kumimoji="0" lang="zh-CN" altLang="en-US">
                <a:solidFill>
                  <a:srgbClr val="FFFF00"/>
                </a:solidFill>
                <a:latin typeface="Times New Roman" pitchFamily="18" charset="0"/>
              </a:rPr>
              <a:t>一、简单选择排序</a:t>
            </a:r>
          </a:p>
        </p:txBody>
      </p:sp>
    </p:spTree>
  </p:cSld>
  <p:clrMapOvr>
    <a:masterClrMapping/>
  </p:clrMapOvr>
  <p:transition spd="med">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6AC32AD-9983-44BF-9F4A-E2676C7963B5}" type="slidenum">
              <a:rPr lang="en-US" altLang="zh-CN" sz="1200" b="0" smtClean="0">
                <a:latin typeface="Arial" charset="0"/>
              </a:rPr>
              <a:pPr eaLnBrk="1" hangingPunct="1">
                <a:spcBef>
                  <a:spcPct val="0"/>
                </a:spcBef>
                <a:buClrTx/>
                <a:buFontTx/>
                <a:buNone/>
              </a:pPr>
              <a:t>56</a:t>
            </a:fld>
            <a:endParaRPr lang="en-US" altLang="zh-CN" sz="1200" b="0" smtClean="0">
              <a:latin typeface="Arial" charset="0"/>
            </a:endParaRPr>
          </a:p>
        </p:txBody>
      </p:sp>
      <p:sp>
        <p:nvSpPr>
          <p:cNvPr id="51203" name="Rectangle 2"/>
          <p:cNvSpPr>
            <a:spLocks noGrp="1" noChangeArrowheads="1"/>
          </p:cNvSpPr>
          <p:nvPr>
            <p:ph type="body" idx="1"/>
          </p:nvPr>
        </p:nvSpPr>
        <p:spPr>
          <a:xfrm>
            <a:off x="179388" y="1052513"/>
            <a:ext cx="8640762" cy="5530850"/>
          </a:xfrm>
        </p:spPr>
        <p:txBody>
          <a:bodyPr/>
          <a:lstStyle/>
          <a:p>
            <a:pPr marL="533400" indent="-533400" eaLnBrk="1" hangingPunct="1">
              <a:lnSpc>
                <a:spcPct val="120000"/>
              </a:lnSpc>
              <a:buFont typeface="Wingdings" pitchFamily="2" charset="2"/>
              <a:buNone/>
            </a:pPr>
            <a:r>
              <a:rPr lang="zh-CN" altLang="en-US" smtClean="0">
                <a:solidFill>
                  <a:srgbClr val="FFFF00"/>
                </a:solidFill>
              </a:rPr>
              <a:t>二、堆排序</a:t>
            </a:r>
          </a:p>
          <a:p>
            <a:pPr marL="533400" indent="-533400" eaLnBrk="1" hangingPunct="1">
              <a:lnSpc>
                <a:spcPct val="90000"/>
              </a:lnSpc>
              <a:buFont typeface="Wingdings" pitchFamily="2" charset="2"/>
              <a:buAutoNum type="arabicPeriod"/>
            </a:pPr>
            <a:r>
              <a:rPr lang="zh-CN" altLang="en-US" sz="2800" smtClean="0">
                <a:solidFill>
                  <a:srgbClr val="FFFF00"/>
                </a:solidFill>
              </a:rPr>
              <a:t>堆的定义</a:t>
            </a:r>
          </a:p>
          <a:p>
            <a:pPr marL="533400" indent="-533400" algn="just" eaLnBrk="1" hangingPunct="1">
              <a:lnSpc>
                <a:spcPct val="90000"/>
              </a:lnSpc>
              <a:spcBef>
                <a:spcPct val="50000"/>
              </a:spcBef>
              <a:buClrTx/>
              <a:buFontTx/>
              <a:buNone/>
            </a:pPr>
            <a:r>
              <a:rPr lang="zh-CN" altLang="en-US" sz="2800" smtClean="0"/>
              <a:t>      若有</a:t>
            </a:r>
            <a:r>
              <a:rPr lang="en-US" altLang="zh-CN" sz="2800" smtClean="0"/>
              <a:t>n</a:t>
            </a:r>
            <a:r>
              <a:rPr lang="zh-CN" altLang="en-US" sz="2800" smtClean="0"/>
              <a:t>个元素的排序码</a:t>
            </a:r>
            <a:r>
              <a:rPr lang="en-US" altLang="zh-CN" sz="2800" smtClean="0"/>
              <a:t>k</a:t>
            </a:r>
            <a:r>
              <a:rPr lang="en-US" altLang="zh-CN" sz="2800" baseline="-30000" smtClean="0"/>
              <a:t>0</a:t>
            </a:r>
            <a:r>
              <a:rPr lang="zh-CN" altLang="en-US" sz="2800" smtClean="0"/>
              <a:t>，</a:t>
            </a:r>
            <a:r>
              <a:rPr lang="en-US" altLang="zh-CN" sz="2800" smtClean="0"/>
              <a:t>k</a:t>
            </a:r>
            <a:r>
              <a:rPr lang="en-US" altLang="zh-CN" sz="2800" baseline="-30000" smtClean="0"/>
              <a:t>1</a:t>
            </a:r>
            <a:r>
              <a:rPr lang="zh-CN" altLang="en-US" sz="2800" smtClean="0"/>
              <a:t>，</a:t>
            </a:r>
            <a:r>
              <a:rPr lang="en-US" altLang="zh-CN" sz="2800" smtClean="0"/>
              <a:t>k</a:t>
            </a:r>
            <a:r>
              <a:rPr lang="en-US" altLang="zh-CN" sz="2800" baseline="-30000" smtClean="0"/>
              <a:t>2</a:t>
            </a:r>
            <a:r>
              <a:rPr lang="zh-CN" altLang="en-US" sz="2800" smtClean="0"/>
              <a:t>，</a:t>
            </a:r>
            <a:r>
              <a:rPr lang="en-US" altLang="zh-CN" sz="2800" smtClean="0">
                <a:latin typeface="Arial" charset="0"/>
              </a:rPr>
              <a:t>…</a:t>
            </a:r>
            <a:r>
              <a:rPr lang="zh-CN" altLang="en-US" sz="2800" smtClean="0"/>
              <a:t>，</a:t>
            </a:r>
            <a:r>
              <a:rPr lang="en-US" altLang="zh-CN" sz="2800" smtClean="0"/>
              <a:t>k</a:t>
            </a:r>
            <a:r>
              <a:rPr lang="en-US" altLang="zh-CN" sz="2800" baseline="-30000" smtClean="0"/>
              <a:t>n-1</a:t>
            </a:r>
            <a:r>
              <a:rPr lang="zh-CN" altLang="en-US" sz="2800" smtClean="0"/>
              <a:t>，当满足如下条件：</a:t>
            </a:r>
          </a:p>
          <a:p>
            <a:pPr marL="533400" indent="-533400" algn="just" eaLnBrk="1" hangingPunct="1">
              <a:lnSpc>
                <a:spcPct val="90000"/>
              </a:lnSpc>
              <a:spcBef>
                <a:spcPct val="50000"/>
              </a:spcBef>
              <a:buClrTx/>
              <a:buFontTx/>
              <a:buNone/>
            </a:pPr>
            <a:r>
              <a:rPr lang="zh-CN" altLang="en-US" sz="2800" smtClean="0"/>
              <a:t>                  </a:t>
            </a:r>
            <a:r>
              <a:rPr lang="en-US" altLang="zh-CN" sz="2800" smtClean="0"/>
              <a:t>k</a:t>
            </a:r>
            <a:r>
              <a:rPr lang="en-US" altLang="zh-CN" sz="2800" baseline="-30000" smtClean="0"/>
              <a:t>i</a:t>
            </a:r>
            <a:r>
              <a:rPr lang="en-US" altLang="zh-CN" sz="2800" smtClean="0"/>
              <a:t>≤k</a:t>
            </a:r>
            <a:r>
              <a:rPr lang="en-US" altLang="zh-CN" sz="2800" baseline="-30000" smtClean="0"/>
              <a:t>2i+1</a:t>
            </a:r>
            <a:r>
              <a:rPr lang="en-US" altLang="zh-CN" sz="2800" smtClean="0"/>
              <a:t>                                      k</a:t>
            </a:r>
            <a:r>
              <a:rPr lang="en-US" altLang="zh-CN" sz="2800" baseline="-30000" smtClean="0"/>
              <a:t>i</a:t>
            </a:r>
            <a:r>
              <a:rPr lang="en-US" altLang="zh-CN" sz="2800" smtClean="0"/>
              <a:t>≥k</a:t>
            </a:r>
            <a:r>
              <a:rPr lang="en-US" altLang="zh-CN" sz="2800" baseline="-30000" smtClean="0"/>
              <a:t>2i+1</a:t>
            </a:r>
            <a:endParaRPr lang="en-US" altLang="zh-CN" sz="2800" smtClean="0"/>
          </a:p>
          <a:p>
            <a:pPr marL="533400" indent="-533400" algn="just" eaLnBrk="1" hangingPunct="1">
              <a:lnSpc>
                <a:spcPct val="90000"/>
              </a:lnSpc>
              <a:spcBef>
                <a:spcPct val="50000"/>
              </a:spcBef>
              <a:buClrTx/>
              <a:buFontTx/>
              <a:buNone/>
            </a:pPr>
            <a:r>
              <a:rPr lang="zh-CN" altLang="en-US" sz="2800" smtClean="0"/>
              <a:t>（</a:t>
            </a:r>
            <a:r>
              <a:rPr lang="en-US" altLang="zh-CN" sz="2800" smtClean="0"/>
              <a:t>1</a:t>
            </a:r>
            <a:r>
              <a:rPr lang="zh-CN" altLang="en-US" sz="2800" smtClean="0"/>
              <a:t>）        </a:t>
            </a:r>
            <a:r>
              <a:rPr lang="en-US" altLang="zh-CN" sz="2800" smtClean="0"/>
              <a:t>k</a:t>
            </a:r>
            <a:r>
              <a:rPr lang="en-US" altLang="zh-CN" sz="2800" baseline="-30000" smtClean="0"/>
              <a:t>i</a:t>
            </a:r>
            <a:r>
              <a:rPr lang="en-US" altLang="zh-CN" sz="2800" smtClean="0"/>
              <a:t>≤k</a:t>
            </a:r>
            <a:r>
              <a:rPr lang="en-US" altLang="zh-CN" sz="2800" baseline="-30000" smtClean="0"/>
              <a:t>2i+2    </a:t>
            </a:r>
            <a:r>
              <a:rPr lang="en-US" altLang="zh-CN" sz="2800" smtClean="0"/>
              <a:t>        </a:t>
            </a:r>
            <a:r>
              <a:rPr lang="zh-CN" altLang="en-US" sz="2800" smtClean="0"/>
              <a:t>或               </a:t>
            </a:r>
            <a:r>
              <a:rPr lang="en-US" altLang="zh-CN" sz="2800" smtClean="0"/>
              <a:t>(2)     k</a:t>
            </a:r>
            <a:r>
              <a:rPr lang="en-US" altLang="zh-CN" sz="2800" baseline="-30000" smtClean="0"/>
              <a:t>i</a:t>
            </a:r>
            <a:r>
              <a:rPr lang="en-US" altLang="zh-CN" sz="2800" smtClean="0"/>
              <a:t>≥k</a:t>
            </a:r>
            <a:r>
              <a:rPr lang="en-US" altLang="zh-CN" sz="2800" baseline="-30000" smtClean="0"/>
              <a:t>2i+2           </a:t>
            </a:r>
          </a:p>
          <a:p>
            <a:pPr marL="533400" indent="-533400" algn="just" eaLnBrk="1" hangingPunct="1">
              <a:lnSpc>
                <a:spcPct val="90000"/>
              </a:lnSpc>
              <a:spcBef>
                <a:spcPct val="50000"/>
              </a:spcBef>
              <a:buClrTx/>
              <a:buFontTx/>
              <a:buNone/>
            </a:pPr>
            <a:endParaRPr lang="en-US" altLang="zh-CN" sz="2800" smtClean="0"/>
          </a:p>
          <a:p>
            <a:pPr marL="533400" indent="-533400" algn="just" eaLnBrk="1" hangingPunct="1">
              <a:lnSpc>
                <a:spcPct val="90000"/>
              </a:lnSpc>
              <a:spcBef>
                <a:spcPct val="50000"/>
              </a:spcBef>
              <a:buClrTx/>
              <a:buFontTx/>
              <a:buNone/>
            </a:pPr>
            <a:r>
              <a:rPr lang="en-US" altLang="zh-CN" sz="2800" smtClean="0"/>
              <a:t>      </a:t>
            </a:r>
            <a:r>
              <a:rPr lang="zh-CN" altLang="en-US" sz="2800" smtClean="0"/>
              <a:t>其中</a:t>
            </a:r>
            <a:r>
              <a:rPr lang="en-US" altLang="zh-CN" sz="2800" smtClean="0"/>
              <a:t>i=0,1,2,</a:t>
            </a:r>
            <a:r>
              <a:rPr lang="en-US" altLang="zh-CN" sz="2800" smtClean="0">
                <a:latin typeface="Arial" charset="0"/>
              </a:rPr>
              <a:t>…</a:t>
            </a:r>
            <a:r>
              <a:rPr lang="en-US" altLang="zh-CN" sz="2800" smtClean="0"/>
              <a:t>,</a:t>
            </a:r>
            <a:r>
              <a:rPr lang="en-US" altLang="zh-CN" sz="2800" smtClean="0">
                <a:sym typeface="Symbol" pitchFamily="18" charset="2"/>
              </a:rPr>
              <a:t>(</a:t>
            </a:r>
            <a:r>
              <a:rPr lang="en-US" altLang="zh-CN" sz="2800" smtClean="0"/>
              <a:t>n-1)/2</a:t>
            </a:r>
            <a:r>
              <a:rPr lang="en-US" altLang="zh-CN" sz="2800" smtClean="0">
                <a:sym typeface="Symbol" pitchFamily="18" charset="2"/>
              </a:rPr>
              <a:t></a:t>
            </a:r>
            <a:r>
              <a:rPr lang="en-US" altLang="zh-CN" sz="2800" smtClean="0">
                <a:latin typeface="Arial" charset="0"/>
              </a:rPr>
              <a:t> </a:t>
            </a:r>
            <a:r>
              <a:rPr lang="zh-CN" altLang="en-US" sz="2800" smtClean="0"/>
              <a:t>则称此</a:t>
            </a:r>
            <a:r>
              <a:rPr lang="en-US" altLang="zh-CN" sz="2800" smtClean="0"/>
              <a:t>n</a:t>
            </a:r>
            <a:r>
              <a:rPr lang="zh-CN" altLang="en-US" sz="2800" smtClean="0"/>
              <a:t>个元素的关键字</a:t>
            </a:r>
            <a:r>
              <a:rPr lang="en-US" altLang="zh-CN" sz="2800" smtClean="0"/>
              <a:t>k</a:t>
            </a:r>
            <a:r>
              <a:rPr lang="en-US" altLang="zh-CN" sz="2800" baseline="-30000" smtClean="0"/>
              <a:t>0</a:t>
            </a:r>
            <a:r>
              <a:rPr lang="zh-CN" altLang="en-US" sz="2800" smtClean="0"/>
              <a:t>， </a:t>
            </a:r>
            <a:r>
              <a:rPr lang="en-US" altLang="zh-CN" sz="2800" smtClean="0"/>
              <a:t>k</a:t>
            </a:r>
            <a:r>
              <a:rPr lang="en-US" altLang="zh-CN" sz="2800" baseline="-30000" smtClean="0"/>
              <a:t>1</a:t>
            </a:r>
            <a:r>
              <a:rPr lang="zh-CN" altLang="en-US" sz="2800" smtClean="0"/>
              <a:t>，</a:t>
            </a:r>
            <a:r>
              <a:rPr lang="en-US" altLang="zh-CN" sz="2800" smtClean="0"/>
              <a:t>k</a:t>
            </a:r>
            <a:r>
              <a:rPr lang="en-US" altLang="zh-CN" sz="2800" baseline="-30000" smtClean="0"/>
              <a:t>2</a:t>
            </a:r>
            <a:r>
              <a:rPr lang="zh-CN" altLang="en-US" sz="2800" smtClean="0"/>
              <a:t>，</a:t>
            </a:r>
            <a:r>
              <a:rPr lang="en-US" altLang="zh-CN" sz="2800" smtClean="0">
                <a:latin typeface="Arial" charset="0"/>
              </a:rPr>
              <a:t>…</a:t>
            </a:r>
            <a:r>
              <a:rPr lang="zh-CN" altLang="en-US" sz="2800" smtClean="0"/>
              <a:t>，</a:t>
            </a:r>
            <a:r>
              <a:rPr lang="en-US" altLang="zh-CN" sz="2800" smtClean="0"/>
              <a:t>k</a:t>
            </a:r>
            <a:r>
              <a:rPr lang="en-US" altLang="zh-CN" sz="2800" baseline="-30000" smtClean="0"/>
              <a:t>n-1</a:t>
            </a:r>
            <a:r>
              <a:rPr lang="zh-CN" altLang="en-US" sz="2800" smtClean="0"/>
              <a:t>为一个堆。</a:t>
            </a:r>
          </a:p>
        </p:txBody>
      </p:sp>
      <p:sp>
        <p:nvSpPr>
          <p:cNvPr id="164867" name="Oval 3"/>
          <p:cNvSpPr>
            <a:spLocks noChangeArrowheads="1"/>
          </p:cNvSpPr>
          <p:nvPr/>
        </p:nvSpPr>
        <p:spPr bwMode="auto">
          <a:xfrm>
            <a:off x="395288" y="3213100"/>
            <a:ext cx="3200400" cy="1600200"/>
          </a:xfrm>
          <a:prstGeom prst="ellipse">
            <a:avLst/>
          </a:prstGeom>
          <a:noFill/>
          <a:ln w="571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164868" name="Oval 4"/>
          <p:cNvSpPr>
            <a:spLocks noChangeArrowheads="1"/>
          </p:cNvSpPr>
          <p:nvPr/>
        </p:nvSpPr>
        <p:spPr bwMode="auto">
          <a:xfrm>
            <a:off x="5076825" y="3141663"/>
            <a:ext cx="3200400" cy="1600200"/>
          </a:xfrm>
          <a:prstGeom prst="ellipse">
            <a:avLst/>
          </a:prstGeom>
          <a:noFill/>
          <a:ln w="571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164869" name="AutoShape 5"/>
          <p:cNvSpPr>
            <a:spLocks/>
          </p:cNvSpPr>
          <p:nvPr/>
        </p:nvSpPr>
        <p:spPr bwMode="auto">
          <a:xfrm>
            <a:off x="1547813" y="3429000"/>
            <a:ext cx="76200" cy="762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51207" name="AutoShape 6"/>
          <p:cNvSpPr>
            <a:spLocks/>
          </p:cNvSpPr>
          <p:nvPr/>
        </p:nvSpPr>
        <p:spPr bwMode="auto">
          <a:xfrm>
            <a:off x="6300788" y="3573463"/>
            <a:ext cx="76200" cy="762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164871" name="Rectangle 7"/>
          <p:cNvSpPr>
            <a:spLocks noGrp="1" noRot="1" noChangeArrowheads="1"/>
          </p:cNvSpPr>
          <p:nvPr>
            <p:ph type="title"/>
          </p:nvPr>
        </p:nvSpPr>
        <p:spPr>
          <a:xfrm>
            <a:off x="755650" y="404813"/>
            <a:ext cx="7772400" cy="457200"/>
          </a:xfrm>
        </p:spPr>
        <p:txBody>
          <a:bodyPr/>
          <a:lstStyle/>
          <a:p>
            <a:pPr eaLnBrk="1" hangingPunct="1">
              <a:defRPr/>
            </a:pPr>
            <a:r>
              <a:rPr lang="en-US" altLang="zh-CN" smtClean="0"/>
              <a:t>9.4 </a:t>
            </a:r>
            <a:r>
              <a:rPr lang="zh-CN" altLang="en-US" smtClean="0"/>
              <a:t>选择排序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 calcmode="lin" valueType="num">
                                      <p:cBhvr>
                                        <p:cTn id="7" dur="5000" fill="hold"/>
                                        <p:tgtEl>
                                          <p:spTgt spid="164867"/>
                                        </p:tgtEl>
                                        <p:attrNameLst>
                                          <p:attrName>ppt_w</p:attrName>
                                        </p:attrNameLst>
                                      </p:cBhvr>
                                      <p:tavLst>
                                        <p:tav tm="0" fmla="#ppt_w*sin(2.5*pi*$)">
                                          <p:val>
                                            <p:fltVal val="0"/>
                                          </p:val>
                                        </p:tav>
                                        <p:tav tm="100000">
                                          <p:val>
                                            <p:fltVal val="1"/>
                                          </p:val>
                                        </p:tav>
                                      </p:tavLst>
                                    </p:anim>
                                    <p:anim calcmode="lin" valueType="num">
                                      <p:cBhvr>
                                        <p:cTn id="8" dur="5000" fill="hold"/>
                                        <p:tgtEl>
                                          <p:spTgt spid="164867"/>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164868"/>
                                        </p:tgtEl>
                                        <p:attrNameLst>
                                          <p:attrName>style.visibility</p:attrName>
                                        </p:attrNameLst>
                                      </p:cBhvr>
                                      <p:to>
                                        <p:strVal val="visible"/>
                                      </p:to>
                                    </p:set>
                                    <p:anim calcmode="lin" valueType="num">
                                      <p:cBhvr>
                                        <p:cTn id="11" dur="5000" fill="hold"/>
                                        <p:tgtEl>
                                          <p:spTgt spid="164868"/>
                                        </p:tgtEl>
                                        <p:attrNameLst>
                                          <p:attrName>ppt_w</p:attrName>
                                        </p:attrNameLst>
                                      </p:cBhvr>
                                      <p:tavLst>
                                        <p:tav tm="0" fmla="#ppt_w*sin(2.5*pi*$)">
                                          <p:val>
                                            <p:fltVal val="0"/>
                                          </p:val>
                                        </p:tav>
                                        <p:tav tm="100000">
                                          <p:val>
                                            <p:fltVal val="1"/>
                                          </p:val>
                                        </p:tav>
                                      </p:tavLst>
                                    </p:anim>
                                    <p:anim calcmode="lin" valueType="num">
                                      <p:cBhvr>
                                        <p:cTn id="12" dur="5000" fill="hold"/>
                                        <p:tgtEl>
                                          <p:spTgt spid="1648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nimBg="1"/>
      <p:bldP spid="16486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9DE3094-9874-4664-87AD-4452DF761D7C}" type="slidenum">
              <a:rPr lang="en-US" altLang="zh-CN" sz="1200" b="0" smtClean="0">
                <a:latin typeface="Arial" charset="0"/>
              </a:rPr>
              <a:pPr eaLnBrk="1" hangingPunct="1">
                <a:spcBef>
                  <a:spcPct val="0"/>
                </a:spcBef>
                <a:buClrTx/>
                <a:buFontTx/>
                <a:buNone/>
              </a:pPr>
              <a:t>57</a:t>
            </a:fld>
            <a:endParaRPr lang="en-US" altLang="zh-CN" sz="1200" b="0" smtClean="0">
              <a:latin typeface="Arial" charset="0"/>
            </a:endParaRPr>
          </a:p>
        </p:txBody>
      </p:sp>
      <p:sp>
        <p:nvSpPr>
          <p:cNvPr id="52227" name="Rectangle 2"/>
          <p:cNvSpPr>
            <a:spLocks noGrp="1" noChangeArrowheads="1"/>
          </p:cNvSpPr>
          <p:nvPr>
            <p:ph type="body" idx="1"/>
          </p:nvPr>
        </p:nvSpPr>
        <p:spPr>
          <a:xfrm>
            <a:off x="250825" y="333375"/>
            <a:ext cx="8610600" cy="5607050"/>
          </a:xfrm>
        </p:spPr>
        <p:txBody>
          <a:bodyPr/>
          <a:lstStyle/>
          <a:p>
            <a:pPr eaLnBrk="1" hangingPunct="1"/>
            <a:r>
              <a:rPr lang="zh-CN" altLang="en-US" sz="2800" smtClean="0"/>
              <a:t>若将此关键字按顺序组成一棵完全二叉树，</a:t>
            </a:r>
          </a:p>
          <a:p>
            <a:pPr eaLnBrk="1" hangingPunct="1">
              <a:buFont typeface="Wingdings" pitchFamily="2" charset="2"/>
              <a:buNone/>
            </a:pPr>
            <a:r>
              <a:rPr lang="zh-CN" altLang="en-US" sz="2800" smtClean="0"/>
              <a:t>（</a:t>
            </a:r>
            <a:r>
              <a:rPr lang="en-US" altLang="zh-CN" sz="2800" smtClean="0"/>
              <a:t>1</a:t>
            </a:r>
            <a:r>
              <a:rPr lang="zh-CN" altLang="en-US" sz="2800" smtClean="0"/>
              <a:t>）称为小根堆：二叉树的所有根结点值小于或等于左右孩子的值</a:t>
            </a:r>
          </a:p>
          <a:p>
            <a:pPr eaLnBrk="1" hangingPunct="1">
              <a:buFont typeface="Wingdings" pitchFamily="2" charset="2"/>
              <a:buNone/>
            </a:pPr>
            <a:r>
              <a:rPr lang="zh-CN" altLang="en-US" sz="2800" smtClean="0"/>
              <a:t>（</a:t>
            </a:r>
            <a:r>
              <a:rPr lang="en-US" altLang="zh-CN" sz="2800" smtClean="0"/>
              <a:t>2</a:t>
            </a:r>
            <a:r>
              <a:rPr lang="zh-CN" altLang="en-US" sz="2800" smtClean="0"/>
              <a:t>）称为大根堆：二叉树的所有根结点值大于或等于左右孩子的值。</a:t>
            </a:r>
          </a:p>
        </p:txBody>
      </p:sp>
      <p:grpSp>
        <p:nvGrpSpPr>
          <p:cNvPr id="52228" name="Group 72"/>
          <p:cNvGrpSpPr>
            <a:grpSpLocks/>
          </p:cNvGrpSpPr>
          <p:nvPr/>
        </p:nvGrpSpPr>
        <p:grpSpPr bwMode="auto">
          <a:xfrm>
            <a:off x="466725" y="3244850"/>
            <a:ext cx="4321175" cy="3032125"/>
            <a:chOff x="22" y="1525"/>
            <a:chExt cx="3130" cy="2138"/>
          </a:xfrm>
        </p:grpSpPr>
        <p:sp>
          <p:nvSpPr>
            <p:cNvPr id="52263" name="Freeform 4"/>
            <p:cNvSpPr>
              <a:spLocks/>
            </p:cNvSpPr>
            <p:nvPr/>
          </p:nvSpPr>
          <p:spPr bwMode="auto">
            <a:xfrm>
              <a:off x="1554" y="1525"/>
              <a:ext cx="400" cy="328"/>
            </a:xfrm>
            <a:custGeom>
              <a:avLst/>
              <a:gdLst>
                <a:gd name="T0" fmla="*/ 0 w 340"/>
                <a:gd name="T1" fmla="*/ 146 h 339"/>
                <a:gd name="T2" fmla="*/ 1 w 340"/>
                <a:gd name="T3" fmla="*/ 130 h 339"/>
                <a:gd name="T4" fmla="*/ 8 w 340"/>
                <a:gd name="T5" fmla="*/ 115 h 339"/>
                <a:gd name="T6" fmla="*/ 16 w 340"/>
                <a:gd name="T7" fmla="*/ 101 h 339"/>
                <a:gd name="T8" fmla="*/ 28 w 340"/>
                <a:gd name="T9" fmla="*/ 87 h 339"/>
                <a:gd name="T10" fmla="*/ 48 w 340"/>
                <a:gd name="T11" fmla="*/ 69 h 339"/>
                <a:gd name="T12" fmla="*/ 80 w 340"/>
                <a:gd name="T13" fmla="*/ 44 h 339"/>
                <a:gd name="T14" fmla="*/ 122 w 340"/>
                <a:gd name="T15" fmla="*/ 27 h 339"/>
                <a:gd name="T16" fmla="*/ 156 w 340"/>
                <a:gd name="T17" fmla="*/ 15 h 339"/>
                <a:gd name="T18" fmla="*/ 182 w 340"/>
                <a:gd name="T19" fmla="*/ 10 h 339"/>
                <a:gd name="T20" fmla="*/ 206 w 340"/>
                <a:gd name="T21" fmla="*/ 5 h 339"/>
                <a:gd name="T22" fmla="*/ 234 w 340"/>
                <a:gd name="T23" fmla="*/ 1 h 339"/>
                <a:gd name="T24" fmla="*/ 261 w 340"/>
                <a:gd name="T25" fmla="*/ 0 h 339"/>
                <a:gd name="T26" fmla="*/ 289 w 340"/>
                <a:gd name="T27" fmla="*/ 0 h 339"/>
                <a:gd name="T28" fmla="*/ 316 w 340"/>
                <a:gd name="T29" fmla="*/ 1 h 339"/>
                <a:gd name="T30" fmla="*/ 345 w 340"/>
                <a:gd name="T31" fmla="*/ 5 h 339"/>
                <a:gd name="T32" fmla="*/ 371 w 340"/>
                <a:gd name="T33" fmla="*/ 10 h 339"/>
                <a:gd name="T34" fmla="*/ 398 w 340"/>
                <a:gd name="T35" fmla="*/ 15 h 339"/>
                <a:gd name="T36" fmla="*/ 432 w 340"/>
                <a:gd name="T37" fmla="*/ 27 h 339"/>
                <a:gd name="T38" fmla="*/ 472 w 340"/>
                <a:gd name="T39" fmla="*/ 44 h 339"/>
                <a:gd name="T40" fmla="*/ 508 w 340"/>
                <a:gd name="T41" fmla="*/ 69 h 339"/>
                <a:gd name="T42" fmla="*/ 526 w 340"/>
                <a:gd name="T43" fmla="*/ 87 h 339"/>
                <a:gd name="T44" fmla="*/ 536 w 340"/>
                <a:gd name="T45" fmla="*/ 101 h 339"/>
                <a:gd name="T46" fmla="*/ 544 w 340"/>
                <a:gd name="T47" fmla="*/ 115 h 339"/>
                <a:gd name="T48" fmla="*/ 551 w 340"/>
                <a:gd name="T49" fmla="*/ 130 h 339"/>
                <a:gd name="T50" fmla="*/ 554 w 340"/>
                <a:gd name="T51" fmla="*/ 146 h 339"/>
                <a:gd name="T52" fmla="*/ 554 w 340"/>
                <a:gd name="T53" fmla="*/ 154 h 339"/>
                <a:gd name="T54" fmla="*/ 551 w 340"/>
                <a:gd name="T55" fmla="*/ 169 h 339"/>
                <a:gd name="T56" fmla="*/ 548 w 340"/>
                <a:gd name="T57" fmla="*/ 185 h 339"/>
                <a:gd name="T58" fmla="*/ 542 w 340"/>
                <a:gd name="T59" fmla="*/ 200 h 339"/>
                <a:gd name="T60" fmla="*/ 533 w 340"/>
                <a:gd name="T61" fmla="*/ 214 h 339"/>
                <a:gd name="T62" fmla="*/ 520 w 340"/>
                <a:gd name="T63" fmla="*/ 226 h 339"/>
                <a:gd name="T64" fmla="*/ 492 w 340"/>
                <a:gd name="T65" fmla="*/ 251 h 339"/>
                <a:gd name="T66" fmla="*/ 453 w 340"/>
                <a:gd name="T67" fmla="*/ 273 h 339"/>
                <a:gd name="T68" fmla="*/ 408 w 340"/>
                <a:gd name="T69" fmla="*/ 290 h 339"/>
                <a:gd name="T70" fmla="*/ 385 w 340"/>
                <a:gd name="T71" fmla="*/ 296 h 339"/>
                <a:gd name="T72" fmla="*/ 360 w 340"/>
                <a:gd name="T73" fmla="*/ 301 h 339"/>
                <a:gd name="T74" fmla="*/ 332 w 340"/>
                <a:gd name="T75" fmla="*/ 305 h 339"/>
                <a:gd name="T76" fmla="*/ 305 w 340"/>
                <a:gd name="T77" fmla="*/ 306 h 339"/>
                <a:gd name="T78" fmla="*/ 276 w 340"/>
                <a:gd name="T79" fmla="*/ 307 h 339"/>
                <a:gd name="T80" fmla="*/ 249 w 340"/>
                <a:gd name="T81" fmla="*/ 306 h 339"/>
                <a:gd name="T82" fmla="*/ 221 w 340"/>
                <a:gd name="T83" fmla="*/ 305 h 339"/>
                <a:gd name="T84" fmla="*/ 194 w 340"/>
                <a:gd name="T85" fmla="*/ 301 h 339"/>
                <a:gd name="T86" fmla="*/ 167 w 340"/>
                <a:gd name="T87" fmla="*/ 296 h 339"/>
                <a:gd name="T88" fmla="*/ 146 w 340"/>
                <a:gd name="T89" fmla="*/ 290 h 339"/>
                <a:gd name="T90" fmla="*/ 101 w 340"/>
                <a:gd name="T91" fmla="*/ 273 h 339"/>
                <a:gd name="T92" fmla="*/ 64 w 340"/>
                <a:gd name="T93" fmla="*/ 251 h 339"/>
                <a:gd name="T94" fmla="*/ 34 w 340"/>
                <a:gd name="T95" fmla="*/ 226 h 339"/>
                <a:gd name="T96" fmla="*/ 22 w 340"/>
                <a:gd name="T97" fmla="*/ 214 h 339"/>
                <a:gd name="T98" fmla="*/ 13 w 340"/>
                <a:gd name="T99" fmla="*/ 200 h 339"/>
                <a:gd name="T100" fmla="*/ 7 w 340"/>
                <a:gd name="T101" fmla="*/ 185 h 339"/>
                <a:gd name="T102" fmla="*/ 1 w 340"/>
                <a:gd name="T103" fmla="*/ 169 h 339"/>
                <a:gd name="T104" fmla="*/ 0 w 340"/>
                <a:gd name="T105" fmla="*/ 154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64" name="Freeform 5"/>
            <p:cNvSpPr>
              <a:spLocks/>
            </p:cNvSpPr>
            <p:nvPr/>
          </p:nvSpPr>
          <p:spPr bwMode="auto">
            <a:xfrm>
              <a:off x="1554" y="1525"/>
              <a:ext cx="400" cy="328"/>
            </a:xfrm>
            <a:custGeom>
              <a:avLst/>
              <a:gdLst>
                <a:gd name="T0" fmla="*/ 0 w 340"/>
                <a:gd name="T1" fmla="*/ 146 h 339"/>
                <a:gd name="T2" fmla="*/ 1 w 340"/>
                <a:gd name="T3" fmla="*/ 130 h 339"/>
                <a:gd name="T4" fmla="*/ 8 w 340"/>
                <a:gd name="T5" fmla="*/ 115 h 339"/>
                <a:gd name="T6" fmla="*/ 16 w 340"/>
                <a:gd name="T7" fmla="*/ 101 h 339"/>
                <a:gd name="T8" fmla="*/ 28 w 340"/>
                <a:gd name="T9" fmla="*/ 87 h 339"/>
                <a:gd name="T10" fmla="*/ 48 w 340"/>
                <a:gd name="T11" fmla="*/ 69 h 339"/>
                <a:gd name="T12" fmla="*/ 80 w 340"/>
                <a:gd name="T13" fmla="*/ 44 h 339"/>
                <a:gd name="T14" fmla="*/ 122 w 340"/>
                <a:gd name="T15" fmla="*/ 27 h 339"/>
                <a:gd name="T16" fmla="*/ 156 w 340"/>
                <a:gd name="T17" fmla="*/ 15 h 339"/>
                <a:gd name="T18" fmla="*/ 182 w 340"/>
                <a:gd name="T19" fmla="*/ 10 h 339"/>
                <a:gd name="T20" fmla="*/ 206 w 340"/>
                <a:gd name="T21" fmla="*/ 5 h 339"/>
                <a:gd name="T22" fmla="*/ 234 w 340"/>
                <a:gd name="T23" fmla="*/ 1 h 339"/>
                <a:gd name="T24" fmla="*/ 261 w 340"/>
                <a:gd name="T25" fmla="*/ 0 h 339"/>
                <a:gd name="T26" fmla="*/ 289 w 340"/>
                <a:gd name="T27" fmla="*/ 0 h 339"/>
                <a:gd name="T28" fmla="*/ 316 w 340"/>
                <a:gd name="T29" fmla="*/ 1 h 339"/>
                <a:gd name="T30" fmla="*/ 345 w 340"/>
                <a:gd name="T31" fmla="*/ 5 h 339"/>
                <a:gd name="T32" fmla="*/ 371 w 340"/>
                <a:gd name="T33" fmla="*/ 10 h 339"/>
                <a:gd name="T34" fmla="*/ 398 w 340"/>
                <a:gd name="T35" fmla="*/ 15 h 339"/>
                <a:gd name="T36" fmla="*/ 432 w 340"/>
                <a:gd name="T37" fmla="*/ 27 h 339"/>
                <a:gd name="T38" fmla="*/ 472 w 340"/>
                <a:gd name="T39" fmla="*/ 44 h 339"/>
                <a:gd name="T40" fmla="*/ 508 w 340"/>
                <a:gd name="T41" fmla="*/ 69 h 339"/>
                <a:gd name="T42" fmla="*/ 526 w 340"/>
                <a:gd name="T43" fmla="*/ 87 h 339"/>
                <a:gd name="T44" fmla="*/ 536 w 340"/>
                <a:gd name="T45" fmla="*/ 101 h 339"/>
                <a:gd name="T46" fmla="*/ 544 w 340"/>
                <a:gd name="T47" fmla="*/ 115 h 339"/>
                <a:gd name="T48" fmla="*/ 551 w 340"/>
                <a:gd name="T49" fmla="*/ 130 h 339"/>
                <a:gd name="T50" fmla="*/ 554 w 340"/>
                <a:gd name="T51" fmla="*/ 146 h 339"/>
                <a:gd name="T52" fmla="*/ 554 w 340"/>
                <a:gd name="T53" fmla="*/ 154 h 339"/>
                <a:gd name="T54" fmla="*/ 551 w 340"/>
                <a:gd name="T55" fmla="*/ 169 h 339"/>
                <a:gd name="T56" fmla="*/ 548 w 340"/>
                <a:gd name="T57" fmla="*/ 185 h 339"/>
                <a:gd name="T58" fmla="*/ 542 w 340"/>
                <a:gd name="T59" fmla="*/ 200 h 339"/>
                <a:gd name="T60" fmla="*/ 533 w 340"/>
                <a:gd name="T61" fmla="*/ 214 h 339"/>
                <a:gd name="T62" fmla="*/ 520 w 340"/>
                <a:gd name="T63" fmla="*/ 226 h 339"/>
                <a:gd name="T64" fmla="*/ 492 w 340"/>
                <a:gd name="T65" fmla="*/ 251 h 339"/>
                <a:gd name="T66" fmla="*/ 453 w 340"/>
                <a:gd name="T67" fmla="*/ 273 h 339"/>
                <a:gd name="T68" fmla="*/ 408 w 340"/>
                <a:gd name="T69" fmla="*/ 290 h 339"/>
                <a:gd name="T70" fmla="*/ 385 w 340"/>
                <a:gd name="T71" fmla="*/ 296 h 339"/>
                <a:gd name="T72" fmla="*/ 360 w 340"/>
                <a:gd name="T73" fmla="*/ 301 h 339"/>
                <a:gd name="T74" fmla="*/ 332 w 340"/>
                <a:gd name="T75" fmla="*/ 305 h 339"/>
                <a:gd name="T76" fmla="*/ 305 w 340"/>
                <a:gd name="T77" fmla="*/ 306 h 339"/>
                <a:gd name="T78" fmla="*/ 276 w 340"/>
                <a:gd name="T79" fmla="*/ 307 h 339"/>
                <a:gd name="T80" fmla="*/ 249 w 340"/>
                <a:gd name="T81" fmla="*/ 306 h 339"/>
                <a:gd name="T82" fmla="*/ 221 w 340"/>
                <a:gd name="T83" fmla="*/ 305 h 339"/>
                <a:gd name="T84" fmla="*/ 194 w 340"/>
                <a:gd name="T85" fmla="*/ 301 h 339"/>
                <a:gd name="T86" fmla="*/ 167 w 340"/>
                <a:gd name="T87" fmla="*/ 296 h 339"/>
                <a:gd name="T88" fmla="*/ 146 w 340"/>
                <a:gd name="T89" fmla="*/ 290 h 339"/>
                <a:gd name="T90" fmla="*/ 101 w 340"/>
                <a:gd name="T91" fmla="*/ 273 h 339"/>
                <a:gd name="T92" fmla="*/ 64 w 340"/>
                <a:gd name="T93" fmla="*/ 251 h 339"/>
                <a:gd name="T94" fmla="*/ 34 w 340"/>
                <a:gd name="T95" fmla="*/ 226 h 339"/>
                <a:gd name="T96" fmla="*/ 22 w 340"/>
                <a:gd name="T97" fmla="*/ 214 h 339"/>
                <a:gd name="T98" fmla="*/ 13 w 340"/>
                <a:gd name="T99" fmla="*/ 200 h 339"/>
                <a:gd name="T100" fmla="*/ 7 w 340"/>
                <a:gd name="T101" fmla="*/ 185 h 339"/>
                <a:gd name="T102" fmla="*/ 1 w 340"/>
                <a:gd name="T103" fmla="*/ 169 h 339"/>
                <a:gd name="T104" fmla="*/ 0 w 340"/>
                <a:gd name="T105" fmla="*/ 154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5" name="Rectangle 6"/>
            <p:cNvSpPr>
              <a:spLocks noChangeArrowheads="1"/>
            </p:cNvSpPr>
            <p:nvPr/>
          </p:nvSpPr>
          <p:spPr bwMode="auto">
            <a:xfrm>
              <a:off x="1610" y="1570"/>
              <a:ext cx="12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5</a:t>
              </a:r>
              <a:endParaRPr lang="en-US" altLang="zh-CN" sz="2800">
                <a:solidFill>
                  <a:schemeClr val="bg1"/>
                </a:solidFill>
                <a:latin typeface="Times New Roman" pitchFamily="18" charset="0"/>
                <a:ea typeface="楷体_GB2312" pitchFamily="49" charset="-122"/>
              </a:endParaRPr>
            </a:p>
          </p:txBody>
        </p:sp>
        <p:sp>
          <p:nvSpPr>
            <p:cNvPr id="52266" name="Freeform 7"/>
            <p:cNvSpPr>
              <a:spLocks/>
            </p:cNvSpPr>
            <p:nvPr/>
          </p:nvSpPr>
          <p:spPr bwMode="auto">
            <a:xfrm>
              <a:off x="755" y="2071"/>
              <a:ext cx="400" cy="328"/>
            </a:xfrm>
            <a:custGeom>
              <a:avLst/>
              <a:gdLst>
                <a:gd name="T0" fmla="*/ 0 w 341"/>
                <a:gd name="T1" fmla="*/ 146 h 339"/>
                <a:gd name="T2" fmla="*/ 2 w 341"/>
                <a:gd name="T3" fmla="*/ 130 h 339"/>
                <a:gd name="T4" fmla="*/ 9 w 341"/>
                <a:gd name="T5" fmla="*/ 115 h 339"/>
                <a:gd name="T6" fmla="*/ 16 w 341"/>
                <a:gd name="T7" fmla="*/ 101 h 339"/>
                <a:gd name="T8" fmla="*/ 27 w 341"/>
                <a:gd name="T9" fmla="*/ 87 h 339"/>
                <a:gd name="T10" fmla="*/ 48 w 341"/>
                <a:gd name="T11" fmla="*/ 69 h 339"/>
                <a:gd name="T12" fmla="*/ 81 w 341"/>
                <a:gd name="T13" fmla="*/ 44 h 339"/>
                <a:gd name="T14" fmla="*/ 122 w 341"/>
                <a:gd name="T15" fmla="*/ 27 h 339"/>
                <a:gd name="T16" fmla="*/ 157 w 341"/>
                <a:gd name="T17" fmla="*/ 15 h 339"/>
                <a:gd name="T18" fmla="*/ 181 w 341"/>
                <a:gd name="T19" fmla="*/ 10 h 339"/>
                <a:gd name="T20" fmla="*/ 206 w 341"/>
                <a:gd name="T21" fmla="*/ 6 h 339"/>
                <a:gd name="T22" fmla="*/ 233 w 341"/>
                <a:gd name="T23" fmla="*/ 1 h 339"/>
                <a:gd name="T24" fmla="*/ 262 w 341"/>
                <a:gd name="T25" fmla="*/ 0 h 339"/>
                <a:gd name="T26" fmla="*/ 289 w 341"/>
                <a:gd name="T27" fmla="*/ 0 h 339"/>
                <a:gd name="T28" fmla="*/ 317 w 341"/>
                <a:gd name="T29" fmla="*/ 1 h 339"/>
                <a:gd name="T30" fmla="*/ 344 w 341"/>
                <a:gd name="T31" fmla="*/ 6 h 339"/>
                <a:gd name="T32" fmla="*/ 371 w 341"/>
                <a:gd name="T33" fmla="*/ 10 h 339"/>
                <a:gd name="T34" fmla="*/ 393 w 341"/>
                <a:gd name="T35" fmla="*/ 15 h 339"/>
                <a:gd name="T36" fmla="*/ 428 w 341"/>
                <a:gd name="T37" fmla="*/ 27 h 339"/>
                <a:gd name="T38" fmla="*/ 469 w 341"/>
                <a:gd name="T39" fmla="*/ 44 h 339"/>
                <a:gd name="T40" fmla="*/ 503 w 341"/>
                <a:gd name="T41" fmla="*/ 69 h 339"/>
                <a:gd name="T42" fmla="*/ 523 w 341"/>
                <a:gd name="T43" fmla="*/ 87 h 339"/>
                <a:gd name="T44" fmla="*/ 534 w 341"/>
                <a:gd name="T45" fmla="*/ 101 h 339"/>
                <a:gd name="T46" fmla="*/ 541 w 341"/>
                <a:gd name="T47" fmla="*/ 115 h 339"/>
                <a:gd name="T48" fmla="*/ 548 w 341"/>
                <a:gd name="T49" fmla="*/ 130 h 339"/>
                <a:gd name="T50" fmla="*/ 550 w 341"/>
                <a:gd name="T51" fmla="*/ 146 h 339"/>
                <a:gd name="T52" fmla="*/ 550 w 341"/>
                <a:gd name="T53" fmla="*/ 154 h 339"/>
                <a:gd name="T54" fmla="*/ 548 w 341"/>
                <a:gd name="T55" fmla="*/ 169 h 339"/>
                <a:gd name="T56" fmla="*/ 545 w 341"/>
                <a:gd name="T57" fmla="*/ 185 h 339"/>
                <a:gd name="T58" fmla="*/ 540 w 341"/>
                <a:gd name="T59" fmla="*/ 200 h 339"/>
                <a:gd name="T60" fmla="*/ 530 w 341"/>
                <a:gd name="T61" fmla="*/ 214 h 339"/>
                <a:gd name="T62" fmla="*/ 518 w 341"/>
                <a:gd name="T63" fmla="*/ 226 h 339"/>
                <a:gd name="T64" fmla="*/ 487 w 341"/>
                <a:gd name="T65" fmla="*/ 251 h 339"/>
                <a:gd name="T66" fmla="*/ 448 w 341"/>
                <a:gd name="T67" fmla="*/ 273 h 339"/>
                <a:gd name="T68" fmla="*/ 405 w 341"/>
                <a:gd name="T69" fmla="*/ 290 h 339"/>
                <a:gd name="T70" fmla="*/ 382 w 341"/>
                <a:gd name="T71" fmla="*/ 296 h 339"/>
                <a:gd name="T72" fmla="*/ 358 w 341"/>
                <a:gd name="T73" fmla="*/ 301 h 339"/>
                <a:gd name="T74" fmla="*/ 331 w 341"/>
                <a:gd name="T75" fmla="*/ 305 h 339"/>
                <a:gd name="T76" fmla="*/ 304 w 341"/>
                <a:gd name="T77" fmla="*/ 306 h 339"/>
                <a:gd name="T78" fmla="*/ 277 w 341"/>
                <a:gd name="T79" fmla="*/ 307 h 339"/>
                <a:gd name="T80" fmla="*/ 249 w 341"/>
                <a:gd name="T81" fmla="*/ 306 h 339"/>
                <a:gd name="T82" fmla="*/ 222 w 341"/>
                <a:gd name="T83" fmla="*/ 305 h 339"/>
                <a:gd name="T84" fmla="*/ 194 w 341"/>
                <a:gd name="T85" fmla="*/ 301 h 339"/>
                <a:gd name="T86" fmla="*/ 168 w 341"/>
                <a:gd name="T87" fmla="*/ 296 h 339"/>
                <a:gd name="T88" fmla="*/ 145 w 341"/>
                <a:gd name="T89" fmla="*/ 290 h 339"/>
                <a:gd name="T90" fmla="*/ 102 w 341"/>
                <a:gd name="T91" fmla="*/ 273 h 339"/>
                <a:gd name="T92" fmla="*/ 65 w 341"/>
                <a:gd name="T93" fmla="*/ 251 h 339"/>
                <a:gd name="T94" fmla="*/ 35 w 341"/>
                <a:gd name="T95" fmla="*/ 226 h 339"/>
                <a:gd name="T96" fmla="*/ 25 w 341"/>
                <a:gd name="T97" fmla="*/ 214 h 339"/>
                <a:gd name="T98" fmla="*/ 15 w 341"/>
                <a:gd name="T99" fmla="*/ 200 h 339"/>
                <a:gd name="T100" fmla="*/ 8 w 341"/>
                <a:gd name="T101" fmla="*/ 185 h 339"/>
                <a:gd name="T102" fmla="*/ 2 w 341"/>
                <a:gd name="T103" fmla="*/ 169 h 339"/>
                <a:gd name="T104" fmla="*/ 0 w 341"/>
                <a:gd name="T105" fmla="*/ 154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67" name="Freeform 8"/>
            <p:cNvSpPr>
              <a:spLocks/>
            </p:cNvSpPr>
            <p:nvPr/>
          </p:nvSpPr>
          <p:spPr bwMode="auto">
            <a:xfrm>
              <a:off x="755" y="2071"/>
              <a:ext cx="400" cy="328"/>
            </a:xfrm>
            <a:custGeom>
              <a:avLst/>
              <a:gdLst>
                <a:gd name="T0" fmla="*/ 0 w 341"/>
                <a:gd name="T1" fmla="*/ 146 h 339"/>
                <a:gd name="T2" fmla="*/ 2 w 341"/>
                <a:gd name="T3" fmla="*/ 130 h 339"/>
                <a:gd name="T4" fmla="*/ 9 w 341"/>
                <a:gd name="T5" fmla="*/ 115 h 339"/>
                <a:gd name="T6" fmla="*/ 16 w 341"/>
                <a:gd name="T7" fmla="*/ 101 h 339"/>
                <a:gd name="T8" fmla="*/ 27 w 341"/>
                <a:gd name="T9" fmla="*/ 87 h 339"/>
                <a:gd name="T10" fmla="*/ 48 w 341"/>
                <a:gd name="T11" fmla="*/ 69 h 339"/>
                <a:gd name="T12" fmla="*/ 81 w 341"/>
                <a:gd name="T13" fmla="*/ 44 h 339"/>
                <a:gd name="T14" fmla="*/ 122 w 341"/>
                <a:gd name="T15" fmla="*/ 27 h 339"/>
                <a:gd name="T16" fmla="*/ 157 w 341"/>
                <a:gd name="T17" fmla="*/ 15 h 339"/>
                <a:gd name="T18" fmla="*/ 181 w 341"/>
                <a:gd name="T19" fmla="*/ 10 h 339"/>
                <a:gd name="T20" fmla="*/ 206 w 341"/>
                <a:gd name="T21" fmla="*/ 6 h 339"/>
                <a:gd name="T22" fmla="*/ 233 w 341"/>
                <a:gd name="T23" fmla="*/ 1 h 339"/>
                <a:gd name="T24" fmla="*/ 262 w 341"/>
                <a:gd name="T25" fmla="*/ 0 h 339"/>
                <a:gd name="T26" fmla="*/ 289 w 341"/>
                <a:gd name="T27" fmla="*/ 0 h 339"/>
                <a:gd name="T28" fmla="*/ 317 w 341"/>
                <a:gd name="T29" fmla="*/ 1 h 339"/>
                <a:gd name="T30" fmla="*/ 344 w 341"/>
                <a:gd name="T31" fmla="*/ 6 h 339"/>
                <a:gd name="T32" fmla="*/ 371 w 341"/>
                <a:gd name="T33" fmla="*/ 10 h 339"/>
                <a:gd name="T34" fmla="*/ 393 w 341"/>
                <a:gd name="T35" fmla="*/ 15 h 339"/>
                <a:gd name="T36" fmla="*/ 428 w 341"/>
                <a:gd name="T37" fmla="*/ 27 h 339"/>
                <a:gd name="T38" fmla="*/ 469 w 341"/>
                <a:gd name="T39" fmla="*/ 44 h 339"/>
                <a:gd name="T40" fmla="*/ 503 w 341"/>
                <a:gd name="T41" fmla="*/ 69 h 339"/>
                <a:gd name="T42" fmla="*/ 523 w 341"/>
                <a:gd name="T43" fmla="*/ 87 h 339"/>
                <a:gd name="T44" fmla="*/ 534 w 341"/>
                <a:gd name="T45" fmla="*/ 101 h 339"/>
                <a:gd name="T46" fmla="*/ 541 w 341"/>
                <a:gd name="T47" fmla="*/ 115 h 339"/>
                <a:gd name="T48" fmla="*/ 548 w 341"/>
                <a:gd name="T49" fmla="*/ 130 h 339"/>
                <a:gd name="T50" fmla="*/ 550 w 341"/>
                <a:gd name="T51" fmla="*/ 146 h 339"/>
                <a:gd name="T52" fmla="*/ 550 w 341"/>
                <a:gd name="T53" fmla="*/ 154 h 339"/>
                <a:gd name="T54" fmla="*/ 548 w 341"/>
                <a:gd name="T55" fmla="*/ 169 h 339"/>
                <a:gd name="T56" fmla="*/ 545 w 341"/>
                <a:gd name="T57" fmla="*/ 185 h 339"/>
                <a:gd name="T58" fmla="*/ 540 w 341"/>
                <a:gd name="T59" fmla="*/ 200 h 339"/>
                <a:gd name="T60" fmla="*/ 530 w 341"/>
                <a:gd name="T61" fmla="*/ 214 h 339"/>
                <a:gd name="T62" fmla="*/ 518 w 341"/>
                <a:gd name="T63" fmla="*/ 226 h 339"/>
                <a:gd name="T64" fmla="*/ 487 w 341"/>
                <a:gd name="T65" fmla="*/ 251 h 339"/>
                <a:gd name="T66" fmla="*/ 448 w 341"/>
                <a:gd name="T67" fmla="*/ 273 h 339"/>
                <a:gd name="T68" fmla="*/ 405 w 341"/>
                <a:gd name="T69" fmla="*/ 290 h 339"/>
                <a:gd name="T70" fmla="*/ 382 w 341"/>
                <a:gd name="T71" fmla="*/ 296 h 339"/>
                <a:gd name="T72" fmla="*/ 358 w 341"/>
                <a:gd name="T73" fmla="*/ 301 h 339"/>
                <a:gd name="T74" fmla="*/ 331 w 341"/>
                <a:gd name="T75" fmla="*/ 305 h 339"/>
                <a:gd name="T76" fmla="*/ 304 w 341"/>
                <a:gd name="T77" fmla="*/ 306 h 339"/>
                <a:gd name="T78" fmla="*/ 277 w 341"/>
                <a:gd name="T79" fmla="*/ 307 h 339"/>
                <a:gd name="T80" fmla="*/ 249 w 341"/>
                <a:gd name="T81" fmla="*/ 306 h 339"/>
                <a:gd name="T82" fmla="*/ 222 w 341"/>
                <a:gd name="T83" fmla="*/ 305 h 339"/>
                <a:gd name="T84" fmla="*/ 194 w 341"/>
                <a:gd name="T85" fmla="*/ 301 h 339"/>
                <a:gd name="T86" fmla="*/ 168 w 341"/>
                <a:gd name="T87" fmla="*/ 296 h 339"/>
                <a:gd name="T88" fmla="*/ 145 w 341"/>
                <a:gd name="T89" fmla="*/ 290 h 339"/>
                <a:gd name="T90" fmla="*/ 102 w 341"/>
                <a:gd name="T91" fmla="*/ 273 h 339"/>
                <a:gd name="T92" fmla="*/ 65 w 341"/>
                <a:gd name="T93" fmla="*/ 251 h 339"/>
                <a:gd name="T94" fmla="*/ 35 w 341"/>
                <a:gd name="T95" fmla="*/ 226 h 339"/>
                <a:gd name="T96" fmla="*/ 25 w 341"/>
                <a:gd name="T97" fmla="*/ 214 h 339"/>
                <a:gd name="T98" fmla="*/ 15 w 341"/>
                <a:gd name="T99" fmla="*/ 200 h 339"/>
                <a:gd name="T100" fmla="*/ 8 w 341"/>
                <a:gd name="T101" fmla="*/ 185 h 339"/>
                <a:gd name="T102" fmla="*/ 2 w 341"/>
                <a:gd name="T103" fmla="*/ 169 h 339"/>
                <a:gd name="T104" fmla="*/ 0 w 341"/>
                <a:gd name="T105" fmla="*/ 154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8" name="Rectangle 9"/>
            <p:cNvSpPr>
              <a:spLocks noChangeArrowheads="1"/>
            </p:cNvSpPr>
            <p:nvPr/>
          </p:nvSpPr>
          <p:spPr bwMode="auto">
            <a:xfrm>
              <a:off x="838" y="2069"/>
              <a:ext cx="25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10</a:t>
              </a:r>
              <a:endParaRPr lang="en-US" altLang="zh-CN" sz="2800">
                <a:solidFill>
                  <a:schemeClr val="bg1"/>
                </a:solidFill>
                <a:latin typeface="Times New Roman" pitchFamily="18" charset="0"/>
                <a:ea typeface="楷体_GB2312" pitchFamily="49" charset="-122"/>
              </a:endParaRPr>
            </a:p>
          </p:txBody>
        </p:sp>
        <p:sp>
          <p:nvSpPr>
            <p:cNvPr id="52269" name="Freeform 10"/>
            <p:cNvSpPr>
              <a:spLocks/>
            </p:cNvSpPr>
            <p:nvPr/>
          </p:nvSpPr>
          <p:spPr bwMode="auto">
            <a:xfrm>
              <a:off x="2354" y="2071"/>
              <a:ext cx="399" cy="328"/>
            </a:xfrm>
            <a:custGeom>
              <a:avLst/>
              <a:gdLst>
                <a:gd name="T0" fmla="*/ 0 w 340"/>
                <a:gd name="T1" fmla="*/ 146 h 339"/>
                <a:gd name="T2" fmla="*/ 1 w 340"/>
                <a:gd name="T3" fmla="*/ 130 h 339"/>
                <a:gd name="T4" fmla="*/ 9 w 340"/>
                <a:gd name="T5" fmla="*/ 115 h 339"/>
                <a:gd name="T6" fmla="*/ 16 w 340"/>
                <a:gd name="T7" fmla="*/ 101 h 339"/>
                <a:gd name="T8" fmla="*/ 27 w 340"/>
                <a:gd name="T9" fmla="*/ 87 h 339"/>
                <a:gd name="T10" fmla="*/ 48 w 340"/>
                <a:gd name="T11" fmla="*/ 69 h 339"/>
                <a:gd name="T12" fmla="*/ 81 w 340"/>
                <a:gd name="T13" fmla="*/ 44 h 339"/>
                <a:gd name="T14" fmla="*/ 121 w 340"/>
                <a:gd name="T15" fmla="*/ 27 h 339"/>
                <a:gd name="T16" fmla="*/ 156 w 340"/>
                <a:gd name="T17" fmla="*/ 15 h 339"/>
                <a:gd name="T18" fmla="*/ 181 w 340"/>
                <a:gd name="T19" fmla="*/ 10 h 339"/>
                <a:gd name="T20" fmla="*/ 207 w 340"/>
                <a:gd name="T21" fmla="*/ 6 h 339"/>
                <a:gd name="T22" fmla="*/ 235 w 340"/>
                <a:gd name="T23" fmla="*/ 1 h 339"/>
                <a:gd name="T24" fmla="*/ 262 w 340"/>
                <a:gd name="T25" fmla="*/ 0 h 339"/>
                <a:gd name="T26" fmla="*/ 289 w 340"/>
                <a:gd name="T27" fmla="*/ 0 h 339"/>
                <a:gd name="T28" fmla="*/ 317 w 340"/>
                <a:gd name="T29" fmla="*/ 1 h 339"/>
                <a:gd name="T30" fmla="*/ 344 w 340"/>
                <a:gd name="T31" fmla="*/ 6 h 339"/>
                <a:gd name="T32" fmla="*/ 370 w 340"/>
                <a:gd name="T33" fmla="*/ 10 h 339"/>
                <a:gd name="T34" fmla="*/ 394 w 340"/>
                <a:gd name="T35" fmla="*/ 15 h 339"/>
                <a:gd name="T36" fmla="*/ 428 w 340"/>
                <a:gd name="T37" fmla="*/ 27 h 339"/>
                <a:gd name="T38" fmla="*/ 469 w 340"/>
                <a:gd name="T39" fmla="*/ 44 h 339"/>
                <a:gd name="T40" fmla="*/ 505 w 340"/>
                <a:gd name="T41" fmla="*/ 69 h 339"/>
                <a:gd name="T42" fmla="*/ 522 w 340"/>
                <a:gd name="T43" fmla="*/ 87 h 339"/>
                <a:gd name="T44" fmla="*/ 533 w 340"/>
                <a:gd name="T45" fmla="*/ 101 h 339"/>
                <a:gd name="T46" fmla="*/ 541 w 340"/>
                <a:gd name="T47" fmla="*/ 115 h 339"/>
                <a:gd name="T48" fmla="*/ 548 w 340"/>
                <a:gd name="T49" fmla="*/ 130 h 339"/>
                <a:gd name="T50" fmla="*/ 549 w 340"/>
                <a:gd name="T51" fmla="*/ 146 h 339"/>
                <a:gd name="T52" fmla="*/ 549 w 340"/>
                <a:gd name="T53" fmla="*/ 154 h 339"/>
                <a:gd name="T54" fmla="*/ 548 w 340"/>
                <a:gd name="T55" fmla="*/ 169 h 339"/>
                <a:gd name="T56" fmla="*/ 545 w 340"/>
                <a:gd name="T57" fmla="*/ 185 h 339"/>
                <a:gd name="T58" fmla="*/ 539 w 340"/>
                <a:gd name="T59" fmla="*/ 200 h 339"/>
                <a:gd name="T60" fmla="*/ 529 w 340"/>
                <a:gd name="T61" fmla="*/ 214 h 339"/>
                <a:gd name="T62" fmla="*/ 518 w 340"/>
                <a:gd name="T63" fmla="*/ 226 h 339"/>
                <a:gd name="T64" fmla="*/ 487 w 340"/>
                <a:gd name="T65" fmla="*/ 251 h 339"/>
                <a:gd name="T66" fmla="*/ 449 w 340"/>
                <a:gd name="T67" fmla="*/ 273 h 339"/>
                <a:gd name="T68" fmla="*/ 406 w 340"/>
                <a:gd name="T69" fmla="*/ 290 h 339"/>
                <a:gd name="T70" fmla="*/ 383 w 340"/>
                <a:gd name="T71" fmla="*/ 296 h 339"/>
                <a:gd name="T72" fmla="*/ 357 w 340"/>
                <a:gd name="T73" fmla="*/ 301 h 339"/>
                <a:gd name="T74" fmla="*/ 329 w 340"/>
                <a:gd name="T75" fmla="*/ 305 h 339"/>
                <a:gd name="T76" fmla="*/ 302 w 340"/>
                <a:gd name="T77" fmla="*/ 306 h 339"/>
                <a:gd name="T78" fmla="*/ 276 w 340"/>
                <a:gd name="T79" fmla="*/ 307 h 339"/>
                <a:gd name="T80" fmla="*/ 248 w 340"/>
                <a:gd name="T81" fmla="*/ 306 h 339"/>
                <a:gd name="T82" fmla="*/ 221 w 340"/>
                <a:gd name="T83" fmla="*/ 305 h 339"/>
                <a:gd name="T84" fmla="*/ 192 w 340"/>
                <a:gd name="T85" fmla="*/ 301 h 339"/>
                <a:gd name="T86" fmla="*/ 168 w 340"/>
                <a:gd name="T87" fmla="*/ 296 h 339"/>
                <a:gd name="T88" fmla="*/ 143 w 340"/>
                <a:gd name="T89" fmla="*/ 290 h 339"/>
                <a:gd name="T90" fmla="*/ 101 w 340"/>
                <a:gd name="T91" fmla="*/ 273 h 339"/>
                <a:gd name="T92" fmla="*/ 65 w 340"/>
                <a:gd name="T93" fmla="*/ 251 h 339"/>
                <a:gd name="T94" fmla="*/ 34 w 340"/>
                <a:gd name="T95" fmla="*/ 226 h 339"/>
                <a:gd name="T96" fmla="*/ 22 w 340"/>
                <a:gd name="T97" fmla="*/ 214 h 339"/>
                <a:gd name="T98" fmla="*/ 15 w 340"/>
                <a:gd name="T99" fmla="*/ 200 h 339"/>
                <a:gd name="T100" fmla="*/ 7 w 340"/>
                <a:gd name="T101" fmla="*/ 185 h 339"/>
                <a:gd name="T102" fmla="*/ 1 w 340"/>
                <a:gd name="T103" fmla="*/ 169 h 339"/>
                <a:gd name="T104" fmla="*/ 0 w 340"/>
                <a:gd name="T105" fmla="*/ 154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70" name="Freeform 11"/>
            <p:cNvSpPr>
              <a:spLocks/>
            </p:cNvSpPr>
            <p:nvPr/>
          </p:nvSpPr>
          <p:spPr bwMode="auto">
            <a:xfrm>
              <a:off x="2354" y="2071"/>
              <a:ext cx="399" cy="328"/>
            </a:xfrm>
            <a:custGeom>
              <a:avLst/>
              <a:gdLst>
                <a:gd name="T0" fmla="*/ 0 w 340"/>
                <a:gd name="T1" fmla="*/ 146 h 339"/>
                <a:gd name="T2" fmla="*/ 1 w 340"/>
                <a:gd name="T3" fmla="*/ 130 h 339"/>
                <a:gd name="T4" fmla="*/ 9 w 340"/>
                <a:gd name="T5" fmla="*/ 115 h 339"/>
                <a:gd name="T6" fmla="*/ 16 w 340"/>
                <a:gd name="T7" fmla="*/ 101 h 339"/>
                <a:gd name="T8" fmla="*/ 27 w 340"/>
                <a:gd name="T9" fmla="*/ 87 h 339"/>
                <a:gd name="T10" fmla="*/ 48 w 340"/>
                <a:gd name="T11" fmla="*/ 69 h 339"/>
                <a:gd name="T12" fmla="*/ 81 w 340"/>
                <a:gd name="T13" fmla="*/ 44 h 339"/>
                <a:gd name="T14" fmla="*/ 121 w 340"/>
                <a:gd name="T15" fmla="*/ 27 h 339"/>
                <a:gd name="T16" fmla="*/ 156 w 340"/>
                <a:gd name="T17" fmla="*/ 15 h 339"/>
                <a:gd name="T18" fmla="*/ 181 w 340"/>
                <a:gd name="T19" fmla="*/ 10 h 339"/>
                <a:gd name="T20" fmla="*/ 207 w 340"/>
                <a:gd name="T21" fmla="*/ 6 h 339"/>
                <a:gd name="T22" fmla="*/ 235 w 340"/>
                <a:gd name="T23" fmla="*/ 1 h 339"/>
                <a:gd name="T24" fmla="*/ 262 w 340"/>
                <a:gd name="T25" fmla="*/ 0 h 339"/>
                <a:gd name="T26" fmla="*/ 289 w 340"/>
                <a:gd name="T27" fmla="*/ 0 h 339"/>
                <a:gd name="T28" fmla="*/ 317 w 340"/>
                <a:gd name="T29" fmla="*/ 1 h 339"/>
                <a:gd name="T30" fmla="*/ 344 w 340"/>
                <a:gd name="T31" fmla="*/ 6 h 339"/>
                <a:gd name="T32" fmla="*/ 370 w 340"/>
                <a:gd name="T33" fmla="*/ 10 h 339"/>
                <a:gd name="T34" fmla="*/ 394 w 340"/>
                <a:gd name="T35" fmla="*/ 15 h 339"/>
                <a:gd name="T36" fmla="*/ 428 w 340"/>
                <a:gd name="T37" fmla="*/ 27 h 339"/>
                <a:gd name="T38" fmla="*/ 469 w 340"/>
                <a:gd name="T39" fmla="*/ 44 h 339"/>
                <a:gd name="T40" fmla="*/ 505 w 340"/>
                <a:gd name="T41" fmla="*/ 69 h 339"/>
                <a:gd name="T42" fmla="*/ 522 w 340"/>
                <a:gd name="T43" fmla="*/ 87 h 339"/>
                <a:gd name="T44" fmla="*/ 533 w 340"/>
                <a:gd name="T45" fmla="*/ 101 h 339"/>
                <a:gd name="T46" fmla="*/ 541 w 340"/>
                <a:gd name="T47" fmla="*/ 115 h 339"/>
                <a:gd name="T48" fmla="*/ 548 w 340"/>
                <a:gd name="T49" fmla="*/ 130 h 339"/>
                <a:gd name="T50" fmla="*/ 549 w 340"/>
                <a:gd name="T51" fmla="*/ 146 h 339"/>
                <a:gd name="T52" fmla="*/ 549 w 340"/>
                <a:gd name="T53" fmla="*/ 154 h 339"/>
                <a:gd name="T54" fmla="*/ 548 w 340"/>
                <a:gd name="T55" fmla="*/ 169 h 339"/>
                <a:gd name="T56" fmla="*/ 545 w 340"/>
                <a:gd name="T57" fmla="*/ 185 h 339"/>
                <a:gd name="T58" fmla="*/ 539 w 340"/>
                <a:gd name="T59" fmla="*/ 200 h 339"/>
                <a:gd name="T60" fmla="*/ 529 w 340"/>
                <a:gd name="T61" fmla="*/ 214 h 339"/>
                <a:gd name="T62" fmla="*/ 518 w 340"/>
                <a:gd name="T63" fmla="*/ 226 h 339"/>
                <a:gd name="T64" fmla="*/ 487 w 340"/>
                <a:gd name="T65" fmla="*/ 251 h 339"/>
                <a:gd name="T66" fmla="*/ 449 w 340"/>
                <a:gd name="T67" fmla="*/ 273 h 339"/>
                <a:gd name="T68" fmla="*/ 406 w 340"/>
                <a:gd name="T69" fmla="*/ 290 h 339"/>
                <a:gd name="T70" fmla="*/ 383 w 340"/>
                <a:gd name="T71" fmla="*/ 296 h 339"/>
                <a:gd name="T72" fmla="*/ 357 w 340"/>
                <a:gd name="T73" fmla="*/ 301 h 339"/>
                <a:gd name="T74" fmla="*/ 329 w 340"/>
                <a:gd name="T75" fmla="*/ 305 h 339"/>
                <a:gd name="T76" fmla="*/ 302 w 340"/>
                <a:gd name="T77" fmla="*/ 306 h 339"/>
                <a:gd name="T78" fmla="*/ 276 w 340"/>
                <a:gd name="T79" fmla="*/ 307 h 339"/>
                <a:gd name="T80" fmla="*/ 248 w 340"/>
                <a:gd name="T81" fmla="*/ 306 h 339"/>
                <a:gd name="T82" fmla="*/ 221 w 340"/>
                <a:gd name="T83" fmla="*/ 305 h 339"/>
                <a:gd name="T84" fmla="*/ 192 w 340"/>
                <a:gd name="T85" fmla="*/ 301 h 339"/>
                <a:gd name="T86" fmla="*/ 168 w 340"/>
                <a:gd name="T87" fmla="*/ 296 h 339"/>
                <a:gd name="T88" fmla="*/ 143 w 340"/>
                <a:gd name="T89" fmla="*/ 290 h 339"/>
                <a:gd name="T90" fmla="*/ 101 w 340"/>
                <a:gd name="T91" fmla="*/ 273 h 339"/>
                <a:gd name="T92" fmla="*/ 65 w 340"/>
                <a:gd name="T93" fmla="*/ 251 h 339"/>
                <a:gd name="T94" fmla="*/ 34 w 340"/>
                <a:gd name="T95" fmla="*/ 226 h 339"/>
                <a:gd name="T96" fmla="*/ 22 w 340"/>
                <a:gd name="T97" fmla="*/ 214 h 339"/>
                <a:gd name="T98" fmla="*/ 15 w 340"/>
                <a:gd name="T99" fmla="*/ 200 h 339"/>
                <a:gd name="T100" fmla="*/ 7 w 340"/>
                <a:gd name="T101" fmla="*/ 185 h 339"/>
                <a:gd name="T102" fmla="*/ 1 w 340"/>
                <a:gd name="T103" fmla="*/ 169 h 339"/>
                <a:gd name="T104" fmla="*/ 0 w 340"/>
                <a:gd name="T105" fmla="*/ 154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71" name="Rectangle 12"/>
            <p:cNvSpPr>
              <a:spLocks noChangeArrowheads="1"/>
            </p:cNvSpPr>
            <p:nvPr/>
          </p:nvSpPr>
          <p:spPr bwMode="auto">
            <a:xfrm>
              <a:off x="2426" y="2115"/>
              <a:ext cx="12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9</a:t>
              </a:r>
              <a:endParaRPr lang="en-US" altLang="zh-CN" sz="2800">
                <a:solidFill>
                  <a:schemeClr val="bg1"/>
                </a:solidFill>
                <a:latin typeface="Times New Roman" pitchFamily="18" charset="0"/>
                <a:ea typeface="楷体_GB2312" pitchFamily="49" charset="-122"/>
              </a:endParaRPr>
            </a:p>
          </p:txBody>
        </p:sp>
        <p:sp>
          <p:nvSpPr>
            <p:cNvPr id="52272" name="Freeform 13"/>
            <p:cNvSpPr>
              <a:spLocks/>
            </p:cNvSpPr>
            <p:nvPr/>
          </p:nvSpPr>
          <p:spPr bwMode="auto">
            <a:xfrm>
              <a:off x="355" y="2725"/>
              <a:ext cx="400" cy="327"/>
            </a:xfrm>
            <a:custGeom>
              <a:avLst/>
              <a:gdLst>
                <a:gd name="T0" fmla="*/ 0 w 340"/>
                <a:gd name="T1" fmla="*/ 143 h 340"/>
                <a:gd name="T2" fmla="*/ 2 w 340"/>
                <a:gd name="T3" fmla="*/ 128 h 340"/>
                <a:gd name="T4" fmla="*/ 9 w 340"/>
                <a:gd name="T5" fmla="*/ 113 h 340"/>
                <a:gd name="T6" fmla="*/ 16 w 340"/>
                <a:gd name="T7" fmla="*/ 100 h 340"/>
                <a:gd name="T8" fmla="*/ 28 w 340"/>
                <a:gd name="T9" fmla="*/ 85 h 340"/>
                <a:gd name="T10" fmla="*/ 48 w 340"/>
                <a:gd name="T11" fmla="*/ 66 h 340"/>
                <a:gd name="T12" fmla="*/ 81 w 340"/>
                <a:gd name="T13" fmla="*/ 44 h 340"/>
                <a:gd name="T14" fmla="*/ 122 w 340"/>
                <a:gd name="T15" fmla="*/ 27 h 340"/>
                <a:gd name="T16" fmla="*/ 158 w 340"/>
                <a:gd name="T17" fmla="*/ 14 h 340"/>
                <a:gd name="T18" fmla="*/ 182 w 340"/>
                <a:gd name="T19" fmla="*/ 10 h 340"/>
                <a:gd name="T20" fmla="*/ 209 w 340"/>
                <a:gd name="T21" fmla="*/ 6 h 340"/>
                <a:gd name="T22" fmla="*/ 236 w 340"/>
                <a:gd name="T23" fmla="*/ 2 h 340"/>
                <a:gd name="T24" fmla="*/ 265 w 340"/>
                <a:gd name="T25" fmla="*/ 0 h 340"/>
                <a:gd name="T26" fmla="*/ 292 w 340"/>
                <a:gd name="T27" fmla="*/ 0 h 340"/>
                <a:gd name="T28" fmla="*/ 320 w 340"/>
                <a:gd name="T29" fmla="*/ 2 h 340"/>
                <a:gd name="T30" fmla="*/ 347 w 340"/>
                <a:gd name="T31" fmla="*/ 6 h 340"/>
                <a:gd name="T32" fmla="*/ 371 w 340"/>
                <a:gd name="T33" fmla="*/ 10 h 340"/>
                <a:gd name="T34" fmla="*/ 398 w 340"/>
                <a:gd name="T35" fmla="*/ 14 h 340"/>
                <a:gd name="T36" fmla="*/ 432 w 340"/>
                <a:gd name="T37" fmla="*/ 27 h 340"/>
                <a:gd name="T38" fmla="*/ 473 w 340"/>
                <a:gd name="T39" fmla="*/ 44 h 340"/>
                <a:gd name="T40" fmla="*/ 508 w 340"/>
                <a:gd name="T41" fmla="*/ 66 h 340"/>
                <a:gd name="T42" fmla="*/ 526 w 340"/>
                <a:gd name="T43" fmla="*/ 85 h 340"/>
                <a:gd name="T44" fmla="*/ 539 w 340"/>
                <a:gd name="T45" fmla="*/ 100 h 340"/>
                <a:gd name="T46" fmla="*/ 546 w 340"/>
                <a:gd name="T47" fmla="*/ 113 h 340"/>
                <a:gd name="T48" fmla="*/ 552 w 340"/>
                <a:gd name="T49" fmla="*/ 128 h 340"/>
                <a:gd name="T50" fmla="*/ 554 w 340"/>
                <a:gd name="T51" fmla="*/ 143 h 340"/>
                <a:gd name="T52" fmla="*/ 554 w 340"/>
                <a:gd name="T53" fmla="*/ 152 h 340"/>
                <a:gd name="T54" fmla="*/ 552 w 340"/>
                <a:gd name="T55" fmla="*/ 166 h 340"/>
                <a:gd name="T56" fmla="*/ 551 w 340"/>
                <a:gd name="T57" fmla="*/ 182 h 340"/>
                <a:gd name="T58" fmla="*/ 542 w 340"/>
                <a:gd name="T59" fmla="*/ 197 h 340"/>
                <a:gd name="T60" fmla="*/ 534 w 340"/>
                <a:gd name="T61" fmla="*/ 210 h 340"/>
                <a:gd name="T62" fmla="*/ 524 w 340"/>
                <a:gd name="T63" fmla="*/ 223 h 340"/>
                <a:gd name="T64" fmla="*/ 492 w 340"/>
                <a:gd name="T65" fmla="*/ 246 h 340"/>
                <a:gd name="T66" fmla="*/ 453 w 340"/>
                <a:gd name="T67" fmla="*/ 268 h 340"/>
                <a:gd name="T68" fmla="*/ 408 w 340"/>
                <a:gd name="T69" fmla="*/ 285 h 340"/>
                <a:gd name="T70" fmla="*/ 386 w 340"/>
                <a:gd name="T71" fmla="*/ 290 h 340"/>
                <a:gd name="T72" fmla="*/ 360 w 340"/>
                <a:gd name="T73" fmla="*/ 296 h 340"/>
                <a:gd name="T74" fmla="*/ 332 w 340"/>
                <a:gd name="T75" fmla="*/ 300 h 340"/>
                <a:gd name="T76" fmla="*/ 305 w 340"/>
                <a:gd name="T77" fmla="*/ 301 h 340"/>
                <a:gd name="T78" fmla="*/ 276 w 340"/>
                <a:gd name="T79" fmla="*/ 302 h 340"/>
                <a:gd name="T80" fmla="*/ 249 w 340"/>
                <a:gd name="T81" fmla="*/ 301 h 340"/>
                <a:gd name="T82" fmla="*/ 221 w 340"/>
                <a:gd name="T83" fmla="*/ 300 h 340"/>
                <a:gd name="T84" fmla="*/ 194 w 340"/>
                <a:gd name="T85" fmla="*/ 296 h 340"/>
                <a:gd name="T86" fmla="*/ 169 w 340"/>
                <a:gd name="T87" fmla="*/ 290 h 340"/>
                <a:gd name="T88" fmla="*/ 147 w 340"/>
                <a:gd name="T89" fmla="*/ 285 h 340"/>
                <a:gd name="T90" fmla="*/ 102 w 340"/>
                <a:gd name="T91" fmla="*/ 268 h 340"/>
                <a:gd name="T92" fmla="*/ 65 w 340"/>
                <a:gd name="T93" fmla="*/ 246 h 340"/>
                <a:gd name="T94" fmla="*/ 36 w 340"/>
                <a:gd name="T95" fmla="*/ 223 h 340"/>
                <a:gd name="T96" fmla="*/ 22 w 340"/>
                <a:gd name="T97" fmla="*/ 210 h 340"/>
                <a:gd name="T98" fmla="*/ 15 w 340"/>
                <a:gd name="T99" fmla="*/ 197 h 340"/>
                <a:gd name="T100" fmla="*/ 8 w 340"/>
                <a:gd name="T101" fmla="*/ 182 h 340"/>
                <a:gd name="T102" fmla="*/ 2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73" name="Freeform 14"/>
            <p:cNvSpPr>
              <a:spLocks/>
            </p:cNvSpPr>
            <p:nvPr/>
          </p:nvSpPr>
          <p:spPr bwMode="auto">
            <a:xfrm>
              <a:off x="355" y="2725"/>
              <a:ext cx="400" cy="327"/>
            </a:xfrm>
            <a:custGeom>
              <a:avLst/>
              <a:gdLst>
                <a:gd name="T0" fmla="*/ 0 w 340"/>
                <a:gd name="T1" fmla="*/ 143 h 340"/>
                <a:gd name="T2" fmla="*/ 2 w 340"/>
                <a:gd name="T3" fmla="*/ 128 h 340"/>
                <a:gd name="T4" fmla="*/ 9 w 340"/>
                <a:gd name="T5" fmla="*/ 113 h 340"/>
                <a:gd name="T6" fmla="*/ 16 w 340"/>
                <a:gd name="T7" fmla="*/ 100 h 340"/>
                <a:gd name="T8" fmla="*/ 28 w 340"/>
                <a:gd name="T9" fmla="*/ 85 h 340"/>
                <a:gd name="T10" fmla="*/ 48 w 340"/>
                <a:gd name="T11" fmla="*/ 66 h 340"/>
                <a:gd name="T12" fmla="*/ 81 w 340"/>
                <a:gd name="T13" fmla="*/ 44 h 340"/>
                <a:gd name="T14" fmla="*/ 122 w 340"/>
                <a:gd name="T15" fmla="*/ 27 h 340"/>
                <a:gd name="T16" fmla="*/ 158 w 340"/>
                <a:gd name="T17" fmla="*/ 14 h 340"/>
                <a:gd name="T18" fmla="*/ 182 w 340"/>
                <a:gd name="T19" fmla="*/ 10 h 340"/>
                <a:gd name="T20" fmla="*/ 209 w 340"/>
                <a:gd name="T21" fmla="*/ 6 h 340"/>
                <a:gd name="T22" fmla="*/ 236 w 340"/>
                <a:gd name="T23" fmla="*/ 2 h 340"/>
                <a:gd name="T24" fmla="*/ 265 w 340"/>
                <a:gd name="T25" fmla="*/ 0 h 340"/>
                <a:gd name="T26" fmla="*/ 292 w 340"/>
                <a:gd name="T27" fmla="*/ 0 h 340"/>
                <a:gd name="T28" fmla="*/ 320 w 340"/>
                <a:gd name="T29" fmla="*/ 2 h 340"/>
                <a:gd name="T30" fmla="*/ 347 w 340"/>
                <a:gd name="T31" fmla="*/ 6 h 340"/>
                <a:gd name="T32" fmla="*/ 371 w 340"/>
                <a:gd name="T33" fmla="*/ 10 h 340"/>
                <a:gd name="T34" fmla="*/ 398 w 340"/>
                <a:gd name="T35" fmla="*/ 14 h 340"/>
                <a:gd name="T36" fmla="*/ 432 w 340"/>
                <a:gd name="T37" fmla="*/ 27 h 340"/>
                <a:gd name="T38" fmla="*/ 473 w 340"/>
                <a:gd name="T39" fmla="*/ 44 h 340"/>
                <a:gd name="T40" fmla="*/ 508 w 340"/>
                <a:gd name="T41" fmla="*/ 66 h 340"/>
                <a:gd name="T42" fmla="*/ 526 w 340"/>
                <a:gd name="T43" fmla="*/ 85 h 340"/>
                <a:gd name="T44" fmla="*/ 539 w 340"/>
                <a:gd name="T45" fmla="*/ 100 h 340"/>
                <a:gd name="T46" fmla="*/ 546 w 340"/>
                <a:gd name="T47" fmla="*/ 113 h 340"/>
                <a:gd name="T48" fmla="*/ 552 w 340"/>
                <a:gd name="T49" fmla="*/ 128 h 340"/>
                <a:gd name="T50" fmla="*/ 554 w 340"/>
                <a:gd name="T51" fmla="*/ 143 h 340"/>
                <a:gd name="T52" fmla="*/ 554 w 340"/>
                <a:gd name="T53" fmla="*/ 152 h 340"/>
                <a:gd name="T54" fmla="*/ 552 w 340"/>
                <a:gd name="T55" fmla="*/ 166 h 340"/>
                <a:gd name="T56" fmla="*/ 551 w 340"/>
                <a:gd name="T57" fmla="*/ 182 h 340"/>
                <a:gd name="T58" fmla="*/ 542 w 340"/>
                <a:gd name="T59" fmla="*/ 197 h 340"/>
                <a:gd name="T60" fmla="*/ 534 w 340"/>
                <a:gd name="T61" fmla="*/ 210 h 340"/>
                <a:gd name="T62" fmla="*/ 524 w 340"/>
                <a:gd name="T63" fmla="*/ 223 h 340"/>
                <a:gd name="T64" fmla="*/ 492 w 340"/>
                <a:gd name="T65" fmla="*/ 246 h 340"/>
                <a:gd name="T66" fmla="*/ 453 w 340"/>
                <a:gd name="T67" fmla="*/ 268 h 340"/>
                <a:gd name="T68" fmla="*/ 408 w 340"/>
                <a:gd name="T69" fmla="*/ 285 h 340"/>
                <a:gd name="T70" fmla="*/ 386 w 340"/>
                <a:gd name="T71" fmla="*/ 290 h 340"/>
                <a:gd name="T72" fmla="*/ 360 w 340"/>
                <a:gd name="T73" fmla="*/ 296 h 340"/>
                <a:gd name="T74" fmla="*/ 332 w 340"/>
                <a:gd name="T75" fmla="*/ 300 h 340"/>
                <a:gd name="T76" fmla="*/ 305 w 340"/>
                <a:gd name="T77" fmla="*/ 301 h 340"/>
                <a:gd name="T78" fmla="*/ 276 w 340"/>
                <a:gd name="T79" fmla="*/ 302 h 340"/>
                <a:gd name="T80" fmla="*/ 249 w 340"/>
                <a:gd name="T81" fmla="*/ 301 h 340"/>
                <a:gd name="T82" fmla="*/ 221 w 340"/>
                <a:gd name="T83" fmla="*/ 300 h 340"/>
                <a:gd name="T84" fmla="*/ 194 w 340"/>
                <a:gd name="T85" fmla="*/ 296 h 340"/>
                <a:gd name="T86" fmla="*/ 169 w 340"/>
                <a:gd name="T87" fmla="*/ 290 h 340"/>
                <a:gd name="T88" fmla="*/ 147 w 340"/>
                <a:gd name="T89" fmla="*/ 285 h 340"/>
                <a:gd name="T90" fmla="*/ 102 w 340"/>
                <a:gd name="T91" fmla="*/ 268 h 340"/>
                <a:gd name="T92" fmla="*/ 65 w 340"/>
                <a:gd name="T93" fmla="*/ 246 h 340"/>
                <a:gd name="T94" fmla="*/ 36 w 340"/>
                <a:gd name="T95" fmla="*/ 223 h 340"/>
                <a:gd name="T96" fmla="*/ 22 w 340"/>
                <a:gd name="T97" fmla="*/ 210 h 340"/>
                <a:gd name="T98" fmla="*/ 15 w 340"/>
                <a:gd name="T99" fmla="*/ 197 h 340"/>
                <a:gd name="T100" fmla="*/ 8 w 340"/>
                <a:gd name="T101" fmla="*/ 182 h 340"/>
                <a:gd name="T102" fmla="*/ 2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74" name="Rectangle 15"/>
            <p:cNvSpPr>
              <a:spLocks noChangeArrowheads="1"/>
            </p:cNvSpPr>
            <p:nvPr/>
          </p:nvSpPr>
          <p:spPr bwMode="auto">
            <a:xfrm>
              <a:off x="476" y="2750"/>
              <a:ext cx="25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32</a:t>
              </a:r>
              <a:endParaRPr lang="en-US" altLang="zh-CN" sz="2800">
                <a:solidFill>
                  <a:schemeClr val="bg1"/>
                </a:solidFill>
                <a:latin typeface="Times New Roman" pitchFamily="18" charset="0"/>
                <a:ea typeface="楷体_GB2312" pitchFamily="49" charset="-122"/>
              </a:endParaRPr>
            </a:p>
          </p:txBody>
        </p:sp>
        <p:sp>
          <p:nvSpPr>
            <p:cNvPr id="52275" name="Freeform 16"/>
            <p:cNvSpPr>
              <a:spLocks/>
            </p:cNvSpPr>
            <p:nvPr/>
          </p:nvSpPr>
          <p:spPr bwMode="auto">
            <a:xfrm>
              <a:off x="1155" y="2725"/>
              <a:ext cx="399" cy="327"/>
            </a:xfrm>
            <a:custGeom>
              <a:avLst/>
              <a:gdLst>
                <a:gd name="T0" fmla="*/ 0 w 340"/>
                <a:gd name="T1" fmla="*/ 143 h 340"/>
                <a:gd name="T2" fmla="*/ 1 w 340"/>
                <a:gd name="T3" fmla="*/ 128 h 340"/>
                <a:gd name="T4" fmla="*/ 8 w 340"/>
                <a:gd name="T5" fmla="*/ 113 h 340"/>
                <a:gd name="T6" fmla="*/ 16 w 340"/>
                <a:gd name="T7" fmla="*/ 100 h 340"/>
                <a:gd name="T8" fmla="*/ 27 w 340"/>
                <a:gd name="T9" fmla="*/ 85 h 340"/>
                <a:gd name="T10" fmla="*/ 47 w 340"/>
                <a:gd name="T11" fmla="*/ 66 h 340"/>
                <a:gd name="T12" fmla="*/ 80 w 340"/>
                <a:gd name="T13" fmla="*/ 44 h 340"/>
                <a:gd name="T14" fmla="*/ 121 w 340"/>
                <a:gd name="T15" fmla="*/ 27 h 340"/>
                <a:gd name="T16" fmla="*/ 156 w 340"/>
                <a:gd name="T17" fmla="*/ 14 h 340"/>
                <a:gd name="T18" fmla="*/ 181 w 340"/>
                <a:gd name="T19" fmla="*/ 10 h 340"/>
                <a:gd name="T20" fmla="*/ 205 w 340"/>
                <a:gd name="T21" fmla="*/ 6 h 340"/>
                <a:gd name="T22" fmla="*/ 232 w 340"/>
                <a:gd name="T23" fmla="*/ 2 h 340"/>
                <a:gd name="T24" fmla="*/ 261 w 340"/>
                <a:gd name="T25" fmla="*/ 0 h 340"/>
                <a:gd name="T26" fmla="*/ 288 w 340"/>
                <a:gd name="T27" fmla="*/ 0 h 340"/>
                <a:gd name="T28" fmla="*/ 316 w 340"/>
                <a:gd name="T29" fmla="*/ 2 h 340"/>
                <a:gd name="T30" fmla="*/ 343 w 340"/>
                <a:gd name="T31" fmla="*/ 6 h 340"/>
                <a:gd name="T32" fmla="*/ 370 w 340"/>
                <a:gd name="T33" fmla="*/ 10 h 340"/>
                <a:gd name="T34" fmla="*/ 392 w 340"/>
                <a:gd name="T35" fmla="*/ 14 h 340"/>
                <a:gd name="T36" fmla="*/ 428 w 340"/>
                <a:gd name="T37" fmla="*/ 27 h 340"/>
                <a:gd name="T38" fmla="*/ 468 w 340"/>
                <a:gd name="T39" fmla="*/ 44 h 340"/>
                <a:gd name="T40" fmla="*/ 502 w 340"/>
                <a:gd name="T41" fmla="*/ 66 h 340"/>
                <a:gd name="T42" fmla="*/ 522 w 340"/>
                <a:gd name="T43" fmla="*/ 85 h 340"/>
                <a:gd name="T44" fmla="*/ 533 w 340"/>
                <a:gd name="T45" fmla="*/ 100 h 340"/>
                <a:gd name="T46" fmla="*/ 540 w 340"/>
                <a:gd name="T47" fmla="*/ 113 h 340"/>
                <a:gd name="T48" fmla="*/ 547 w 340"/>
                <a:gd name="T49" fmla="*/ 128 h 340"/>
                <a:gd name="T50" fmla="*/ 549 w 340"/>
                <a:gd name="T51" fmla="*/ 143 h 340"/>
                <a:gd name="T52" fmla="*/ 549 w 340"/>
                <a:gd name="T53" fmla="*/ 152 h 340"/>
                <a:gd name="T54" fmla="*/ 547 w 340"/>
                <a:gd name="T55" fmla="*/ 166 h 340"/>
                <a:gd name="T56" fmla="*/ 545 w 340"/>
                <a:gd name="T57" fmla="*/ 182 h 340"/>
                <a:gd name="T58" fmla="*/ 539 w 340"/>
                <a:gd name="T59" fmla="*/ 197 h 340"/>
                <a:gd name="T60" fmla="*/ 529 w 340"/>
                <a:gd name="T61" fmla="*/ 210 h 340"/>
                <a:gd name="T62" fmla="*/ 518 w 340"/>
                <a:gd name="T63" fmla="*/ 223 h 340"/>
                <a:gd name="T64" fmla="*/ 486 w 340"/>
                <a:gd name="T65" fmla="*/ 246 h 340"/>
                <a:gd name="T66" fmla="*/ 447 w 340"/>
                <a:gd name="T67" fmla="*/ 268 h 340"/>
                <a:gd name="T68" fmla="*/ 404 w 340"/>
                <a:gd name="T69" fmla="*/ 285 h 340"/>
                <a:gd name="T70" fmla="*/ 381 w 340"/>
                <a:gd name="T71" fmla="*/ 290 h 340"/>
                <a:gd name="T72" fmla="*/ 357 w 340"/>
                <a:gd name="T73" fmla="*/ 296 h 340"/>
                <a:gd name="T74" fmla="*/ 329 w 340"/>
                <a:gd name="T75" fmla="*/ 300 h 340"/>
                <a:gd name="T76" fmla="*/ 302 w 340"/>
                <a:gd name="T77" fmla="*/ 301 h 340"/>
                <a:gd name="T78" fmla="*/ 276 w 340"/>
                <a:gd name="T79" fmla="*/ 302 h 340"/>
                <a:gd name="T80" fmla="*/ 248 w 340"/>
                <a:gd name="T81" fmla="*/ 301 h 340"/>
                <a:gd name="T82" fmla="*/ 221 w 340"/>
                <a:gd name="T83" fmla="*/ 300 h 340"/>
                <a:gd name="T84" fmla="*/ 192 w 340"/>
                <a:gd name="T85" fmla="*/ 296 h 340"/>
                <a:gd name="T86" fmla="*/ 167 w 340"/>
                <a:gd name="T87" fmla="*/ 290 h 340"/>
                <a:gd name="T88" fmla="*/ 143 w 340"/>
                <a:gd name="T89" fmla="*/ 285 h 340"/>
                <a:gd name="T90" fmla="*/ 101 w 340"/>
                <a:gd name="T91" fmla="*/ 268 h 340"/>
                <a:gd name="T92" fmla="*/ 63 w 340"/>
                <a:gd name="T93" fmla="*/ 246 h 340"/>
                <a:gd name="T94" fmla="*/ 34 w 340"/>
                <a:gd name="T95" fmla="*/ 223 h 340"/>
                <a:gd name="T96" fmla="*/ 22 w 340"/>
                <a:gd name="T97" fmla="*/ 210 h 340"/>
                <a:gd name="T98" fmla="*/ 13 w 340"/>
                <a:gd name="T99" fmla="*/ 197 h 340"/>
                <a:gd name="T100" fmla="*/ 7 w 340"/>
                <a:gd name="T101" fmla="*/ 182 h 340"/>
                <a:gd name="T102" fmla="*/ 1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76" name="Freeform 17"/>
            <p:cNvSpPr>
              <a:spLocks/>
            </p:cNvSpPr>
            <p:nvPr/>
          </p:nvSpPr>
          <p:spPr bwMode="auto">
            <a:xfrm>
              <a:off x="1155" y="2725"/>
              <a:ext cx="399" cy="327"/>
            </a:xfrm>
            <a:custGeom>
              <a:avLst/>
              <a:gdLst>
                <a:gd name="T0" fmla="*/ 0 w 340"/>
                <a:gd name="T1" fmla="*/ 143 h 340"/>
                <a:gd name="T2" fmla="*/ 1 w 340"/>
                <a:gd name="T3" fmla="*/ 128 h 340"/>
                <a:gd name="T4" fmla="*/ 8 w 340"/>
                <a:gd name="T5" fmla="*/ 113 h 340"/>
                <a:gd name="T6" fmla="*/ 16 w 340"/>
                <a:gd name="T7" fmla="*/ 100 h 340"/>
                <a:gd name="T8" fmla="*/ 27 w 340"/>
                <a:gd name="T9" fmla="*/ 85 h 340"/>
                <a:gd name="T10" fmla="*/ 47 w 340"/>
                <a:gd name="T11" fmla="*/ 66 h 340"/>
                <a:gd name="T12" fmla="*/ 80 w 340"/>
                <a:gd name="T13" fmla="*/ 44 h 340"/>
                <a:gd name="T14" fmla="*/ 121 w 340"/>
                <a:gd name="T15" fmla="*/ 27 h 340"/>
                <a:gd name="T16" fmla="*/ 156 w 340"/>
                <a:gd name="T17" fmla="*/ 14 h 340"/>
                <a:gd name="T18" fmla="*/ 181 w 340"/>
                <a:gd name="T19" fmla="*/ 10 h 340"/>
                <a:gd name="T20" fmla="*/ 205 w 340"/>
                <a:gd name="T21" fmla="*/ 6 h 340"/>
                <a:gd name="T22" fmla="*/ 232 w 340"/>
                <a:gd name="T23" fmla="*/ 2 h 340"/>
                <a:gd name="T24" fmla="*/ 261 w 340"/>
                <a:gd name="T25" fmla="*/ 0 h 340"/>
                <a:gd name="T26" fmla="*/ 288 w 340"/>
                <a:gd name="T27" fmla="*/ 0 h 340"/>
                <a:gd name="T28" fmla="*/ 316 w 340"/>
                <a:gd name="T29" fmla="*/ 2 h 340"/>
                <a:gd name="T30" fmla="*/ 343 w 340"/>
                <a:gd name="T31" fmla="*/ 6 h 340"/>
                <a:gd name="T32" fmla="*/ 370 w 340"/>
                <a:gd name="T33" fmla="*/ 10 h 340"/>
                <a:gd name="T34" fmla="*/ 392 w 340"/>
                <a:gd name="T35" fmla="*/ 14 h 340"/>
                <a:gd name="T36" fmla="*/ 428 w 340"/>
                <a:gd name="T37" fmla="*/ 27 h 340"/>
                <a:gd name="T38" fmla="*/ 468 w 340"/>
                <a:gd name="T39" fmla="*/ 44 h 340"/>
                <a:gd name="T40" fmla="*/ 502 w 340"/>
                <a:gd name="T41" fmla="*/ 66 h 340"/>
                <a:gd name="T42" fmla="*/ 522 w 340"/>
                <a:gd name="T43" fmla="*/ 85 h 340"/>
                <a:gd name="T44" fmla="*/ 533 w 340"/>
                <a:gd name="T45" fmla="*/ 100 h 340"/>
                <a:gd name="T46" fmla="*/ 540 w 340"/>
                <a:gd name="T47" fmla="*/ 113 h 340"/>
                <a:gd name="T48" fmla="*/ 547 w 340"/>
                <a:gd name="T49" fmla="*/ 128 h 340"/>
                <a:gd name="T50" fmla="*/ 549 w 340"/>
                <a:gd name="T51" fmla="*/ 143 h 340"/>
                <a:gd name="T52" fmla="*/ 549 w 340"/>
                <a:gd name="T53" fmla="*/ 152 h 340"/>
                <a:gd name="T54" fmla="*/ 547 w 340"/>
                <a:gd name="T55" fmla="*/ 166 h 340"/>
                <a:gd name="T56" fmla="*/ 545 w 340"/>
                <a:gd name="T57" fmla="*/ 182 h 340"/>
                <a:gd name="T58" fmla="*/ 539 w 340"/>
                <a:gd name="T59" fmla="*/ 197 h 340"/>
                <a:gd name="T60" fmla="*/ 529 w 340"/>
                <a:gd name="T61" fmla="*/ 210 h 340"/>
                <a:gd name="T62" fmla="*/ 518 w 340"/>
                <a:gd name="T63" fmla="*/ 223 h 340"/>
                <a:gd name="T64" fmla="*/ 486 w 340"/>
                <a:gd name="T65" fmla="*/ 246 h 340"/>
                <a:gd name="T66" fmla="*/ 447 w 340"/>
                <a:gd name="T67" fmla="*/ 268 h 340"/>
                <a:gd name="T68" fmla="*/ 404 w 340"/>
                <a:gd name="T69" fmla="*/ 285 h 340"/>
                <a:gd name="T70" fmla="*/ 381 w 340"/>
                <a:gd name="T71" fmla="*/ 290 h 340"/>
                <a:gd name="T72" fmla="*/ 357 w 340"/>
                <a:gd name="T73" fmla="*/ 296 h 340"/>
                <a:gd name="T74" fmla="*/ 329 w 340"/>
                <a:gd name="T75" fmla="*/ 300 h 340"/>
                <a:gd name="T76" fmla="*/ 302 w 340"/>
                <a:gd name="T77" fmla="*/ 301 h 340"/>
                <a:gd name="T78" fmla="*/ 276 w 340"/>
                <a:gd name="T79" fmla="*/ 302 h 340"/>
                <a:gd name="T80" fmla="*/ 248 w 340"/>
                <a:gd name="T81" fmla="*/ 301 h 340"/>
                <a:gd name="T82" fmla="*/ 221 w 340"/>
                <a:gd name="T83" fmla="*/ 300 h 340"/>
                <a:gd name="T84" fmla="*/ 192 w 340"/>
                <a:gd name="T85" fmla="*/ 296 h 340"/>
                <a:gd name="T86" fmla="*/ 167 w 340"/>
                <a:gd name="T87" fmla="*/ 290 h 340"/>
                <a:gd name="T88" fmla="*/ 143 w 340"/>
                <a:gd name="T89" fmla="*/ 285 h 340"/>
                <a:gd name="T90" fmla="*/ 101 w 340"/>
                <a:gd name="T91" fmla="*/ 268 h 340"/>
                <a:gd name="T92" fmla="*/ 63 w 340"/>
                <a:gd name="T93" fmla="*/ 246 h 340"/>
                <a:gd name="T94" fmla="*/ 34 w 340"/>
                <a:gd name="T95" fmla="*/ 223 h 340"/>
                <a:gd name="T96" fmla="*/ 22 w 340"/>
                <a:gd name="T97" fmla="*/ 210 h 340"/>
                <a:gd name="T98" fmla="*/ 13 w 340"/>
                <a:gd name="T99" fmla="*/ 197 h 340"/>
                <a:gd name="T100" fmla="*/ 7 w 340"/>
                <a:gd name="T101" fmla="*/ 182 h 340"/>
                <a:gd name="T102" fmla="*/ 1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77" name="Rectangle 18"/>
            <p:cNvSpPr>
              <a:spLocks noChangeArrowheads="1"/>
            </p:cNvSpPr>
            <p:nvPr/>
          </p:nvSpPr>
          <p:spPr bwMode="auto">
            <a:xfrm>
              <a:off x="1200" y="2750"/>
              <a:ext cx="28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40</a:t>
              </a:r>
              <a:endParaRPr lang="en-US" altLang="zh-CN" sz="2800">
                <a:solidFill>
                  <a:schemeClr val="bg1"/>
                </a:solidFill>
                <a:latin typeface="Times New Roman" pitchFamily="18" charset="0"/>
                <a:ea typeface="楷体_GB2312" pitchFamily="49" charset="-122"/>
              </a:endParaRPr>
            </a:p>
          </p:txBody>
        </p:sp>
        <p:sp>
          <p:nvSpPr>
            <p:cNvPr id="52278" name="Freeform 19"/>
            <p:cNvSpPr>
              <a:spLocks/>
            </p:cNvSpPr>
            <p:nvPr/>
          </p:nvSpPr>
          <p:spPr bwMode="auto">
            <a:xfrm>
              <a:off x="1954" y="2725"/>
              <a:ext cx="400" cy="327"/>
            </a:xfrm>
            <a:custGeom>
              <a:avLst/>
              <a:gdLst>
                <a:gd name="T0" fmla="*/ 0 w 340"/>
                <a:gd name="T1" fmla="*/ 143 h 340"/>
                <a:gd name="T2" fmla="*/ 1 w 340"/>
                <a:gd name="T3" fmla="*/ 128 h 340"/>
                <a:gd name="T4" fmla="*/ 9 w 340"/>
                <a:gd name="T5" fmla="*/ 113 h 340"/>
                <a:gd name="T6" fmla="*/ 16 w 340"/>
                <a:gd name="T7" fmla="*/ 100 h 340"/>
                <a:gd name="T8" fmla="*/ 28 w 340"/>
                <a:gd name="T9" fmla="*/ 85 h 340"/>
                <a:gd name="T10" fmla="*/ 48 w 340"/>
                <a:gd name="T11" fmla="*/ 66 h 340"/>
                <a:gd name="T12" fmla="*/ 81 w 340"/>
                <a:gd name="T13" fmla="*/ 44 h 340"/>
                <a:gd name="T14" fmla="*/ 122 w 340"/>
                <a:gd name="T15" fmla="*/ 27 h 340"/>
                <a:gd name="T16" fmla="*/ 156 w 340"/>
                <a:gd name="T17" fmla="*/ 14 h 340"/>
                <a:gd name="T18" fmla="*/ 182 w 340"/>
                <a:gd name="T19" fmla="*/ 10 h 340"/>
                <a:gd name="T20" fmla="*/ 206 w 340"/>
                <a:gd name="T21" fmla="*/ 6 h 340"/>
                <a:gd name="T22" fmla="*/ 234 w 340"/>
                <a:gd name="T23" fmla="*/ 2 h 340"/>
                <a:gd name="T24" fmla="*/ 261 w 340"/>
                <a:gd name="T25" fmla="*/ 0 h 340"/>
                <a:gd name="T26" fmla="*/ 289 w 340"/>
                <a:gd name="T27" fmla="*/ 0 h 340"/>
                <a:gd name="T28" fmla="*/ 320 w 340"/>
                <a:gd name="T29" fmla="*/ 2 h 340"/>
                <a:gd name="T30" fmla="*/ 347 w 340"/>
                <a:gd name="T31" fmla="*/ 6 h 340"/>
                <a:gd name="T32" fmla="*/ 371 w 340"/>
                <a:gd name="T33" fmla="*/ 10 h 340"/>
                <a:gd name="T34" fmla="*/ 398 w 340"/>
                <a:gd name="T35" fmla="*/ 14 h 340"/>
                <a:gd name="T36" fmla="*/ 432 w 340"/>
                <a:gd name="T37" fmla="*/ 27 h 340"/>
                <a:gd name="T38" fmla="*/ 472 w 340"/>
                <a:gd name="T39" fmla="*/ 44 h 340"/>
                <a:gd name="T40" fmla="*/ 508 w 340"/>
                <a:gd name="T41" fmla="*/ 66 h 340"/>
                <a:gd name="T42" fmla="*/ 526 w 340"/>
                <a:gd name="T43" fmla="*/ 85 h 340"/>
                <a:gd name="T44" fmla="*/ 536 w 340"/>
                <a:gd name="T45" fmla="*/ 100 h 340"/>
                <a:gd name="T46" fmla="*/ 544 w 340"/>
                <a:gd name="T47" fmla="*/ 113 h 340"/>
                <a:gd name="T48" fmla="*/ 552 w 340"/>
                <a:gd name="T49" fmla="*/ 128 h 340"/>
                <a:gd name="T50" fmla="*/ 554 w 340"/>
                <a:gd name="T51" fmla="*/ 143 h 340"/>
                <a:gd name="T52" fmla="*/ 554 w 340"/>
                <a:gd name="T53" fmla="*/ 152 h 340"/>
                <a:gd name="T54" fmla="*/ 552 w 340"/>
                <a:gd name="T55" fmla="*/ 166 h 340"/>
                <a:gd name="T56" fmla="*/ 548 w 340"/>
                <a:gd name="T57" fmla="*/ 182 h 340"/>
                <a:gd name="T58" fmla="*/ 542 w 340"/>
                <a:gd name="T59" fmla="*/ 197 h 340"/>
                <a:gd name="T60" fmla="*/ 533 w 340"/>
                <a:gd name="T61" fmla="*/ 210 h 340"/>
                <a:gd name="T62" fmla="*/ 520 w 340"/>
                <a:gd name="T63" fmla="*/ 223 h 340"/>
                <a:gd name="T64" fmla="*/ 492 w 340"/>
                <a:gd name="T65" fmla="*/ 246 h 340"/>
                <a:gd name="T66" fmla="*/ 453 w 340"/>
                <a:gd name="T67" fmla="*/ 268 h 340"/>
                <a:gd name="T68" fmla="*/ 408 w 340"/>
                <a:gd name="T69" fmla="*/ 285 h 340"/>
                <a:gd name="T70" fmla="*/ 386 w 340"/>
                <a:gd name="T71" fmla="*/ 290 h 340"/>
                <a:gd name="T72" fmla="*/ 360 w 340"/>
                <a:gd name="T73" fmla="*/ 296 h 340"/>
                <a:gd name="T74" fmla="*/ 332 w 340"/>
                <a:gd name="T75" fmla="*/ 300 h 340"/>
                <a:gd name="T76" fmla="*/ 305 w 340"/>
                <a:gd name="T77" fmla="*/ 301 h 340"/>
                <a:gd name="T78" fmla="*/ 276 w 340"/>
                <a:gd name="T79" fmla="*/ 302 h 340"/>
                <a:gd name="T80" fmla="*/ 249 w 340"/>
                <a:gd name="T81" fmla="*/ 301 h 340"/>
                <a:gd name="T82" fmla="*/ 221 w 340"/>
                <a:gd name="T83" fmla="*/ 300 h 340"/>
                <a:gd name="T84" fmla="*/ 194 w 340"/>
                <a:gd name="T85" fmla="*/ 296 h 340"/>
                <a:gd name="T86" fmla="*/ 167 w 340"/>
                <a:gd name="T87" fmla="*/ 290 h 340"/>
                <a:gd name="T88" fmla="*/ 146 w 340"/>
                <a:gd name="T89" fmla="*/ 285 h 340"/>
                <a:gd name="T90" fmla="*/ 101 w 340"/>
                <a:gd name="T91" fmla="*/ 268 h 340"/>
                <a:gd name="T92" fmla="*/ 65 w 340"/>
                <a:gd name="T93" fmla="*/ 246 h 340"/>
                <a:gd name="T94" fmla="*/ 34 w 340"/>
                <a:gd name="T95" fmla="*/ 223 h 340"/>
                <a:gd name="T96" fmla="*/ 22 w 340"/>
                <a:gd name="T97" fmla="*/ 210 h 340"/>
                <a:gd name="T98" fmla="*/ 13 w 340"/>
                <a:gd name="T99" fmla="*/ 197 h 340"/>
                <a:gd name="T100" fmla="*/ 7 w 340"/>
                <a:gd name="T101" fmla="*/ 182 h 340"/>
                <a:gd name="T102" fmla="*/ 1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79" name="Freeform 20"/>
            <p:cNvSpPr>
              <a:spLocks/>
            </p:cNvSpPr>
            <p:nvPr/>
          </p:nvSpPr>
          <p:spPr bwMode="auto">
            <a:xfrm>
              <a:off x="1954" y="2725"/>
              <a:ext cx="400" cy="327"/>
            </a:xfrm>
            <a:custGeom>
              <a:avLst/>
              <a:gdLst>
                <a:gd name="T0" fmla="*/ 0 w 340"/>
                <a:gd name="T1" fmla="*/ 143 h 340"/>
                <a:gd name="T2" fmla="*/ 1 w 340"/>
                <a:gd name="T3" fmla="*/ 128 h 340"/>
                <a:gd name="T4" fmla="*/ 9 w 340"/>
                <a:gd name="T5" fmla="*/ 113 h 340"/>
                <a:gd name="T6" fmla="*/ 16 w 340"/>
                <a:gd name="T7" fmla="*/ 100 h 340"/>
                <a:gd name="T8" fmla="*/ 28 w 340"/>
                <a:gd name="T9" fmla="*/ 85 h 340"/>
                <a:gd name="T10" fmla="*/ 48 w 340"/>
                <a:gd name="T11" fmla="*/ 66 h 340"/>
                <a:gd name="T12" fmla="*/ 81 w 340"/>
                <a:gd name="T13" fmla="*/ 44 h 340"/>
                <a:gd name="T14" fmla="*/ 122 w 340"/>
                <a:gd name="T15" fmla="*/ 27 h 340"/>
                <a:gd name="T16" fmla="*/ 156 w 340"/>
                <a:gd name="T17" fmla="*/ 14 h 340"/>
                <a:gd name="T18" fmla="*/ 182 w 340"/>
                <a:gd name="T19" fmla="*/ 10 h 340"/>
                <a:gd name="T20" fmla="*/ 206 w 340"/>
                <a:gd name="T21" fmla="*/ 6 h 340"/>
                <a:gd name="T22" fmla="*/ 234 w 340"/>
                <a:gd name="T23" fmla="*/ 2 h 340"/>
                <a:gd name="T24" fmla="*/ 261 w 340"/>
                <a:gd name="T25" fmla="*/ 0 h 340"/>
                <a:gd name="T26" fmla="*/ 289 w 340"/>
                <a:gd name="T27" fmla="*/ 0 h 340"/>
                <a:gd name="T28" fmla="*/ 320 w 340"/>
                <a:gd name="T29" fmla="*/ 2 h 340"/>
                <a:gd name="T30" fmla="*/ 347 w 340"/>
                <a:gd name="T31" fmla="*/ 6 h 340"/>
                <a:gd name="T32" fmla="*/ 371 w 340"/>
                <a:gd name="T33" fmla="*/ 10 h 340"/>
                <a:gd name="T34" fmla="*/ 398 w 340"/>
                <a:gd name="T35" fmla="*/ 14 h 340"/>
                <a:gd name="T36" fmla="*/ 432 w 340"/>
                <a:gd name="T37" fmla="*/ 27 h 340"/>
                <a:gd name="T38" fmla="*/ 472 w 340"/>
                <a:gd name="T39" fmla="*/ 44 h 340"/>
                <a:gd name="T40" fmla="*/ 508 w 340"/>
                <a:gd name="T41" fmla="*/ 66 h 340"/>
                <a:gd name="T42" fmla="*/ 526 w 340"/>
                <a:gd name="T43" fmla="*/ 85 h 340"/>
                <a:gd name="T44" fmla="*/ 536 w 340"/>
                <a:gd name="T45" fmla="*/ 100 h 340"/>
                <a:gd name="T46" fmla="*/ 544 w 340"/>
                <a:gd name="T47" fmla="*/ 113 h 340"/>
                <a:gd name="T48" fmla="*/ 552 w 340"/>
                <a:gd name="T49" fmla="*/ 128 h 340"/>
                <a:gd name="T50" fmla="*/ 554 w 340"/>
                <a:gd name="T51" fmla="*/ 143 h 340"/>
                <a:gd name="T52" fmla="*/ 554 w 340"/>
                <a:gd name="T53" fmla="*/ 152 h 340"/>
                <a:gd name="T54" fmla="*/ 552 w 340"/>
                <a:gd name="T55" fmla="*/ 166 h 340"/>
                <a:gd name="T56" fmla="*/ 548 w 340"/>
                <a:gd name="T57" fmla="*/ 182 h 340"/>
                <a:gd name="T58" fmla="*/ 542 w 340"/>
                <a:gd name="T59" fmla="*/ 197 h 340"/>
                <a:gd name="T60" fmla="*/ 533 w 340"/>
                <a:gd name="T61" fmla="*/ 210 h 340"/>
                <a:gd name="T62" fmla="*/ 520 w 340"/>
                <a:gd name="T63" fmla="*/ 223 h 340"/>
                <a:gd name="T64" fmla="*/ 492 w 340"/>
                <a:gd name="T65" fmla="*/ 246 h 340"/>
                <a:gd name="T66" fmla="*/ 453 w 340"/>
                <a:gd name="T67" fmla="*/ 268 h 340"/>
                <a:gd name="T68" fmla="*/ 408 w 340"/>
                <a:gd name="T69" fmla="*/ 285 h 340"/>
                <a:gd name="T70" fmla="*/ 386 w 340"/>
                <a:gd name="T71" fmla="*/ 290 h 340"/>
                <a:gd name="T72" fmla="*/ 360 w 340"/>
                <a:gd name="T73" fmla="*/ 296 h 340"/>
                <a:gd name="T74" fmla="*/ 332 w 340"/>
                <a:gd name="T75" fmla="*/ 300 h 340"/>
                <a:gd name="T76" fmla="*/ 305 w 340"/>
                <a:gd name="T77" fmla="*/ 301 h 340"/>
                <a:gd name="T78" fmla="*/ 276 w 340"/>
                <a:gd name="T79" fmla="*/ 302 h 340"/>
                <a:gd name="T80" fmla="*/ 249 w 340"/>
                <a:gd name="T81" fmla="*/ 301 h 340"/>
                <a:gd name="T82" fmla="*/ 221 w 340"/>
                <a:gd name="T83" fmla="*/ 300 h 340"/>
                <a:gd name="T84" fmla="*/ 194 w 340"/>
                <a:gd name="T85" fmla="*/ 296 h 340"/>
                <a:gd name="T86" fmla="*/ 167 w 340"/>
                <a:gd name="T87" fmla="*/ 290 h 340"/>
                <a:gd name="T88" fmla="*/ 146 w 340"/>
                <a:gd name="T89" fmla="*/ 285 h 340"/>
                <a:gd name="T90" fmla="*/ 101 w 340"/>
                <a:gd name="T91" fmla="*/ 268 h 340"/>
                <a:gd name="T92" fmla="*/ 65 w 340"/>
                <a:gd name="T93" fmla="*/ 246 h 340"/>
                <a:gd name="T94" fmla="*/ 34 w 340"/>
                <a:gd name="T95" fmla="*/ 223 h 340"/>
                <a:gd name="T96" fmla="*/ 22 w 340"/>
                <a:gd name="T97" fmla="*/ 210 h 340"/>
                <a:gd name="T98" fmla="*/ 13 w 340"/>
                <a:gd name="T99" fmla="*/ 197 h 340"/>
                <a:gd name="T100" fmla="*/ 7 w 340"/>
                <a:gd name="T101" fmla="*/ 182 h 340"/>
                <a:gd name="T102" fmla="*/ 1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80" name="Rectangle 21"/>
            <p:cNvSpPr>
              <a:spLocks noChangeArrowheads="1"/>
            </p:cNvSpPr>
            <p:nvPr/>
          </p:nvSpPr>
          <p:spPr bwMode="auto">
            <a:xfrm>
              <a:off x="2018" y="2750"/>
              <a:ext cx="21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9</a:t>
              </a:r>
              <a:endParaRPr lang="en-US" altLang="zh-CN" sz="2800">
                <a:solidFill>
                  <a:schemeClr val="bg1"/>
                </a:solidFill>
                <a:latin typeface="Times New Roman" pitchFamily="18" charset="0"/>
                <a:ea typeface="楷体_GB2312" pitchFamily="49" charset="-122"/>
              </a:endParaRPr>
            </a:p>
          </p:txBody>
        </p:sp>
        <p:sp>
          <p:nvSpPr>
            <p:cNvPr id="52281" name="Freeform 22"/>
            <p:cNvSpPr>
              <a:spLocks/>
            </p:cNvSpPr>
            <p:nvPr/>
          </p:nvSpPr>
          <p:spPr bwMode="auto">
            <a:xfrm>
              <a:off x="2753" y="2725"/>
              <a:ext cx="399" cy="327"/>
            </a:xfrm>
            <a:custGeom>
              <a:avLst/>
              <a:gdLst>
                <a:gd name="T0" fmla="*/ 0 w 340"/>
                <a:gd name="T1" fmla="*/ 143 h 340"/>
                <a:gd name="T2" fmla="*/ 2 w 340"/>
                <a:gd name="T3" fmla="*/ 128 h 340"/>
                <a:gd name="T4" fmla="*/ 9 w 340"/>
                <a:gd name="T5" fmla="*/ 113 h 340"/>
                <a:gd name="T6" fmla="*/ 16 w 340"/>
                <a:gd name="T7" fmla="*/ 100 h 340"/>
                <a:gd name="T8" fmla="*/ 27 w 340"/>
                <a:gd name="T9" fmla="*/ 85 h 340"/>
                <a:gd name="T10" fmla="*/ 48 w 340"/>
                <a:gd name="T11" fmla="*/ 66 h 340"/>
                <a:gd name="T12" fmla="*/ 81 w 340"/>
                <a:gd name="T13" fmla="*/ 44 h 340"/>
                <a:gd name="T14" fmla="*/ 121 w 340"/>
                <a:gd name="T15" fmla="*/ 27 h 340"/>
                <a:gd name="T16" fmla="*/ 157 w 340"/>
                <a:gd name="T17" fmla="*/ 14 h 340"/>
                <a:gd name="T18" fmla="*/ 181 w 340"/>
                <a:gd name="T19" fmla="*/ 10 h 340"/>
                <a:gd name="T20" fmla="*/ 207 w 340"/>
                <a:gd name="T21" fmla="*/ 6 h 340"/>
                <a:gd name="T22" fmla="*/ 235 w 340"/>
                <a:gd name="T23" fmla="*/ 2 h 340"/>
                <a:gd name="T24" fmla="*/ 262 w 340"/>
                <a:gd name="T25" fmla="*/ 0 h 340"/>
                <a:gd name="T26" fmla="*/ 289 w 340"/>
                <a:gd name="T27" fmla="*/ 0 h 340"/>
                <a:gd name="T28" fmla="*/ 317 w 340"/>
                <a:gd name="T29" fmla="*/ 2 h 340"/>
                <a:gd name="T30" fmla="*/ 344 w 340"/>
                <a:gd name="T31" fmla="*/ 6 h 340"/>
                <a:gd name="T32" fmla="*/ 370 w 340"/>
                <a:gd name="T33" fmla="*/ 10 h 340"/>
                <a:gd name="T34" fmla="*/ 394 w 340"/>
                <a:gd name="T35" fmla="*/ 14 h 340"/>
                <a:gd name="T36" fmla="*/ 428 w 340"/>
                <a:gd name="T37" fmla="*/ 27 h 340"/>
                <a:gd name="T38" fmla="*/ 469 w 340"/>
                <a:gd name="T39" fmla="*/ 44 h 340"/>
                <a:gd name="T40" fmla="*/ 505 w 340"/>
                <a:gd name="T41" fmla="*/ 66 h 340"/>
                <a:gd name="T42" fmla="*/ 522 w 340"/>
                <a:gd name="T43" fmla="*/ 85 h 340"/>
                <a:gd name="T44" fmla="*/ 533 w 340"/>
                <a:gd name="T45" fmla="*/ 100 h 340"/>
                <a:gd name="T46" fmla="*/ 541 w 340"/>
                <a:gd name="T47" fmla="*/ 113 h 340"/>
                <a:gd name="T48" fmla="*/ 548 w 340"/>
                <a:gd name="T49" fmla="*/ 128 h 340"/>
                <a:gd name="T50" fmla="*/ 549 w 340"/>
                <a:gd name="T51" fmla="*/ 143 h 340"/>
                <a:gd name="T52" fmla="*/ 549 w 340"/>
                <a:gd name="T53" fmla="*/ 152 h 340"/>
                <a:gd name="T54" fmla="*/ 548 w 340"/>
                <a:gd name="T55" fmla="*/ 166 h 340"/>
                <a:gd name="T56" fmla="*/ 547 w 340"/>
                <a:gd name="T57" fmla="*/ 182 h 340"/>
                <a:gd name="T58" fmla="*/ 539 w 340"/>
                <a:gd name="T59" fmla="*/ 197 h 340"/>
                <a:gd name="T60" fmla="*/ 530 w 340"/>
                <a:gd name="T61" fmla="*/ 210 h 340"/>
                <a:gd name="T62" fmla="*/ 519 w 340"/>
                <a:gd name="T63" fmla="*/ 223 h 340"/>
                <a:gd name="T64" fmla="*/ 487 w 340"/>
                <a:gd name="T65" fmla="*/ 246 h 340"/>
                <a:gd name="T66" fmla="*/ 449 w 340"/>
                <a:gd name="T67" fmla="*/ 268 h 340"/>
                <a:gd name="T68" fmla="*/ 406 w 340"/>
                <a:gd name="T69" fmla="*/ 285 h 340"/>
                <a:gd name="T70" fmla="*/ 383 w 340"/>
                <a:gd name="T71" fmla="*/ 290 h 340"/>
                <a:gd name="T72" fmla="*/ 357 w 340"/>
                <a:gd name="T73" fmla="*/ 296 h 340"/>
                <a:gd name="T74" fmla="*/ 329 w 340"/>
                <a:gd name="T75" fmla="*/ 300 h 340"/>
                <a:gd name="T76" fmla="*/ 302 w 340"/>
                <a:gd name="T77" fmla="*/ 301 h 340"/>
                <a:gd name="T78" fmla="*/ 276 w 340"/>
                <a:gd name="T79" fmla="*/ 302 h 340"/>
                <a:gd name="T80" fmla="*/ 248 w 340"/>
                <a:gd name="T81" fmla="*/ 301 h 340"/>
                <a:gd name="T82" fmla="*/ 221 w 340"/>
                <a:gd name="T83" fmla="*/ 300 h 340"/>
                <a:gd name="T84" fmla="*/ 192 w 340"/>
                <a:gd name="T85" fmla="*/ 296 h 340"/>
                <a:gd name="T86" fmla="*/ 168 w 340"/>
                <a:gd name="T87" fmla="*/ 290 h 340"/>
                <a:gd name="T88" fmla="*/ 146 w 340"/>
                <a:gd name="T89" fmla="*/ 285 h 340"/>
                <a:gd name="T90" fmla="*/ 102 w 340"/>
                <a:gd name="T91" fmla="*/ 268 h 340"/>
                <a:gd name="T92" fmla="*/ 65 w 340"/>
                <a:gd name="T93" fmla="*/ 246 h 340"/>
                <a:gd name="T94" fmla="*/ 34 w 340"/>
                <a:gd name="T95" fmla="*/ 223 h 340"/>
                <a:gd name="T96" fmla="*/ 22 w 340"/>
                <a:gd name="T97" fmla="*/ 210 h 340"/>
                <a:gd name="T98" fmla="*/ 15 w 340"/>
                <a:gd name="T99" fmla="*/ 197 h 340"/>
                <a:gd name="T100" fmla="*/ 7 w 340"/>
                <a:gd name="T101" fmla="*/ 182 h 340"/>
                <a:gd name="T102" fmla="*/ 2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82" name="Freeform 23"/>
            <p:cNvSpPr>
              <a:spLocks/>
            </p:cNvSpPr>
            <p:nvPr/>
          </p:nvSpPr>
          <p:spPr bwMode="auto">
            <a:xfrm>
              <a:off x="2753" y="2725"/>
              <a:ext cx="399" cy="327"/>
            </a:xfrm>
            <a:custGeom>
              <a:avLst/>
              <a:gdLst>
                <a:gd name="T0" fmla="*/ 0 w 340"/>
                <a:gd name="T1" fmla="*/ 143 h 340"/>
                <a:gd name="T2" fmla="*/ 2 w 340"/>
                <a:gd name="T3" fmla="*/ 128 h 340"/>
                <a:gd name="T4" fmla="*/ 9 w 340"/>
                <a:gd name="T5" fmla="*/ 113 h 340"/>
                <a:gd name="T6" fmla="*/ 16 w 340"/>
                <a:gd name="T7" fmla="*/ 100 h 340"/>
                <a:gd name="T8" fmla="*/ 27 w 340"/>
                <a:gd name="T9" fmla="*/ 85 h 340"/>
                <a:gd name="T10" fmla="*/ 48 w 340"/>
                <a:gd name="T11" fmla="*/ 66 h 340"/>
                <a:gd name="T12" fmla="*/ 81 w 340"/>
                <a:gd name="T13" fmla="*/ 44 h 340"/>
                <a:gd name="T14" fmla="*/ 121 w 340"/>
                <a:gd name="T15" fmla="*/ 27 h 340"/>
                <a:gd name="T16" fmla="*/ 157 w 340"/>
                <a:gd name="T17" fmla="*/ 14 h 340"/>
                <a:gd name="T18" fmla="*/ 181 w 340"/>
                <a:gd name="T19" fmla="*/ 10 h 340"/>
                <a:gd name="T20" fmla="*/ 207 w 340"/>
                <a:gd name="T21" fmla="*/ 6 h 340"/>
                <a:gd name="T22" fmla="*/ 235 w 340"/>
                <a:gd name="T23" fmla="*/ 2 h 340"/>
                <a:gd name="T24" fmla="*/ 262 w 340"/>
                <a:gd name="T25" fmla="*/ 0 h 340"/>
                <a:gd name="T26" fmla="*/ 289 w 340"/>
                <a:gd name="T27" fmla="*/ 0 h 340"/>
                <a:gd name="T28" fmla="*/ 317 w 340"/>
                <a:gd name="T29" fmla="*/ 2 h 340"/>
                <a:gd name="T30" fmla="*/ 344 w 340"/>
                <a:gd name="T31" fmla="*/ 6 h 340"/>
                <a:gd name="T32" fmla="*/ 370 w 340"/>
                <a:gd name="T33" fmla="*/ 10 h 340"/>
                <a:gd name="T34" fmla="*/ 394 w 340"/>
                <a:gd name="T35" fmla="*/ 14 h 340"/>
                <a:gd name="T36" fmla="*/ 428 w 340"/>
                <a:gd name="T37" fmla="*/ 27 h 340"/>
                <a:gd name="T38" fmla="*/ 469 w 340"/>
                <a:gd name="T39" fmla="*/ 44 h 340"/>
                <a:gd name="T40" fmla="*/ 505 w 340"/>
                <a:gd name="T41" fmla="*/ 66 h 340"/>
                <a:gd name="T42" fmla="*/ 522 w 340"/>
                <a:gd name="T43" fmla="*/ 85 h 340"/>
                <a:gd name="T44" fmla="*/ 533 w 340"/>
                <a:gd name="T45" fmla="*/ 100 h 340"/>
                <a:gd name="T46" fmla="*/ 541 w 340"/>
                <a:gd name="T47" fmla="*/ 113 h 340"/>
                <a:gd name="T48" fmla="*/ 548 w 340"/>
                <a:gd name="T49" fmla="*/ 128 h 340"/>
                <a:gd name="T50" fmla="*/ 549 w 340"/>
                <a:gd name="T51" fmla="*/ 143 h 340"/>
                <a:gd name="T52" fmla="*/ 549 w 340"/>
                <a:gd name="T53" fmla="*/ 152 h 340"/>
                <a:gd name="T54" fmla="*/ 548 w 340"/>
                <a:gd name="T55" fmla="*/ 166 h 340"/>
                <a:gd name="T56" fmla="*/ 547 w 340"/>
                <a:gd name="T57" fmla="*/ 182 h 340"/>
                <a:gd name="T58" fmla="*/ 539 w 340"/>
                <a:gd name="T59" fmla="*/ 197 h 340"/>
                <a:gd name="T60" fmla="*/ 530 w 340"/>
                <a:gd name="T61" fmla="*/ 210 h 340"/>
                <a:gd name="T62" fmla="*/ 519 w 340"/>
                <a:gd name="T63" fmla="*/ 223 h 340"/>
                <a:gd name="T64" fmla="*/ 487 w 340"/>
                <a:gd name="T65" fmla="*/ 246 h 340"/>
                <a:gd name="T66" fmla="*/ 449 w 340"/>
                <a:gd name="T67" fmla="*/ 268 h 340"/>
                <a:gd name="T68" fmla="*/ 406 w 340"/>
                <a:gd name="T69" fmla="*/ 285 h 340"/>
                <a:gd name="T70" fmla="*/ 383 w 340"/>
                <a:gd name="T71" fmla="*/ 290 h 340"/>
                <a:gd name="T72" fmla="*/ 357 w 340"/>
                <a:gd name="T73" fmla="*/ 296 h 340"/>
                <a:gd name="T74" fmla="*/ 329 w 340"/>
                <a:gd name="T75" fmla="*/ 300 h 340"/>
                <a:gd name="T76" fmla="*/ 302 w 340"/>
                <a:gd name="T77" fmla="*/ 301 h 340"/>
                <a:gd name="T78" fmla="*/ 276 w 340"/>
                <a:gd name="T79" fmla="*/ 302 h 340"/>
                <a:gd name="T80" fmla="*/ 248 w 340"/>
                <a:gd name="T81" fmla="*/ 301 h 340"/>
                <a:gd name="T82" fmla="*/ 221 w 340"/>
                <a:gd name="T83" fmla="*/ 300 h 340"/>
                <a:gd name="T84" fmla="*/ 192 w 340"/>
                <a:gd name="T85" fmla="*/ 296 h 340"/>
                <a:gd name="T86" fmla="*/ 168 w 340"/>
                <a:gd name="T87" fmla="*/ 290 h 340"/>
                <a:gd name="T88" fmla="*/ 146 w 340"/>
                <a:gd name="T89" fmla="*/ 285 h 340"/>
                <a:gd name="T90" fmla="*/ 102 w 340"/>
                <a:gd name="T91" fmla="*/ 268 h 340"/>
                <a:gd name="T92" fmla="*/ 65 w 340"/>
                <a:gd name="T93" fmla="*/ 246 h 340"/>
                <a:gd name="T94" fmla="*/ 34 w 340"/>
                <a:gd name="T95" fmla="*/ 223 h 340"/>
                <a:gd name="T96" fmla="*/ 22 w 340"/>
                <a:gd name="T97" fmla="*/ 210 h 340"/>
                <a:gd name="T98" fmla="*/ 15 w 340"/>
                <a:gd name="T99" fmla="*/ 197 h 340"/>
                <a:gd name="T100" fmla="*/ 7 w 340"/>
                <a:gd name="T101" fmla="*/ 182 h 340"/>
                <a:gd name="T102" fmla="*/ 2 w 340"/>
                <a:gd name="T103" fmla="*/ 166 h 340"/>
                <a:gd name="T104" fmla="*/ 0 w 340"/>
                <a:gd name="T105" fmla="*/ 15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83" name="Rectangle 24"/>
            <p:cNvSpPr>
              <a:spLocks noChangeArrowheads="1"/>
            </p:cNvSpPr>
            <p:nvPr/>
          </p:nvSpPr>
          <p:spPr bwMode="auto">
            <a:xfrm>
              <a:off x="2789" y="2750"/>
              <a:ext cx="31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40</a:t>
              </a:r>
              <a:endParaRPr lang="en-US" altLang="zh-CN" sz="2800">
                <a:solidFill>
                  <a:schemeClr val="bg1"/>
                </a:solidFill>
                <a:latin typeface="Times New Roman" pitchFamily="18" charset="0"/>
                <a:ea typeface="楷体_GB2312" pitchFamily="49" charset="-122"/>
              </a:endParaRPr>
            </a:p>
          </p:txBody>
        </p:sp>
        <p:sp>
          <p:nvSpPr>
            <p:cNvPr id="52284" name="Freeform 25"/>
            <p:cNvSpPr>
              <a:spLocks/>
            </p:cNvSpPr>
            <p:nvPr/>
          </p:nvSpPr>
          <p:spPr bwMode="auto">
            <a:xfrm>
              <a:off x="22" y="3326"/>
              <a:ext cx="400" cy="327"/>
            </a:xfrm>
            <a:custGeom>
              <a:avLst/>
              <a:gdLst>
                <a:gd name="T0" fmla="*/ 0 w 340"/>
                <a:gd name="T1" fmla="*/ 145 h 339"/>
                <a:gd name="T2" fmla="*/ 1 w 340"/>
                <a:gd name="T3" fmla="*/ 129 h 339"/>
                <a:gd name="T4" fmla="*/ 9 w 340"/>
                <a:gd name="T5" fmla="*/ 115 h 339"/>
                <a:gd name="T6" fmla="*/ 16 w 340"/>
                <a:gd name="T7" fmla="*/ 100 h 339"/>
                <a:gd name="T8" fmla="*/ 28 w 340"/>
                <a:gd name="T9" fmla="*/ 87 h 339"/>
                <a:gd name="T10" fmla="*/ 48 w 340"/>
                <a:gd name="T11" fmla="*/ 67 h 339"/>
                <a:gd name="T12" fmla="*/ 80 w 340"/>
                <a:gd name="T13" fmla="*/ 43 h 339"/>
                <a:gd name="T14" fmla="*/ 122 w 340"/>
                <a:gd name="T15" fmla="*/ 26 h 339"/>
                <a:gd name="T16" fmla="*/ 156 w 340"/>
                <a:gd name="T17" fmla="*/ 14 h 339"/>
                <a:gd name="T18" fmla="*/ 182 w 340"/>
                <a:gd name="T19" fmla="*/ 10 h 339"/>
                <a:gd name="T20" fmla="*/ 206 w 340"/>
                <a:gd name="T21" fmla="*/ 5 h 339"/>
                <a:gd name="T22" fmla="*/ 234 w 340"/>
                <a:gd name="T23" fmla="*/ 1 h 339"/>
                <a:gd name="T24" fmla="*/ 261 w 340"/>
                <a:gd name="T25" fmla="*/ 0 h 339"/>
                <a:gd name="T26" fmla="*/ 289 w 340"/>
                <a:gd name="T27" fmla="*/ 0 h 339"/>
                <a:gd name="T28" fmla="*/ 316 w 340"/>
                <a:gd name="T29" fmla="*/ 1 h 339"/>
                <a:gd name="T30" fmla="*/ 345 w 340"/>
                <a:gd name="T31" fmla="*/ 5 h 339"/>
                <a:gd name="T32" fmla="*/ 371 w 340"/>
                <a:gd name="T33" fmla="*/ 10 h 339"/>
                <a:gd name="T34" fmla="*/ 398 w 340"/>
                <a:gd name="T35" fmla="*/ 14 h 339"/>
                <a:gd name="T36" fmla="*/ 432 w 340"/>
                <a:gd name="T37" fmla="*/ 26 h 339"/>
                <a:gd name="T38" fmla="*/ 472 w 340"/>
                <a:gd name="T39" fmla="*/ 43 h 339"/>
                <a:gd name="T40" fmla="*/ 508 w 340"/>
                <a:gd name="T41" fmla="*/ 67 h 339"/>
                <a:gd name="T42" fmla="*/ 526 w 340"/>
                <a:gd name="T43" fmla="*/ 87 h 339"/>
                <a:gd name="T44" fmla="*/ 536 w 340"/>
                <a:gd name="T45" fmla="*/ 100 h 339"/>
                <a:gd name="T46" fmla="*/ 544 w 340"/>
                <a:gd name="T47" fmla="*/ 115 h 339"/>
                <a:gd name="T48" fmla="*/ 552 w 340"/>
                <a:gd name="T49" fmla="*/ 129 h 339"/>
                <a:gd name="T50" fmla="*/ 554 w 340"/>
                <a:gd name="T51" fmla="*/ 145 h 339"/>
                <a:gd name="T52" fmla="*/ 554 w 340"/>
                <a:gd name="T53" fmla="*/ 152 h 339"/>
                <a:gd name="T54" fmla="*/ 552 w 340"/>
                <a:gd name="T55" fmla="*/ 168 h 339"/>
                <a:gd name="T56" fmla="*/ 548 w 340"/>
                <a:gd name="T57" fmla="*/ 183 h 339"/>
                <a:gd name="T58" fmla="*/ 542 w 340"/>
                <a:gd name="T59" fmla="*/ 197 h 339"/>
                <a:gd name="T60" fmla="*/ 533 w 340"/>
                <a:gd name="T61" fmla="*/ 212 h 339"/>
                <a:gd name="T62" fmla="*/ 520 w 340"/>
                <a:gd name="T63" fmla="*/ 224 h 339"/>
                <a:gd name="T64" fmla="*/ 492 w 340"/>
                <a:gd name="T65" fmla="*/ 249 h 339"/>
                <a:gd name="T66" fmla="*/ 453 w 340"/>
                <a:gd name="T67" fmla="*/ 270 h 339"/>
                <a:gd name="T68" fmla="*/ 408 w 340"/>
                <a:gd name="T69" fmla="*/ 287 h 339"/>
                <a:gd name="T70" fmla="*/ 386 w 340"/>
                <a:gd name="T71" fmla="*/ 293 h 339"/>
                <a:gd name="T72" fmla="*/ 360 w 340"/>
                <a:gd name="T73" fmla="*/ 298 h 339"/>
                <a:gd name="T74" fmla="*/ 332 w 340"/>
                <a:gd name="T75" fmla="*/ 302 h 339"/>
                <a:gd name="T76" fmla="*/ 305 w 340"/>
                <a:gd name="T77" fmla="*/ 303 h 339"/>
                <a:gd name="T78" fmla="*/ 276 w 340"/>
                <a:gd name="T79" fmla="*/ 304 h 339"/>
                <a:gd name="T80" fmla="*/ 249 w 340"/>
                <a:gd name="T81" fmla="*/ 303 h 339"/>
                <a:gd name="T82" fmla="*/ 221 w 340"/>
                <a:gd name="T83" fmla="*/ 302 h 339"/>
                <a:gd name="T84" fmla="*/ 194 w 340"/>
                <a:gd name="T85" fmla="*/ 298 h 339"/>
                <a:gd name="T86" fmla="*/ 167 w 340"/>
                <a:gd name="T87" fmla="*/ 293 h 339"/>
                <a:gd name="T88" fmla="*/ 146 w 340"/>
                <a:gd name="T89" fmla="*/ 287 h 339"/>
                <a:gd name="T90" fmla="*/ 101 w 340"/>
                <a:gd name="T91" fmla="*/ 270 h 339"/>
                <a:gd name="T92" fmla="*/ 65 w 340"/>
                <a:gd name="T93" fmla="*/ 249 h 339"/>
                <a:gd name="T94" fmla="*/ 34 w 340"/>
                <a:gd name="T95" fmla="*/ 224 h 339"/>
                <a:gd name="T96" fmla="*/ 22 w 340"/>
                <a:gd name="T97" fmla="*/ 212 h 339"/>
                <a:gd name="T98" fmla="*/ 13 w 340"/>
                <a:gd name="T99" fmla="*/ 197 h 339"/>
                <a:gd name="T100" fmla="*/ 7 w 340"/>
                <a:gd name="T101" fmla="*/ 183 h 339"/>
                <a:gd name="T102" fmla="*/ 1 w 340"/>
                <a:gd name="T103" fmla="*/ 168 h 339"/>
                <a:gd name="T104" fmla="*/ 0 w 340"/>
                <a:gd name="T105" fmla="*/ 152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85" name="Freeform 26"/>
            <p:cNvSpPr>
              <a:spLocks/>
            </p:cNvSpPr>
            <p:nvPr/>
          </p:nvSpPr>
          <p:spPr bwMode="auto">
            <a:xfrm>
              <a:off x="22" y="3326"/>
              <a:ext cx="400" cy="327"/>
            </a:xfrm>
            <a:custGeom>
              <a:avLst/>
              <a:gdLst>
                <a:gd name="T0" fmla="*/ 0 w 340"/>
                <a:gd name="T1" fmla="*/ 145 h 339"/>
                <a:gd name="T2" fmla="*/ 1 w 340"/>
                <a:gd name="T3" fmla="*/ 129 h 339"/>
                <a:gd name="T4" fmla="*/ 9 w 340"/>
                <a:gd name="T5" fmla="*/ 115 h 339"/>
                <a:gd name="T6" fmla="*/ 16 w 340"/>
                <a:gd name="T7" fmla="*/ 100 h 339"/>
                <a:gd name="T8" fmla="*/ 28 w 340"/>
                <a:gd name="T9" fmla="*/ 87 h 339"/>
                <a:gd name="T10" fmla="*/ 48 w 340"/>
                <a:gd name="T11" fmla="*/ 67 h 339"/>
                <a:gd name="T12" fmla="*/ 80 w 340"/>
                <a:gd name="T13" fmla="*/ 43 h 339"/>
                <a:gd name="T14" fmla="*/ 122 w 340"/>
                <a:gd name="T15" fmla="*/ 26 h 339"/>
                <a:gd name="T16" fmla="*/ 156 w 340"/>
                <a:gd name="T17" fmla="*/ 14 h 339"/>
                <a:gd name="T18" fmla="*/ 182 w 340"/>
                <a:gd name="T19" fmla="*/ 10 h 339"/>
                <a:gd name="T20" fmla="*/ 206 w 340"/>
                <a:gd name="T21" fmla="*/ 5 h 339"/>
                <a:gd name="T22" fmla="*/ 234 w 340"/>
                <a:gd name="T23" fmla="*/ 1 h 339"/>
                <a:gd name="T24" fmla="*/ 261 w 340"/>
                <a:gd name="T25" fmla="*/ 0 h 339"/>
                <a:gd name="T26" fmla="*/ 289 w 340"/>
                <a:gd name="T27" fmla="*/ 0 h 339"/>
                <a:gd name="T28" fmla="*/ 316 w 340"/>
                <a:gd name="T29" fmla="*/ 1 h 339"/>
                <a:gd name="T30" fmla="*/ 345 w 340"/>
                <a:gd name="T31" fmla="*/ 5 h 339"/>
                <a:gd name="T32" fmla="*/ 371 w 340"/>
                <a:gd name="T33" fmla="*/ 10 h 339"/>
                <a:gd name="T34" fmla="*/ 398 w 340"/>
                <a:gd name="T35" fmla="*/ 14 h 339"/>
                <a:gd name="T36" fmla="*/ 432 w 340"/>
                <a:gd name="T37" fmla="*/ 26 h 339"/>
                <a:gd name="T38" fmla="*/ 472 w 340"/>
                <a:gd name="T39" fmla="*/ 43 h 339"/>
                <a:gd name="T40" fmla="*/ 508 w 340"/>
                <a:gd name="T41" fmla="*/ 67 h 339"/>
                <a:gd name="T42" fmla="*/ 526 w 340"/>
                <a:gd name="T43" fmla="*/ 87 h 339"/>
                <a:gd name="T44" fmla="*/ 536 w 340"/>
                <a:gd name="T45" fmla="*/ 100 h 339"/>
                <a:gd name="T46" fmla="*/ 544 w 340"/>
                <a:gd name="T47" fmla="*/ 115 h 339"/>
                <a:gd name="T48" fmla="*/ 552 w 340"/>
                <a:gd name="T49" fmla="*/ 129 h 339"/>
                <a:gd name="T50" fmla="*/ 554 w 340"/>
                <a:gd name="T51" fmla="*/ 145 h 339"/>
                <a:gd name="T52" fmla="*/ 554 w 340"/>
                <a:gd name="T53" fmla="*/ 152 h 339"/>
                <a:gd name="T54" fmla="*/ 552 w 340"/>
                <a:gd name="T55" fmla="*/ 168 h 339"/>
                <a:gd name="T56" fmla="*/ 548 w 340"/>
                <a:gd name="T57" fmla="*/ 183 h 339"/>
                <a:gd name="T58" fmla="*/ 542 w 340"/>
                <a:gd name="T59" fmla="*/ 197 h 339"/>
                <a:gd name="T60" fmla="*/ 533 w 340"/>
                <a:gd name="T61" fmla="*/ 212 h 339"/>
                <a:gd name="T62" fmla="*/ 520 w 340"/>
                <a:gd name="T63" fmla="*/ 224 h 339"/>
                <a:gd name="T64" fmla="*/ 492 w 340"/>
                <a:gd name="T65" fmla="*/ 249 h 339"/>
                <a:gd name="T66" fmla="*/ 453 w 340"/>
                <a:gd name="T67" fmla="*/ 270 h 339"/>
                <a:gd name="T68" fmla="*/ 408 w 340"/>
                <a:gd name="T69" fmla="*/ 287 h 339"/>
                <a:gd name="T70" fmla="*/ 386 w 340"/>
                <a:gd name="T71" fmla="*/ 293 h 339"/>
                <a:gd name="T72" fmla="*/ 360 w 340"/>
                <a:gd name="T73" fmla="*/ 298 h 339"/>
                <a:gd name="T74" fmla="*/ 332 w 340"/>
                <a:gd name="T75" fmla="*/ 302 h 339"/>
                <a:gd name="T76" fmla="*/ 305 w 340"/>
                <a:gd name="T77" fmla="*/ 303 h 339"/>
                <a:gd name="T78" fmla="*/ 276 w 340"/>
                <a:gd name="T79" fmla="*/ 304 h 339"/>
                <a:gd name="T80" fmla="*/ 249 w 340"/>
                <a:gd name="T81" fmla="*/ 303 h 339"/>
                <a:gd name="T82" fmla="*/ 221 w 340"/>
                <a:gd name="T83" fmla="*/ 302 h 339"/>
                <a:gd name="T84" fmla="*/ 194 w 340"/>
                <a:gd name="T85" fmla="*/ 298 h 339"/>
                <a:gd name="T86" fmla="*/ 167 w 340"/>
                <a:gd name="T87" fmla="*/ 293 h 339"/>
                <a:gd name="T88" fmla="*/ 146 w 340"/>
                <a:gd name="T89" fmla="*/ 287 h 339"/>
                <a:gd name="T90" fmla="*/ 101 w 340"/>
                <a:gd name="T91" fmla="*/ 270 h 339"/>
                <a:gd name="T92" fmla="*/ 65 w 340"/>
                <a:gd name="T93" fmla="*/ 249 h 339"/>
                <a:gd name="T94" fmla="*/ 34 w 340"/>
                <a:gd name="T95" fmla="*/ 224 h 339"/>
                <a:gd name="T96" fmla="*/ 22 w 340"/>
                <a:gd name="T97" fmla="*/ 212 h 339"/>
                <a:gd name="T98" fmla="*/ 13 w 340"/>
                <a:gd name="T99" fmla="*/ 197 h 339"/>
                <a:gd name="T100" fmla="*/ 7 w 340"/>
                <a:gd name="T101" fmla="*/ 183 h 339"/>
                <a:gd name="T102" fmla="*/ 1 w 340"/>
                <a:gd name="T103" fmla="*/ 168 h 339"/>
                <a:gd name="T104" fmla="*/ 0 w 340"/>
                <a:gd name="T105" fmla="*/ 152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86" name="Rectangle 27"/>
            <p:cNvSpPr>
              <a:spLocks noChangeArrowheads="1"/>
            </p:cNvSpPr>
            <p:nvPr/>
          </p:nvSpPr>
          <p:spPr bwMode="auto">
            <a:xfrm>
              <a:off x="85" y="3362"/>
              <a:ext cx="25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88</a:t>
              </a:r>
              <a:endParaRPr lang="en-US" altLang="zh-CN" sz="2800">
                <a:solidFill>
                  <a:schemeClr val="bg1"/>
                </a:solidFill>
                <a:latin typeface="Times New Roman" pitchFamily="18" charset="0"/>
                <a:ea typeface="楷体_GB2312" pitchFamily="49" charset="-122"/>
              </a:endParaRPr>
            </a:p>
          </p:txBody>
        </p:sp>
        <p:sp>
          <p:nvSpPr>
            <p:cNvPr id="52287" name="Line 28"/>
            <p:cNvSpPr>
              <a:spLocks noChangeShapeType="1"/>
            </p:cNvSpPr>
            <p:nvPr/>
          </p:nvSpPr>
          <p:spPr bwMode="auto">
            <a:xfrm flipH="1">
              <a:off x="1092" y="1797"/>
              <a:ext cx="512" cy="3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8" name="Line 29"/>
            <p:cNvSpPr>
              <a:spLocks noChangeShapeType="1"/>
            </p:cNvSpPr>
            <p:nvPr/>
          </p:nvSpPr>
          <p:spPr bwMode="auto">
            <a:xfrm>
              <a:off x="1905" y="1797"/>
              <a:ext cx="507" cy="3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9" name="Line 30"/>
            <p:cNvSpPr>
              <a:spLocks noChangeShapeType="1"/>
            </p:cNvSpPr>
            <p:nvPr/>
          </p:nvSpPr>
          <p:spPr bwMode="auto">
            <a:xfrm flipH="1">
              <a:off x="624" y="2366"/>
              <a:ext cx="211" cy="3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0" name="Line 31"/>
            <p:cNvSpPr>
              <a:spLocks noChangeShapeType="1"/>
            </p:cNvSpPr>
            <p:nvPr/>
          </p:nvSpPr>
          <p:spPr bwMode="auto">
            <a:xfrm>
              <a:off x="1077" y="2363"/>
              <a:ext cx="177"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1" name="Line 32"/>
            <p:cNvSpPr>
              <a:spLocks noChangeShapeType="1"/>
            </p:cNvSpPr>
            <p:nvPr/>
          </p:nvSpPr>
          <p:spPr bwMode="auto">
            <a:xfrm flipH="1">
              <a:off x="307" y="3037"/>
              <a:ext cx="161" cy="3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2" name="Line 33"/>
            <p:cNvSpPr>
              <a:spLocks noChangeShapeType="1"/>
            </p:cNvSpPr>
            <p:nvPr/>
          </p:nvSpPr>
          <p:spPr bwMode="auto">
            <a:xfrm flipH="1">
              <a:off x="2225" y="2370"/>
              <a:ext cx="218" cy="36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3" name="Line 34"/>
            <p:cNvSpPr>
              <a:spLocks noChangeShapeType="1"/>
            </p:cNvSpPr>
            <p:nvPr/>
          </p:nvSpPr>
          <p:spPr bwMode="auto">
            <a:xfrm>
              <a:off x="2661" y="2371"/>
              <a:ext cx="193" cy="3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29" name="Group 75"/>
          <p:cNvGrpSpPr>
            <a:grpSpLocks/>
          </p:cNvGrpSpPr>
          <p:nvPr/>
        </p:nvGrpSpPr>
        <p:grpSpPr bwMode="auto">
          <a:xfrm>
            <a:off x="4356100" y="3173413"/>
            <a:ext cx="4537075" cy="3208337"/>
            <a:chOff x="2653" y="1661"/>
            <a:chExt cx="2858" cy="2021"/>
          </a:xfrm>
        </p:grpSpPr>
        <p:sp>
          <p:nvSpPr>
            <p:cNvPr id="52232" name="Freeform 35"/>
            <p:cNvSpPr>
              <a:spLocks/>
            </p:cNvSpPr>
            <p:nvPr/>
          </p:nvSpPr>
          <p:spPr bwMode="auto">
            <a:xfrm>
              <a:off x="4052" y="1661"/>
              <a:ext cx="365" cy="311"/>
            </a:xfrm>
            <a:custGeom>
              <a:avLst/>
              <a:gdLst>
                <a:gd name="T0" fmla="*/ 0 w 340"/>
                <a:gd name="T1" fmla="*/ 125 h 339"/>
                <a:gd name="T2" fmla="*/ 3 w 340"/>
                <a:gd name="T3" fmla="*/ 111 h 339"/>
                <a:gd name="T4" fmla="*/ 6 w 340"/>
                <a:gd name="T5" fmla="*/ 98 h 339"/>
                <a:gd name="T6" fmla="*/ 13 w 340"/>
                <a:gd name="T7" fmla="*/ 86 h 339"/>
                <a:gd name="T8" fmla="*/ 20 w 340"/>
                <a:gd name="T9" fmla="*/ 74 h 339"/>
                <a:gd name="T10" fmla="*/ 37 w 340"/>
                <a:gd name="T11" fmla="*/ 58 h 339"/>
                <a:gd name="T12" fmla="*/ 62 w 340"/>
                <a:gd name="T13" fmla="*/ 38 h 339"/>
                <a:gd name="T14" fmla="*/ 93 w 340"/>
                <a:gd name="T15" fmla="*/ 24 h 339"/>
                <a:gd name="T16" fmla="*/ 120 w 340"/>
                <a:gd name="T17" fmla="*/ 14 h 339"/>
                <a:gd name="T18" fmla="*/ 138 w 340"/>
                <a:gd name="T19" fmla="*/ 7 h 339"/>
                <a:gd name="T20" fmla="*/ 158 w 340"/>
                <a:gd name="T21" fmla="*/ 5 h 339"/>
                <a:gd name="T22" fmla="*/ 179 w 340"/>
                <a:gd name="T23" fmla="*/ 3 h 339"/>
                <a:gd name="T24" fmla="*/ 201 w 340"/>
                <a:gd name="T25" fmla="*/ 0 h 339"/>
                <a:gd name="T26" fmla="*/ 221 w 340"/>
                <a:gd name="T27" fmla="*/ 0 h 339"/>
                <a:gd name="T28" fmla="*/ 242 w 340"/>
                <a:gd name="T29" fmla="*/ 3 h 339"/>
                <a:gd name="T30" fmla="*/ 264 w 340"/>
                <a:gd name="T31" fmla="*/ 5 h 339"/>
                <a:gd name="T32" fmla="*/ 282 w 340"/>
                <a:gd name="T33" fmla="*/ 7 h 339"/>
                <a:gd name="T34" fmla="*/ 302 w 340"/>
                <a:gd name="T35" fmla="*/ 14 h 339"/>
                <a:gd name="T36" fmla="*/ 327 w 340"/>
                <a:gd name="T37" fmla="*/ 24 h 339"/>
                <a:gd name="T38" fmla="*/ 360 w 340"/>
                <a:gd name="T39" fmla="*/ 38 h 339"/>
                <a:gd name="T40" fmla="*/ 386 w 340"/>
                <a:gd name="T41" fmla="*/ 58 h 339"/>
                <a:gd name="T42" fmla="*/ 400 w 340"/>
                <a:gd name="T43" fmla="*/ 74 h 339"/>
                <a:gd name="T44" fmla="*/ 408 w 340"/>
                <a:gd name="T45" fmla="*/ 86 h 339"/>
                <a:gd name="T46" fmla="*/ 414 w 340"/>
                <a:gd name="T47" fmla="*/ 98 h 339"/>
                <a:gd name="T48" fmla="*/ 420 w 340"/>
                <a:gd name="T49" fmla="*/ 111 h 339"/>
                <a:gd name="T50" fmla="*/ 421 w 340"/>
                <a:gd name="T51" fmla="*/ 125 h 339"/>
                <a:gd name="T52" fmla="*/ 421 w 340"/>
                <a:gd name="T53" fmla="*/ 131 h 339"/>
                <a:gd name="T54" fmla="*/ 421 w 340"/>
                <a:gd name="T55" fmla="*/ 145 h 339"/>
                <a:gd name="T56" fmla="*/ 418 w 340"/>
                <a:gd name="T57" fmla="*/ 158 h 339"/>
                <a:gd name="T58" fmla="*/ 411 w 340"/>
                <a:gd name="T59" fmla="*/ 171 h 339"/>
                <a:gd name="T60" fmla="*/ 406 w 340"/>
                <a:gd name="T61" fmla="*/ 183 h 339"/>
                <a:gd name="T62" fmla="*/ 396 w 340"/>
                <a:gd name="T63" fmla="*/ 193 h 339"/>
                <a:gd name="T64" fmla="*/ 374 w 340"/>
                <a:gd name="T65" fmla="*/ 214 h 339"/>
                <a:gd name="T66" fmla="*/ 344 w 340"/>
                <a:gd name="T67" fmla="*/ 232 h 339"/>
                <a:gd name="T68" fmla="*/ 310 w 340"/>
                <a:gd name="T69" fmla="*/ 248 h 339"/>
                <a:gd name="T70" fmla="*/ 293 w 340"/>
                <a:gd name="T71" fmla="*/ 252 h 339"/>
                <a:gd name="T72" fmla="*/ 273 w 340"/>
                <a:gd name="T73" fmla="*/ 257 h 339"/>
                <a:gd name="T74" fmla="*/ 252 w 340"/>
                <a:gd name="T75" fmla="*/ 260 h 339"/>
                <a:gd name="T76" fmla="*/ 232 w 340"/>
                <a:gd name="T77" fmla="*/ 261 h 339"/>
                <a:gd name="T78" fmla="*/ 210 w 340"/>
                <a:gd name="T79" fmla="*/ 261 h 339"/>
                <a:gd name="T80" fmla="*/ 189 w 340"/>
                <a:gd name="T81" fmla="*/ 261 h 339"/>
                <a:gd name="T82" fmla="*/ 169 w 340"/>
                <a:gd name="T83" fmla="*/ 260 h 339"/>
                <a:gd name="T84" fmla="*/ 147 w 340"/>
                <a:gd name="T85" fmla="*/ 257 h 339"/>
                <a:gd name="T86" fmla="*/ 129 w 340"/>
                <a:gd name="T87" fmla="*/ 252 h 339"/>
                <a:gd name="T88" fmla="*/ 111 w 340"/>
                <a:gd name="T89" fmla="*/ 248 h 339"/>
                <a:gd name="T90" fmla="*/ 77 w 340"/>
                <a:gd name="T91" fmla="*/ 232 h 339"/>
                <a:gd name="T92" fmla="*/ 49 w 340"/>
                <a:gd name="T93" fmla="*/ 214 h 339"/>
                <a:gd name="T94" fmla="*/ 27 w 340"/>
                <a:gd name="T95" fmla="*/ 193 h 339"/>
                <a:gd name="T96" fmla="*/ 17 w 340"/>
                <a:gd name="T97" fmla="*/ 183 h 339"/>
                <a:gd name="T98" fmla="*/ 12 w 340"/>
                <a:gd name="T99" fmla="*/ 171 h 339"/>
                <a:gd name="T100" fmla="*/ 4 w 340"/>
                <a:gd name="T101" fmla="*/ 158 h 339"/>
                <a:gd name="T102" fmla="*/ 2 w 340"/>
                <a:gd name="T103" fmla="*/ 145 h 339"/>
                <a:gd name="T104" fmla="*/ 0 w 340"/>
                <a:gd name="T105" fmla="*/ 13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2" y="153"/>
                  </a:lnTo>
                  <a:lnTo>
                    <a:pt x="3"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7" y="17"/>
                  </a:lnTo>
                  <a:lnTo>
                    <a:pt x="104" y="14"/>
                  </a:lnTo>
                  <a:lnTo>
                    <a:pt x="112" y="10"/>
                  </a:lnTo>
                  <a:lnTo>
                    <a:pt x="119" y="8"/>
                  </a:lnTo>
                  <a:lnTo>
                    <a:pt x="128" y="5"/>
                  </a:lnTo>
                  <a:lnTo>
                    <a:pt x="136" y="4"/>
                  </a:lnTo>
                  <a:lnTo>
                    <a:pt x="145" y="3"/>
                  </a:lnTo>
                  <a:lnTo>
                    <a:pt x="153" y="1"/>
                  </a:lnTo>
                  <a:lnTo>
                    <a:pt x="162" y="0"/>
                  </a:lnTo>
                  <a:lnTo>
                    <a:pt x="170" y="0"/>
                  </a:lnTo>
                  <a:lnTo>
                    <a:pt x="179" y="0"/>
                  </a:lnTo>
                  <a:lnTo>
                    <a:pt x="187" y="1"/>
                  </a:lnTo>
                  <a:lnTo>
                    <a:pt x="196" y="3"/>
                  </a:lnTo>
                  <a:lnTo>
                    <a:pt x="204" y="4"/>
                  </a:lnTo>
                  <a:lnTo>
                    <a:pt x="213" y="5"/>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8" y="103"/>
                  </a:lnTo>
                  <a:lnTo>
                    <a:pt x="330" y="112"/>
                  </a:lnTo>
                  <a:lnTo>
                    <a:pt x="333" y="119"/>
                  </a:lnTo>
                  <a:lnTo>
                    <a:pt x="335" y="127"/>
                  </a:lnTo>
                  <a:lnTo>
                    <a:pt x="337" y="136"/>
                  </a:lnTo>
                  <a:lnTo>
                    <a:pt x="339" y="144"/>
                  </a:lnTo>
                  <a:lnTo>
                    <a:pt x="340" y="153"/>
                  </a:lnTo>
                  <a:lnTo>
                    <a:pt x="340" y="161"/>
                  </a:lnTo>
                  <a:lnTo>
                    <a:pt x="340" y="170"/>
                  </a:lnTo>
                  <a:lnTo>
                    <a:pt x="340" y="178"/>
                  </a:lnTo>
                  <a:lnTo>
                    <a:pt x="340" y="187"/>
                  </a:lnTo>
                  <a:lnTo>
                    <a:pt x="339" y="195"/>
                  </a:lnTo>
                  <a:lnTo>
                    <a:pt x="337" y="204"/>
                  </a:lnTo>
                  <a:lnTo>
                    <a:pt x="335" y="212"/>
                  </a:lnTo>
                  <a:lnTo>
                    <a:pt x="333" y="221"/>
                  </a:lnTo>
                  <a:lnTo>
                    <a:pt x="330" y="228"/>
                  </a:lnTo>
                  <a:lnTo>
                    <a:pt x="328"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9"/>
                  </a:lnTo>
                  <a:lnTo>
                    <a:pt x="179" y="339"/>
                  </a:lnTo>
                  <a:lnTo>
                    <a:pt x="170" y="339"/>
                  </a:lnTo>
                  <a:lnTo>
                    <a:pt x="162" y="339"/>
                  </a:lnTo>
                  <a:lnTo>
                    <a:pt x="153" y="339"/>
                  </a:lnTo>
                  <a:lnTo>
                    <a:pt x="145" y="338"/>
                  </a:lnTo>
                  <a:lnTo>
                    <a:pt x="136" y="337"/>
                  </a:lnTo>
                  <a:lnTo>
                    <a:pt x="128" y="334"/>
                  </a:lnTo>
                  <a:lnTo>
                    <a:pt x="119" y="332"/>
                  </a:lnTo>
                  <a:lnTo>
                    <a:pt x="112" y="330"/>
                  </a:lnTo>
                  <a:lnTo>
                    <a:pt x="104" y="327"/>
                  </a:lnTo>
                  <a:lnTo>
                    <a:pt x="97"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3"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33" name="Freeform 36"/>
            <p:cNvSpPr>
              <a:spLocks/>
            </p:cNvSpPr>
            <p:nvPr/>
          </p:nvSpPr>
          <p:spPr bwMode="auto">
            <a:xfrm>
              <a:off x="4052" y="1661"/>
              <a:ext cx="365" cy="311"/>
            </a:xfrm>
            <a:custGeom>
              <a:avLst/>
              <a:gdLst>
                <a:gd name="T0" fmla="*/ 0 w 340"/>
                <a:gd name="T1" fmla="*/ 125 h 339"/>
                <a:gd name="T2" fmla="*/ 3 w 340"/>
                <a:gd name="T3" fmla="*/ 111 h 339"/>
                <a:gd name="T4" fmla="*/ 6 w 340"/>
                <a:gd name="T5" fmla="*/ 98 h 339"/>
                <a:gd name="T6" fmla="*/ 13 w 340"/>
                <a:gd name="T7" fmla="*/ 86 h 339"/>
                <a:gd name="T8" fmla="*/ 20 w 340"/>
                <a:gd name="T9" fmla="*/ 74 h 339"/>
                <a:gd name="T10" fmla="*/ 37 w 340"/>
                <a:gd name="T11" fmla="*/ 58 h 339"/>
                <a:gd name="T12" fmla="*/ 62 w 340"/>
                <a:gd name="T13" fmla="*/ 38 h 339"/>
                <a:gd name="T14" fmla="*/ 93 w 340"/>
                <a:gd name="T15" fmla="*/ 24 h 339"/>
                <a:gd name="T16" fmla="*/ 120 w 340"/>
                <a:gd name="T17" fmla="*/ 14 h 339"/>
                <a:gd name="T18" fmla="*/ 138 w 340"/>
                <a:gd name="T19" fmla="*/ 7 h 339"/>
                <a:gd name="T20" fmla="*/ 158 w 340"/>
                <a:gd name="T21" fmla="*/ 5 h 339"/>
                <a:gd name="T22" fmla="*/ 179 w 340"/>
                <a:gd name="T23" fmla="*/ 3 h 339"/>
                <a:gd name="T24" fmla="*/ 201 w 340"/>
                <a:gd name="T25" fmla="*/ 0 h 339"/>
                <a:gd name="T26" fmla="*/ 221 w 340"/>
                <a:gd name="T27" fmla="*/ 0 h 339"/>
                <a:gd name="T28" fmla="*/ 242 w 340"/>
                <a:gd name="T29" fmla="*/ 3 h 339"/>
                <a:gd name="T30" fmla="*/ 264 w 340"/>
                <a:gd name="T31" fmla="*/ 5 h 339"/>
                <a:gd name="T32" fmla="*/ 282 w 340"/>
                <a:gd name="T33" fmla="*/ 7 h 339"/>
                <a:gd name="T34" fmla="*/ 302 w 340"/>
                <a:gd name="T35" fmla="*/ 14 h 339"/>
                <a:gd name="T36" fmla="*/ 327 w 340"/>
                <a:gd name="T37" fmla="*/ 24 h 339"/>
                <a:gd name="T38" fmla="*/ 360 w 340"/>
                <a:gd name="T39" fmla="*/ 38 h 339"/>
                <a:gd name="T40" fmla="*/ 386 w 340"/>
                <a:gd name="T41" fmla="*/ 58 h 339"/>
                <a:gd name="T42" fmla="*/ 400 w 340"/>
                <a:gd name="T43" fmla="*/ 74 h 339"/>
                <a:gd name="T44" fmla="*/ 408 w 340"/>
                <a:gd name="T45" fmla="*/ 86 h 339"/>
                <a:gd name="T46" fmla="*/ 414 w 340"/>
                <a:gd name="T47" fmla="*/ 98 h 339"/>
                <a:gd name="T48" fmla="*/ 420 w 340"/>
                <a:gd name="T49" fmla="*/ 111 h 339"/>
                <a:gd name="T50" fmla="*/ 421 w 340"/>
                <a:gd name="T51" fmla="*/ 125 h 339"/>
                <a:gd name="T52" fmla="*/ 421 w 340"/>
                <a:gd name="T53" fmla="*/ 131 h 339"/>
                <a:gd name="T54" fmla="*/ 421 w 340"/>
                <a:gd name="T55" fmla="*/ 145 h 339"/>
                <a:gd name="T56" fmla="*/ 418 w 340"/>
                <a:gd name="T57" fmla="*/ 158 h 339"/>
                <a:gd name="T58" fmla="*/ 411 w 340"/>
                <a:gd name="T59" fmla="*/ 171 h 339"/>
                <a:gd name="T60" fmla="*/ 406 w 340"/>
                <a:gd name="T61" fmla="*/ 183 h 339"/>
                <a:gd name="T62" fmla="*/ 396 w 340"/>
                <a:gd name="T63" fmla="*/ 193 h 339"/>
                <a:gd name="T64" fmla="*/ 374 w 340"/>
                <a:gd name="T65" fmla="*/ 214 h 339"/>
                <a:gd name="T66" fmla="*/ 344 w 340"/>
                <a:gd name="T67" fmla="*/ 232 h 339"/>
                <a:gd name="T68" fmla="*/ 310 w 340"/>
                <a:gd name="T69" fmla="*/ 248 h 339"/>
                <a:gd name="T70" fmla="*/ 293 w 340"/>
                <a:gd name="T71" fmla="*/ 252 h 339"/>
                <a:gd name="T72" fmla="*/ 273 w 340"/>
                <a:gd name="T73" fmla="*/ 257 h 339"/>
                <a:gd name="T74" fmla="*/ 252 w 340"/>
                <a:gd name="T75" fmla="*/ 260 h 339"/>
                <a:gd name="T76" fmla="*/ 232 w 340"/>
                <a:gd name="T77" fmla="*/ 261 h 339"/>
                <a:gd name="T78" fmla="*/ 210 w 340"/>
                <a:gd name="T79" fmla="*/ 261 h 339"/>
                <a:gd name="T80" fmla="*/ 189 w 340"/>
                <a:gd name="T81" fmla="*/ 261 h 339"/>
                <a:gd name="T82" fmla="*/ 169 w 340"/>
                <a:gd name="T83" fmla="*/ 260 h 339"/>
                <a:gd name="T84" fmla="*/ 147 w 340"/>
                <a:gd name="T85" fmla="*/ 257 h 339"/>
                <a:gd name="T86" fmla="*/ 129 w 340"/>
                <a:gd name="T87" fmla="*/ 252 h 339"/>
                <a:gd name="T88" fmla="*/ 111 w 340"/>
                <a:gd name="T89" fmla="*/ 248 h 339"/>
                <a:gd name="T90" fmla="*/ 77 w 340"/>
                <a:gd name="T91" fmla="*/ 232 h 339"/>
                <a:gd name="T92" fmla="*/ 49 w 340"/>
                <a:gd name="T93" fmla="*/ 214 h 339"/>
                <a:gd name="T94" fmla="*/ 27 w 340"/>
                <a:gd name="T95" fmla="*/ 193 h 339"/>
                <a:gd name="T96" fmla="*/ 17 w 340"/>
                <a:gd name="T97" fmla="*/ 183 h 339"/>
                <a:gd name="T98" fmla="*/ 12 w 340"/>
                <a:gd name="T99" fmla="*/ 171 h 339"/>
                <a:gd name="T100" fmla="*/ 4 w 340"/>
                <a:gd name="T101" fmla="*/ 158 h 339"/>
                <a:gd name="T102" fmla="*/ 2 w 340"/>
                <a:gd name="T103" fmla="*/ 145 h 339"/>
                <a:gd name="T104" fmla="*/ 0 w 340"/>
                <a:gd name="T105" fmla="*/ 13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2" y="153"/>
                  </a:lnTo>
                  <a:lnTo>
                    <a:pt x="3"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7" y="17"/>
                  </a:lnTo>
                  <a:lnTo>
                    <a:pt x="104" y="14"/>
                  </a:lnTo>
                  <a:lnTo>
                    <a:pt x="112" y="10"/>
                  </a:lnTo>
                  <a:lnTo>
                    <a:pt x="119" y="8"/>
                  </a:lnTo>
                  <a:lnTo>
                    <a:pt x="128" y="5"/>
                  </a:lnTo>
                  <a:lnTo>
                    <a:pt x="136" y="4"/>
                  </a:lnTo>
                  <a:lnTo>
                    <a:pt x="145" y="3"/>
                  </a:lnTo>
                  <a:lnTo>
                    <a:pt x="153" y="1"/>
                  </a:lnTo>
                  <a:lnTo>
                    <a:pt x="162" y="0"/>
                  </a:lnTo>
                  <a:lnTo>
                    <a:pt x="170" y="0"/>
                  </a:lnTo>
                  <a:lnTo>
                    <a:pt x="179" y="0"/>
                  </a:lnTo>
                  <a:lnTo>
                    <a:pt x="187" y="1"/>
                  </a:lnTo>
                  <a:lnTo>
                    <a:pt x="196" y="3"/>
                  </a:lnTo>
                  <a:lnTo>
                    <a:pt x="204" y="4"/>
                  </a:lnTo>
                  <a:lnTo>
                    <a:pt x="213" y="5"/>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8" y="103"/>
                  </a:lnTo>
                  <a:lnTo>
                    <a:pt x="330" y="112"/>
                  </a:lnTo>
                  <a:lnTo>
                    <a:pt x="333" y="119"/>
                  </a:lnTo>
                  <a:lnTo>
                    <a:pt x="335" y="127"/>
                  </a:lnTo>
                  <a:lnTo>
                    <a:pt x="337" y="136"/>
                  </a:lnTo>
                  <a:lnTo>
                    <a:pt x="339" y="144"/>
                  </a:lnTo>
                  <a:lnTo>
                    <a:pt x="340" y="153"/>
                  </a:lnTo>
                  <a:lnTo>
                    <a:pt x="340" y="161"/>
                  </a:lnTo>
                  <a:lnTo>
                    <a:pt x="340" y="170"/>
                  </a:lnTo>
                  <a:lnTo>
                    <a:pt x="340" y="178"/>
                  </a:lnTo>
                  <a:lnTo>
                    <a:pt x="340" y="187"/>
                  </a:lnTo>
                  <a:lnTo>
                    <a:pt x="339" y="195"/>
                  </a:lnTo>
                  <a:lnTo>
                    <a:pt x="337" y="204"/>
                  </a:lnTo>
                  <a:lnTo>
                    <a:pt x="335" y="212"/>
                  </a:lnTo>
                  <a:lnTo>
                    <a:pt x="333" y="221"/>
                  </a:lnTo>
                  <a:lnTo>
                    <a:pt x="330" y="228"/>
                  </a:lnTo>
                  <a:lnTo>
                    <a:pt x="328"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9"/>
                  </a:lnTo>
                  <a:lnTo>
                    <a:pt x="179" y="339"/>
                  </a:lnTo>
                  <a:lnTo>
                    <a:pt x="170" y="339"/>
                  </a:lnTo>
                  <a:lnTo>
                    <a:pt x="162" y="339"/>
                  </a:lnTo>
                  <a:lnTo>
                    <a:pt x="153" y="339"/>
                  </a:lnTo>
                  <a:lnTo>
                    <a:pt x="145" y="338"/>
                  </a:lnTo>
                  <a:lnTo>
                    <a:pt x="136" y="337"/>
                  </a:lnTo>
                  <a:lnTo>
                    <a:pt x="128" y="334"/>
                  </a:lnTo>
                  <a:lnTo>
                    <a:pt x="119" y="332"/>
                  </a:lnTo>
                  <a:lnTo>
                    <a:pt x="112" y="330"/>
                  </a:lnTo>
                  <a:lnTo>
                    <a:pt x="104" y="327"/>
                  </a:lnTo>
                  <a:lnTo>
                    <a:pt x="97"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3"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Rectangle 37"/>
            <p:cNvSpPr>
              <a:spLocks noChangeArrowheads="1"/>
            </p:cNvSpPr>
            <p:nvPr/>
          </p:nvSpPr>
          <p:spPr bwMode="auto">
            <a:xfrm>
              <a:off x="4149" y="1705"/>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88</a:t>
              </a:r>
              <a:endParaRPr lang="en-US" altLang="zh-CN" sz="2800">
                <a:solidFill>
                  <a:schemeClr val="bg1"/>
                </a:solidFill>
                <a:latin typeface="Times New Roman" pitchFamily="18" charset="0"/>
                <a:ea typeface="楷体_GB2312" pitchFamily="49" charset="-122"/>
              </a:endParaRPr>
            </a:p>
          </p:txBody>
        </p:sp>
        <p:sp>
          <p:nvSpPr>
            <p:cNvPr id="52235" name="Freeform 38"/>
            <p:cNvSpPr>
              <a:spLocks/>
            </p:cNvSpPr>
            <p:nvPr/>
          </p:nvSpPr>
          <p:spPr bwMode="auto">
            <a:xfrm>
              <a:off x="3321" y="2179"/>
              <a:ext cx="365" cy="312"/>
            </a:xfrm>
            <a:custGeom>
              <a:avLst/>
              <a:gdLst>
                <a:gd name="T0" fmla="*/ 0 w 340"/>
                <a:gd name="T1" fmla="*/ 125 h 339"/>
                <a:gd name="T2" fmla="*/ 3 w 340"/>
                <a:gd name="T3" fmla="*/ 112 h 339"/>
                <a:gd name="T4" fmla="*/ 5 w 340"/>
                <a:gd name="T5" fmla="*/ 99 h 339"/>
                <a:gd name="T6" fmla="*/ 13 w 340"/>
                <a:gd name="T7" fmla="*/ 87 h 339"/>
                <a:gd name="T8" fmla="*/ 20 w 340"/>
                <a:gd name="T9" fmla="*/ 75 h 339"/>
                <a:gd name="T10" fmla="*/ 37 w 340"/>
                <a:gd name="T11" fmla="*/ 59 h 339"/>
                <a:gd name="T12" fmla="*/ 61 w 340"/>
                <a:gd name="T13" fmla="*/ 38 h 339"/>
                <a:gd name="T14" fmla="*/ 93 w 340"/>
                <a:gd name="T15" fmla="*/ 24 h 339"/>
                <a:gd name="T16" fmla="*/ 119 w 340"/>
                <a:gd name="T17" fmla="*/ 14 h 339"/>
                <a:gd name="T18" fmla="*/ 138 w 340"/>
                <a:gd name="T19" fmla="*/ 7 h 339"/>
                <a:gd name="T20" fmla="*/ 157 w 340"/>
                <a:gd name="T21" fmla="*/ 6 h 339"/>
                <a:gd name="T22" fmla="*/ 178 w 340"/>
                <a:gd name="T23" fmla="*/ 3 h 339"/>
                <a:gd name="T24" fmla="*/ 200 w 340"/>
                <a:gd name="T25" fmla="*/ 0 h 339"/>
                <a:gd name="T26" fmla="*/ 220 w 340"/>
                <a:gd name="T27" fmla="*/ 0 h 339"/>
                <a:gd name="T28" fmla="*/ 240 w 340"/>
                <a:gd name="T29" fmla="*/ 3 h 339"/>
                <a:gd name="T30" fmla="*/ 263 w 340"/>
                <a:gd name="T31" fmla="*/ 6 h 339"/>
                <a:gd name="T32" fmla="*/ 282 w 340"/>
                <a:gd name="T33" fmla="*/ 7 h 339"/>
                <a:gd name="T34" fmla="*/ 302 w 340"/>
                <a:gd name="T35" fmla="*/ 14 h 339"/>
                <a:gd name="T36" fmla="*/ 327 w 340"/>
                <a:gd name="T37" fmla="*/ 24 h 339"/>
                <a:gd name="T38" fmla="*/ 359 w 340"/>
                <a:gd name="T39" fmla="*/ 38 h 339"/>
                <a:gd name="T40" fmla="*/ 386 w 340"/>
                <a:gd name="T41" fmla="*/ 59 h 339"/>
                <a:gd name="T42" fmla="*/ 400 w 340"/>
                <a:gd name="T43" fmla="*/ 75 h 339"/>
                <a:gd name="T44" fmla="*/ 408 w 340"/>
                <a:gd name="T45" fmla="*/ 87 h 339"/>
                <a:gd name="T46" fmla="*/ 413 w 340"/>
                <a:gd name="T47" fmla="*/ 99 h 339"/>
                <a:gd name="T48" fmla="*/ 420 w 340"/>
                <a:gd name="T49" fmla="*/ 112 h 339"/>
                <a:gd name="T50" fmla="*/ 421 w 340"/>
                <a:gd name="T51" fmla="*/ 125 h 339"/>
                <a:gd name="T52" fmla="*/ 421 w 340"/>
                <a:gd name="T53" fmla="*/ 133 h 339"/>
                <a:gd name="T54" fmla="*/ 421 w 340"/>
                <a:gd name="T55" fmla="*/ 145 h 339"/>
                <a:gd name="T56" fmla="*/ 418 w 340"/>
                <a:gd name="T57" fmla="*/ 159 h 339"/>
                <a:gd name="T58" fmla="*/ 411 w 340"/>
                <a:gd name="T59" fmla="*/ 172 h 339"/>
                <a:gd name="T60" fmla="*/ 405 w 340"/>
                <a:gd name="T61" fmla="*/ 184 h 339"/>
                <a:gd name="T62" fmla="*/ 396 w 340"/>
                <a:gd name="T63" fmla="*/ 195 h 339"/>
                <a:gd name="T64" fmla="*/ 374 w 340"/>
                <a:gd name="T65" fmla="*/ 216 h 339"/>
                <a:gd name="T66" fmla="*/ 344 w 340"/>
                <a:gd name="T67" fmla="*/ 235 h 339"/>
                <a:gd name="T68" fmla="*/ 310 w 340"/>
                <a:gd name="T69" fmla="*/ 250 h 339"/>
                <a:gd name="T70" fmla="*/ 293 w 340"/>
                <a:gd name="T71" fmla="*/ 255 h 339"/>
                <a:gd name="T72" fmla="*/ 273 w 340"/>
                <a:gd name="T73" fmla="*/ 260 h 339"/>
                <a:gd name="T74" fmla="*/ 252 w 340"/>
                <a:gd name="T75" fmla="*/ 262 h 339"/>
                <a:gd name="T76" fmla="*/ 232 w 340"/>
                <a:gd name="T77" fmla="*/ 264 h 339"/>
                <a:gd name="T78" fmla="*/ 210 w 340"/>
                <a:gd name="T79" fmla="*/ 264 h 339"/>
                <a:gd name="T80" fmla="*/ 189 w 340"/>
                <a:gd name="T81" fmla="*/ 264 h 339"/>
                <a:gd name="T82" fmla="*/ 169 w 340"/>
                <a:gd name="T83" fmla="*/ 262 h 339"/>
                <a:gd name="T84" fmla="*/ 147 w 340"/>
                <a:gd name="T85" fmla="*/ 260 h 339"/>
                <a:gd name="T86" fmla="*/ 128 w 340"/>
                <a:gd name="T87" fmla="*/ 255 h 339"/>
                <a:gd name="T88" fmla="*/ 111 w 340"/>
                <a:gd name="T89" fmla="*/ 250 h 339"/>
                <a:gd name="T90" fmla="*/ 77 w 340"/>
                <a:gd name="T91" fmla="*/ 235 h 339"/>
                <a:gd name="T92" fmla="*/ 49 w 340"/>
                <a:gd name="T93" fmla="*/ 216 h 339"/>
                <a:gd name="T94" fmla="*/ 27 w 340"/>
                <a:gd name="T95" fmla="*/ 195 h 339"/>
                <a:gd name="T96" fmla="*/ 17 w 340"/>
                <a:gd name="T97" fmla="*/ 184 h 339"/>
                <a:gd name="T98" fmla="*/ 11 w 340"/>
                <a:gd name="T99" fmla="*/ 172 h 339"/>
                <a:gd name="T100" fmla="*/ 4 w 340"/>
                <a:gd name="T101" fmla="*/ 159 h 339"/>
                <a:gd name="T102" fmla="*/ 1 w 340"/>
                <a:gd name="T103" fmla="*/ 145 h 339"/>
                <a:gd name="T104" fmla="*/ 0 w 340"/>
                <a:gd name="T105" fmla="*/ 133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3" y="144"/>
                  </a:lnTo>
                  <a:lnTo>
                    <a:pt x="4" y="136"/>
                  </a:lnTo>
                  <a:lnTo>
                    <a:pt x="5" y="127"/>
                  </a:lnTo>
                  <a:lnTo>
                    <a:pt x="8" y="119"/>
                  </a:lnTo>
                  <a:lnTo>
                    <a:pt x="10" y="112"/>
                  </a:lnTo>
                  <a:lnTo>
                    <a:pt x="14" y="103"/>
                  </a:lnTo>
                  <a:lnTo>
                    <a:pt x="17" y="96"/>
                  </a:lnTo>
                  <a:lnTo>
                    <a:pt x="21" y="89"/>
                  </a:lnTo>
                  <a:lnTo>
                    <a:pt x="30" y="75"/>
                  </a:lnTo>
                  <a:lnTo>
                    <a:pt x="40" y="62"/>
                  </a:lnTo>
                  <a:lnTo>
                    <a:pt x="49" y="49"/>
                  </a:lnTo>
                  <a:lnTo>
                    <a:pt x="62" y="39"/>
                  </a:lnTo>
                  <a:lnTo>
                    <a:pt x="75" y="30"/>
                  </a:lnTo>
                  <a:lnTo>
                    <a:pt x="89" y="21"/>
                  </a:lnTo>
                  <a:lnTo>
                    <a:pt x="96" y="17"/>
                  </a:lnTo>
                  <a:lnTo>
                    <a:pt x="103" y="14"/>
                  </a:lnTo>
                  <a:lnTo>
                    <a:pt x="112" y="10"/>
                  </a:lnTo>
                  <a:lnTo>
                    <a:pt x="119" y="8"/>
                  </a:lnTo>
                  <a:lnTo>
                    <a:pt x="127" y="6"/>
                  </a:lnTo>
                  <a:lnTo>
                    <a:pt x="136" y="4"/>
                  </a:lnTo>
                  <a:lnTo>
                    <a:pt x="144" y="3"/>
                  </a:lnTo>
                  <a:lnTo>
                    <a:pt x="153" y="1"/>
                  </a:lnTo>
                  <a:lnTo>
                    <a:pt x="161" y="0"/>
                  </a:lnTo>
                  <a:lnTo>
                    <a:pt x="170" y="0"/>
                  </a:lnTo>
                  <a:lnTo>
                    <a:pt x="178" y="0"/>
                  </a:lnTo>
                  <a:lnTo>
                    <a:pt x="187" y="1"/>
                  </a:lnTo>
                  <a:lnTo>
                    <a:pt x="195" y="3"/>
                  </a:lnTo>
                  <a:lnTo>
                    <a:pt x="204" y="4"/>
                  </a:lnTo>
                  <a:lnTo>
                    <a:pt x="212" y="6"/>
                  </a:lnTo>
                  <a:lnTo>
                    <a:pt x="221" y="8"/>
                  </a:lnTo>
                  <a:lnTo>
                    <a:pt x="228" y="10"/>
                  </a:lnTo>
                  <a:lnTo>
                    <a:pt x="237"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40" y="153"/>
                  </a:lnTo>
                  <a:lnTo>
                    <a:pt x="340" y="161"/>
                  </a:lnTo>
                  <a:lnTo>
                    <a:pt x="340" y="170"/>
                  </a:lnTo>
                  <a:lnTo>
                    <a:pt x="340" y="178"/>
                  </a:lnTo>
                  <a:lnTo>
                    <a:pt x="340" y="187"/>
                  </a:lnTo>
                  <a:lnTo>
                    <a:pt x="339"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30"/>
                  </a:lnTo>
                  <a:lnTo>
                    <a:pt x="221" y="332"/>
                  </a:lnTo>
                  <a:lnTo>
                    <a:pt x="212" y="334"/>
                  </a:lnTo>
                  <a:lnTo>
                    <a:pt x="204" y="337"/>
                  </a:lnTo>
                  <a:lnTo>
                    <a:pt x="195" y="338"/>
                  </a:lnTo>
                  <a:lnTo>
                    <a:pt x="187" y="339"/>
                  </a:lnTo>
                  <a:lnTo>
                    <a:pt x="178" y="339"/>
                  </a:lnTo>
                  <a:lnTo>
                    <a:pt x="170" y="339"/>
                  </a:lnTo>
                  <a:lnTo>
                    <a:pt x="161" y="339"/>
                  </a:lnTo>
                  <a:lnTo>
                    <a:pt x="153" y="339"/>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1"/>
                  </a:lnTo>
                  <a:lnTo>
                    <a:pt x="5" y="212"/>
                  </a:lnTo>
                  <a:lnTo>
                    <a:pt x="4" y="204"/>
                  </a:lnTo>
                  <a:lnTo>
                    <a:pt x="3"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36" name="Freeform 39"/>
            <p:cNvSpPr>
              <a:spLocks/>
            </p:cNvSpPr>
            <p:nvPr/>
          </p:nvSpPr>
          <p:spPr bwMode="auto">
            <a:xfrm>
              <a:off x="3321" y="2179"/>
              <a:ext cx="365" cy="312"/>
            </a:xfrm>
            <a:custGeom>
              <a:avLst/>
              <a:gdLst>
                <a:gd name="T0" fmla="*/ 0 w 340"/>
                <a:gd name="T1" fmla="*/ 125 h 339"/>
                <a:gd name="T2" fmla="*/ 3 w 340"/>
                <a:gd name="T3" fmla="*/ 112 h 339"/>
                <a:gd name="T4" fmla="*/ 5 w 340"/>
                <a:gd name="T5" fmla="*/ 99 h 339"/>
                <a:gd name="T6" fmla="*/ 13 w 340"/>
                <a:gd name="T7" fmla="*/ 87 h 339"/>
                <a:gd name="T8" fmla="*/ 20 w 340"/>
                <a:gd name="T9" fmla="*/ 75 h 339"/>
                <a:gd name="T10" fmla="*/ 37 w 340"/>
                <a:gd name="T11" fmla="*/ 59 h 339"/>
                <a:gd name="T12" fmla="*/ 61 w 340"/>
                <a:gd name="T13" fmla="*/ 38 h 339"/>
                <a:gd name="T14" fmla="*/ 93 w 340"/>
                <a:gd name="T15" fmla="*/ 24 h 339"/>
                <a:gd name="T16" fmla="*/ 119 w 340"/>
                <a:gd name="T17" fmla="*/ 14 h 339"/>
                <a:gd name="T18" fmla="*/ 138 w 340"/>
                <a:gd name="T19" fmla="*/ 7 h 339"/>
                <a:gd name="T20" fmla="*/ 157 w 340"/>
                <a:gd name="T21" fmla="*/ 6 h 339"/>
                <a:gd name="T22" fmla="*/ 178 w 340"/>
                <a:gd name="T23" fmla="*/ 3 h 339"/>
                <a:gd name="T24" fmla="*/ 200 w 340"/>
                <a:gd name="T25" fmla="*/ 0 h 339"/>
                <a:gd name="T26" fmla="*/ 220 w 340"/>
                <a:gd name="T27" fmla="*/ 0 h 339"/>
                <a:gd name="T28" fmla="*/ 240 w 340"/>
                <a:gd name="T29" fmla="*/ 3 h 339"/>
                <a:gd name="T30" fmla="*/ 263 w 340"/>
                <a:gd name="T31" fmla="*/ 6 h 339"/>
                <a:gd name="T32" fmla="*/ 282 w 340"/>
                <a:gd name="T33" fmla="*/ 7 h 339"/>
                <a:gd name="T34" fmla="*/ 302 w 340"/>
                <a:gd name="T35" fmla="*/ 14 h 339"/>
                <a:gd name="T36" fmla="*/ 327 w 340"/>
                <a:gd name="T37" fmla="*/ 24 h 339"/>
                <a:gd name="T38" fmla="*/ 359 w 340"/>
                <a:gd name="T39" fmla="*/ 38 h 339"/>
                <a:gd name="T40" fmla="*/ 386 w 340"/>
                <a:gd name="T41" fmla="*/ 59 h 339"/>
                <a:gd name="T42" fmla="*/ 400 w 340"/>
                <a:gd name="T43" fmla="*/ 75 h 339"/>
                <a:gd name="T44" fmla="*/ 408 w 340"/>
                <a:gd name="T45" fmla="*/ 87 h 339"/>
                <a:gd name="T46" fmla="*/ 413 w 340"/>
                <a:gd name="T47" fmla="*/ 99 h 339"/>
                <a:gd name="T48" fmla="*/ 420 w 340"/>
                <a:gd name="T49" fmla="*/ 112 h 339"/>
                <a:gd name="T50" fmla="*/ 421 w 340"/>
                <a:gd name="T51" fmla="*/ 125 h 339"/>
                <a:gd name="T52" fmla="*/ 421 w 340"/>
                <a:gd name="T53" fmla="*/ 133 h 339"/>
                <a:gd name="T54" fmla="*/ 421 w 340"/>
                <a:gd name="T55" fmla="*/ 145 h 339"/>
                <a:gd name="T56" fmla="*/ 418 w 340"/>
                <a:gd name="T57" fmla="*/ 159 h 339"/>
                <a:gd name="T58" fmla="*/ 411 w 340"/>
                <a:gd name="T59" fmla="*/ 172 h 339"/>
                <a:gd name="T60" fmla="*/ 405 w 340"/>
                <a:gd name="T61" fmla="*/ 184 h 339"/>
                <a:gd name="T62" fmla="*/ 396 w 340"/>
                <a:gd name="T63" fmla="*/ 195 h 339"/>
                <a:gd name="T64" fmla="*/ 374 w 340"/>
                <a:gd name="T65" fmla="*/ 216 h 339"/>
                <a:gd name="T66" fmla="*/ 344 w 340"/>
                <a:gd name="T67" fmla="*/ 235 h 339"/>
                <a:gd name="T68" fmla="*/ 310 w 340"/>
                <a:gd name="T69" fmla="*/ 250 h 339"/>
                <a:gd name="T70" fmla="*/ 293 w 340"/>
                <a:gd name="T71" fmla="*/ 255 h 339"/>
                <a:gd name="T72" fmla="*/ 273 w 340"/>
                <a:gd name="T73" fmla="*/ 260 h 339"/>
                <a:gd name="T74" fmla="*/ 252 w 340"/>
                <a:gd name="T75" fmla="*/ 262 h 339"/>
                <a:gd name="T76" fmla="*/ 232 w 340"/>
                <a:gd name="T77" fmla="*/ 264 h 339"/>
                <a:gd name="T78" fmla="*/ 210 w 340"/>
                <a:gd name="T79" fmla="*/ 264 h 339"/>
                <a:gd name="T80" fmla="*/ 189 w 340"/>
                <a:gd name="T81" fmla="*/ 264 h 339"/>
                <a:gd name="T82" fmla="*/ 169 w 340"/>
                <a:gd name="T83" fmla="*/ 262 h 339"/>
                <a:gd name="T84" fmla="*/ 147 w 340"/>
                <a:gd name="T85" fmla="*/ 260 h 339"/>
                <a:gd name="T86" fmla="*/ 128 w 340"/>
                <a:gd name="T87" fmla="*/ 255 h 339"/>
                <a:gd name="T88" fmla="*/ 111 w 340"/>
                <a:gd name="T89" fmla="*/ 250 h 339"/>
                <a:gd name="T90" fmla="*/ 77 w 340"/>
                <a:gd name="T91" fmla="*/ 235 h 339"/>
                <a:gd name="T92" fmla="*/ 49 w 340"/>
                <a:gd name="T93" fmla="*/ 216 h 339"/>
                <a:gd name="T94" fmla="*/ 27 w 340"/>
                <a:gd name="T95" fmla="*/ 195 h 339"/>
                <a:gd name="T96" fmla="*/ 17 w 340"/>
                <a:gd name="T97" fmla="*/ 184 h 339"/>
                <a:gd name="T98" fmla="*/ 11 w 340"/>
                <a:gd name="T99" fmla="*/ 172 h 339"/>
                <a:gd name="T100" fmla="*/ 4 w 340"/>
                <a:gd name="T101" fmla="*/ 159 h 339"/>
                <a:gd name="T102" fmla="*/ 1 w 340"/>
                <a:gd name="T103" fmla="*/ 145 h 339"/>
                <a:gd name="T104" fmla="*/ 0 w 340"/>
                <a:gd name="T105" fmla="*/ 133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3" y="144"/>
                  </a:lnTo>
                  <a:lnTo>
                    <a:pt x="4" y="136"/>
                  </a:lnTo>
                  <a:lnTo>
                    <a:pt x="5" y="127"/>
                  </a:lnTo>
                  <a:lnTo>
                    <a:pt x="8" y="119"/>
                  </a:lnTo>
                  <a:lnTo>
                    <a:pt x="10" y="112"/>
                  </a:lnTo>
                  <a:lnTo>
                    <a:pt x="14" y="103"/>
                  </a:lnTo>
                  <a:lnTo>
                    <a:pt x="17" y="96"/>
                  </a:lnTo>
                  <a:lnTo>
                    <a:pt x="21" y="89"/>
                  </a:lnTo>
                  <a:lnTo>
                    <a:pt x="30" y="75"/>
                  </a:lnTo>
                  <a:lnTo>
                    <a:pt x="40" y="62"/>
                  </a:lnTo>
                  <a:lnTo>
                    <a:pt x="49" y="49"/>
                  </a:lnTo>
                  <a:lnTo>
                    <a:pt x="62" y="39"/>
                  </a:lnTo>
                  <a:lnTo>
                    <a:pt x="75" y="30"/>
                  </a:lnTo>
                  <a:lnTo>
                    <a:pt x="89" y="21"/>
                  </a:lnTo>
                  <a:lnTo>
                    <a:pt x="96" y="17"/>
                  </a:lnTo>
                  <a:lnTo>
                    <a:pt x="103" y="14"/>
                  </a:lnTo>
                  <a:lnTo>
                    <a:pt x="112" y="10"/>
                  </a:lnTo>
                  <a:lnTo>
                    <a:pt x="119" y="8"/>
                  </a:lnTo>
                  <a:lnTo>
                    <a:pt x="127" y="6"/>
                  </a:lnTo>
                  <a:lnTo>
                    <a:pt x="136" y="4"/>
                  </a:lnTo>
                  <a:lnTo>
                    <a:pt x="144" y="3"/>
                  </a:lnTo>
                  <a:lnTo>
                    <a:pt x="153" y="1"/>
                  </a:lnTo>
                  <a:lnTo>
                    <a:pt x="161" y="0"/>
                  </a:lnTo>
                  <a:lnTo>
                    <a:pt x="170" y="0"/>
                  </a:lnTo>
                  <a:lnTo>
                    <a:pt x="178" y="0"/>
                  </a:lnTo>
                  <a:lnTo>
                    <a:pt x="187" y="1"/>
                  </a:lnTo>
                  <a:lnTo>
                    <a:pt x="195" y="3"/>
                  </a:lnTo>
                  <a:lnTo>
                    <a:pt x="204" y="4"/>
                  </a:lnTo>
                  <a:lnTo>
                    <a:pt x="212" y="6"/>
                  </a:lnTo>
                  <a:lnTo>
                    <a:pt x="221" y="8"/>
                  </a:lnTo>
                  <a:lnTo>
                    <a:pt x="228" y="10"/>
                  </a:lnTo>
                  <a:lnTo>
                    <a:pt x="237"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40" y="153"/>
                  </a:lnTo>
                  <a:lnTo>
                    <a:pt x="340" y="161"/>
                  </a:lnTo>
                  <a:lnTo>
                    <a:pt x="340" y="170"/>
                  </a:lnTo>
                  <a:lnTo>
                    <a:pt x="340" y="178"/>
                  </a:lnTo>
                  <a:lnTo>
                    <a:pt x="340" y="187"/>
                  </a:lnTo>
                  <a:lnTo>
                    <a:pt x="339"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30"/>
                  </a:lnTo>
                  <a:lnTo>
                    <a:pt x="221" y="332"/>
                  </a:lnTo>
                  <a:lnTo>
                    <a:pt x="212" y="334"/>
                  </a:lnTo>
                  <a:lnTo>
                    <a:pt x="204" y="337"/>
                  </a:lnTo>
                  <a:lnTo>
                    <a:pt x="195" y="338"/>
                  </a:lnTo>
                  <a:lnTo>
                    <a:pt x="187" y="339"/>
                  </a:lnTo>
                  <a:lnTo>
                    <a:pt x="178" y="339"/>
                  </a:lnTo>
                  <a:lnTo>
                    <a:pt x="170" y="339"/>
                  </a:lnTo>
                  <a:lnTo>
                    <a:pt x="161" y="339"/>
                  </a:lnTo>
                  <a:lnTo>
                    <a:pt x="153" y="339"/>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1"/>
                  </a:lnTo>
                  <a:lnTo>
                    <a:pt x="5" y="212"/>
                  </a:lnTo>
                  <a:lnTo>
                    <a:pt x="4" y="204"/>
                  </a:lnTo>
                  <a:lnTo>
                    <a:pt x="3"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7" name="Rectangle 40"/>
            <p:cNvSpPr>
              <a:spLocks noChangeArrowheads="1"/>
            </p:cNvSpPr>
            <p:nvPr/>
          </p:nvSpPr>
          <p:spPr bwMode="auto">
            <a:xfrm>
              <a:off x="3388" y="2202"/>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76</a:t>
              </a:r>
              <a:endParaRPr lang="en-US" altLang="zh-CN" sz="2800">
                <a:solidFill>
                  <a:schemeClr val="bg1"/>
                </a:solidFill>
                <a:latin typeface="Times New Roman" pitchFamily="18" charset="0"/>
                <a:ea typeface="楷体_GB2312" pitchFamily="49" charset="-122"/>
              </a:endParaRPr>
            </a:p>
          </p:txBody>
        </p:sp>
        <p:sp>
          <p:nvSpPr>
            <p:cNvPr id="52238" name="Freeform 41"/>
            <p:cNvSpPr>
              <a:spLocks/>
            </p:cNvSpPr>
            <p:nvPr/>
          </p:nvSpPr>
          <p:spPr bwMode="auto">
            <a:xfrm>
              <a:off x="4780" y="2179"/>
              <a:ext cx="366" cy="312"/>
            </a:xfrm>
            <a:custGeom>
              <a:avLst/>
              <a:gdLst>
                <a:gd name="T0" fmla="*/ 0 w 341"/>
                <a:gd name="T1" fmla="*/ 125 h 339"/>
                <a:gd name="T2" fmla="*/ 3 w 341"/>
                <a:gd name="T3" fmla="*/ 112 h 339"/>
                <a:gd name="T4" fmla="*/ 6 w 341"/>
                <a:gd name="T5" fmla="*/ 99 h 339"/>
                <a:gd name="T6" fmla="*/ 15 w 341"/>
                <a:gd name="T7" fmla="*/ 87 h 339"/>
                <a:gd name="T8" fmla="*/ 20 w 341"/>
                <a:gd name="T9" fmla="*/ 75 h 339"/>
                <a:gd name="T10" fmla="*/ 36 w 341"/>
                <a:gd name="T11" fmla="*/ 59 h 339"/>
                <a:gd name="T12" fmla="*/ 62 w 341"/>
                <a:gd name="T13" fmla="*/ 38 h 339"/>
                <a:gd name="T14" fmla="*/ 94 w 341"/>
                <a:gd name="T15" fmla="*/ 24 h 339"/>
                <a:gd name="T16" fmla="*/ 120 w 341"/>
                <a:gd name="T17" fmla="*/ 14 h 339"/>
                <a:gd name="T18" fmla="*/ 138 w 341"/>
                <a:gd name="T19" fmla="*/ 8 h 339"/>
                <a:gd name="T20" fmla="*/ 158 w 341"/>
                <a:gd name="T21" fmla="*/ 6 h 339"/>
                <a:gd name="T22" fmla="*/ 179 w 341"/>
                <a:gd name="T23" fmla="*/ 3 h 339"/>
                <a:gd name="T24" fmla="*/ 201 w 341"/>
                <a:gd name="T25" fmla="*/ 0 h 339"/>
                <a:gd name="T26" fmla="*/ 221 w 341"/>
                <a:gd name="T27" fmla="*/ 0 h 339"/>
                <a:gd name="T28" fmla="*/ 243 w 341"/>
                <a:gd name="T29" fmla="*/ 3 h 339"/>
                <a:gd name="T30" fmla="*/ 264 w 341"/>
                <a:gd name="T31" fmla="*/ 6 h 339"/>
                <a:gd name="T32" fmla="*/ 284 w 341"/>
                <a:gd name="T33" fmla="*/ 8 h 339"/>
                <a:gd name="T34" fmla="*/ 302 w 341"/>
                <a:gd name="T35" fmla="*/ 14 h 339"/>
                <a:gd name="T36" fmla="*/ 327 w 341"/>
                <a:gd name="T37" fmla="*/ 24 h 339"/>
                <a:gd name="T38" fmla="*/ 360 w 341"/>
                <a:gd name="T39" fmla="*/ 38 h 339"/>
                <a:gd name="T40" fmla="*/ 386 w 341"/>
                <a:gd name="T41" fmla="*/ 59 h 339"/>
                <a:gd name="T42" fmla="*/ 401 w 341"/>
                <a:gd name="T43" fmla="*/ 75 h 339"/>
                <a:gd name="T44" fmla="*/ 409 w 341"/>
                <a:gd name="T45" fmla="*/ 87 h 339"/>
                <a:gd name="T46" fmla="*/ 414 w 341"/>
                <a:gd name="T47" fmla="*/ 99 h 339"/>
                <a:gd name="T48" fmla="*/ 420 w 341"/>
                <a:gd name="T49" fmla="*/ 112 h 339"/>
                <a:gd name="T50" fmla="*/ 422 w 341"/>
                <a:gd name="T51" fmla="*/ 125 h 339"/>
                <a:gd name="T52" fmla="*/ 422 w 341"/>
                <a:gd name="T53" fmla="*/ 133 h 339"/>
                <a:gd name="T54" fmla="*/ 422 w 341"/>
                <a:gd name="T55" fmla="*/ 146 h 339"/>
                <a:gd name="T56" fmla="*/ 419 w 341"/>
                <a:gd name="T57" fmla="*/ 159 h 339"/>
                <a:gd name="T58" fmla="*/ 412 w 341"/>
                <a:gd name="T59" fmla="*/ 172 h 339"/>
                <a:gd name="T60" fmla="*/ 406 w 341"/>
                <a:gd name="T61" fmla="*/ 184 h 339"/>
                <a:gd name="T62" fmla="*/ 397 w 341"/>
                <a:gd name="T63" fmla="*/ 195 h 339"/>
                <a:gd name="T64" fmla="*/ 374 w 341"/>
                <a:gd name="T65" fmla="*/ 218 h 339"/>
                <a:gd name="T66" fmla="*/ 347 w 341"/>
                <a:gd name="T67" fmla="*/ 235 h 339"/>
                <a:gd name="T68" fmla="*/ 310 w 341"/>
                <a:gd name="T69" fmla="*/ 250 h 339"/>
                <a:gd name="T70" fmla="*/ 293 w 341"/>
                <a:gd name="T71" fmla="*/ 255 h 339"/>
                <a:gd name="T72" fmla="*/ 274 w 341"/>
                <a:gd name="T73" fmla="*/ 260 h 339"/>
                <a:gd name="T74" fmla="*/ 253 w 341"/>
                <a:gd name="T75" fmla="*/ 262 h 339"/>
                <a:gd name="T76" fmla="*/ 234 w 341"/>
                <a:gd name="T77" fmla="*/ 264 h 339"/>
                <a:gd name="T78" fmla="*/ 211 w 341"/>
                <a:gd name="T79" fmla="*/ 264 h 339"/>
                <a:gd name="T80" fmla="*/ 190 w 341"/>
                <a:gd name="T81" fmla="*/ 264 h 339"/>
                <a:gd name="T82" fmla="*/ 169 w 341"/>
                <a:gd name="T83" fmla="*/ 262 h 339"/>
                <a:gd name="T84" fmla="*/ 150 w 341"/>
                <a:gd name="T85" fmla="*/ 260 h 339"/>
                <a:gd name="T86" fmla="*/ 130 w 341"/>
                <a:gd name="T87" fmla="*/ 255 h 339"/>
                <a:gd name="T88" fmla="*/ 112 w 341"/>
                <a:gd name="T89" fmla="*/ 250 h 339"/>
                <a:gd name="T90" fmla="*/ 78 w 341"/>
                <a:gd name="T91" fmla="*/ 235 h 339"/>
                <a:gd name="T92" fmla="*/ 49 w 341"/>
                <a:gd name="T93" fmla="*/ 218 h 339"/>
                <a:gd name="T94" fmla="*/ 28 w 341"/>
                <a:gd name="T95" fmla="*/ 195 h 339"/>
                <a:gd name="T96" fmla="*/ 18 w 341"/>
                <a:gd name="T97" fmla="*/ 184 h 339"/>
                <a:gd name="T98" fmla="*/ 12 w 341"/>
                <a:gd name="T99" fmla="*/ 172 h 339"/>
                <a:gd name="T100" fmla="*/ 5 w 341"/>
                <a:gd name="T101" fmla="*/ 159 h 339"/>
                <a:gd name="T102" fmla="*/ 2 w 341"/>
                <a:gd name="T103" fmla="*/ 146 h 339"/>
                <a:gd name="T104" fmla="*/ 0 w 341"/>
                <a:gd name="T105" fmla="*/ 133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3" y="144"/>
                  </a:lnTo>
                  <a:lnTo>
                    <a:pt x="5" y="136"/>
                  </a:lnTo>
                  <a:lnTo>
                    <a:pt x="6" y="127"/>
                  </a:lnTo>
                  <a:lnTo>
                    <a:pt x="9" y="120"/>
                  </a:lnTo>
                  <a:lnTo>
                    <a:pt x="12" y="112"/>
                  </a:lnTo>
                  <a:lnTo>
                    <a:pt x="15" y="105"/>
                  </a:lnTo>
                  <a:lnTo>
                    <a:pt x="17" y="96"/>
                  </a:lnTo>
                  <a:lnTo>
                    <a:pt x="22" y="89"/>
                  </a:lnTo>
                  <a:lnTo>
                    <a:pt x="30" y="75"/>
                  </a:lnTo>
                  <a:lnTo>
                    <a:pt x="40" y="62"/>
                  </a:lnTo>
                  <a:lnTo>
                    <a:pt x="50" y="49"/>
                  </a:lnTo>
                  <a:lnTo>
                    <a:pt x="63" y="39"/>
                  </a:lnTo>
                  <a:lnTo>
                    <a:pt x="76" y="30"/>
                  </a:lnTo>
                  <a:lnTo>
                    <a:pt x="90" y="21"/>
                  </a:lnTo>
                  <a:lnTo>
                    <a:pt x="97" y="17"/>
                  </a:lnTo>
                  <a:lnTo>
                    <a:pt x="105" y="14"/>
                  </a:lnTo>
                  <a:lnTo>
                    <a:pt x="112" y="11"/>
                  </a:lnTo>
                  <a:lnTo>
                    <a:pt x="121" y="8"/>
                  </a:lnTo>
                  <a:lnTo>
                    <a:pt x="128" y="6"/>
                  </a:lnTo>
                  <a:lnTo>
                    <a:pt x="136" y="4"/>
                  </a:lnTo>
                  <a:lnTo>
                    <a:pt x="145" y="3"/>
                  </a:lnTo>
                  <a:lnTo>
                    <a:pt x="154" y="1"/>
                  </a:lnTo>
                  <a:lnTo>
                    <a:pt x="162" y="0"/>
                  </a:lnTo>
                  <a:lnTo>
                    <a:pt x="171" y="0"/>
                  </a:lnTo>
                  <a:lnTo>
                    <a:pt x="179" y="0"/>
                  </a:lnTo>
                  <a:lnTo>
                    <a:pt x="189" y="1"/>
                  </a:lnTo>
                  <a:lnTo>
                    <a:pt x="197" y="3"/>
                  </a:lnTo>
                  <a:lnTo>
                    <a:pt x="205" y="4"/>
                  </a:lnTo>
                  <a:lnTo>
                    <a:pt x="213" y="6"/>
                  </a:lnTo>
                  <a:lnTo>
                    <a:pt x="222" y="8"/>
                  </a:lnTo>
                  <a:lnTo>
                    <a:pt x="230" y="11"/>
                  </a:lnTo>
                  <a:lnTo>
                    <a:pt x="237" y="14"/>
                  </a:lnTo>
                  <a:lnTo>
                    <a:pt x="244" y="17"/>
                  </a:lnTo>
                  <a:lnTo>
                    <a:pt x="251" y="21"/>
                  </a:lnTo>
                  <a:lnTo>
                    <a:pt x="265" y="30"/>
                  </a:lnTo>
                  <a:lnTo>
                    <a:pt x="280" y="39"/>
                  </a:lnTo>
                  <a:lnTo>
                    <a:pt x="291" y="49"/>
                  </a:lnTo>
                  <a:lnTo>
                    <a:pt x="302" y="62"/>
                  </a:lnTo>
                  <a:lnTo>
                    <a:pt x="312" y="75"/>
                  </a:lnTo>
                  <a:lnTo>
                    <a:pt x="321" y="89"/>
                  </a:lnTo>
                  <a:lnTo>
                    <a:pt x="324" y="96"/>
                  </a:lnTo>
                  <a:lnTo>
                    <a:pt x="328" y="105"/>
                  </a:lnTo>
                  <a:lnTo>
                    <a:pt x="331" y="112"/>
                  </a:lnTo>
                  <a:lnTo>
                    <a:pt x="334" y="120"/>
                  </a:lnTo>
                  <a:lnTo>
                    <a:pt x="335" y="127"/>
                  </a:lnTo>
                  <a:lnTo>
                    <a:pt x="338" y="136"/>
                  </a:lnTo>
                  <a:lnTo>
                    <a:pt x="339" y="144"/>
                  </a:lnTo>
                  <a:lnTo>
                    <a:pt x="341" y="153"/>
                  </a:lnTo>
                  <a:lnTo>
                    <a:pt x="341" y="161"/>
                  </a:lnTo>
                  <a:lnTo>
                    <a:pt x="341" y="170"/>
                  </a:lnTo>
                  <a:lnTo>
                    <a:pt x="341" y="178"/>
                  </a:lnTo>
                  <a:lnTo>
                    <a:pt x="341" y="188"/>
                  </a:lnTo>
                  <a:lnTo>
                    <a:pt x="339" y="197"/>
                  </a:lnTo>
                  <a:lnTo>
                    <a:pt x="338" y="204"/>
                  </a:lnTo>
                  <a:lnTo>
                    <a:pt x="335" y="212"/>
                  </a:lnTo>
                  <a:lnTo>
                    <a:pt x="334" y="221"/>
                  </a:lnTo>
                  <a:lnTo>
                    <a:pt x="331" y="229"/>
                  </a:lnTo>
                  <a:lnTo>
                    <a:pt x="328" y="236"/>
                  </a:lnTo>
                  <a:lnTo>
                    <a:pt x="324" y="243"/>
                  </a:lnTo>
                  <a:lnTo>
                    <a:pt x="321" y="250"/>
                  </a:lnTo>
                  <a:lnTo>
                    <a:pt x="312" y="264"/>
                  </a:lnTo>
                  <a:lnTo>
                    <a:pt x="302" y="279"/>
                  </a:lnTo>
                  <a:lnTo>
                    <a:pt x="291" y="290"/>
                  </a:lnTo>
                  <a:lnTo>
                    <a:pt x="280" y="301"/>
                  </a:lnTo>
                  <a:lnTo>
                    <a:pt x="265" y="311"/>
                  </a:lnTo>
                  <a:lnTo>
                    <a:pt x="251" y="320"/>
                  </a:lnTo>
                  <a:lnTo>
                    <a:pt x="244" y="322"/>
                  </a:lnTo>
                  <a:lnTo>
                    <a:pt x="237" y="327"/>
                  </a:lnTo>
                  <a:lnTo>
                    <a:pt x="230" y="330"/>
                  </a:lnTo>
                  <a:lnTo>
                    <a:pt x="222" y="332"/>
                  </a:lnTo>
                  <a:lnTo>
                    <a:pt x="213" y="334"/>
                  </a:lnTo>
                  <a:lnTo>
                    <a:pt x="205" y="337"/>
                  </a:lnTo>
                  <a:lnTo>
                    <a:pt x="197" y="338"/>
                  </a:lnTo>
                  <a:lnTo>
                    <a:pt x="189" y="339"/>
                  </a:lnTo>
                  <a:lnTo>
                    <a:pt x="179" y="339"/>
                  </a:lnTo>
                  <a:lnTo>
                    <a:pt x="171" y="339"/>
                  </a:lnTo>
                  <a:lnTo>
                    <a:pt x="162" y="339"/>
                  </a:lnTo>
                  <a:lnTo>
                    <a:pt x="154" y="339"/>
                  </a:lnTo>
                  <a:lnTo>
                    <a:pt x="145" y="338"/>
                  </a:lnTo>
                  <a:lnTo>
                    <a:pt x="136" y="337"/>
                  </a:lnTo>
                  <a:lnTo>
                    <a:pt x="128" y="334"/>
                  </a:lnTo>
                  <a:lnTo>
                    <a:pt x="121" y="332"/>
                  </a:lnTo>
                  <a:lnTo>
                    <a:pt x="112" y="330"/>
                  </a:lnTo>
                  <a:lnTo>
                    <a:pt x="105" y="327"/>
                  </a:lnTo>
                  <a:lnTo>
                    <a:pt x="97" y="322"/>
                  </a:lnTo>
                  <a:lnTo>
                    <a:pt x="90" y="320"/>
                  </a:lnTo>
                  <a:lnTo>
                    <a:pt x="76" y="311"/>
                  </a:lnTo>
                  <a:lnTo>
                    <a:pt x="63" y="301"/>
                  </a:lnTo>
                  <a:lnTo>
                    <a:pt x="50" y="290"/>
                  </a:lnTo>
                  <a:lnTo>
                    <a:pt x="40" y="279"/>
                  </a:lnTo>
                  <a:lnTo>
                    <a:pt x="30" y="264"/>
                  </a:lnTo>
                  <a:lnTo>
                    <a:pt x="22" y="250"/>
                  </a:lnTo>
                  <a:lnTo>
                    <a:pt x="17" y="243"/>
                  </a:lnTo>
                  <a:lnTo>
                    <a:pt x="15" y="236"/>
                  </a:lnTo>
                  <a:lnTo>
                    <a:pt x="12" y="229"/>
                  </a:lnTo>
                  <a:lnTo>
                    <a:pt x="9" y="221"/>
                  </a:lnTo>
                  <a:lnTo>
                    <a:pt x="6" y="212"/>
                  </a:lnTo>
                  <a:lnTo>
                    <a:pt x="5" y="204"/>
                  </a:lnTo>
                  <a:lnTo>
                    <a:pt x="3" y="197"/>
                  </a:lnTo>
                  <a:lnTo>
                    <a:pt x="2" y="188"/>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39" name="Freeform 42"/>
            <p:cNvSpPr>
              <a:spLocks/>
            </p:cNvSpPr>
            <p:nvPr/>
          </p:nvSpPr>
          <p:spPr bwMode="auto">
            <a:xfrm>
              <a:off x="4780" y="2179"/>
              <a:ext cx="366" cy="312"/>
            </a:xfrm>
            <a:custGeom>
              <a:avLst/>
              <a:gdLst>
                <a:gd name="T0" fmla="*/ 0 w 341"/>
                <a:gd name="T1" fmla="*/ 125 h 339"/>
                <a:gd name="T2" fmla="*/ 3 w 341"/>
                <a:gd name="T3" fmla="*/ 112 h 339"/>
                <a:gd name="T4" fmla="*/ 6 w 341"/>
                <a:gd name="T5" fmla="*/ 99 h 339"/>
                <a:gd name="T6" fmla="*/ 15 w 341"/>
                <a:gd name="T7" fmla="*/ 87 h 339"/>
                <a:gd name="T8" fmla="*/ 20 w 341"/>
                <a:gd name="T9" fmla="*/ 75 h 339"/>
                <a:gd name="T10" fmla="*/ 36 w 341"/>
                <a:gd name="T11" fmla="*/ 59 h 339"/>
                <a:gd name="T12" fmla="*/ 62 w 341"/>
                <a:gd name="T13" fmla="*/ 38 h 339"/>
                <a:gd name="T14" fmla="*/ 94 w 341"/>
                <a:gd name="T15" fmla="*/ 24 h 339"/>
                <a:gd name="T16" fmla="*/ 120 w 341"/>
                <a:gd name="T17" fmla="*/ 14 h 339"/>
                <a:gd name="T18" fmla="*/ 138 w 341"/>
                <a:gd name="T19" fmla="*/ 8 h 339"/>
                <a:gd name="T20" fmla="*/ 158 w 341"/>
                <a:gd name="T21" fmla="*/ 6 h 339"/>
                <a:gd name="T22" fmla="*/ 179 w 341"/>
                <a:gd name="T23" fmla="*/ 3 h 339"/>
                <a:gd name="T24" fmla="*/ 201 w 341"/>
                <a:gd name="T25" fmla="*/ 0 h 339"/>
                <a:gd name="T26" fmla="*/ 221 w 341"/>
                <a:gd name="T27" fmla="*/ 0 h 339"/>
                <a:gd name="T28" fmla="*/ 243 w 341"/>
                <a:gd name="T29" fmla="*/ 3 h 339"/>
                <a:gd name="T30" fmla="*/ 264 w 341"/>
                <a:gd name="T31" fmla="*/ 6 h 339"/>
                <a:gd name="T32" fmla="*/ 284 w 341"/>
                <a:gd name="T33" fmla="*/ 8 h 339"/>
                <a:gd name="T34" fmla="*/ 302 w 341"/>
                <a:gd name="T35" fmla="*/ 14 h 339"/>
                <a:gd name="T36" fmla="*/ 327 w 341"/>
                <a:gd name="T37" fmla="*/ 24 h 339"/>
                <a:gd name="T38" fmla="*/ 360 w 341"/>
                <a:gd name="T39" fmla="*/ 38 h 339"/>
                <a:gd name="T40" fmla="*/ 386 w 341"/>
                <a:gd name="T41" fmla="*/ 59 h 339"/>
                <a:gd name="T42" fmla="*/ 401 w 341"/>
                <a:gd name="T43" fmla="*/ 75 h 339"/>
                <a:gd name="T44" fmla="*/ 409 w 341"/>
                <a:gd name="T45" fmla="*/ 87 h 339"/>
                <a:gd name="T46" fmla="*/ 414 w 341"/>
                <a:gd name="T47" fmla="*/ 99 h 339"/>
                <a:gd name="T48" fmla="*/ 420 w 341"/>
                <a:gd name="T49" fmla="*/ 112 h 339"/>
                <a:gd name="T50" fmla="*/ 422 w 341"/>
                <a:gd name="T51" fmla="*/ 125 h 339"/>
                <a:gd name="T52" fmla="*/ 422 w 341"/>
                <a:gd name="T53" fmla="*/ 133 h 339"/>
                <a:gd name="T54" fmla="*/ 422 w 341"/>
                <a:gd name="T55" fmla="*/ 146 h 339"/>
                <a:gd name="T56" fmla="*/ 419 w 341"/>
                <a:gd name="T57" fmla="*/ 159 h 339"/>
                <a:gd name="T58" fmla="*/ 412 w 341"/>
                <a:gd name="T59" fmla="*/ 172 h 339"/>
                <a:gd name="T60" fmla="*/ 406 w 341"/>
                <a:gd name="T61" fmla="*/ 184 h 339"/>
                <a:gd name="T62" fmla="*/ 397 w 341"/>
                <a:gd name="T63" fmla="*/ 195 h 339"/>
                <a:gd name="T64" fmla="*/ 374 w 341"/>
                <a:gd name="T65" fmla="*/ 218 h 339"/>
                <a:gd name="T66" fmla="*/ 347 w 341"/>
                <a:gd name="T67" fmla="*/ 235 h 339"/>
                <a:gd name="T68" fmla="*/ 310 w 341"/>
                <a:gd name="T69" fmla="*/ 250 h 339"/>
                <a:gd name="T70" fmla="*/ 293 w 341"/>
                <a:gd name="T71" fmla="*/ 255 h 339"/>
                <a:gd name="T72" fmla="*/ 274 w 341"/>
                <a:gd name="T73" fmla="*/ 260 h 339"/>
                <a:gd name="T74" fmla="*/ 253 w 341"/>
                <a:gd name="T75" fmla="*/ 262 h 339"/>
                <a:gd name="T76" fmla="*/ 234 w 341"/>
                <a:gd name="T77" fmla="*/ 264 h 339"/>
                <a:gd name="T78" fmla="*/ 211 w 341"/>
                <a:gd name="T79" fmla="*/ 264 h 339"/>
                <a:gd name="T80" fmla="*/ 190 w 341"/>
                <a:gd name="T81" fmla="*/ 264 h 339"/>
                <a:gd name="T82" fmla="*/ 169 w 341"/>
                <a:gd name="T83" fmla="*/ 262 h 339"/>
                <a:gd name="T84" fmla="*/ 150 w 341"/>
                <a:gd name="T85" fmla="*/ 260 h 339"/>
                <a:gd name="T86" fmla="*/ 130 w 341"/>
                <a:gd name="T87" fmla="*/ 255 h 339"/>
                <a:gd name="T88" fmla="*/ 112 w 341"/>
                <a:gd name="T89" fmla="*/ 250 h 339"/>
                <a:gd name="T90" fmla="*/ 78 w 341"/>
                <a:gd name="T91" fmla="*/ 235 h 339"/>
                <a:gd name="T92" fmla="*/ 49 w 341"/>
                <a:gd name="T93" fmla="*/ 218 h 339"/>
                <a:gd name="T94" fmla="*/ 28 w 341"/>
                <a:gd name="T95" fmla="*/ 195 h 339"/>
                <a:gd name="T96" fmla="*/ 18 w 341"/>
                <a:gd name="T97" fmla="*/ 184 h 339"/>
                <a:gd name="T98" fmla="*/ 12 w 341"/>
                <a:gd name="T99" fmla="*/ 172 h 339"/>
                <a:gd name="T100" fmla="*/ 5 w 341"/>
                <a:gd name="T101" fmla="*/ 159 h 339"/>
                <a:gd name="T102" fmla="*/ 2 w 341"/>
                <a:gd name="T103" fmla="*/ 146 h 339"/>
                <a:gd name="T104" fmla="*/ 0 w 341"/>
                <a:gd name="T105" fmla="*/ 133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3" y="144"/>
                  </a:lnTo>
                  <a:lnTo>
                    <a:pt x="5" y="136"/>
                  </a:lnTo>
                  <a:lnTo>
                    <a:pt x="6" y="127"/>
                  </a:lnTo>
                  <a:lnTo>
                    <a:pt x="9" y="120"/>
                  </a:lnTo>
                  <a:lnTo>
                    <a:pt x="12" y="112"/>
                  </a:lnTo>
                  <a:lnTo>
                    <a:pt x="15" y="105"/>
                  </a:lnTo>
                  <a:lnTo>
                    <a:pt x="17" y="96"/>
                  </a:lnTo>
                  <a:lnTo>
                    <a:pt x="22" y="89"/>
                  </a:lnTo>
                  <a:lnTo>
                    <a:pt x="30" y="75"/>
                  </a:lnTo>
                  <a:lnTo>
                    <a:pt x="40" y="62"/>
                  </a:lnTo>
                  <a:lnTo>
                    <a:pt x="50" y="49"/>
                  </a:lnTo>
                  <a:lnTo>
                    <a:pt x="63" y="39"/>
                  </a:lnTo>
                  <a:lnTo>
                    <a:pt x="76" y="30"/>
                  </a:lnTo>
                  <a:lnTo>
                    <a:pt x="90" y="21"/>
                  </a:lnTo>
                  <a:lnTo>
                    <a:pt x="97" y="17"/>
                  </a:lnTo>
                  <a:lnTo>
                    <a:pt x="105" y="14"/>
                  </a:lnTo>
                  <a:lnTo>
                    <a:pt x="112" y="11"/>
                  </a:lnTo>
                  <a:lnTo>
                    <a:pt x="121" y="8"/>
                  </a:lnTo>
                  <a:lnTo>
                    <a:pt x="128" y="6"/>
                  </a:lnTo>
                  <a:lnTo>
                    <a:pt x="136" y="4"/>
                  </a:lnTo>
                  <a:lnTo>
                    <a:pt x="145" y="3"/>
                  </a:lnTo>
                  <a:lnTo>
                    <a:pt x="154" y="1"/>
                  </a:lnTo>
                  <a:lnTo>
                    <a:pt x="162" y="0"/>
                  </a:lnTo>
                  <a:lnTo>
                    <a:pt x="171" y="0"/>
                  </a:lnTo>
                  <a:lnTo>
                    <a:pt x="179" y="0"/>
                  </a:lnTo>
                  <a:lnTo>
                    <a:pt x="189" y="1"/>
                  </a:lnTo>
                  <a:lnTo>
                    <a:pt x="197" y="3"/>
                  </a:lnTo>
                  <a:lnTo>
                    <a:pt x="205" y="4"/>
                  </a:lnTo>
                  <a:lnTo>
                    <a:pt x="213" y="6"/>
                  </a:lnTo>
                  <a:lnTo>
                    <a:pt x="222" y="8"/>
                  </a:lnTo>
                  <a:lnTo>
                    <a:pt x="230" y="11"/>
                  </a:lnTo>
                  <a:lnTo>
                    <a:pt x="237" y="14"/>
                  </a:lnTo>
                  <a:lnTo>
                    <a:pt x="244" y="17"/>
                  </a:lnTo>
                  <a:lnTo>
                    <a:pt x="251" y="21"/>
                  </a:lnTo>
                  <a:lnTo>
                    <a:pt x="265" y="30"/>
                  </a:lnTo>
                  <a:lnTo>
                    <a:pt x="280" y="39"/>
                  </a:lnTo>
                  <a:lnTo>
                    <a:pt x="291" y="49"/>
                  </a:lnTo>
                  <a:lnTo>
                    <a:pt x="302" y="62"/>
                  </a:lnTo>
                  <a:lnTo>
                    <a:pt x="312" y="75"/>
                  </a:lnTo>
                  <a:lnTo>
                    <a:pt x="321" y="89"/>
                  </a:lnTo>
                  <a:lnTo>
                    <a:pt x="324" y="96"/>
                  </a:lnTo>
                  <a:lnTo>
                    <a:pt x="328" y="105"/>
                  </a:lnTo>
                  <a:lnTo>
                    <a:pt x="331" y="112"/>
                  </a:lnTo>
                  <a:lnTo>
                    <a:pt x="334" y="120"/>
                  </a:lnTo>
                  <a:lnTo>
                    <a:pt x="335" y="127"/>
                  </a:lnTo>
                  <a:lnTo>
                    <a:pt x="338" y="136"/>
                  </a:lnTo>
                  <a:lnTo>
                    <a:pt x="339" y="144"/>
                  </a:lnTo>
                  <a:lnTo>
                    <a:pt x="341" y="153"/>
                  </a:lnTo>
                  <a:lnTo>
                    <a:pt x="341" y="161"/>
                  </a:lnTo>
                  <a:lnTo>
                    <a:pt x="341" y="170"/>
                  </a:lnTo>
                  <a:lnTo>
                    <a:pt x="341" y="178"/>
                  </a:lnTo>
                  <a:lnTo>
                    <a:pt x="341" y="188"/>
                  </a:lnTo>
                  <a:lnTo>
                    <a:pt x="339" y="197"/>
                  </a:lnTo>
                  <a:lnTo>
                    <a:pt x="338" y="204"/>
                  </a:lnTo>
                  <a:lnTo>
                    <a:pt x="335" y="212"/>
                  </a:lnTo>
                  <a:lnTo>
                    <a:pt x="334" y="221"/>
                  </a:lnTo>
                  <a:lnTo>
                    <a:pt x="331" y="229"/>
                  </a:lnTo>
                  <a:lnTo>
                    <a:pt x="328" y="236"/>
                  </a:lnTo>
                  <a:lnTo>
                    <a:pt x="324" y="243"/>
                  </a:lnTo>
                  <a:lnTo>
                    <a:pt x="321" y="250"/>
                  </a:lnTo>
                  <a:lnTo>
                    <a:pt x="312" y="264"/>
                  </a:lnTo>
                  <a:lnTo>
                    <a:pt x="302" y="279"/>
                  </a:lnTo>
                  <a:lnTo>
                    <a:pt x="291" y="290"/>
                  </a:lnTo>
                  <a:lnTo>
                    <a:pt x="280" y="301"/>
                  </a:lnTo>
                  <a:lnTo>
                    <a:pt x="265" y="311"/>
                  </a:lnTo>
                  <a:lnTo>
                    <a:pt x="251" y="320"/>
                  </a:lnTo>
                  <a:lnTo>
                    <a:pt x="244" y="322"/>
                  </a:lnTo>
                  <a:lnTo>
                    <a:pt x="237" y="327"/>
                  </a:lnTo>
                  <a:lnTo>
                    <a:pt x="230" y="330"/>
                  </a:lnTo>
                  <a:lnTo>
                    <a:pt x="222" y="332"/>
                  </a:lnTo>
                  <a:lnTo>
                    <a:pt x="213" y="334"/>
                  </a:lnTo>
                  <a:lnTo>
                    <a:pt x="205" y="337"/>
                  </a:lnTo>
                  <a:lnTo>
                    <a:pt x="197" y="338"/>
                  </a:lnTo>
                  <a:lnTo>
                    <a:pt x="189" y="339"/>
                  </a:lnTo>
                  <a:lnTo>
                    <a:pt x="179" y="339"/>
                  </a:lnTo>
                  <a:lnTo>
                    <a:pt x="171" y="339"/>
                  </a:lnTo>
                  <a:lnTo>
                    <a:pt x="162" y="339"/>
                  </a:lnTo>
                  <a:lnTo>
                    <a:pt x="154" y="339"/>
                  </a:lnTo>
                  <a:lnTo>
                    <a:pt x="145" y="338"/>
                  </a:lnTo>
                  <a:lnTo>
                    <a:pt x="136" y="337"/>
                  </a:lnTo>
                  <a:lnTo>
                    <a:pt x="128" y="334"/>
                  </a:lnTo>
                  <a:lnTo>
                    <a:pt x="121" y="332"/>
                  </a:lnTo>
                  <a:lnTo>
                    <a:pt x="112" y="330"/>
                  </a:lnTo>
                  <a:lnTo>
                    <a:pt x="105" y="327"/>
                  </a:lnTo>
                  <a:lnTo>
                    <a:pt x="97" y="322"/>
                  </a:lnTo>
                  <a:lnTo>
                    <a:pt x="90" y="320"/>
                  </a:lnTo>
                  <a:lnTo>
                    <a:pt x="76" y="311"/>
                  </a:lnTo>
                  <a:lnTo>
                    <a:pt x="63" y="301"/>
                  </a:lnTo>
                  <a:lnTo>
                    <a:pt x="50" y="290"/>
                  </a:lnTo>
                  <a:lnTo>
                    <a:pt x="40" y="279"/>
                  </a:lnTo>
                  <a:lnTo>
                    <a:pt x="30" y="264"/>
                  </a:lnTo>
                  <a:lnTo>
                    <a:pt x="22" y="250"/>
                  </a:lnTo>
                  <a:lnTo>
                    <a:pt x="17" y="243"/>
                  </a:lnTo>
                  <a:lnTo>
                    <a:pt x="15" y="236"/>
                  </a:lnTo>
                  <a:lnTo>
                    <a:pt x="12" y="229"/>
                  </a:lnTo>
                  <a:lnTo>
                    <a:pt x="9" y="221"/>
                  </a:lnTo>
                  <a:lnTo>
                    <a:pt x="6" y="212"/>
                  </a:lnTo>
                  <a:lnTo>
                    <a:pt x="5" y="204"/>
                  </a:lnTo>
                  <a:lnTo>
                    <a:pt x="3" y="197"/>
                  </a:lnTo>
                  <a:lnTo>
                    <a:pt x="2" y="188"/>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0" name="Rectangle 43"/>
            <p:cNvSpPr>
              <a:spLocks noChangeArrowheads="1"/>
            </p:cNvSpPr>
            <p:nvPr/>
          </p:nvSpPr>
          <p:spPr bwMode="auto">
            <a:xfrm>
              <a:off x="4865" y="2202"/>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40</a:t>
              </a:r>
              <a:endParaRPr lang="en-US" altLang="zh-CN" sz="2800">
                <a:solidFill>
                  <a:schemeClr val="bg1"/>
                </a:solidFill>
                <a:latin typeface="Times New Roman" pitchFamily="18" charset="0"/>
                <a:ea typeface="楷体_GB2312" pitchFamily="49" charset="-122"/>
              </a:endParaRPr>
            </a:p>
          </p:txBody>
        </p:sp>
        <p:sp>
          <p:nvSpPr>
            <p:cNvPr id="52241" name="Freeform 44"/>
            <p:cNvSpPr>
              <a:spLocks/>
            </p:cNvSpPr>
            <p:nvPr/>
          </p:nvSpPr>
          <p:spPr bwMode="auto">
            <a:xfrm>
              <a:off x="2958" y="2801"/>
              <a:ext cx="363" cy="310"/>
            </a:xfrm>
            <a:custGeom>
              <a:avLst/>
              <a:gdLst>
                <a:gd name="T0" fmla="*/ 0 w 340"/>
                <a:gd name="T1" fmla="*/ 122 h 340"/>
                <a:gd name="T2" fmla="*/ 3 w 340"/>
                <a:gd name="T3" fmla="*/ 109 h 340"/>
                <a:gd name="T4" fmla="*/ 5 w 340"/>
                <a:gd name="T5" fmla="*/ 97 h 340"/>
                <a:gd name="T6" fmla="*/ 13 w 340"/>
                <a:gd name="T7" fmla="*/ 85 h 340"/>
                <a:gd name="T8" fmla="*/ 20 w 340"/>
                <a:gd name="T9" fmla="*/ 73 h 340"/>
                <a:gd name="T10" fmla="*/ 35 w 340"/>
                <a:gd name="T11" fmla="*/ 57 h 340"/>
                <a:gd name="T12" fmla="*/ 60 w 340"/>
                <a:gd name="T13" fmla="*/ 38 h 340"/>
                <a:gd name="T14" fmla="*/ 91 w 340"/>
                <a:gd name="T15" fmla="*/ 23 h 340"/>
                <a:gd name="T16" fmla="*/ 116 w 340"/>
                <a:gd name="T17" fmla="*/ 14 h 340"/>
                <a:gd name="T18" fmla="*/ 137 w 340"/>
                <a:gd name="T19" fmla="*/ 7 h 340"/>
                <a:gd name="T20" fmla="*/ 155 w 340"/>
                <a:gd name="T21" fmla="*/ 5 h 340"/>
                <a:gd name="T22" fmla="*/ 175 w 340"/>
                <a:gd name="T23" fmla="*/ 3 h 340"/>
                <a:gd name="T24" fmla="*/ 196 w 340"/>
                <a:gd name="T25" fmla="*/ 0 h 340"/>
                <a:gd name="T26" fmla="*/ 217 w 340"/>
                <a:gd name="T27" fmla="*/ 0 h 340"/>
                <a:gd name="T28" fmla="*/ 237 w 340"/>
                <a:gd name="T29" fmla="*/ 3 h 340"/>
                <a:gd name="T30" fmla="*/ 257 w 340"/>
                <a:gd name="T31" fmla="*/ 5 h 340"/>
                <a:gd name="T32" fmla="*/ 277 w 340"/>
                <a:gd name="T33" fmla="*/ 7 h 340"/>
                <a:gd name="T34" fmla="*/ 296 w 340"/>
                <a:gd name="T35" fmla="*/ 14 h 340"/>
                <a:gd name="T36" fmla="*/ 322 w 340"/>
                <a:gd name="T37" fmla="*/ 23 h 340"/>
                <a:gd name="T38" fmla="*/ 353 w 340"/>
                <a:gd name="T39" fmla="*/ 38 h 340"/>
                <a:gd name="T40" fmla="*/ 378 w 340"/>
                <a:gd name="T41" fmla="*/ 57 h 340"/>
                <a:gd name="T42" fmla="*/ 393 w 340"/>
                <a:gd name="T43" fmla="*/ 73 h 340"/>
                <a:gd name="T44" fmla="*/ 401 w 340"/>
                <a:gd name="T45" fmla="*/ 85 h 340"/>
                <a:gd name="T46" fmla="*/ 407 w 340"/>
                <a:gd name="T47" fmla="*/ 97 h 340"/>
                <a:gd name="T48" fmla="*/ 411 w 340"/>
                <a:gd name="T49" fmla="*/ 109 h 340"/>
                <a:gd name="T50" fmla="*/ 414 w 340"/>
                <a:gd name="T51" fmla="*/ 122 h 340"/>
                <a:gd name="T52" fmla="*/ 414 w 340"/>
                <a:gd name="T53" fmla="*/ 129 h 340"/>
                <a:gd name="T54" fmla="*/ 414 w 340"/>
                <a:gd name="T55" fmla="*/ 142 h 340"/>
                <a:gd name="T56" fmla="*/ 410 w 340"/>
                <a:gd name="T57" fmla="*/ 155 h 340"/>
                <a:gd name="T58" fmla="*/ 406 w 340"/>
                <a:gd name="T59" fmla="*/ 168 h 340"/>
                <a:gd name="T60" fmla="*/ 398 w 340"/>
                <a:gd name="T61" fmla="*/ 179 h 340"/>
                <a:gd name="T62" fmla="*/ 390 w 340"/>
                <a:gd name="T63" fmla="*/ 191 h 340"/>
                <a:gd name="T64" fmla="*/ 367 w 340"/>
                <a:gd name="T65" fmla="*/ 211 h 340"/>
                <a:gd name="T66" fmla="*/ 337 w 340"/>
                <a:gd name="T67" fmla="*/ 229 h 340"/>
                <a:gd name="T68" fmla="*/ 305 w 340"/>
                <a:gd name="T69" fmla="*/ 243 h 340"/>
                <a:gd name="T70" fmla="*/ 287 w 340"/>
                <a:gd name="T71" fmla="*/ 248 h 340"/>
                <a:gd name="T72" fmla="*/ 269 w 340"/>
                <a:gd name="T73" fmla="*/ 253 h 340"/>
                <a:gd name="T74" fmla="*/ 249 w 340"/>
                <a:gd name="T75" fmla="*/ 255 h 340"/>
                <a:gd name="T76" fmla="*/ 228 w 340"/>
                <a:gd name="T77" fmla="*/ 258 h 340"/>
                <a:gd name="T78" fmla="*/ 207 w 340"/>
                <a:gd name="T79" fmla="*/ 258 h 340"/>
                <a:gd name="T80" fmla="*/ 186 w 340"/>
                <a:gd name="T81" fmla="*/ 258 h 340"/>
                <a:gd name="T82" fmla="*/ 165 w 340"/>
                <a:gd name="T83" fmla="*/ 255 h 340"/>
                <a:gd name="T84" fmla="*/ 145 w 340"/>
                <a:gd name="T85" fmla="*/ 253 h 340"/>
                <a:gd name="T86" fmla="*/ 125 w 340"/>
                <a:gd name="T87" fmla="*/ 248 h 340"/>
                <a:gd name="T88" fmla="*/ 108 w 340"/>
                <a:gd name="T89" fmla="*/ 243 h 340"/>
                <a:gd name="T90" fmla="*/ 75 w 340"/>
                <a:gd name="T91" fmla="*/ 229 h 340"/>
                <a:gd name="T92" fmla="*/ 48 w 340"/>
                <a:gd name="T93" fmla="*/ 211 h 340"/>
                <a:gd name="T94" fmla="*/ 25 w 340"/>
                <a:gd name="T95" fmla="*/ 191 h 340"/>
                <a:gd name="T96" fmla="*/ 17 w 340"/>
                <a:gd name="T97" fmla="*/ 179 h 340"/>
                <a:gd name="T98" fmla="*/ 11 w 340"/>
                <a:gd name="T99" fmla="*/ 168 h 340"/>
                <a:gd name="T100" fmla="*/ 4 w 340"/>
                <a:gd name="T101" fmla="*/ 155 h 340"/>
                <a:gd name="T102" fmla="*/ 1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3"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3"/>
                  </a:lnTo>
                  <a:lnTo>
                    <a:pt x="153" y="2"/>
                  </a:lnTo>
                  <a:lnTo>
                    <a:pt x="161" y="0"/>
                  </a:lnTo>
                  <a:lnTo>
                    <a:pt x="170" y="0"/>
                  </a:lnTo>
                  <a:lnTo>
                    <a:pt x="178" y="0"/>
                  </a:lnTo>
                  <a:lnTo>
                    <a:pt x="187" y="2"/>
                  </a:lnTo>
                  <a:lnTo>
                    <a:pt x="195" y="3"/>
                  </a:lnTo>
                  <a:lnTo>
                    <a:pt x="204" y="4"/>
                  </a:lnTo>
                  <a:lnTo>
                    <a:pt x="212" y="6"/>
                  </a:lnTo>
                  <a:lnTo>
                    <a:pt x="221" y="9"/>
                  </a:lnTo>
                  <a:lnTo>
                    <a:pt x="228" y="10"/>
                  </a:lnTo>
                  <a:lnTo>
                    <a:pt x="236" y="14"/>
                  </a:lnTo>
                  <a:lnTo>
                    <a:pt x="243" y="17"/>
                  </a:lnTo>
                  <a:lnTo>
                    <a:pt x="251" y="21"/>
                  </a:lnTo>
                  <a:lnTo>
                    <a:pt x="265" y="30"/>
                  </a:lnTo>
                  <a:lnTo>
                    <a:pt x="277" y="40"/>
                  </a:lnTo>
                  <a:lnTo>
                    <a:pt x="290" y="50"/>
                  </a:lnTo>
                  <a:lnTo>
                    <a:pt x="302" y="62"/>
                  </a:lnTo>
                  <a:lnTo>
                    <a:pt x="311" y="75"/>
                  </a:lnTo>
                  <a:lnTo>
                    <a:pt x="320" y="89"/>
                  </a:lnTo>
                  <a:lnTo>
                    <a:pt x="323" y="96"/>
                  </a:lnTo>
                  <a:lnTo>
                    <a:pt x="327" y="103"/>
                  </a:lnTo>
                  <a:lnTo>
                    <a:pt x="330" y="112"/>
                  </a:lnTo>
                  <a:lnTo>
                    <a:pt x="333" y="119"/>
                  </a:lnTo>
                  <a:lnTo>
                    <a:pt x="334" y="127"/>
                  </a:lnTo>
                  <a:lnTo>
                    <a:pt x="337" y="136"/>
                  </a:lnTo>
                  <a:lnTo>
                    <a:pt x="338" y="144"/>
                  </a:lnTo>
                  <a:lnTo>
                    <a:pt x="340" y="153"/>
                  </a:lnTo>
                  <a:lnTo>
                    <a:pt x="340" y="161"/>
                  </a:lnTo>
                  <a:lnTo>
                    <a:pt x="340" y="170"/>
                  </a:lnTo>
                  <a:lnTo>
                    <a:pt x="340" y="178"/>
                  </a:lnTo>
                  <a:lnTo>
                    <a:pt x="340" y="187"/>
                  </a:lnTo>
                  <a:lnTo>
                    <a:pt x="338" y="195"/>
                  </a:lnTo>
                  <a:lnTo>
                    <a:pt x="337" y="204"/>
                  </a:lnTo>
                  <a:lnTo>
                    <a:pt x="334" y="212"/>
                  </a:lnTo>
                  <a:lnTo>
                    <a:pt x="333" y="221"/>
                  </a:lnTo>
                  <a:lnTo>
                    <a:pt x="330" y="228"/>
                  </a:lnTo>
                  <a:lnTo>
                    <a:pt x="327" y="236"/>
                  </a:lnTo>
                  <a:lnTo>
                    <a:pt x="323" y="243"/>
                  </a:lnTo>
                  <a:lnTo>
                    <a:pt x="320" y="251"/>
                  </a:lnTo>
                  <a:lnTo>
                    <a:pt x="311" y="265"/>
                  </a:lnTo>
                  <a:lnTo>
                    <a:pt x="302" y="277"/>
                  </a:lnTo>
                  <a:lnTo>
                    <a:pt x="290" y="290"/>
                  </a:lnTo>
                  <a:lnTo>
                    <a:pt x="277" y="302"/>
                  </a:lnTo>
                  <a:lnTo>
                    <a:pt x="265" y="311"/>
                  </a:lnTo>
                  <a:lnTo>
                    <a:pt x="251" y="320"/>
                  </a:lnTo>
                  <a:lnTo>
                    <a:pt x="243" y="323"/>
                  </a:lnTo>
                  <a:lnTo>
                    <a:pt x="236" y="327"/>
                  </a:lnTo>
                  <a:lnTo>
                    <a:pt x="228" y="330"/>
                  </a:lnTo>
                  <a:lnTo>
                    <a:pt x="221" y="333"/>
                  </a:lnTo>
                  <a:lnTo>
                    <a:pt x="212" y="334"/>
                  </a:lnTo>
                  <a:lnTo>
                    <a:pt x="204" y="337"/>
                  </a:lnTo>
                  <a:lnTo>
                    <a:pt x="195" y="338"/>
                  </a:lnTo>
                  <a:lnTo>
                    <a:pt x="187" y="340"/>
                  </a:lnTo>
                  <a:lnTo>
                    <a:pt x="178" y="340"/>
                  </a:lnTo>
                  <a:lnTo>
                    <a:pt x="170" y="340"/>
                  </a:lnTo>
                  <a:lnTo>
                    <a:pt x="161" y="340"/>
                  </a:lnTo>
                  <a:lnTo>
                    <a:pt x="153" y="340"/>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3"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42" name="Freeform 45"/>
            <p:cNvSpPr>
              <a:spLocks/>
            </p:cNvSpPr>
            <p:nvPr/>
          </p:nvSpPr>
          <p:spPr bwMode="auto">
            <a:xfrm>
              <a:off x="2958" y="2801"/>
              <a:ext cx="363" cy="310"/>
            </a:xfrm>
            <a:custGeom>
              <a:avLst/>
              <a:gdLst>
                <a:gd name="T0" fmla="*/ 0 w 340"/>
                <a:gd name="T1" fmla="*/ 122 h 340"/>
                <a:gd name="T2" fmla="*/ 3 w 340"/>
                <a:gd name="T3" fmla="*/ 109 h 340"/>
                <a:gd name="T4" fmla="*/ 5 w 340"/>
                <a:gd name="T5" fmla="*/ 97 h 340"/>
                <a:gd name="T6" fmla="*/ 13 w 340"/>
                <a:gd name="T7" fmla="*/ 85 h 340"/>
                <a:gd name="T8" fmla="*/ 20 w 340"/>
                <a:gd name="T9" fmla="*/ 73 h 340"/>
                <a:gd name="T10" fmla="*/ 35 w 340"/>
                <a:gd name="T11" fmla="*/ 57 h 340"/>
                <a:gd name="T12" fmla="*/ 60 w 340"/>
                <a:gd name="T13" fmla="*/ 38 h 340"/>
                <a:gd name="T14" fmla="*/ 91 w 340"/>
                <a:gd name="T15" fmla="*/ 23 h 340"/>
                <a:gd name="T16" fmla="*/ 116 w 340"/>
                <a:gd name="T17" fmla="*/ 14 h 340"/>
                <a:gd name="T18" fmla="*/ 137 w 340"/>
                <a:gd name="T19" fmla="*/ 7 h 340"/>
                <a:gd name="T20" fmla="*/ 155 w 340"/>
                <a:gd name="T21" fmla="*/ 5 h 340"/>
                <a:gd name="T22" fmla="*/ 175 w 340"/>
                <a:gd name="T23" fmla="*/ 3 h 340"/>
                <a:gd name="T24" fmla="*/ 196 w 340"/>
                <a:gd name="T25" fmla="*/ 0 h 340"/>
                <a:gd name="T26" fmla="*/ 217 w 340"/>
                <a:gd name="T27" fmla="*/ 0 h 340"/>
                <a:gd name="T28" fmla="*/ 237 w 340"/>
                <a:gd name="T29" fmla="*/ 3 h 340"/>
                <a:gd name="T30" fmla="*/ 257 w 340"/>
                <a:gd name="T31" fmla="*/ 5 h 340"/>
                <a:gd name="T32" fmla="*/ 277 w 340"/>
                <a:gd name="T33" fmla="*/ 7 h 340"/>
                <a:gd name="T34" fmla="*/ 296 w 340"/>
                <a:gd name="T35" fmla="*/ 14 h 340"/>
                <a:gd name="T36" fmla="*/ 322 w 340"/>
                <a:gd name="T37" fmla="*/ 23 h 340"/>
                <a:gd name="T38" fmla="*/ 353 w 340"/>
                <a:gd name="T39" fmla="*/ 38 h 340"/>
                <a:gd name="T40" fmla="*/ 378 w 340"/>
                <a:gd name="T41" fmla="*/ 57 h 340"/>
                <a:gd name="T42" fmla="*/ 393 w 340"/>
                <a:gd name="T43" fmla="*/ 73 h 340"/>
                <a:gd name="T44" fmla="*/ 401 w 340"/>
                <a:gd name="T45" fmla="*/ 85 h 340"/>
                <a:gd name="T46" fmla="*/ 407 w 340"/>
                <a:gd name="T47" fmla="*/ 97 h 340"/>
                <a:gd name="T48" fmla="*/ 411 w 340"/>
                <a:gd name="T49" fmla="*/ 109 h 340"/>
                <a:gd name="T50" fmla="*/ 414 w 340"/>
                <a:gd name="T51" fmla="*/ 122 h 340"/>
                <a:gd name="T52" fmla="*/ 414 w 340"/>
                <a:gd name="T53" fmla="*/ 129 h 340"/>
                <a:gd name="T54" fmla="*/ 414 w 340"/>
                <a:gd name="T55" fmla="*/ 142 h 340"/>
                <a:gd name="T56" fmla="*/ 410 w 340"/>
                <a:gd name="T57" fmla="*/ 155 h 340"/>
                <a:gd name="T58" fmla="*/ 406 w 340"/>
                <a:gd name="T59" fmla="*/ 168 h 340"/>
                <a:gd name="T60" fmla="*/ 398 w 340"/>
                <a:gd name="T61" fmla="*/ 179 h 340"/>
                <a:gd name="T62" fmla="*/ 390 w 340"/>
                <a:gd name="T63" fmla="*/ 191 h 340"/>
                <a:gd name="T64" fmla="*/ 367 w 340"/>
                <a:gd name="T65" fmla="*/ 211 h 340"/>
                <a:gd name="T66" fmla="*/ 337 w 340"/>
                <a:gd name="T67" fmla="*/ 229 h 340"/>
                <a:gd name="T68" fmla="*/ 305 w 340"/>
                <a:gd name="T69" fmla="*/ 243 h 340"/>
                <a:gd name="T70" fmla="*/ 287 w 340"/>
                <a:gd name="T71" fmla="*/ 248 h 340"/>
                <a:gd name="T72" fmla="*/ 269 w 340"/>
                <a:gd name="T73" fmla="*/ 253 h 340"/>
                <a:gd name="T74" fmla="*/ 249 w 340"/>
                <a:gd name="T75" fmla="*/ 255 h 340"/>
                <a:gd name="T76" fmla="*/ 228 w 340"/>
                <a:gd name="T77" fmla="*/ 258 h 340"/>
                <a:gd name="T78" fmla="*/ 207 w 340"/>
                <a:gd name="T79" fmla="*/ 258 h 340"/>
                <a:gd name="T80" fmla="*/ 186 w 340"/>
                <a:gd name="T81" fmla="*/ 258 h 340"/>
                <a:gd name="T82" fmla="*/ 165 w 340"/>
                <a:gd name="T83" fmla="*/ 255 h 340"/>
                <a:gd name="T84" fmla="*/ 145 w 340"/>
                <a:gd name="T85" fmla="*/ 253 h 340"/>
                <a:gd name="T86" fmla="*/ 125 w 340"/>
                <a:gd name="T87" fmla="*/ 248 h 340"/>
                <a:gd name="T88" fmla="*/ 108 w 340"/>
                <a:gd name="T89" fmla="*/ 243 h 340"/>
                <a:gd name="T90" fmla="*/ 75 w 340"/>
                <a:gd name="T91" fmla="*/ 229 h 340"/>
                <a:gd name="T92" fmla="*/ 48 w 340"/>
                <a:gd name="T93" fmla="*/ 211 h 340"/>
                <a:gd name="T94" fmla="*/ 25 w 340"/>
                <a:gd name="T95" fmla="*/ 191 h 340"/>
                <a:gd name="T96" fmla="*/ 17 w 340"/>
                <a:gd name="T97" fmla="*/ 179 h 340"/>
                <a:gd name="T98" fmla="*/ 11 w 340"/>
                <a:gd name="T99" fmla="*/ 168 h 340"/>
                <a:gd name="T100" fmla="*/ 4 w 340"/>
                <a:gd name="T101" fmla="*/ 155 h 340"/>
                <a:gd name="T102" fmla="*/ 1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3"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3"/>
                  </a:lnTo>
                  <a:lnTo>
                    <a:pt x="153" y="2"/>
                  </a:lnTo>
                  <a:lnTo>
                    <a:pt x="161" y="0"/>
                  </a:lnTo>
                  <a:lnTo>
                    <a:pt x="170" y="0"/>
                  </a:lnTo>
                  <a:lnTo>
                    <a:pt x="178" y="0"/>
                  </a:lnTo>
                  <a:lnTo>
                    <a:pt x="187" y="2"/>
                  </a:lnTo>
                  <a:lnTo>
                    <a:pt x="195" y="3"/>
                  </a:lnTo>
                  <a:lnTo>
                    <a:pt x="204" y="4"/>
                  </a:lnTo>
                  <a:lnTo>
                    <a:pt x="212" y="6"/>
                  </a:lnTo>
                  <a:lnTo>
                    <a:pt x="221" y="9"/>
                  </a:lnTo>
                  <a:lnTo>
                    <a:pt x="228" y="10"/>
                  </a:lnTo>
                  <a:lnTo>
                    <a:pt x="236" y="14"/>
                  </a:lnTo>
                  <a:lnTo>
                    <a:pt x="243" y="17"/>
                  </a:lnTo>
                  <a:lnTo>
                    <a:pt x="251" y="21"/>
                  </a:lnTo>
                  <a:lnTo>
                    <a:pt x="265" y="30"/>
                  </a:lnTo>
                  <a:lnTo>
                    <a:pt x="277" y="40"/>
                  </a:lnTo>
                  <a:lnTo>
                    <a:pt x="290" y="50"/>
                  </a:lnTo>
                  <a:lnTo>
                    <a:pt x="302" y="62"/>
                  </a:lnTo>
                  <a:lnTo>
                    <a:pt x="311" y="75"/>
                  </a:lnTo>
                  <a:lnTo>
                    <a:pt x="320" y="89"/>
                  </a:lnTo>
                  <a:lnTo>
                    <a:pt x="323" y="96"/>
                  </a:lnTo>
                  <a:lnTo>
                    <a:pt x="327" y="103"/>
                  </a:lnTo>
                  <a:lnTo>
                    <a:pt x="330" y="112"/>
                  </a:lnTo>
                  <a:lnTo>
                    <a:pt x="333" y="119"/>
                  </a:lnTo>
                  <a:lnTo>
                    <a:pt x="334" y="127"/>
                  </a:lnTo>
                  <a:lnTo>
                    <a:pt x="337" y="136"/>
                  </a:lnTo>
                  <a:lnTo>
                    <a:pt x="338" y="144"/>
                  </a:lnTo>
                  <a:lnTo>
                    <a:pt x="340" y="153"/>
                  </a:lnTo>
                  <a:lnTo>
                    <a:pt x="340" y="161"/>
                  </a:lnTo>
                  <a:lnTo>
                    <a:pt x="340" y="170"/>
                  </a:lnTo>
                  <a:lnTo>
                    <a:pt x="340" y="178"/>
                  </a:lnTo>
                  <a:lnTo>
                    <a:pt x="340" y="187"/>
                  </a:lnTo>
                  <a:lnTo>
                    <a:pt x="338" y="195"/>
                  </a:lnTo>
                  <a:lnTo>
                    <a:pt x="337" y="204"/>
                  </a:lnTo>
                  <a:lnTo>
                    <a:pt x="334" y="212"/>
                  </a:lnTo>
                  <a:lnTo>
                    <a:pt x="333" y="221"/>
                  </a:lnTo>
                  <a:lnTo>
                    <a:pt x="330" y="228"/>
                  </a:lnTo>
                  <a:lnTo>
                    <a:pt x="327" y="236"/>
                  </a:lnTo>
                  <a:lnTo>
                    <a:pt x="323" y="243"/>
                  </a:lnTo>
                  <a:lnTo>
                    <a:pt x="320" y="251"/>
                  </a:lnTo>
                  <a:lnTo>
                    <a:pt x="311" y="265"/>
                  </a:lnTo>
                  <a:lnTo>
                    <a:pt x="302" y="277"/>
                  </a:lnTo>
                  <a:lnTo>
                    <a:pt x="290" y="290"/>
                  </a:lnTo>
                  <a:lnTo>
                    <a:pt x="277" y="302"/>
                  </a:lnTo>
                  <a:lnTo>
                    <a:pt x="265" y="311"/>
                  </a:lnTo>
                  <a:lnTo>
                    <a:pt x="251" y="320"/>
                  </a:lnTo>
                  <a:lnTo>
                    <a:pt x="243" y="323"/>
                  </a:lnTo>
                  <a:lnTo>
                    <a:pt x="236" y="327"/>
                  </a:lnTo>
                  <a:lnTo>
                    <a:pt x="228" y="330"/>
                  </a:lnTo>
                  <a:lnTo>
                    <a:pt x="221" y="333"/>
                  </a:lnTo>
                  <a:lnTo>
                    <a:pt x="212" y="334"/>
                  </a:lnTo>
                  <a:lnTo>
                    <a:pt x="204" y="337"/>
                  </a:lnTo>
                  <a:lnTo>
                    <a:pt x="195" y="338"/>
                  </a:lnTo>
                  <a:lnTo>
                    <a:pt x="187" y="340"/>
                  </a:lnTo>
                  <a:lnTo>
                    <a:pt x="178" y="340"/>
                  </a:lnTo>
                  <a:lnTo>
                    <a:pt x="170" y="340"/>
                  </a:lnTo>
                  <a:lnTo>
                    <a:pt x="161" y="340"/>
                  </a:lnTo>
                  <a:lnTo>
                    <a:pt x="153" y="340"/>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3"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3" name="Rectangle 46"/>
            <p:cNvSpPr>
              <a:spLocks noChangeArrowheads="1"/>
            </p:cNvSpPr>
            <p:nvPr/>
          </p:nvSpPr>
          <p:spPr bwMode="auto">
            <a:xfrm>
              <a:off x="3029" y="286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50</a:t>
              </a:r>
              <a:endParaRPr lang="en-US" altLang="zh-CN" sz="2800">
                <a:solidFill>
                  <a:schemeClr val="bg1"/>
                </a:solidFill>
                <a:latin typeface="Times New Roman" pitchFamily="18" charset="0"/>
                <a:ea typeface="楷体_GB2312" pitchFamily="49" charset="-122"/>
              </a:endParaRPr>
            </a:p>
          </p:txBody>
        </p:sp>
        <p:sp>
          <p:nvSpPr>
            <p:cNvPr id="52244" name="Freeform 47"/>
            <p:cNvSpPr>
              <a:spLocks/>
            </p:cNvSpPr>
            <p:nvPr/>
          </p:nvSpPr>
          <p:spPr bwMode="auto">
            <a:xfrm>
              <a:off x="3686" y="2801"/>
              <a:ext cx="366" cy="310"/>
            </a:xfrm>
            <a:custGeom>
              <a:avLst/>
              <a:gdLst>
                <a:gd name="T0" fmla="*/ 0 w 340"/>
                <a:gd name="T1" fmla="*/ 122 h 340"/>
                <a:gd name="T2" fmla="*/ 3 w 340"/>
                <a:gd name="T3" fmla="*/ 109 h 340"/>
                <a:gd name="T4" fmla="*/ 6 w 340"/>
                <a:gd name="T5" fmla="*/ 97 h 340"/>
                <a:gd name="T6" fmla="*/ 13 w 340"/>
                <a:gd name="T7" fmla="*/ 85 h 340"/>
                <a:gd name="T8" fmla="*/ 20 w 340"/>
                <a:gd name="T9" fmla="*/ 73 h 340"/>
                <a:gd name="T10" fmla="*/ 37 w 340"/>
                <a:gd name="T11" fmla="*/ 57 h 340"/>
                <a:gd name="T12" fmla="*/ 62 w 340"/>
                <a:gd name="T13" fmla="*/ 38 h 340"/>
                <a:gd name="T14" fmla="*/ 94 w 340"/>
                <a:gd name="T15" fmla="*/ 23 h 340"/>
                <a:gd name="T16" fmla="*/ 119 w 340"/>
                <a:gd name="T17" fmla="*/ 14 h 340"/>
                <a:gd name="T18" fmla="*/ 140 w 340"/>
                <a:gd name="T19" fmla="*/ 7 h 340"/>
                <a:gd name="T20" fmla="*/ 160 w 340"/>
                <a:gd name="T21" fmla="*/ 5 h 340"/>
                <a:gd name="T22" fmla="*/ 181 w 340"/>
                <a:gd name="T23" fmla="*/ 3 h 340"/>
                <a:gd name="T24" fmla="*/ 201 w 340"/>
                <a:gd name="T25" fmla="*/ 0 h 340"/>
                <a:gd name="T26" fmla="*/ 224 w 340"/>
                <a:gd name="T27" fmla="*/ 0 h 340"/>
                <a:gd name="T28" fmla="*/ 244 w 340"/>
                <a:gd name="T29" fmla="*/ 3 h 340"/>
                <a:gd name="T30" fmla="*/ 266 w 340"/>
                <a:gd name="T31" fmla="*/ 5 h 340"/>
                <a:gd name="T32" fmla="*/ 284 w 340"/>
                <a:gd name="T33" fmla="*/ 7 h 340"/>
                <a:gd name="T34" fmla="*/ 305 w 340"/>
                <a:gd name="T35" fmla="*/ 14 h 340"/>
                <a:gd name="T36" fmla="*/ 330 w 340"/>
                <a:gd name="T37" fmla="*/ 23 h 340"/>
                <a:gd name="T38" fmla="*/ 363 w 340"/>
                <a:gd name="T39" fmla="*/ 38 h 340"/>
                <a:gd name="T40" fmla="*/ 390 w 340"/>
                <a:gd name="T41" fmla="*/ 57 h 340"/>
                <a:gd name="T42" fmla="*/ 404 w 340"/>
                <a:gd name="T43" fmla="*/ 73 h 340"/>
                <a:gd name="T44" fmla="*/ 411 w 340"/>
                <a:gd name="T45" fmla="*/ 85 h 340"/>
                <a:gd name="T46" fmla="*/ 418 w 340"/>
                <a:gd name="T47" fmla="*/ 97 h 340"/>
                <a:gd name="T48" fmla="*/ 423 w 340"/>
                <a:gd name="T49" fmla="*/ 109 h 340"/>
                <a:gd name="T50" fmla="*/ 424 w 340"/>
                <a:gd name="T51" fmla="*/ 122 h 340"/>
                <a:gd name="T52" fmla="*/ 424 w 340"/>
                <a:gd name="T53" fmla="*/ 129 h 340"/>
                <a:gd name="T54" fmla="*/ 424 w 340"/>
                <a:gd name="T55" fmla="*/ 142 h 340"/>
                <a:gd name="T56" fmla="*/ 421 w 340"/>
                <a:gd name="T57" fmla="*/ 155 h 340"/>
                <a:gd name="T58" fmla="*/ 414 w 340"/>
                <a:gd name="T59" fmla="*/ 168 h 340"/>
                <a:gd name="T60" fmla="*/ 408 w 340"/>
                <a:gd name="T61" fmla="*/ 179 h 340"/>
                <a:gd name="T62" fmla="*/ 398 w 340"/>
                <a:gd name="T63" fmla="*/ 191 h 340"/>
                <a:gd name="T64" fmla="*/ 377 w 340"/>
                <a:gd name="T65" fmla="*/ 211 h 340"/>
                <a:gd name="T66" fmla="*/ 347 w 340"/>
                <a:gd name="T67" fmla="*/ 229 h 340"/>
                <a:gd name="T68" fmla="*/ 313 w 340"/>
                <a:gd name="T69" fmla="*/ 243 h 340"/>
                <a:gd name="T70" fmla="*/ 296 w 340"/>
                <a:gd name="T71" fmla="*/ 248 h 340"/>
                <a:gd name="T72" fmla="*/ 276 w 340"/>
                <a:gd name="T73" fmla="*/ 253 h 340"/>
                <a:gd name="T74" fmla="*/ 255 w 340"/>
                <a:gd name="T75" fmla="*/ 255 h 340"/>
                <a:gd name="T76" fmla="*/ 233 w 340"/>
                <a:gd name="T77" fmla="*/ 258 h 340"/>
                <a:gd name="T78" fmla="*/ 212 w 340"/>
                <a:gd name="T79" fmla="*/ 258 h 340"/>
                <a:gd name="T80" fmla="*/ 192 w 340"/>
                <a:gd name="T81" fmla="*/ 258 h 340"/>
                <a:gd name="T82" fmla="*/ 169 w 340"/>
                <a:gd name="T83" fmla="*/ 255 h 340"/>
                <a:gd name="T84" fmla="*/ 149 w 340"/>
                <a:gd name="T85" fmla="*/ 253 h 340"/>
                <a:gd name="T86" fmla="*/ 128 w 340"/>
                <a:gd name="T87" fmla="*/ 248 h 340"/>
                <a:gd name="T88" fmla="*/ 111 w 340"/>
                <a:gd name="T89" fmla="*/ 243 h 340"/>
                <a:gd name="T90" fmla="*/ 78 w 340"/>
                <a:gd name="T91" fmla="*/ 229 h 340"/>
                <a:gd name="T92" fmla="*/ 50 w 340"/>
                <a:gd name="T93" fmla="*/ 211 h 340"/>
                <a:gd name="T94" fmla="*/ 27 w 340"/>
                <a:gd name="T95" fmla="*/ 191 h 340"/>
                <a:gd name="T96" fmla="*/ 17 w 340"/>
                <a:gd name="T97" fmla="*/ 179 h 340"/>
                <a:gd name="T98" fmla="*/ 11 w 340"/>
                <a:gd name="T99" fmla="*/ 168 h 340"/>
                <a:gd name="T100" fmla="*/ 4 w 340"/>
                <a:gd name="T101" fmla="*/ 155 h 340"/>
                <a:gd name="T102" fmla="*/ 1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3"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8" y="6"/>
                  </a:lnTo>
                  <a:lnTo>
                    <a:pt x="136" y="4"/>
                  </a:lnTo>
                  <a:lnTo>
                    <a:pt x="145" y="3"/>
                  </a:lnTo>
                  <a:lnTo>
                    <a:pt x="153" y="2"/>
                  </a:lnTo>
                  <a:lnTo>
                    <a:pt x="162" y="0"/>
                  </a:lnTo>
                  <a:lnTo>
                    <a:pt x="170" y="0"/>
                  </a:lnTo>
                  <a:lnTo>
                    <a:pt x="179" y="0"/>
                  </a:lnTo>
                  <a:lnTo>
                    <a:pt x="187" y="2"/>
                  </a:lnTo>
                  <a:lnTo>
                    <a:pt x="196" y="3"/>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0" y="89"/>
                  </a:lnTo>
                  <a:lnTo>
                    <a:pt x="323" y="96"/>
                  </a:lnTo>
                  <a:lnTo>
                    <a:pt x="327" y="103"/>
                  </a:lnTo>
                  <a:lnTo>
                    <a:pt x="330" y="112"/>
                  </a:lnTo>
                  <a:lnTo>
                    <a:pt x="333" y="119"/>
                  </a:lnTo>
                  <a:lnTo>
                    <a:pt x="334" y="127"/>
                  </a:lnTo>
                  <a:lnTo>
                    <a:pt x="337" y="136"/>
                  </a:lnTo>
                  <a:lnTo>
                    <a:pt x="339" y="144"/>
                  </a:lnTo>
                  <a:lnTo>
                    <a:pt x="340" y="153"/>
                  </a:lnTo>
                  <a:lnTo>
                    <a:pt x="340" y="161"/>
                  </a:lnTo>
                  <a:lnTo>
                    <a:pt x="340" y="170"/>
                  </a:lnTo>
                  <a:lnTo>
                    <a:pt x="340" y="178"/>
                  </a:lnTo>
                  <a:lnTo>
                    <a:pt x="340"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40"/>
                  </a:lnTo>
                  <a:lnTo>
                    <a:pt x="179" y="340"/>
                  </a:lnTo>
                  <a:lnTo>
                    <a:pt x="170" y="340"/>
                  </a:lnTo>
                  <a:lnTo>
                    <a:pt x="162" y="340"/>
                  </a:lnTo>
                  <a:lnTo>
                    <a:pt x="153" y="340"/>
                  </a:lnTo>
                  <a:lnTo>
                    <a:pt x="145" y="338"/>
                  </a:lnTo>
                  <a:lnTo>
                    <a:pt x="136" y="337"/>
                  </a:lnTo>
                  <a:lnTo>
                    <a:pt x="128"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3"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45" name="Freeform 48"/>
            <p:cNvSpPr>
              <a:spLocks/>
            </p:cNvSpPr>
            <p:nvPr/>
          </p:nvSpPr>
          <p:spPr bwMode="auto">
            <a:xfrm>
              <a:off x="3686" y="2801"/>
              <a:ext cx="366" cy="310"/>
            </a:xfrm>
            <a:custGeom>
              <a:avLst/>
              <a:gdLst>
                <a:gd name="T0" fmla="*/ 0 w 340"/>
                <a:gd name="T1" fmla="*/ 122 h 340"/>
                <a:gd name="T2" fmla="*/ 3 w 340"/>
                <a:gd name="T3" fmla="*/ 109 h 340"/>
                <a:gd name="T4" fmla="*/ 6 w 340"/>
                <a:gd name="T5" fmla="*/ 97 h 340"/>
                <a:gd name="T6" fmla="*/ 13 w 340"/>
                <a:gd name="T7" fmla="*/ 85 h 340"/>
                <a:gd name="T8" fmla="*/ 20 w 340"/>
                <a:gd name="T9" fmla="*/ 73 h 340"/>
                <a:gd name="T10" fmla="*/ 37 w 340"/>
                <a:gd name="T11" fmla="*/ 57 h 340"/>
                <a:gd name="T12" fmla="*/ 62 w 340"/>
                <a:gd name="T13" fmla="*/ 38 h 340"/>
                <a:gd name="T14" fmla="*/ 94 w 340"/>
                <a:gd name="T15" fmla="*/ 23 h 340"/>
                <a:gd name="T16" fmla="*/ 119 w 340"/>
                <a:gd name="T17" fmla="*/ 14 h 340"/>
                <a:gd name="T18" fmla="*/ 140 w 340"/>
                <a:gd name="T19" fmla="*/ 7 h 340"/>
                <a:gd name="T20" fmla="*/ 160 w 340"/>
                <a:gd name="T21" fmla="*/ 5 h 340"/>
                <a:gd name="T22" fmla="*/ 181 w 340"/>
                <a:gd name="T23" fmla="*/ 3 h 340"/>
                <a:gd name="T24" fmla="*/ 201 w 340"/>
                <a:gd name="T25" fmla="*/ 0 h 340"/>
                <a:gd name="T26" fmla="*/ 224 w 340"/>
                <a:gd name="T27" fmla="*/ 0 h 340"/>
                <a:gd name="T28" fmla="*/ 244 w 340"/>
                <a:gd name="T29" fmla="*/ 3 h 340"/>
                <a:gd name="T30" fmla="*/ 266 w 340"/>
                <a:gd name="T31" fmla="*/ 5 h 340"/>
                <a:gd name="T32" fmla="*/ 284 w 340"/>
                <a:gd name="T33" fmla="*/ 7 h 340"/>
                <a:gd name="T34" fmla="*/ 305 w 340"/>
                <a:gd name="T35" fmla="*/ 14 h 340"/>
                <a:gd name="T36" fmla="*/ 330 w 340"/>
                <a:gd name="T37" fmla="*/ 23 h 340"/>
                <a:gd name="T38" fmla="*/ 363 w 340"/>
                <a:gd name="T39" fmla="*/ 38 h 340"/>
                <a:gd name="T40" fmla="*/ 390 w 340"/>
                <a:gd name="T41" fmla="*/ 57 h 340"/>
                <a:gd name="T42" fmla="*/ 404 w 340"/>
                <a:gd name="T43" fmla="*/ 73 h 340"/>
                <a:gd name="T44" fmla="*/ 411 w 340"/>
                <a:gd name="T45" fmla="*/ 85 h 340"/>
                <a:gd name="T46" fmla="*/ 418 w 340"/>
                <a:gd name="T47" fmla="*/ 97 h 340"/>
                <a:gd name="T48" fmla="*/ 423 w 340"/>
                <a:gd name="T49" fmla="*/ 109 h 340"/>
                <a:gd name="T50" fmla="*/ 424 w 340"/>
                <a:gd name="T51" fmla="*/ 122 h 340"/>
                <a:gd name="T52" fmla="*/ 424 w 340"/>
                <a:gd name="T53" fmla="*/ 129 h 340"/>
                <a:gd name="T54" fmla="*/ 424 w 340"/>
                <a:gd name="T55" fmla="*/ 142 h 340"/>
                <a:gd name="T56" fmla="*/ 421 w 340"/>
                <a:gd name="T57" fmla="*/ 155 h 340"/>
                <a:gd name="T58" fmla="*/ 414 w 340"/>
                <a:gd name="T59" fmla="*/ 168 h 340"/>
                <a:gd name="T60" fmla="*/ 408 w 340"/>
                <a:gd name="T61" fmla="*/ 179 h 340"/>
                <a:gd name="T62" fmla="*/ 398 w 340"/>
                <a:gd name="T63" fmla="*/ 191 h 340"/>
                <a:gd name="T64" fmla="*/ 377 w 340"/>
                <a:gd name="T65" fmla="*/ 211 h 340"/>
                <a:gd name="T66" fmla="*/ 347 w 340"/>
                <a:gd name="T67" fmla="*/ 229 h 340"/>
                <a:gd name="T68" fmla="*/ 313 w 340"/>
                <a:gd name="T69" fmla="*/ 243 h 340"/>
                <a:gd name="T70" fmla="*/ 296 w 340"/>
                <a:gd name="T71" fmla="*/ 248 h 340"/>
                <a:gd name="T72" fmla="*/ 276 w 340"/>
                <a:gd name="T73" fmla="*/ 253 h 340"/>
                <a:gd name="T74" fmla="*/ 255 w 340"/>
                <a:gd name="T75" fmla="*/ 255 h 340"/>
                <a:gd name="T76" fmla="*/ 233 w 340"/>
                <a:gd name="T77" fmla="*/ 258 h 340"/>
                <a:gd name="T78" fmla="*/ 212 w 340"/>
                <a:gd name="T79" fmla="*/ 258 h 340"/>
                <a:gd name="T80" fmla="*/ 192 w 340"/>
                <a:gd name="T81" fmla="*/ 258 h 340"/>
                <a:gd name="T82" fmla="*/ 169 w 340"/>
                <a:gd name="T83" fmla="*/ 255 h 340"/>
                <a:gd name="T84" fmla="*/ 149 w 340"/>
                <a:gd name="T85" fmla="*/ 253 h 340"/>
                <a:gd name="T86" fmla="*/ 128 w 340"/>
                <a:gd name="T87" fmla="*/ 248 h 340"/>
                <a:gd name="T88" fmla="*/ 111 w 340"/>
                <a:gd name="T89" fmla="*/ 243 h 340"/>
                <a:gd name="T90" fmla="*/ 78 w 340"/>
                <a:gd name="T91" fmla="*/ 229 h 340"/>
                <a:gd name="T92" fmla="*/ 50 w 340"/>
                <a:gd name="T93" fmla="*/ 211 h 340"/>
                <a:gd name="T94" fmla="*/ 27 w 340"/>
                <a:gd name="T95" fmla="*/ 191 h 340"/>
                <a:gd name="T96" fmla="*/ 17 w 340"/>
                <a:gd name="T97" fmla="*/ 179 h 340"/>
                <a:gd name="T98" fmla="*/ 11 w 340"/>
                <a:gd name="T99" fmla="*/ 168 h 340"/>
                <a:gd name="T100" fmla="*/ 4 w 340"/>
                <a:gd name="T101" fmla="*/ 155 h 340"/>
                <a:gd name="T102" fmla="*/ 1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3"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8" y="6"/>
                  </a:lnTo>
                  <a:lnTo>
                    <a:pt x="136" y="4"/>
                  </a:lnTo>
                  <a:lnTo>
                    <a:pt x="145" y="3"/>
                  </a:lnTo>
                  <a:lnTo>
                    <a:pt x="153" y="2"/>
                  </a:lnTo>
                  <a:lnTo>
                    <a:pt x="162" y="0"/>
                  </a:lnTo>
                  <a:lnTo>
                    <a:pt x="170" y="0"/>
                  </a:lnTo>
                  <a:lnTo>
                    <a:pt x="179" y="0"/>
                  </a:lnTo>
                  <a:lnTo>
                    <a:pt x="187" y="2"/>
                  </a:lnTo>
                  <a:lnTo>
                    <a:pt x="196" y="3"/>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0" y="89"/>
                  </a:lnTo>
                  <a:lnTo>
                    <a:pt x="323" y="96"/>
                  </a:lnTo>
                  <a:lnTo>
                    <a:pt x="327" y="103"/>
                  </a:lnTo>
                  <a:lnTo>
                    <a:pt x="330" y="112"/>
                  </a:lnTo>
                  <a:lnTo>
                    <a:pt x="333" y="119"/>
                  </a:lnTo>
                  <a:lnTo>
                    <a:pt x="334" y="127"/>
                  </a:lnTo>
                  <a:lnTo>
                    <a:pt x="337" y="136"/>
                  </a:lnTo>
                  <a:lnTo>
                    <a:pt x="339" y="144"/>
                  </a:lnTo>
                  <a:lnTo>
                    <a:pt x="340" y="153"/>
                  </a:lnTo>
                  <a:lnTo>
                    <a:pt x="340" y="161"/>
                  </a:lnTo>
                  <a:lnTo>
                    <a:pt x="340" y="170"/>
                  </a:lnTo>
                  <a:lnTo>
                    <a:pt x="340" y="178"/>
                  </a:lnTo>
                  <a:lnTo>
                    <a:pt x="340"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40"/>
                  </a:lnTo>
                  <a:lnTo>
                    <a:pt x="179" y="340"/>
                  </a:lnTo>
                  <a:lnTo>
                    <a:pt x="170" y="340"/>
                  </a:lnTo>
                  <a:lnTo>
                    <a:pt x="162" y="340"/>
                  </a:lnTo>
                  <a:lnTo>
                    <a:pt x="153" y="340"/>
                  </a:lnTo>
                  <a:lnTo>
                    <a:pt x="145" y="338"/>
                  </a:lnTo>
                  <a:lnTo>
                    <a:pt x="136" y="337"/>
                  </a:lnTo>
                  <a:lnTo>
                    <a:pt x="128"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3"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6" name="Rectangle 49"/>
            <p:cNvSpPr>
              <a:spLocks noChangeArrowheads="1"/>
            </p:cNvSpPr>
            <p:nvPr/>
          </p:nvSpPr>
          <p:spPr bwMode="auto">
            <a:xfrm>
              <a:off x="3788" y="2827"/>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10</a:t>
              </a:r>
              <a:endParaRPr lang="en-US" altLang="zh-CN" sz="2800">
                <a:solidFill>
                  <a:schemeClr val="bg1"/>
                </a:solidFill>
                <a:latin typeface="Times New Roman" pitchFamily="18" charset="0"/>
                <a:ea typeface="楷体_GB2312" pitchFamily="49" charset="-122"/>
              </a:endParaRPr>
            </a:p>
          </p:txBody>
        </p:sp>
        <p:sp>
          <p:nvSpPr>
            <p:cNvPr id="52247" name="Freeform 50"/>
            <p:cNvSpPr>
              <a:spLocks/>
            </p:cNvSpPr>
            <p:nvPr/>
          </p:nvSpPr>
          <p:spPr bwMode="auto">
            <a:xfrm>
              <a:off x="4417" y="2801"/>
              <a:ext cx="363" cy="310"/>
            </a:xfrm>
            <a:custGeom>
              <a:avLst/>
              <a:gdLst>
                <a:gd name="T0" fmla="*/ 0 w 340"/>
                <a:gd name="T1" fmla="*/ 122 h 340"/>
                <a:gd name="T2" fmla="*/ 3 w 340"/>
                <a:gd name="T3" fmla="*/ 109 h 340"/>
                <a:gd name="T4" fmla="*/ 6 w 340"/>
                <a:gd name="T5" fmla="*/ 97 h 340"/>
                <a:gd name="T6" fmla="*/ 15 w 340"/>
                <a:gd name="T7" fmla="*/ 85 h 340"/>
                <a:gd name="T8" fmla="*/ 20 w 340"/>
                <a:gd name="T9" fmla="*/ 73 h 340"/>
                <a:gd name="T10" fmla="*/ 36 w 340"/>
                <a:gd name="T11" fmla="*/ 57 h 340"/>
                <a:gd name="T12" fmla="*/ 61 w 340"/>
                <a:gd name="T13" fmla="*/ 38 h 340"/>
                <a:gd name="T14" fmla="*/ 91 w 340"/>
                <a:gd name="T15" fmla="*/ 23 h 340"/>
                <a:gd name="T16" fmla="*/ 119 w 340"/>
                <a:gd name="T17" fmla="*/ 14 h 340"/>
                <a:gd name="T18" fmla="*/ 137 w 340"/>
                <a:gd name="T19" fmla="*/ 8 h 340"/>
                <a:gd name="T20" fmla="*/ 156 w 340"/>
                <a:gd name="T21" fmla="*/ 5 h 340"/>
                <a:gd name="T22" fmla="*/ 176 w 340"/>
                <a:gd name="T23" fmla="*/ 3 h 340"/>
                <a:gd name="T24" fmla="*/ 198 w 340"/>
                <a:gd name="T25" fmla="*/ 0 h 340"/>
                <a:gd name="T26" fmla="*/ 218 w 340"/>
                <a:gd name="T27" fmla="*/ 0 h 340"/>
                <a:gd name="T28" fmla="*/ 239 w 340"/>
                <a:gd name="T29" fmla="*/ 3 h 340"/>
                <a:gd name="T30" fmla="*/ 258 w 340"/>
                <a:gd name="T31" fmla="*/ 5 h 340"/>
                <a:gd name="T32" fmla="*/ 281 w 340"/>
                <a:gd name="T33" fmla="*/ 8 h 340"/>
                <a:gd name="T34" fmla="*/ 298 w 340"/>
                <a:gd name="T35" fmla="*/ 14 h 340"/>
                <a:gd name="T36" fmla="*/ 322 w 340"/>
                <a:gd name="T37" fmla="*/ 23 h 340"/>
                <a:gd name="T38" fmla="*/ 354 w 340"/>
                <a:gd name="T39" fmla="*/ 38 h 340"/>
                <a:gd name="T40" fmla="*/ 380 w 340"/>
                <a:gd name="T41" fmla="*/ 57 h 340"/>
                <a:gd name="T42" fmla="*/ 393 w 340"/>
                <a:gd name="T43" fmla="*/ 73 h 340"/>
                <a:gd name="T44" fmla="*/ 403 w 340"/>
                <a:gd name="T45" fmla="*/ 85 h 340"/>
                <a:gd name="T46" fmla="*/ 408 w 340"/>
                <a:gd name="T47" fmla="*/ 97 h 340"/>
                <a:gd name="T48" fmla="*/ 412 w 340"/>
                <a:gd name="T49" fmla="*/ 109 h 340"/>
                <a:gd name="T50" fmla="*/ 414 w 340"/>
                <a:gd name="T51" fmla="*/ 122 h 340"/>
                <a:gd name="T52" fmla="*/ 414 w 340"/>
                <a:gd name="T53" fmla="*/ 129 h 340"/>
                <a:gd name="T54" fmla="*/ 414 w 340"/>
                <a:gd name="T55" fmla="*/ 142 h 340"/>
                <a:gd name="T56" fmla="*/ 411 w 340"/>
                <a:gd name="T57" fmla="*/ 155 h 340"/>
                <a:gd name="T58" fmla="*/ 406 w 340"/>
                <a:gd name="T59" fmla="*/ 168 h 340"/>
                <a:gd name="T60" fmla="*/ 399 w 340"/>
                <a:gd name="T61" fmla="*/ 179 h 340"/>
                <a:gd name="T62" fmla="*/ 391 w 340"/>
                <a:gd name="T63" fmla="*/ 191 h 340"/>
                <a:gd name="T64" fmla="*/ 367 w 340"/>
                <a:gd name="T65" fmla="*/ 212 h 340"/>
                <a:gd name="T66" fmla="*/ 340 w 340"/>
                <a:gd name="T67" fmla="*/ 229 h 340"/>
                <a:gd name="T68" fmla="*/ 305 w 340"/>
                <a:gd name="T69" fmla="*/ 243 h 340"/>
                <a:gd name="T70" fmla="*/ 288 w 340"/>
                <a:gd name="T71" fmla="*/ 248 h 340"/>
                <a:gd name="T72" fmla="*/ 269 w 340"/>
                <a:gd name="T73" fmla="*/ 253 h 340"/>
                <a:gd name="T74" fmla="*/ 249 w 340"/>
                <a:gd name="T75" fmla="*/ 255 h 340"/>
                <a:gd name="T76" fmla="*/ 231 w 340"/>
                <a:gd name="T77" fmla="*/ 258 h 340"/>
                <a:gd name="T78" fmla="*/ 207 w 340"/>
                <a:gd name="T79" fmla="*/ 258 h 340"/>
                <a:gd name="T80" fmla="*/ 186 w 340"/>
                <a:gd name="T81" fmla="*/ 258 h 340"/>
                <a:gd name="T82" fmla="*/ 165 w 340"/>
                <a:gd name="T83" fmla="*/ 255 h 340"/>
                <a:gd name="T84" fmla="*/ 147 w 340"/>
                <a:gd name="T85" fmla="*/ 253 h 340"/>
                <a:gd name="T86" fmla="*/ 128 w 340"/>
                <a:gd name="T87" fmla="*/ 248 h 340"/>
                <a:gd name="T88" fmla="*/ 109 w 340"/>
                <a:gd name="T89" fmla="*/ 243 h 340"/>
                <a:gd name="T90" fmla="*/ 77 w 340"/>
                <a:gd name="T91" fmla="*/ 229 h 340"/>
                <a:gd name="T92" fmla="*/ 49 w 340"/>
                <a:gd name="T93" fmla="*/ 212 h 340"/>
                <a:gd name="T94" fmla="*/ 27 w 340"/>
                <a:gd name="T95" fmla="*/ 191 h 340"/>
                <a:gd name="T96" fmla="*/ 17 w 340"/>
                <a:gd name="T97" fmla="*/ 179 h 340"/>
                <a:gd name="T98" fmla="*/ 12 w 340"/>
                <a:gd name="T99" fmla="*/ 168 h 340"/>
                <a:gd name="T100" fmla="*/ 5 w 340"/>
                <a:gd name="T101" fmla="*/ 155 h 340"/>
                <a:gd name="T102" fmla="*/ 2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3" y="144"/>
                  </a:lnTo>
                  <a:lnTo>
                    <a:pt x="5" y="136"/>
                  </a:lnTo>
                  <a:lnTo>
                    <a:pt x="6" y="127"/>
                  </a:lnTo>
                  <a:lnTo>
                    <a:pt x="9" y="120"/>
                  </a:lnTo>
                  <a:lnTo>
                    <a:pt x="12" y="112"/>
                  </a:lnTo>
                  <a:lnTo>
                    <a:pt x="14" y="105"/>
                  </a:lnTo>
                  <a:lnTo>
                    <a:pt x="17" y="96"/>
                  </a:lnTo>
                  <a:lnTo>
                    <a:pt x="22" y="89"/>
                  </a:lnTo>
                  <a:lnTo>
                    <a:pt x="30" y="75"/>
                  </a:lnTo>
                  <a:lnTo>
                    <a:pt x="40" y="62"/>
                  </a:lnTo>
                  <a:lnTo>
                    <a:pt x="50" y="50"/>
                  </a:lnTo>
                  <a:lnTo>
                    <a:pt x="63" y="40"/>
                  </a:lnTo>
                  <a:lnTo>
                    <a:pt x="75" y="30"/>
                  </a:lnTo>
                  <a:lnTo>
                    <a:pt x="90" y="21"/>
                  </a:lnTo>
                  <a:lnTo>
                    <a:pt x="97" y="17"/>
                  </a:lnTo>
                  <a:lnTo>
                    <a:pt x="105" y="14"/>
                  </a:lnTo>
                  <a:lnTo>
                    <a:pt x="112" y="11"/>
                  </a:lnTo>
                  <a:lnTo>
                    <a:pt x="121" y="9"/>
                  </a:lnTo>
                  <a:lnTo>
                    <a:pt x="128" y="6"/>
                  </a:lnTo>
                  <a:lnTo>
                    <a:pt x="136" y="4"/>
                  </a:lnTo>
                  <a:lnTo>
                    <a:pt x="145" y="3"/>
                  </a:lnTo>
                  <a:lnTo>
                    <a:pt x="153" y="2"/>
                  </a:lnTo>
                  <a:lnTo>
                    <a:pt x="162" y="0"/>
                  </a:lnTo>
                  <a:lnTo>
                    <a:pt x="170" y="0"/>
                  </a:lnTo>
                  <a:lnTo>
                    <a:pt x="179" y="0"/>
                  </a:lnTo>
                  <a:lnTo>
                    <a:pt x="189" y="2"/>
                  </a:lnTo>
                  <a:lnTo>
                    <a:pt x="197" y="3"/>
                  </a:lnTo>
                  <a:lnTo>
                    <a:pt x="204" y="4"/>
                  </a:lnTo>
                  <a:lnTo>
                    <a:pt x="213" y="6"/>
                  </a:lnTo>
                  <a:lnTo>
                    <a:pt x="221" y="9"/>
                  </a:lnTo>
                  <a:lnTo>
                    <a:pt x="230" y="11"/>
                  </a:lnTo>
                  <a:lnTo>
                    <a:pt x="237" y="14"/>
                  </a:lnTo>
                  <a:lnTo>
                    <a:pt x="244" y="17"/>
                  </a:lnTo>
                  <a:lnTo>
                    <a:pt x="251" y="21"/>
                  </a:lnTo>
                  <a:lnTo>
                    <a:pt x="265" y="30"/>
                  </a:lnTo>
                  <a:lnTo>
                    <a:pt x="279" y="40"/>
                  </a:lnTo>
                  <a:lnTo>
                    <a:pt x="291" y="50"/>
                  </a:lnTo>
                  <a:lnTo>
                    <a:pt x="302" y="62"/>
                  </a:lnTo>
                  <a:lnTo>
                    <a:pt x="312" y="75"/>
                  </a:lnTo>
                  <a:lnTo>
                    <a:pt x="321" y="89"/>
                  </a:lnTo>
                  <a:lnTo>
                    <a:pt x="323" y="96"/>
                  </a:lnTo>
                  <a:lnTo>
                    <a:pt x="328" y="105"/>
                  </a:lnTo>
                  <a:lnTo>
                    <a:pt x="331" y="112"/>
                  </a:lnTo>
                  <a:lnTo>
                    <a:pt x="333" y="120"/>
                  </a:lnTo>
                  <a:lnTo>
                    <a:pt x="335" y="127"/>
                  </a:lnTo>
                  <a:lnTo>
                    <a:pt x="338" y="136"/>
                  </a:lnTo>
                  <a:lnTo>
                    <a:pt x="339" y="144"/>
                  </a:lnTo>
                  <a:lnTo>
                    <a:pt x="340" y="153"/>
                  </a:lnTo>
                  <a:lnTo>
                    <a:pt x="340" y="161"/>
                  </a:lnTo>
                  <a:lnTo>
                    <a:pt x="340" y="170"/>
                  </a:lnTo>
                  <a:lnTo>
                    <a:pt x="340" y="178"/>
                  </a:lnTo>
                  <a:lnTo>
                    <a:pt x="340" y="188"/>
                  </a:lnTo>
                  <a:lnTo>
                    <a:pt x="339" y="197"/>
                  </a:lnTo>
                  <a:lnTo>
                    <a:pt x="338" y="204"/>
                  </a:lnTo>
                  <a:lnTo>
                    <a:pt x="335" y="212"/>
                  </a:lnTo>
                  <a:lnTo>
                    <a:pt x="333" y="221"/>
                  </a:lnTo>
                  <a:lnTo>
                    <a:pt x="331" y="229"/>
                  </a:lnTo>
                  <a:lnTo>
                    <a:pt x="328" y="236"/>
                  </a:lnTo>
                  <a:lnTo>
                    <a:pt x="323" y="243"/>
                  </a:lnTo>
                  <a:lnTo>
                    <a:pt x="321" y="251"/>
                  </a:lnTo>
                  <a:lnTo>
                    <a:pt x="312" y="265"/>
                  </a:lnTo>
                  <a:lnTo>
                    <a:pt x="302" y="279"/>
                  </a:lnTo>
                  <a:lnTo>
                    <a:pt x="291" y="290"/>
                  </a:lnTo>
                  <a:lnTo>
                    <a:pt x="279" y="302"/>
                  </a:lnTo>
                  <a:lnTo>
                    <a:pt x="265" y="311"/>
                  </a:lnTo>
                  <a:lnTo>
                    <a:pt x="251" y="320"/>
                  </a:lnTo>
                  <a:lnTo>
                    <a:pt x="244" y="323"/>
                  </a:lnTo>
                  <a:lnTo>
                    <a:pt x="237" y="327"/>
                  </a:lnTo>
                  <a:lnTo>
                    <a:pt x="230" y="330"/>
                  </a:lnTo>
                  <a:lnTo>
                    <a:pt x="221" y="333"/>
                  </a:lnTo>
                  <a:lnTo>
                    <a:pt x="213" y="334"/>
                  </a:lnTo>
                  <a:lnTo>
                    <a:pt x="204" y="337"/>
                  </a:lnTo>
                  <a:lnTo>
                    <a:pt x="197" y="338"/>
                  </a:lnTo>
                  <a:lnTo>
                    <a:pt x="189" y="340"/>
                  </a:lnTo>
                  <a:lnTo>
                    <a:pt x="179" y="340"/>
                  </a:lnTo>
                  <a:lnTo>
                    <a:pt x="170" y="340"/>
                  </a:lnTo>
                  <a:lnTo>
                    <a:pt x="162" y="340"/>
                  </a:lnTo>
                  <a:lnTo>
                    <a:pt x="153" y="340"/>
                  </a:lnTo>
                  <a:lnTo>
                    <a:pt x="145" y="338"/>
                  </a:lnTo>
                  <a:lnTo>
                    <a:pt x="136" y="337"/>
                  </a:lnTo>
                  <a:lnTo>
                    <a:pt x="128" y="334"/>
                  </a:lnTo>
                  <a:lnTo>
                    <a:pt x="121" y="333"/>
                  </a:lnTo>
                  <a:lnTo>
                    <a:pt x="112" y="330"/>
                  </a:lnTo>
                  <a:lnTo>
                    <a:pt x="105" y="327"/>
                  </a:lnTo>
                  <a:lnTo>
                    <a:pt x="97" y="323"/>
                  </a:lnTo>
                  <a:lnTo>
                    <a:pt x="90" y="320"/>
                  </a:lnTo>
                  <a:lnTo>
                    <a:pt x="75" y="311"/>
                  </a:lnTo>
                  <a:lnTo>
                    <a:pt x="63" y="302"/>
                  </a:lnTo>
                  <a:lnTo>
                    <a:pt x="50" y="290"/>
                  </a:lnTo>
                  <a:lnTo>
                    <a:pt x="40" y="279"/>
                  </a:lnTo>
                  <a:lnTo>
                    <a:pt x="30" y="265"/>
                  </a:lnTo>
                  <a:lnTo>
                    <a:pt x="22" y="251"/>
                  </a:lnTo>
                  <a:lnTo>
                    <a:pt x="17" y="243"/>
                  </a:lnTo>
                  <a:lnTo>
                    <a:pt x="14" y="236"/>
                  </a:lnTo>
                  <a:lnTo>
                    <a:pt x="12" y="229"/>
                  </a:lnTo>
                  <a:lnTo>
                    <a:pt x="9" y="221"/>
                  </a:lnTo>
                  <a:lnTo>
                    <a:pt x="6" y="212"/>
                  </a:lnTo>
                  <a:lnTo>
                    <a:pt x="5" y="204"/>
                  </a:lnTo>
                  <a:lnTo>
                    <a:pt x="3" y="197"/>
                  </a:lnTo>
                  <a:lnTo>
                    <a:pt x="2" y="188"/>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48" name="Freeform 51"/>
            <p:cNvSpPr>
              <a:spLocks/>
            </p:cNvSpPr>
            <p:nvPr/>
          </p:nvSpPr>
          <p:spPr bwMode="auto">
            <a:xfrm>
              <a:off x="4417" y="2801"/>
              <a:ext cx="363" cy="310"/>
            </a:xfrm>
            <a:custGeom>
              <a:avLst/>
              <a:gdLst>
                <a:gd name="T0" fmla="*/ 0 w 340"/>
                <a:gd name="T1" fmla="*/ 122 h 340"/>
                <a:gd name="T2" fmla="*/ 3 w 340"/>
                <a:gd name="T3" fmla="*/ 109 h 340"/>
                <a:gd name="T4" fmla="*/ 6 w 340"/>
                <a:gd name="T5" fmla="*/ 97 h 340"/>
                <a:gd name="T6" fmla="*/ 15 w 340"/>
                <a:gd name="T7" fmla="*/ 85 h 340"/>
                <a:gd name="T8" fmla="*/ 20 w 340"/>
                <a:gd name="T9" fmla="*/ 73 h 340"/>
                <a:gd name="T10" fmla="*/ 36 w 340"/>
                <a:gd name="T11" fmla="*/ 57 h 340"/>
                <a:gd name="T12" fmla="*/ 61 w 340"/>
                <a:gd name="T13" fmla="*/ 38 h 340"/>
                <a:gd name="T14" fmla="*/ 91 w 340"/>
                <a:gd name="T15" fmla="*/ 23 h 340"/>
                <a:gd name="T16" fmla="*/ 119 w 340"/>
                <a:gd name="T17" fmla="*/ 14 h 340"/>
                <a:gd name="T18" fmla="*/ 137 w 340"/>
                <a:gd name="T19" fmla="*/ 8 h 340"/>
                <a:gd name="T20" fmla="*/ 156 w 340"/>
                <a:gd name="T21" fmla="*/ 5 h 340"/>
                <a:gd name="T22" fmla="*/ 176 w 340"/>
                <a:gd name="T23" fmla="*/ 3 h 340"/>
                <a:gd name="T24" fmla="*/ 198 w 340"/>
                <a:gd name="T25" fmla="*/ 0 h 340"/>
                <a:gd name="T26" fmla="*/ 218 w 340"/>
                <a:gd name="T27" fmla="*/ 0 h 340"/>
                <a:gd name="T28" fmla="*/ 239 w 340"/>
                <a:gd name="T29" fmla="*/ 3 h 340"/>
                <a:gd name="T30" fmla="*/ 258 w 340"/>
                <a:gd name="T31" fmla="*/ 5 h 340"/>
                <a:gd name="T32" fmla="*/ 281 w 340"/>
                <a:gd name="T33" fmla="*/ 8 h 340"/>
                <a:gd name="T34" fmla="*/ 298 w 340"/>
                <a:gd name="T35" fmla="*/ 14 h 340"/>
                <a:gd name="T36" fmla="*/ 322 w 340"/>
                <a:gd name="T37" fmla="*/ 23 h 340"/>
                <a:gd name="T38" fmla="*/ 354 w 340"/>
                <a:gd name="T39" fmla="*/ 38 h 340"/>
                <a:gd name="T40" fmla="*/ 380 w 340"/>
                <a:gd name="T41" fmla="*/ 57 h 340"/>
                <a:gd name="T42" fmla="*/ 393 w 340"/>
                <a:gd name="T43" fmla="*/ 73 h 340"/>
                <a:gd name="T44" fmla="*/ 403 w 340"/>
                <a:gd name="T45" fmla="*/ 85 h 340"/>
                <a:gd name="T46" fmla="*/ 408 w 340"/>
                <a:gd name="T47" fmla="*/ 97 h 340"/>
                <a:gd name="T48" fmla="*/ 412 w 340"/>
                <a:gd name="T49" fmla="*/ 109 h 340"/>
                <a:gd name="T50" fmla="*/ 414 w 340"/>
                <a:gd name="T51" fmla="*/ 122 h 340"/>
                <a:gd name="T52" fmla="*/ 414 w 340"/>
                <a:gd name="T53" fmla="*/ 129 h 340"/>
                <a:gd name="T54" fmla="*/ 414 w 340"/>
                <a:gd name="T55" fmla="*/ 142 h 340"/>
                <a:gd name="T56" fmla="*/ 411 w 340"/>
                <a:gd name="T57" fmla="*/ 155 h 340"/>
                <a:gd name="T58" fmla="*/ 406 w 340"/>
                <a:gd name="T59" fmla="*/ 168 h 340"/>
                <a:gd name="T60" fmla="*/ 399 w 340"/>
                <a:gd name="T61" fmla="*/ 179 h 340"/>
                <a:gd name="T62" fmla="*/ 391 w 340"/>
                <a:gd name="T63" fmla="*/ 191 h 340"/>
                <a:gd name="T64" fmla="*/ 367 w 340"/>
                <a:gd name="T65" fmla="*/ 212 h 340"/>
                <a:gd name="T66" fmla="*/ 340 w 340"/>
                <a:gd name="T67" fmla="*/ 229 h 340"/>
                <a:gd name="T68" fmla="*/ 305 w 340"/>
                <a:gd name="T69" fmla="*/ 243 h 340"/>
                <a:gd name="T70" fmla="*/ 288 w 340"/>
                <a:gd name="T71" fmla="*/ 248 h 340"/>
                <a:gd name="T72" fmla="*/ 269 w 340"/>
                <a:gd name="T73" fmla="*/ 253 h 340"/>
                <a:gd name="T74" fmla="*/ 249 w 340"/>
                <a:gd name="T75" fmla="*/ 255 h 340"/>
                <a:gd name="T76" fmla="*/ 231 w 340"/>
                <a:gd name="T77" fmla="*/ 258 h 340"/>
                <a:gd name="T78" fmla="*/ 207 w 340"/>
                <a:gd name="T79" fmla="*/ 258 h 340"/>
                <a:gd name="T80" fmla="*/ 186 w 340"/>
                <a:gd name="T81" fmla="*/ 258 h 340"/>
                <a:gd name="T82" fmla="*/ 165 w 340"/>
                <a:gd name="T83" fmla="*/ 255 h 340"/>
                <a:gd name="T84" fmla="*/ 147 w 340"/>
                <a:gd name="T85" fmla="*/ 253 h 340"/>
                <a:gd name="T86" fmla="*/ 128 w 340"/>
                <a:gd name="T87" fmla="*/ 248 h 340"/>
                <a:gd name="T88" fmla="*/ 109 w 340"/>
                <a:gd name="T89" fmla="*/ 243 h 340"/>
                <a:gd name="T90" fmla="*/ 77 w 340"/>
                <a:gd name="T91" fmla="*/ 229 h 340"/>
                <a:gd name="T92" fmla="*/ 49 w 340"/>
                <a:gd name="T93" fmla="*/ 212 h 340"/>
                <a:gd name="T94" fmla="*/ 27 w 340"/>
                <a:gd name="T95" fmla="*/ 191 h 340"/>
                <a:gd name="T96" fmla="*/ 17 w 340"/>
                <a:gd name="T97" fmla="*/ 179 h 340"/>
                <a:gd name="T98" fmla="*/ 12 w 340"/>
                <a:gd name="T99" fmla="*/ 168 h 340"/>
                <a:gd name="T100" fmla="*/ 5 w 340"/>
                <a:gd name="T101" fmla="*/ 155 h 340"/>
                <a:gd name="T102" fmla="*/ 2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3" y="144"/>
                  </a:lnTo>
                  <a:lnTo>
                    <a:pt x="5" y="136"/>
                  </a:lnTo>
                  <a:lnTo>
                    <a:pt x="6" y="127"/>
                  </a:lnTo>
                  <a:lnTo>
                    <a:pt x="9" y="120"/>
                  </a:lnTo>
                  <a:lnTo>
                    <a:pt x="12" y="112"/>
                  </a:lnTo>
                  <a:lnTo>
                    <a:pt x="14" y="105"/>
                  </a:lnTo>
                  <a:lnTo>
                    <a:pt x="17" y="96"/>
                  </a:lnTo>
                  <a:lnTo>
                    <a:pt x="22" y="89"/>
                  </a:lnTo>
                  <a:lnTo>
                    <a:pt x="30" y="75"/>
                  </a:lnTo>
                  <a:lnTo>
                    <a:pt x="40" y="62"/>
                  </a:lnTo>
                  <a:lnTo>
                    <a:pt x="50" y="50"/>
                  </a:lnTo>
                  <a:lnTo>
                    <a:pt x="63" y="40"/>
                  </a:lnTo>
                  <a:lnTo>
                    <a:pt x="75" y="30"/>
                  </a:lnTo>
                  <a:lnTo>
                    <a:pt x="90" y="21"/>
                  </a:lnTo>
                  <a:lnTo>
                    <a:pt x="97" y="17"/>
                  </a:lnTo>
                  <a:lnTo>
                    <a:pt x="105" y="14"/>
                  </a:lnTo>
                  <a:lnTo>
                    <a:pt x="112" y="11"/>
                  </a:lnTo>
                  <a:lnTo>
                    <a:pt x="121" y="9"/>
                  </a:lnTo>
                  <a:lnTo>
                    <a:pt x="128" y="6"/>
                  </a:lnTo>
                  <a:lnTo>
                    <a:pt x="136" y="4"/>
                  </a:lnTo>
                  <a:lnTo>
                    <a:pt x="145" y="3"/>
                  </a:lnTo>
                  <a:lnTo>
                    <a:pt x="153" y="2"/>
                  </a:lnTo>
                  <a:lnTo>
                    <a:pt x="162" y="0"/>
                  </a:lnTo>
                  <a:lnTo>
                    <a:pt x="170" y="0"/>
                  </a:lnTo>
                  <a:lnTo>
                    <a:pt x="179" y="0"/>
                  </a:lnTo>
                  <a:lnTo>
                    <a:pt x="189" y="2"/>
                  </a:lnTo>
                  <a:lnTo>
                    <a:pt x="197" y="3"/>
                  </a:lnTo>
                  <a:lnTo>
                    <a:pt x="204" y="4"/>
                  </a:lnTo>
                  <a:lnTo>
                    <a:pt x="213" y="6"/>
                  </a:lnTo>
                  <a:lnTo>
                    <a:pt x="221" y="9"/>
                  </a:lnTo>
                  <a:lnTo>
                    <a:pt x="230" y="11"/>
                  </a:lnTo>
                  <a:lnTo>
                    <a:pt x="237" y="14"/>
                  </a:lnTo>
                  <a:lnTo>
                    <a:pt x="244" y="17"/>
                  </a:lnTo>
                  <a:lnTo>
                    <a:pt x="251" y="21"/>
                  </a:lnTo>
                  <a:lnTo>
                    <a:pt x="265" y="30"/>
                  </a:lnTo>
                  <a:lnTo>
                    <a:pt x="279" y="40"/>
                  </a:lnTo>
                  <a:lnTo>
                    <a:pt x="291" y="50"/>
                  </a:lnTo>
                  <a:lnTo>
                    <a:pt x="302" y="62"/>
                  </a:lnTo>
                  <a:lnTo>
                    <a:pt x="312" y="75"/>
                  </a:lnTo>
                  <a:lnTo>
                    <a:pt x="321" y="89"/>
                  </a:lnTo>
                  <a:lnTo>
                    <a:pt x="323" y="96"/>
                  </a:lnTo>
                  <a:lnTo>
                    <a:pt x="328" y="105"/>
                  </a:lnTo>
                  <a:lnTo>
                    <a:pt x="331" y="112"/>
                  </a:lnTo>
                  <a:lnTo>
                    <a:pt x="333" y="120"/>
                  </a:lnTo>
                  <a:lnTo>
                    <a:pt x="335" y="127"/>
                  </a:lnTo>
                  <a:lnTo>
                    <a:pt x="338" y="136"/>
                  </a:lnTo>
                  <a:lnTo>
                    <a:pt x="339" y="144"/>
                  </a:lnTo>
                  <a:lnTo>
                    <a:pt x="340" y="153"/>
                  </a:lnTo>
                  <a:lnTo>
                    <a:pt x="340" y="161"/>
                  </a:lnTo>
                  <a:lnTo>
                    <a:pt x="340" y="170"/>
                  </a:lnTo>
                  <a:lnTo>
                    <a:pt x="340" y="178"/>
                  </a:lnTo>
                  <a:lnTo>
                    <a:pt x="340" y="188"/>
                  </a:lnTo>
                  <a:lnTo>
                    <a:pt x="339" y="197"/>
                  </a:lnTo>
                  <a:lnTo>
                    <a:pt x="338" y="204"/>
                  </a:lnTo>
                  <a:lnTo>
                    <a:pt x="335" y="212"/>
                  </a:lnTo>
                  <a:lnTo>
                    <a:pt x="333" y="221"/>
                  </a:lnTo>
                  <a:lnTo>
                    <a:pt x="331" y="229"/>
                  </a:lnTo>
                  <a:lnTo>
                    <a:pt x="328" y="236"/>
                  </a:lnTo>
                  <a:lnTo>
                    <a:pt x="323" y="243"/>
                  </a:lnTo>
                  <a:lnTo>
                    <a:pt x="321" y="251"/>
                  </a:lnTo>
                  <a:lnTo>
                    <a:pt x="312" y="265"/>
                  </a:lnTo>
                  <a:lnTo>
                    <a:pt x="302" y="279"/>
                  </a:lnTo>
                  <a:lnTo>
                    <a:pt x="291" y="290"/>
                  </a:lnTo>
                  <a:lnTo>
                    <a:pt x="279" y="302"/>
                  </a:lnTo>
                  <a:lnTo>
                    <a:pt x="265" y="311"/>
                  </a:lnTo>
                  <a:lnTo>
                    <a:pt x="251" y="320"/>
                  </a:lnTo>
                  <a:lnTo>
                    <a:pt x="244" y="323"/>
                  </a:lnTo>
                  <a:lnTo>
                    <a:pt x="237" y="327"/>
                  </a:lnTo>
                  <a:lnTo>
                    <a:pt x="230" y="330"/>
                  </a:lnTo>
                  <a:lnTo>
                    <a:pt x="221" y="333"/>
                  </a:lnTo>
                  <a:lnTo>
                    <a:pt x="213" y="334"/>
                  </a:lnTo>
                  <a:lnTo>
                    <a:pt x="204" y="337"/>
                  </a:lnTo>
                  <a:lnTo>
                    <a:pt x="197" y="338"/>
                  </a:lnTo>
                  <a:lnTo>
                    <a:pt x="189" y="340"/>
                  </a:lnTo>
                  <a:lnTo>
                    <a:pt x="179" y="340"/>
                  </a:lnTo>
                  <a:lnTo>
                    <a:pt x="170" y="340"/>
                  </a:lnTo>
                  <a:lnTo>
                    <a:pt x="162" y="340"/>
                  </a:lnTo>
                  <a:lnTo>
                    <a:pt x="153" y="340"/>
                  </a:lnTo>
                  <a:lnTo>
                    <a:pt x="145" y="338"/>
                  </a:lnTo>
                  <a:lnTo>
                    <a:pt x="136" y="337"/>
                  </a:lnTo>
                  <a:lnTo>
                    <a:pt x="128" y="334"/>
                  </a:lnTo>
                  <a:lnTo>
                    <a:pt x="121" y="333"/>
                  </a:lnTo>
                  <a:lnTo>
                    <a:pt x="112" y="330"/>
                  </a:lnTo>
                  <a:lnTo>
                    <a:pt x="105" y="327"/>
                  </a:lnTo>
                  <a:lnTo>
                    <a:pt x="97" y="323"/>
                  </a:lnTo>
                  <a:lnTo>
                    <a:pt x="90" y="320"/>
                  </a:lnTo>
                  <a:lnTo>
                    <a:pt x="75" y="311"/>
                  </a:lnTo>
                  <a:lnTo>
                    <a:pt x="63" y="302"/>
                  </a:lnTo>
                  <a:lnTo>
                    <a:pt x="50" y="290"/>
                  </a:lnTo>
                  <a:lnTo>
                    <a:pt x="40" y="279"/>
                  </a:lnTo>
                  <a:lnTo>
                    <a:pt x="30" y="265"/>
                  </a:lnTo>
                  <a:lnTo>
                    <a:pt x="22" y="251"/>
                  </a:lnTo>
                  <a:lnTo>
                    <a:pt x="17" y="243"/>
                  </a:lnTo>
                  <a:lnTo>
                    <a:pt x="14" y="236"/>
                  </a:lnTo>
                  <a:lnTo>
                    <a:pt x="12" y="229"/>
                  </a:lnTo>
                  <a:lnTo>
                    <a:pt x="9" y="221"/>
                  </a:lnTo>
                  <a:lnTo>
                    <a:pt x="6" y="212"/>
                  </a:lnTo>
                  <a:lnTo>
                    <a:pt x="5" y="204"/>
                  </a:lnTo>
                  <a:lnTo>
                    <a:pt x="3" y="197"/>
                  </a:lnTo>
                  <a:lnTo>
                    <a:pt x="2" y="188"/>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9" name="Rectangle 52"/>
            <p:cNvSpPr>
              <a:spLocks noChangeArrowheads="1"/>
            </p:cNvSpPr>
            <p:nvPr/>
          </p:nvSpPr>
          <p:spPr bwMode="auto">
            <a:xfrm>
              <a:off x="4582" y="282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9</a:t>
              </a:r>
              <a:endParaRPr lang="en-US" altLang="zh-CN" sz="2800">
                <a:solidFill>
                  <a:schemeClr val="bg1"/>
                </a:solidFill>
                <a:latin typeface="Times New Roman" pitchFamily="18" charset="0"/>
                <a:ea typeface="楷体_GB2312" pitchFamily="49" charset="-122"/>
              </a:endParaRPr>
            </a:p>
          </p:txBody>
        </p:sp>
        <p:sp>
          <p:nvSpPr>
            <p:cNvPr id="52250" name="Freeform 53"/>
            <p:cNvSpPr>
              <a:spLocks/>
            </p:cNvSpPr>
            <p:nvPr/>
          </p:nvSpPr>
          <p:spPr bwMode="auto">
            <a:xfrm>
              <a:off x="5146" y="2801"/>
              <a:ext cx="365" cy="310"/>
            </a:xfrm>
            <a:custGeom>
              <a:avLst/>
              <a:gdLst>
                <a:gd name="T0" fmla="*/ 0 w 340"/>
                <a:gd name="T1" fmla="*/ 122 h 340"/>
                <a:gd name="T2" fmla="*/ 2 w 340"/>
                <a:gd name="T3" fmla="*/ 109 h 340"/>
                <a:gd name="T4" fmla="*/ 5 w 340"/>
                <a:gd name="T5" fmla="*/ 97 h 340"/>
                <a:gd name="T6" fmla="*/ 14 w 340"/>
                <a:gd name="T7" fmla="*/ 85 h 340"/>
                <a:gd name="T8" fmla="*/ 20 w 340"/>
                <a:gd name="T9" fmla="*/ 73 h 340"/>
                <a:gd name="T10" fmla="*/ 35 w 340"/>
                <a:gd name="T11" fmla="*/ 57 h 340"/>
                <a:gd name="T12" fmla="*/ 61 w 340"/>
                <a:gd name="T13" fmla="*/ 38 h 340"/>
                <a:gd name="T14" fmla="*/ 93 w 340"/>
                <a:gd name="T15" fmla="*/ 23 h 340"/>
                <a:gd name="T16" fmla="*/ 119 w 340"/>
                <a:gd name="T17" fmla="*/ 14 h 340"/>
                <a:gd name="T18" fmla="*/ 138 w 340"/>
                <a:gd name="T19" fmla="*/ 8 h 340"/>
                <a:gd name="T20" fmla="*/ 157 w 340"/>
                <a:gd name="T21" fmla="*/ 5 h 340"/>
                <a:gd name="T22" fmla="*/ 178 w 340"/>
                <a:gd name="T23" fmla="*/ 3 h 340"/>
                <a:gd name="T24" fmla="*/ 200 w 340"/>
                <a:gd name="T25" fmla="*/ 0 h 340"/>
                <a:gd name="T26" fmla="*/ 220 w 340"/>
                <a:gd name="T27" fmla="*/ 0 h 340"/>
                <a:gd name="T28" fmla="*/ 244 w 340"/>
                <a:gd name="T29" fmla="*/ 3 h 340"/>
                <a:gd name="T30" fmla="*/ 263 w 340"/>
                <a:gd name="T31" fmla="*/ 5 h 340"/>
                <a:gd name="T32" fmla="*/ 283 w 340"/>
                <a:gd name="T33" fmla="*/ 8 h 340"/>
                <a:gd name="T34" fmla="*/ 301 w 340"/>
                <a:gd name="T35" fmla="*/ 14 h 340"/>
                <a:gd name="T36" fmla="*/ 327 w 340"/>
                <a:gd name="T37" fmla="*/ 23 h 340"/>
                <a:gd name="T38" fmla="*/ 359 w 340"/>
                <a:gd name="T39" fmla="*/ 38 h 340"/>
                <a:gd name="T40" fmla="*/ 385 w 340"/>
                <a:gd name="T41" fmla="*/ 57 h 340"/>
                <a:gd name="T42" fmla="*/ 400 w 340"/>
                <a:gd name="T43" fmla="*/ 73 h 340"/>
                <a:gd name="T44" fmla="*/ 408 w 340"/>
                <a:gd name="T45" fmla="*/ 85 h 340"/>
                <a:gd name="T46" fmla="*/ 413 w 340"/>
                <a:gd name="T47" fmla="*/ 97 h 340"/>
                <a:gd name="T48" fmla="*/ 419 w 340"/>
                <a:gd name="T49" fmla="*/ 109 h 340"/>
                <a:gd name="T50" fmla="*/ 421 w 340"/>
                <a:gd name="T51" fmla="*/ 122 h 340"/>
                <a:gd name="T52" fmla="*/ 421 w 340"/>
                <a:gd name="T53" fmla="*/ 129 h 340"/>
                <a:gd name="T54" fmla="*/ 421 w 340"/>
                <a:gd name="T55" fmla="*/ 142 h 340"/>
                <a:gd name="T56" fmla="*/ 418 w 340"/>
                <a:gd name="T57" fmla="*/ 155 h 340"/>
                <a:gd name="T58" fmla="*/ 411 w 340"/>
                <a:gd name="T59" fmla="*/ 168 h 340"/>
                <a:gd name="T60" fmla="*/ 405 w 340"/>
                <a:gd name="T61" fmla="*/ 179 h 340"/>
                <a:gd name="T62" fmla="*/ 396 w 340"/>
                <a:gd name="T63" fmla="*/ 191 h 340"/>
                <a:gd name="T64" fmla="*/ 373 w 340"/>
                <a:gd name="T65" fmla="*/ 212 h 340"/>
                <a:gd name="T66" fmla="*/ 346 w 340"/>
                <a:gd name="T67" fmla="*/ 229 h 340"/>
                <a:gd name="T68" fmla="*/ 309 w 340"/>
                <a:gd name="T69" fmla="*/ 243 h 340"/>
                <a:gd name="T70" fmla="*/ 292 w 340"/>
                <a:gd name="T71" fmla="*/ 248 h 340"/>
                <a:gd name="T72" fmla="*/ 273 w 340"/>
                <a:gd name="T73" fmla="*/ 253 h 340"/>
                <a:gd name="T74" fmla="*/ 252 w 340"/>
                <a:gd name="T75" fmla="*/ 255 h 340"/>
                <a:gd name="T76" fmla="*/ 233 w 340"/>
                <a:gd name="T77" fmla="*/ 258 h 340"/>
                <a:gd name="T78" fmla="*/ 210 w 340"/>
                <a:gd name="T79" fmla="*/ 258 h 340"/>
                <a:gd name="T80" fmla="*/ 189 w 340"/>
                <a:gd name="T81" fmla="*/ 258 h 340"/>
                <a:gd name="T82" fmla="*/ 169 w 340"/>
                <a:gd name="T83" fmla="*/ 255 h 340"/>
                <a:gd name="T84" fmla="*/ 148 w 340"/>
                <a:gd name="T85" fmla="*/ 253 h 340"/>
                <a:gd name="T86" fmla="*/ 129 w 340"/>
                <a:gd name="T87" fmla="*/ 248 h 340"/>
                <a:gd name="T88" fmla="*/ 111 w 340"/>
                <a:gd name="T89" fmla="*/ 243 h 340"/>
                <a:gd name="T90" fmla="*/ 77 w 340"/>
                <a:gd name="T91" fmla="*/ 229 h 340"/>
                <a:gd name="T92" fmla="*/ 48 w 340"/>
                <a:gd name="T93" fmla="*/ 212 h 340"/>
                <a:gd name="T94" fmla="*/ 27 w 340"/>
                <a:gd name="T95" fmla="*/ 191 h 340"/>
                <a:gd name="T96" fmla="*/ 17 w 340"/>
                <a:gd name="T97" fmla="*/ 179 h 340"/>
                <a:gd name="T98" fmla="*/ 11 w 340"/>
                <a:gd name="T99" fmla="*/ 168 h 340"/>
                <a:gd name="T100" fmla="*/ 4 w 340"/>
                <a:gd name="T101" fmla="*/ 155 h 340"/>
                <a:gd name="T102" fmla="*/ 1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2" y="144"/>
                  </a:lnTo>
                  <a:lnTo>
                    <a:pt x="4" y="136"/>
                  </a:lnTo>
                  <a:lnTo>
                    <a:pt x="5" y="127"/>
                  </a:lnTo>
                  <a:lnTo>
                    <a:pt x="8" y="120"/>
                  </a:lnTo>
                  <a:lnTo>
                    <a:pt x="11" y="112"/>
                  </a:lnTo>
                  <a:lnTo>
                    <a:pt x="14" y="105"/>
                  </a:lnTo>
                  <a:lnTo>
                    <a:pt x="17" y="96"/>
                  </a:lnTo>
                  <a:lnTo>
                    <a:pt x="21" y="89"/>
                  </a:lnTo>
                  <a:lnTo>
                    <a:pt x="29" y="75"/>
                  </a:lnTo>
                  <a:lnTo>
                    <a:pt x="39" y="62"/>
                  </a:lnTo>
                  <a:lnTo>
                    <a:pt x="49" y="50"/>
                  </a:lnTo>
                  <a:lnTo>
                    <a:pt x="62" y="40"/>
                  </a:lnTo>
                  <a:lnTo>
                    <a:pt x="75" y="30"/>
                  </a:lnTo>
                  <a:lnTo>
                    <a:pt x="89" y="21"/>
                  </a:lnTo>
                  <a:lnTo>
                    <a:pt x="96" y="17"/>
                  </a:lnTo>
                  <a:lnTo>
                    <a:pt x="104" y="14"/>
                  </a:lnTo>
                  <a:lnTo>
                    <a:pt x="112" y="11"/>
                  </a:lnTo>
                  <a:lnTo>
                    <a:pt x="120" y="9"/>
                  </a:lnTo>
                  <a:lnTo>
                    <a:pt x="127" y="6"/>
                  </a:lnTo>
                  <a:lnTo>
                    <a:pt x="136" y="4"/>
                  </a:lnTo>
                  <a:lnTo>
                    <a:pt x="144" y="3"/>
                  </a:lnTo>
                  <a:lnTo>
                    <a:pt x="153" y="2"/>
                  </a:lnTo>
                  <a:lnTo>
                    <a:pt x="161" y="0"/>
                  </a:lnTo>
                  <a:lnTo>
                    <a:pt x="170" y="0"/>
                  </a:lnTo>
                  <a:lnTo>
                    <a:pt x="178" y="0"/>
                  </a:lnTo>
                  <a:lnTo>
                    <a:pt x="188" y="2"/>
                  </a:lnTo>
                  <a:lnTo>
                    <a:pt x="197" y="3"/>
                  </a:lnTo>
                  <a:lnTo>
                    <a:pt x="204" y="4"/>
                  </a:lnTo>
                  <a:lnTo>
                    <a:pt x="212" y="6"/>
                  </a:lnTo>
                  <a:lnTo>
                    <a:pt x="221" y="9"/>
                  </a:lnTo>
                  <a:lnTo>
                    <a:pt x="229" y="11"/>
                  </a:lnTo>
                  <a:lnTo>
                    <a:pt x="236" y="14"/>
                  </a:lnTo>
                  <a:lnTo>
                    <a:pt x="243" y="17"/>
                  </a:lnTo>
                  <a:lnTo>
                    <a:pt x="250" y="21"/>
                  </a:lnTo>
                  <a:lnTo>
                    <a:pt x="265" y="30"/>
                  </a:lnTo>
                  <a:lnTo>
                    <a:pt x="279" y="40"/>
                  </a:lnTo>
                  <a:lnTo>
                    <a:pt x="290" y="50"/>
                  </a:lnTo>
                  <a:lnTo>
                    <a:pt x="301" y="62"/>
                  </a:lnTo>
                  <a:lnTo>
                    <a:pt x="311" y="75"/>
                  </a:lnTo>
                  <a:lnTo>
                    <a:pt x="320" y="89"/>
                  </a:lnTo>
                  <a:lnTo>
                    <a:pt x="323" y="96"/>
                  </a:lnTo>
                  <a:lnTo>
                    <a:pt x="327" y="105"/>
                  </a:lnTo>
                  <a:lnTo>
                    <a:pt x="330" y="112"/>
                  </a:lnTo>
                  <a:lnTo>
                    <a:pt x="333" y="120"/>
                  </a:lnTo>
                  <a:lnTo>
                    <a:pt x="334" y="127"/>
                  </a:lnTo>
                  <a:lnTo>
                    <a:pt x="337" y="136"/>
                  </a:lnTo>
                  <a:lnTo>
                    <a:pt x="338" y="144"/>
                  </a:lnTo>
                  <a:lnTo>
                    <a:pt x="340" y="153"/>
                  </a:lnTo>
                  <a:lnTo>
                    <a:pt x="340" y="161"/>
                  </a:lnTo>
                  <a:lnTo>
                    <a:pt x="340" y="170"/>
                  </a:lnTo>
                  <a:lnTo>
                    <a:pt x="340" y="178"/>
                  </a:lnTo>
                  <a:lnTo>
                    <a:pt x="340" y="188"/>
                  </a:lnTo>
                  <a:lnTo>
                    <a:pt x="338" y="197"/>
                  </a:lnTo>
                  <a:lnTo>
                    <a:pt x="337" y="204"/>
                  </a:lnTo>
                  <a:lnTo>
                    <a:pt x="334" y="212"/>
                  </a:lnTo>
                  <a:lnTo>
                    <a:pt x="333" y="221"/>
                  </a:lnTo>
                  <a:lnTo>
                    <a:pt x="330" y="229"/>
                  </a:lnTo>
                  <a:lnTo>
                    <a:pt x="327" y="236"/>
                  </a:lnTo>
                  <a:lnTo>
                    <a:pt x="323" y="243"/>
                  </a:lnTo>
                  <a:lnTo>
                    <a:pt x="320" y="251"/>
                  </a:lnTo>
                  <a:lnTo>
                    <a:pt x="311" y="265"/>
                  </a:lnTo>
                  <a:lnTo>
                    <a:pt x="301" y="279"/>
                  </a:lnTo>
                  <a:lnTo>
                    <a:pt x="290" y="290"/>
                  </a:lnTo>
                  <a:lnTo>
                    <a:pt x="279" y="302"/>
                  </a:lnTo>
                  <a:lnTo>
                    <a:pt x="265" y="311"/>
                  </a:lnTo>
                  <a:lnTo>
                    <a:pt x="250" y="320"/>
                  </a:lnTo>
                  <a:lnTo>
                    <a:pt x="243" y="323"/>
                  </a:lnTo>
                  <a:lnTo>
                    <a:pt x="236" y="327"/>
                  </a:lnTo>
                  <a:lnTo>
                    <a:pt x="229" y="330"/>
                  </a:lnTo>
                  <a:lnTo>
                    <a:pt x="221" y="333"/>
                  </a:lnTo>
                  <a:lnTo>
                    <a:pt x="212" y="334"/>
                  </a:lnTo>
                  <a:lnTo>
                    <a:pt x="204" y="337"/>
                  </a:lnTo>
                  <a:lnTo>
                    <a:pt x="197" y="338"/>
                  </a:lnTo>
                  <a:lnTo>
                    <a:pt x="188" y="340"/>
                  </a:lnTo>
                  <a:lnTo>
                    <a:pt x="178" y="340"/>
                  </a:lnTo>
                  <a:lnTo>
                    <a:pt x="170" y="340"/>
                  </a:lnTo>
                  <a:lnTo>
                    <a:pt x="161" y="340"/>
                  </a:lnTo>
                  <a:lnTo>
                    <a:pt x="153" y="340"/>
                  </a:lnTo>
                  <a:lnTo>
                    <a:pt x="144" y="338"/>
                  </a:lnTo>
                  <a:lnTo>
                    <a:pt x="136" y="337"/>
                  </a:lnTo>
                  <a:lnTo>
                    <a:pt x="127" y="334"/>
                  </a:lnTo>
                  <a:lnTo>
                    <a:pt x="120" y="333"/>
                  </a:lnTo>
                  <a:lnTo>
                    <a:pt x="112" y="330"/>
                  </a:lnTo>
                  <a:lnTo>
                    <a:pt x="104" y="327"/>
                  </a:lnTo>
                  <a:lnTo>
                    <a:pt x="96" y="323"/>
                  </a:lnTo>
                  <a:lnTo>
                    <a:pt x="89" y="320"/>
                  </a:lnTo>
                  <a:lnTo>
                    <a:pt x="75" y="311"/>
                  </a:lnTo>
                  <a:lnTo>
                    <a:pt x="62" y="302"/>
                  </a:lnTo>
                  <a:lnTo>
                    <a:pt x="49" y="290"/>
                  </a:lnTo>
                  <a:lnTo>
                    <a:pt x="39" y="279"/>
                  </a:lnTo>
                  <a:lnTo>
                    <a:pt x="29" y="265"/>
                  </a:lnTo>
                  <a:lnTo>
                    <a:pt x="21" y="251"/>
                  </a:lnTo>
                  <a:lnTo>
                    <a:pt x="17" y="243"/>
                  </a:lnTo>
                  <a:lnTo>
                    <a:pt x="14" y="236"/>
                  </a:lnTo>
                  <a:lnTo>
                    <a:pt x="11" y="229"/>
                  </a:lnTo>
                  <a:lnTo>
                    <a:pt x="8" y="221"/>
                  </a:lnTo>
                  <a:lnTo>
                    <a:pt x="5" y="212"/>
                  </a:lnTo>
                  <a:lnTo>
                    <a:pt x="4" y="204"/>
                  </a:lnTo>
                  <a:lnTo>
                    <a:pt x="2" y="197"/>
                  </a:lnTo>
                  <a:lnTo>
                    <a:pt x="1" y="188"/>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51" name="Freeform 54"/>
            <p:cNvSpPr>
              <a:spLocks/>
            </p:cNvSpPr>
            <p:nvPr/>
          </p:nvSpPr>
          <p:spPr bwMode="auto">
            <a:xfrm>
              <a:off x="5146" y="2801"/>
              <a:ext cx="365" cy="310"/>
            </a:xfrm>
            <a:custGeom>
              <a:avLst/>
              <a:gdLst>
                <a:gd name="T0" fmla="*/ 0 w 340"/>
                <a:gd name="T1" fmla="*/ 122 h 340"/>
                <a:gd name="T2" fmla="*/ 2 w 340"/>
                <a:gd name="T3" fmla="*/ 109 h 340"/>
                <a:gd name="T4" fmla="*/ 5 w 340"/>
                <a:gd name="T5" fmla="*/ 97 h 340"/>
                <a:gd name="T6" fmla="*/ 14 w 340"/>
                <a:gd name="T7" fmla="*/ 85 h 340"/>
                <a:gd name="T8" fmla="*/ 20 w 340"/>
                <a:gd name="T9" fmla="*/ 73 h 340"/>
                <a:gd name="T10" fmla="*/ 35 w 340"/>
                <a:gd name="T11" fmla="*/ 57 h 340"/>
                <a:gd name="T12" fmla="*/ 61 w 340"/>
                <a:gd name="T13" fmla="*/ 38 h 340"/>
                <a:gd name="T14" fmla="*/ 93 w 340"/>
                <a:gd name="T15" fmla="*/ 23 h 340"/>
                <a:gd name="T16" fmla="*/ 119 w 340"/>
                <a:gd name="T17" fmla="*/ 14 h 340"/>
                <a:gd name="T18" fmla="*/ 138 w 340"/>
                <a:gd name="T19" fmla="*/ 8 h 340"/>
                <a:gd name="T20" fmla="*/ 157 w 340"/>
                <a:gd name="T21" fmla="*/ 5 h 340"/>
                <a:gd name="T22" fmla="*/ 178 w 340"/>
                <a:gd name="T23" fmla="*/ 3 h 340"/>
                <a:gd name="T24" fmla="*/ 200 w 340"/>
                <a:gd name="T25" fmla="*/ 0 h 340"/>
                <a:gd name="T26" fmla="*/ 220 w 340"/>
                <a:gd name="T27" fmla="*/ 0 h 340"/>
                <a:gd name="T28" fmla="*/ 244 w 340"/>
                <a:gd name="T29" fmla="*/ 3 h 340"/>
                <a:gd name="T30" fmla="*/ 263 w 340"/>
                <a:gd name="T31" fmla="*/ 5 h 340"/>
                <a:gd name="T32" fmla="*/ 283 w 340"/>
                <a:gd name="T33" fmla="*/ 8 h 340"/>
                <a:gd name="T34" fmla="*/ 301 w 340"/>
                <a:gd name="T35" fmla="*/ 14 h 340"/>
                <a:gd name="T36" fmla="*/ 327 w 340"/>
                <a:gd name="T37" fmla="*/ 23 h 340"/>
                <a:gd name="T38" fmla="*/ 359 w 340"/>
                <a:gd name="T39" fmla="*/ 38 h 340"/>
                <a:gd name="T40" fmla="*/ 385 w 340"/>
                <a:gd name="T41" fmla="*/ 57 h 340"/>
                <a:gd name="T42" fmla="*/ 400 w 340"/>
                <a:gd name="T43" fmla="*/ 73 h 340"/>
                <a:gd name="T44" fmla="*/ 408 w 340"/>
                <a:gd name="T45" fmla="*/ 85 h 340"/>
                <a:gd name="T46" fmla="*/ 413 w 340"/>
                <a:gd name="T47" fmla="*/ 97 h 340"/>
                <a:gd name="T48" fmla="*/ 419 w 340"/>
                <a:gd name="T49" fmla="*/ 109 h 340"/>
                <a:gd name="T50" fmla="*/ 421 w 340"/>
                <a:gd name="T51" fmla="*/ 122 h 340"/>
                <a:gd name="T52" fmla="*/ 421 w 340"/>
                <a:gd name="T53" fmla="*/ 129 h 340"/>
                <a:gd name="T54" fmla="*/ 421 w 340"/>
                <a:gd name="T55" fmla="*/ 142 h 340"/>
                <a:gd name="T56" fmla="*/ 418 w 340"/>
                <a:gd name="T57" fmla="*/ 155 h 340"/>
                <a:gd name="T58" fmla="*/ 411 w 340"/>
                <a:gd name="T59" fmla="*/ 168 h 340"/>
                <a:gd name="T60" fmla="*/ 405 w 340"/>
                <a:gd name="T61" fmla="*/ 179 h 340"/>
                <a:gd name="T62" fmla="*/ 396 w 340"/>
                <a:gd name="T63" fmla="*/ 191 h 340"/>
                <a:gd name="T64" fmla="*/ 373 w 340"/>
                <a:gd name="T65" fmla="*/ 212 h 340"/>
                <a:gd name="T66" fmla="*/ 346 w 340"/>
                <a:gd name="T67" fmla="*/ 229 h 340"/>
                <a:gd name="T68" fmla="*/ 309 w 340"/>
                <a:gd name="T69" fmla="*/ 243 h 340"/>
                <a:gd name="T70" fmla="*/ 292 w 340"/>
                <a:gd name="T71" fmla="*/ 248 h 340"/>
                <a:gd name="T72" fmla="*/ 273 w 340"/>
                <a:gd name="T73" fmla="*/ 253 h 340"/>
                <a:gd name="T74" fmla="*/ 252 w 340"/>
                <a:gd name="T75" fmla="*/ 255 h 340"/>
                <a:gd name="T76" fmla="*/ 233 w 340"/>
                <a:gd name="T77" fmla="*/ 258 h 340"/>
                <a:gd name="T78" fmla="*/ 210 w 340"/>
                <a:gd name="T79" fmla="*/ 258 h 340"/>
                <a:gd name="T80" fmla="*/ 189 w 340"/>
                <a:gd name="T81" fmla="*/ 258 h 340"/>
                <a:gd name="T82" fmla="*/ 169 w 340"/>
                <a:gd name="T83" fmla="*/ 255 h 340"/>
                <a:gd name="T84" fmla="*/ 148 w 340"/>
                <a:gd name="T85" fmla="*/ 253 h 340"/>
                <a:gd name="T86" fmla="*/ 129 w 340"/>
                <a:gd name="T87" fmla="*/ 248 h 340"/>
                <a:gd name="T88" fmla="*/ 111 w 340"/>
                <a:gd name="T89" fmla="*/ 243 h 340"/>
                <a:gd name="T90" fmla="*/ 77 w 340"/>
                <a:gd name="T91" fmla="*/ 229 h 340"/>
                <a:gd name="T92" fmla="*/ 48 w 340"/>
                <a:gd name="T93" fmla="*/ 212 h 340"/>
                <a:gd name="T94" fmla="*/ 27 w 340"/>
                <a:gd name="T95" fmla="*/ 191 h 340"/>
                <a:gd name="T96" fmla="*/ 17 w 340"/>
                <a:gd name="T97" fmla="*/ 179 h 340"/>
                <a:gd name="T98" fmla="*/ 11 w 340"/>
                <a:gd name="T99" fmla="*/ 168 h 340"/>
                <a:gd name="T100" fmla="*/ 4 w 340"/>
                <a:gd name="T101" fmla="*/ 155 h 340"/>
                <a:gd name="T102" fmla="*/ 1 w 340"/>
                <a:gd name="T103" fmla="*/ 142 h 340"/>
                <a:gd name="T104" fmla="*/ 0 w 340"/>
                <a:gd name="T105" fmla="*/ 129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2" y="144"/>
                  </a:lnTo>
                  <a:lnTo>
                    <a:pt x="4" y="136"/>
                  </a:lnTo>
                  <a:lnTo>
                    <a:pt x="5" y="127"/>
                  </a:lnTo>
                  <a:lnTo>
                    <a:pt x="8" y="120"/>
                  </a:lnTo>
                  <a:lnTo>
                    <a:pt x="11" y="112"/>
                  </a:lnTo>
                  <a:lnTo>
                    <a:pt x="14" y="105"/>
                  </a:lnTo>
                  <a:lnTo>
                    <a:pt x="17" y="96"/>
                  </a:lnTo>
                  <a:lnTo>
                    <a:pt x="21" y="89"/>
                  </a:lnTo>
                  <a:lnTo>
                    <a:pt x="29" y="75"/>
                  </a:lnTo>
                  <a:lnTo>
                    <a:pt x="39" y="62"/>
                  </a:lnTo>
                  <a:lnTo>
                    <a:pt x="49" y="50"/>
                  </a:lnTo>
                  <a:lnTo>
                    <a:pt x="62" y="40"/>
                  </a:lnTo>
                  <a:lnTo>
                    <a:pt x="75" y="30"/>
                  </a:lnTo>
                  <a:lnTo>
                    <a:pt x="89" y="21"/>
                  </a:lnTo>
                  <a:lnTo>
                    <a:pt x="96" y="17"/>
                  </a:lnTo>
                  <a:lnTo>
                    <a:pt x="104" y="14"/>
                  </a:lnTo>
                  <a:lnTo>
                    <a:pt x="112" y="11"/>
                  </a:lnTo>
                  <a:lnTo>
                    <a:pt x="120" y="9"/>
                  </a:lnTo>
                  <a:lnTo>
                    <a:pt x="127" y="6"/>
                  </a:lnTo>
                  <a:lnTo>
                    <a:pt x="136" y="4"/>
                  </a:lnTo>
                  <a:lnTo>
                    <a:pt x="144" y="3"/>
                  </a:lnTo>
                  <a:lnTo>
                    <a:pt x="153" y="2"/>
                  </a:lnTo>
                  <a:lnTo>
                    <a:pt x="161" y="0"/>
                  </a:lnTo>
                  <a:lnTo>
                    <a:pt x="170" y="0"/>
                  </a:lnTo>
                  <a:lnTo>
                    <a:pt x="178" y="0"/>
                  </a:lnTo>
                  <a:lnTo>
                    <a:pt x="188" y="2"/>
                  </a:lnTo>
                  <a:lnTo>
                    <a:pt x="197" y="3"/>
                  </a:lnTo>
                  <a:lnTo>
                    <a:pt x="204" y="4"/>
                  </a:lnTo>
                  <a:lnTo>
                    <a:pt x="212" y="6"/>
                  </a:lnTo>
                  <a:lnTo>
                    <a:pt x="221" y="9"/>
                  </a:lnTo>
                  <a:lnTo>
                    <a:pt x="229" y="11"/>
                  </a:lnTo>
                  <a:lnTo>
                    <a:pt x="236" y="14"/>
                  </a:lnTo>
                  <a:lnTo>
                    <a:pt x="243" y="17"/>
                  </a:lnTo>
                  <a:lnTo>
                    <a:pt x="250" y="21"/>
                  </a:lnTo>
                  <a:lnTo>
                    <a:pt x="265" y="30"/>
                  </a:lnTo>
                  <a:lnTo>
                    <a:pt x="279" y="40"/>
                  </a:lnTo>
                  <a:lnTo>
                    <a:pt x="290" y="50"/>
                  </a:lnTo>
                  <a:lnTo>
                    <a:pt x="301" y="62"/>
                  </a:lnTo>
                  <a:lnTo>
                    <a:pt x="311" y="75"/>
                  </a:lnTo>
                  <a:lnTo>
                    <a:pt x="320" y="89"/>
                  </a:lnTo>
                  <a:lnTo>
                    <a:pt x="323" y="96"/>
                  </a:lnTo>
                  <a:lnTo>
                    <a:pt x="327" y="105"/>
                  </a:lnTo>
                  <a:lnTo>
                    <a:pt x="330" y="112"/>
                  </a:lnTo>
                  <a:lnTo>
                    <a:pt x="333" y="120"/>
                  </a:lnTo>
                  <a:lnTo>
                    <a:pt x="334" y="127"/>
                  </a:lnTo>
                  <a:lnTo>
                    <a:pt x="337" y="136"/>
                  </a:lnTo>
                  <a:lnTo>
                    <a:pt x="338" y="144"/>
                  </a:lnTo>
                  <a:lnTo>
                    <a:pt x="340" y="153"/>
                  </a:lnTo>
                  <a:lnTo>
                    <a:pt x="340" y="161"/>
                  </a:lnTo>
                  <a:lnTo>
                    <a:pt x="340" y="170"/>
                  </a:lnTo>
                  <a:lnTo>
                    <a:pt x="340" y="178"/>
                  </a:lnTo>
                  <a:lnTo>
                    <a:pt x="340" y="188"/>
                  </a:lnTo>
                  <a:lnTo>
                    <a:pt x="338" y="197"/>
                  </a:lnTo>
                  <a:lnTo>
                    <a:pt x="337" y="204"/>
                  </a:lnTo>
                  <a:lnTo>
                    <a:pt x="334" y="212"/>
                  </a:lnTo>
                  <a:lnTo>
                    <a:pt x="333" y="221"/>
                  </a:lnTo>
                  <a:lnTo>
                    <a:pt x="330" y="229"/>
                  </a:lnTo>
                  <a:lnTo>
                    <a:pt x="327" y="236"/>
                  </a:lnTo>
                  <a:lnTo>
                    <a:pt x="323" y="243"/>
                  </a:lnTo>
                  <a:lnTo>
                    <a:pt x="320" y="251"/>
                  </a:lnTo>
                  <a:lnTo>
                    <a:pt x="311" y="265"/>
                  </a:lnTo>
                  <a:lnTo>
                    <a:pt x="301" y="279"/>
                  </a:lnTo>
                  <a:lnTo>
                    <a:pt x="290" y="290"/>
                  </a:lnTo>
                  <a:lnTo>
                    <a:pt x="279" y="302"/>
                  </a:lnTo>
                  <a:lnTo>
                    <a:pt x="265" y="311"/>
                  </a:lnTo>
                  <a:lnTo>
                    <a:pt x="250" y="320"/>
                  </a:lnTo>
                  <a:lnTo>
                    <a:pt x="243" y="323"/>
                  </a:lnTo>
                  <a:lnTo>
                    <a:pt x="236" y="327"/>
                  </a:lnTo>
                  <a:lnTo>
                    <a:pt x="229" y="330"/>
                  </a:lnTo>
                  <a:lnTo>
                    <a:pt x="221" y="333"/>
                  </a:lnTo>
                  <a:lnTo>
                    <a:pt x="212" y="334"/>
                  </a:lnTo>
                  <a:lnTo>
                    <a:pt x="204" y="337"/>
                  </a:lnTo>
                  <a:lnTo>
                    <a:pt x="197" y="338"/>
                  </a:lnTo>
                  <a:lnTo>
                    <a:pt x="188" y="340"/>
                  </a:lnTo>
                  <a:lnTo>
                    <a:pt x="178" y="340"/>
                  </a:lnTo>
                  <a:lnTo>
                    <a:pt x="170" y="340"/>
                  </a:lnTo>
                  <a:lnTo>
                    <a:pt x="161" y="340"/>
                  </a:lnTo>
                  <a:lnTo>
                    <a:pt x="153" y="340"/>
                  </a:lnTo>
                  <a:lnTo>
                    <a:pt x="144" y="338"/>
                  </a:lnTo>
                  <a:lnTo>
                    <a:pt x="136" y="337"/>
                  </a:lnTo>
                  <a:lnTo>
                    <a:pt x="127" y="334"/>
                  </a:lnTo>
                  <a:lnTo>
                    <a:pt x="120" y="333"/>
                  </a:lnTo>
                  <a:lnTo>
                    <a:pt x="112" y="330"/>
                  </a:lnTo>
                  <a:lnTo>
                    <a:pt x="104" y="327"/>
                  </a:lnTo>
                  <a:lnTo>
                    <a:pt x="96" y="323"/>
                  </a:lnTo>
                  <a:lnTo>
                    <a:pt x="89" y="320"/>
                  </a:lnTo>
                  <a:lnTo>
                    <a:pt x="75" y="311"/>
                  </a:lnTo>
                  <a:lnTo>
                    <a:pt x="62" y="302"/>
                  </a:lnTo>
                  <a:lnTo>
                    <a:pt x="49" y="290"/>
                  </a:lnTo>
                  <a:lnTo>
                    <a:pt x="39" y="279"/>
                  </a:lnTo>
                  <a:lnTo>
                    <a:pt x="29" y="265"/>
                  </a:lnTo>
                  <a:lnTo>
                    <a:pt x="21" y="251"/>
                  </a:lnTo>
                  <a:lnTo>
                    <a:pt x="17" y="243"/>
                  </a:lnTo>
                  <a:lnTo>
                    <a:pt x="14" y="236"/>
                  </a:lnTo>
                  <a:lnTo>
                    <a:pt x="11" y="229"/>
                  </a:lnTo>
                  <a:lnTo>
                    <a:pt x="8" y="221"/>
                  </a:lnTo>
                  <a:lnTo>
                    <a:pt x="5" y="212"/>
                  </a:lnTo>
                  <a:lnTo>
                    <a:pt x="4" y="204"/>
                  </a:lnTo>
                  <a:lnTo>
                    <a:pt x="2" y="197"/>
                  </a:lnTo>
                  <a:lnTo>
                    <a:pt x="1" y="188"/>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52" name="Rectangle 55"/>
            <p:cNvSpPr>
              <a:spLocks noChangeArrowheads="1"/>
            </p:cNvSpPr>
            <p:nvPr/>
          </p:nvSpPr>
          <p:spPr bwMode="auto">
            <a:xfrm>
              <a:off x="5225" y="2827"/>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32</a:t>
              </a:r>
              <a:endParaRPr lang="en-US" altLang="zh-CN" sz="2800">
                <a:solidFill>
                  <a:schemeClr val="bg1"/>
                </a:solidFill>
                <a:latin typeface="Times New Roman" pitchFamily="18" charset="0"/>
                <a:ea typeface="楷体_GB2312" pitchFamily="49" charset="-122"/>
              </a:endParaRPr>
            </a:p>
          </p:txBody>
        </p:sp>
        <p:sp>
          <p:nvSpPr>
            <p:cNvPr id="52253" name="Freeform 56"/>
            <p:cNvSpPr>
              <a:spLocks/>
            </p:cNvSpPr>
            <p:nvPr/>
          </p:nvSpPr>
          <p:spPr bwMode="auto">
            <a:xfrm>
              <a:off x="2653" y="3370"/>
              <a:ext cx="364" cy="312"/>
            </a:xfrm>
            <a:custGeom>
              <a:avLst/>
              <a:gdLst>
                <a:gd name="T0" fmla="*/ 0 w 340"/>
                <a:gd name="T1" fmla="*/ 125 h 339"/>
                <a:gd name="T2" fmla="*/ 3 w 340"/>
                <a:gd name="T3" fmla="*/ 112 h 339"/>
                <a:gd name="T4" fmla="*/ 6 w 340"/>
                <a:gd name="T5" fmla="*/ 99 h 339"/>
                <a:gd name="T6" fmla="*/ 13 w 340"/>
                <a:gd name="T7" fmla="*/ 87 h 339"/>
                <a:gd name="T8" fmla="*/ 20 w 340"/>
                <a:gd name="T9" fmla="*/ 75 h 339"/>
                <a:gd name="T10" fmla="*/ 36 w 340"/>
                <a:gd name="T11" fmla="*/ 59 h 339"/>
                <a:gd name="T12" fmla="*/ 62 w 340"/>
                <a:gd name="T13" fmla="*/ 38 h 339"/>
                <a:gd name="T14" fmla="*/ 92 w 340"/>
                <a:gd name="T15" fmla="*/ 23 h 339"/>
                <a:gd name="T16" fmla="*/ 119 w 340"/>
                <a:gd name="T17" fmla="*/ 14 h 339"/>
                <a:gd name="T18" fmla="*/ 137 w 340"/>
                <a:gd name="T19" fmla="*/ 7 h 339"/>
                <a:gd name="T20" fmla="*/ 157 w 340"/>
                <a:gd name="T21" fmla="*/ 5 h 339"/>
                <a:gd name="T22" fmla="*/ 178 w 340"/>
                <a:gd name="T23" fmla="*/ 3 h 339"/>
                <a:gd name="T24" fmla="*/ 198 w 340"/>
                <a:gd name="T25" fmla="*/ 0 h 339"/>
                <a:gd name="T26" fmla="*/ 221 w 340"/>
                <a:gd name="T27" fmla="*/ 0 h 339"/>
                <a:gd name="T28" fmla="*/ 241 w 340"/>
                <a:gd name="T29" fmla="*/ 3 h 339"/>
                <a:gd name="T30" fmla="*/ 261 w 340"/>
                <a:gd name="T31" fmla="*/ 5 h 339"/>
                <a:gd name="T32" fmla="*/ 279 w 340"/>
                <a:gd name="T33" fmla="*/ 7 h 339"/>
                <a:gd name="T34" fmla="*/ 299 w 340"/>
                <a:gd name="T35" fmla="*/ 14 h 339"/>
                <a:gd name="T36" fmla="*/ 325 w 340"/>
                <a:gd name="T37" fmla="*/ 23 h 339"/>
                <a:gd name="T38" fmla="*/ 358 w 340"/>
                <a:gd name="T39" fmla="*/ 38 h 339"/>
                <a:gd name="T40" fmla="*/ 383 w 340"/>
                <a:gd name="T41" fmla="*/ 59 h 339"/>
                <a:gd name="T42" fmla="*/ 396 w 340"/>
                <a:gd name="T43" fmla="*/ 75 h 339"/>
                <a:gd name="T44" fmla="*/ 405 w 340"/>
                <a:gd name="T45" fmla="*/ 87 h 339"/>
                <a:gd name="T46" fmla="*/ 411 w 340"/>
                <a:gd name="T47" fmla="*/ 99 h 339"/>
                <a:gd name="T48" fmla="*/ 416 w 340"/>
                <a:gd name="T49" fmla="*/ 112 h 339"/>
                <a:gd name="T50" fmla="*/ 418 w 340"/>
                <a:gd name="T51" fmla="*/ 125 h 339"/>
                <a:gd name="T52" fmla="*/ 418 w 340"/>
                <a:gd name="T53" fmla="*/ 133 h 339"/>
                <a:gd name="T54" fmla="*/ 418 w 340"/>
                <a:gd name="T55" fmla="*/ 145 h 339"/>
                <a:gd name="T56" fmla="*/ 415 w 340"/>
                <a:gd name="T57" fmla="*/ 159 h 339"/>
                <a:gd name="T58" fmla="*/ 409 w 340"/>
                <a:gd name="T59" fmla="*/ 171 h 339"/>
                <a:gd name="T60" fmla="*/ 403 w 340"/>
                <a:gd name="T61" fmla="*/ 184 h 339"/>
                <a:gd name="T62" fmla="*/ 394 w 340"/>
                <a:gd name="T63" fmla="*/ 195 h 339"/>
                <a:gd name="T64" fmla="*/ 370 w 340"/>
                <a:gd name="T65" fmla="*/ 216 h 339"/>
                <a:gd name="T66" fmla="*/ 342 w 340"/>
                <a:gd name="T67" fmla="*/ 235 h 339"/>
                <a:gd name="T68" fmla="*/ 308 w 340"/>
                <a:gd name="T69" fmla="*/ 250 h 339"/>
                <a:gd name="T70" fmla="*/ 291 w 340"/>
                <a:gd name="T71" fmla="*/ 255 h 339"/>
                <a:gd name="T72" fmla="*/ 272 w 340"/>
                <a:gd name="T73" fmla="*/ 260 h 339"/>
                <a:gd name="T74" fmla="*/ 249 w 340"/>
                <a:gd name="T75" fmla="*/ 262 h 339"/>
                <a:gd name="T76" fmla="*/ 229 w 340"/>
                <a:gd name="T77" fmla="*/ 264 h 339"/>
                <a:gd name="T78" fmla="*/ 209 w 340"/>
                <a:gd name="T79" fmla="*/ 264 h 339"/>
                <a:gd name="T80" fmla="*/ 188 w 340"/>
                <a:gd name="T81" fmla="*/ 264 h 339"/>
                <a:gd name="T82" fmla="*/ 167 w 340"/>
                <a:gd name="T83" fmla="*/ 262 h 339"/>
                <a:gd name="T84" fmla="*/ 146 w 340"/>
                <a:gd name="T85" fmla="*/ 260 h 339"/>
                <a:gd name="T86" fmla="*/ 127 w 340"/>
                <a:gd name="T87" fmla="*/ 255 h 339"/>
                <a:gd name="T88" fmla="*/ 110 w 340"/>
                <a:gd name="T89" fmla="*/ 250 h 339"/>
                <a:gd name="T90" fmla="*/ 77 w 340"/>
                <a:gd name="T91" fmla="*/ 235 h 339"/>
                <a:gd name="T92" fmla="*/ 49 w 340"/>
                <a:gd name="T93" fmla="*/ 216 h 339"/>
                <a:gd name="T94" fmla="*/ 26 w 340"/>
                <a:gd name="T95" fmla="*/ 195 h 339"/>
                <a:gd name="T96" fmla="*/ 17 w 340"/>
                <a:gd name="T97" fmla="*/ 184 h 339"/>
                <a:gd name="T98" fmla="*/ 12 w 340"/>
                <a:gd name="T99" fmla="*/ 171 h 339"/>
                <a:gd name="T100" fmla="*/ 4 w 340"/>
                <a:gd name="T101" fmla="*/ 159 h 339"/>
                <a:gd name="T102" fmla="*/ 2 w 340"/>
                <a:gd name="T103" fmla="*/ 145 h 339"/>
                <a:gd name="T104" fmla="*/ 0 w 340"/>
                <a:gd name="T105" fmla="*/ 133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2" y="153"/>
                  </a:lnTo>
                  <a:lnTo>
                    <a:pt x="3" y="144"/>
                  </a:lnTo>
                  <a:lnTo>
                    <a:pt x="4" y="136"/>
                  </a:lnTo>
                  <a:lnTo>
                    <a:pt x="6" y="127"/>
                  </a:lnTo>
                  <a:lnTo>
                    <a:pt x="9" y="119"/>
                  </a:lnTo>
                  <a:lnTo>
                    <a:pt x="10" y="112"/>
                  </a:lnTo>
                  <a:lnTo>
                    <a:pt x="14" y="103"/>
                  </a:lnTo>
                  <a:lnTo>
                    <a:pt x="17" y="96"/>
                  </a:lnTo>
                  <a:lnTo>
                    <a:pt x="21" y="89"/>
                  </a:lnTo>
                  <a:lnTo>
                    <a:pt x="30" y="75"/>
                  </a:lnTo>
                  <a:lnTo>
                    <a:pt x="40" y="62"/>
                  </a:lnTo>
                  <a:lnTo>
                    <a:pt x="50" y="49"/>
                  </a:lnTo>
                  <a:lnTo>
                    <a:pt x="63" y="39"/>
                  </a:lnTo>
                  <a:lnTo>
                    <a:pt x="75" y="29"/>
                  </a:lnTo>
                  <a:lnTo>
                    <a:pt x="90" y="21"/>
                  </a:lnTo>
                  <a:lnTo>
                    <a:pt x="97" y="17"/>
                  </a:lnTo>
                  <a:lnTo>
                    <a:pt x="104" y="14"/>
                  </a:lnTo>
                  <a:lnTo>
                    <a:pt x="112" y="10"/>
                  </a:lnTo>
                  <a:lnTo>
                    <a:pt x="119" y="8"/>
                  </a:lnTo>
                  <a:lnTo>
                    <a:pt x="128" y="5"/>
                  </a:lnTo>
                  <a:lnTo>
                    <a:pt x="136" y="4"/>
                  </a:lnTo>
                  <a:lnTo>
                    <a:pt x="145" y="3"/>
                  </a:lnTo>
                  <a:lnTo>
                    <a:pt x="153" y="1"/>
                  </a:lnTo>
                  <a:lnTo>
                    <a:pt x="162" y="0"/>
                  </a:lnTo>
                  <a:lnTo>
                    <a:pt x="170" y="0"/>
                  </a:lnTo>
                  <a:lnTo>
                    <a:pt x="179" y="0"/>
                  </a:lnTo>
                  <a:lnTo>
                    <a:pt x="187" y="1"/>
                  </a:lnTo>
                  <a:lnTo>
                    <a:pt x="196" y="3"/>
                  </a:lnTo>
                  <a:lnTo>
                    <a:pt x="204" y="4"/>
                  </a:lnTo>
                  <a:lnTo>
                    <a:pt x="213" y="5"/>
                  </a:lnTo>
                  <a:lnTo>
                    <a:pt x="221" y="8"/>
                  </a:lnTo>
                  <a:lnTo>
                    <a:pt x="228" y="10"/>
                  </a:lnTo>
                  <a:lnTo>
                    <a:pt x="237" y="14"/>
                  </a:lnTo>
                  <a:lnTo>
                    <a:pt x="244" y="17"/>
                  </a:lnTo>
                  <a:lnTo>
                    <a:pt x="251" y="21"/>
                  </a:lnTo>
                  <a:lnTo>
                    <a:pt x="265" y="29"/>
                  </a:lnTo>
                  <a:lnTo>
                    <a:pt x="278" y="39"/>
                  </a:lnTo>
                  <a:lnTo>
                    <a:pt x="291" y="49"/>
                  </a:lnTo>
                  <a:lnTo>
                    <a:pt x="302" y="62"/>
                  </a:lnTo>
                  <a:lnTo>
                    <a:pt x="312" y="75"/>
                  </a:lnTo>
                  <a:lnTo>
                    <a:pt x="321" y="89"/>
                  </a:lnTo>
                  <a:lnTo>
                    <a:pt x="323" y="96"/>
                  </a:lnTo>
                  <a:lnTo>
                    <a:pt x="328" y="103"/>
                  </a:lnTo>
                  <a:lnTo>
                    <a:pt x="330" y="112"/>
                  </a:lnTo>
                  <a:lnTo>
                    <a:pt x="333" y="119"/>
                  </a:lnTo>
                  <a:lnTo>
                    <a:pt x="335" y="127"/>
                  </a:lnTo>
                  <a:lnTo>
                    <a:pt x="338" y="136"/>
                  </a:lnTo>
                  <a:lnTo>
                    <a:pt x="339" y="144"/>
                  </a:lnTo>
                  <a:lnTo>
                    <a:pt x="340" y="153"/>
                  </a:lnTo>
                  <a:lnTo>
                    <a:pt x="340" y="161"/>
                  </a:lnTo>
                  <a:lnTo>
                    <a:pt x="340" y="170"/>
                  </a:lnTo>
                  <a:lnTo>
                    <a:pt x="340" y="178"/>
                  </a:lnTo>
                  <a:lnTo>
                    <a:pt x="340" y="187"/>
                  </a:lnTo>
                  <a:lnTo>
                    <a:pt x="339" y="195"/>
                  </a:lnTo>
                  <a:lnTo>
                    <a:pt x="338" y="204"/>
                  </a:lnTo>
                  <a:lnTo>
                    <a:pt x="335" y="212"/>
                  </a:lnTo>
                  <a:lnTo>
                    <a:pt x="333" y="220"/>
                  </a:lnTo>
                  <a:lnTo>
                    <a:pt x="330" y="228"/>
                  </a:lnTo>
                  <a:lnTo>
                    <a:pt x="328" y="236"/>
                  </a:lnTo>
                  <a:lnTo>
                    <a:pt x="323" y="243"/>
                  </a:lnTo>
                  <a:lnTo>
                    <a:pt x="321" y="250"/>
                  </a:lnTo>
                  <a:lnTo>
                    <a:pt x="312" y="264"/>
                  </a:lnTo>
                  <a:lnTo>
                    <a:pt x="302" y="277"/>
                  </a:lnTo>
                  <a:lnTo>
                    <a:pt x="291" y="290"/>
                  </a:lnTo>
                  <a:lnTo>
                    <a:pt x="278" y="301"/>
                  </a:lnTo>
                  <a:lnTo>
                    <a:pt x="265" y="311"/>
                  </a:lnTo>
                  <a:lnTo>
                    <a:pt x="251" y="320"/>
                  </a:lnTo>
                  <a:lnTo>
                    <a:pt x="244" y="322"/>
                  </a:lnTo>
                  <a:lnTo>
                    <a:pt x="237" y="327"/>
                  </a:lnTo>
                  <a:lnTo>
                    <a:pt x="228" y="329"/>
                  </a:lnTo>
                  <a:lnTo>
                    <a:pt x="221" y="332"/>
                  </a:lnTo>
                  <a:lnTo>
                    <a:pt x="213" y="334"/>
                  </a:lnTo>
                  <a:lnTo>
                    <a:pt x="204" y="337"/>
                  </a:lnTo>
                  <a:lnTo>
                    <a:pt x="196" y="338"/>
                  </a:lnTo>
                  <a:lnTo>
                    <a:pt x="187" y="339"/>
                  </a:lnTo>
                  <a:lnTo>
                    <a:pt x="179" y="339"/>
                  </a:lnTo>
                  <a:lnTo>
                    <a:pt x="170" y="339"/>
                  </a:lnTo>
                  <a:lnTo>
                    <a:pt x="162" y="339"/>
                  </a:lnTo>
                  <a:lnTo>
                    <a:pt x="153" y="339"/>
                  </a:lnTo>
                  <a:lnTo>
                    <a:pt x="145" y="338"/>
                  </a:lnTo>
                  <a:lnTo>
                    <a:pt x="136" y="337"/>
                  </a:lnTo>
                  <a:lnTo>
                    <a:pt x="128" y="334"/>
                  </a:lnTo>
                  <a:lnTo>
                    <a:pt x="119" y="332"/>
                  </a:lnTo>
                  <a:lnTo>
                    <a:pt x="112" y="329"/>
                  </a:lnTo>
                  <a:lnTo>
                    <a:pt x="104" y="327"/>
                  </a:lnTo>
                  <a:lnTo>
                    <a:pt x="97" y="322"/>
                  </a:lnTo>
                  <a:lnTo>
                    <a:pt x="90" y="320"/>
                  </a:lnTo>
                  <a:lnTo>
                    <a:pt x="75" y="311"/>
                  </a:lnTo>
                  <a:lnTo>
                    <a:pt x="63" y="301"/>
                  </a:lnTo>
                  <a:lnTo>
                    <a:pt x="50" y="290"/>
                  </a:lnTo>
                  <a:lnTo>
                    <a:pt x="40" y="277"/>
                  </a:lnTo>
                  <a:lnTo>
                    <a:pt x="30" y="264"/>
                  </a:lnTo>
                  <a:lnTo>
                    <a:pt x="21" y="250"/>
                  </a:lnTo>
                  <a:lnTo>
                    <a:pt x="17" y="243"/>
                  </a:lnTo>
                  <a:lnTo>
                    <a:pt x="14" y="236"/>
                  </a:lnTo>
                  <a:lnTo>
                    <a:pt x="10" y="228"/>
                  </a:lnTo>
                  <a:lnTo>
                    <a:pt x="9" y="220"/>
                  </a:lnTo>
                  <a:lnTo>
                    <a:pt x="6" y="212"/>
                  </a:lnTo>
                  <a:lnTo>
                    <a:pt x="4" y="204"/>
                  </a:lnTo>
                  <a:lnTo>
                    <a:pt x="3"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2254" name="Freeform 57"/>
            <p:cNvSpPr>
              <a:spLocks/>
            </p:cNvSpPr>
            <p:nvPr/>
          </p:nvSpPr>
          <p:spPr bwMode="auto">
            <a:xfrm>
              <a:off x="2653" y="3370"/>
              <a:ext cx="364" cy="312"/>
            </a:xfrm>
            <a:custGeom>
              <a:avLst/>
              <a:gdLst>
                <a:gd name="T0" fmla="*/ 0 w 340"/>
                <a:gd name="T1" fmla="*/ 125 h 339"/>
                <a:gd name="T2" fmla="*/ 3 w 340"/>
                <a:gd name="T3" fmla="*/ 112 h 339"/>
                <a:gd name="T4" fmla="*/ 6 w 340"/>
                <a:gd name="T5" fmla="*/ 99 h 339"/>
                <a:gd name="T6" fmla="*/ 13 w 340"/>
                <a:gd name="T7" fmla="*/ 87 h 339"/>
                <a:gd name="T8" fmla="*/ 20 w 340"/>
                <a:gd name="T9" fmla="*/ 75 h 339"/>
                <a:gd name="T10" fmla="*/ 36 w 340"/>
                <a:gd name="T11" fmla="*/ 59 h 339"/>
                <a:gd name="T12" fmla="*/ 62 w 340"/>
                <a:gd name="T13" fmla="*/ 38 h 339"/>
                <a:gd name="T14" fmla="*/ 92 w 340"/>
                <a:gd name="T15" fmla="*/ 23 h 339"/>
                <a:gd name="T16" fmla="*/ 119 w 340"/>
                <a:gd name="T17" fmla="*/ 14 h 339"/>
                <a:gd name="T18" fmla="*/ 137 w 340"/>
                <a:gd name="T19" fmla="*/ 7 h 339"/>
                <a:gd name="T20" fmla="*/ 157 w 340"/>
                <a:gd name="T21" fmla="*/ 5 h 339"/>
                <a:gd name="T22" fmla="*/ 178 w 340"/>
                <a:gd name="T23" fmla="*/ 3 h 339"/>
                <a:gd name="T24" fmla="*/ 198 w 340"/>
                <a:gd name="T25" fmla="*/ 0 h 339"/>
                <a:gd name="T26" fmla="*/ 221 w 340"/>
                <a:gd name="T27" fmla="*/ 0 h 339"/>
                <a:gd name="T28" fmla="*/ 241 w 340"/>
                <a:gd name="T29" fmla="*/ 3 h 339"/>
                <a:gd name="T30" fmla="*/ 261 w 340"/>
                <a:gd name="T31" fmla="*/ 5 h 339"/>
                <a:gd name="T32" fmla="*/ 279 w 340"/>
                <a:gd name="T33" fmla="*/ 7 h 339"/>
                <a:gd name="T34" fmla="*/ 299 w 340"/>
                <a:gd name="T35" fmla="*/ 14 h 339"/>
                <a:gd name="T36" fmla="*/ 325 w 340"/>
                <a:gd name="T37" fmla="*/ 23 h 339"/>
                <a:gd name="T38" fmla="*/ 358 w 340"/>
                <a:gd name="T39" fmla="*/ 38 h 339"/>
                <a:gd name="T40" fmla="*/ 383 w 340"/>
                <a:gd name="T41" fmla="*/ 59 h 339"/>
                <a:gd name="T42" fmla="*/ 396 w 340"/>
                <a:gd name="T43" fmla="*/ 75 h 339"/>
                <a:gd name="T44" fmla="*/ 405 w 340"/>
                <a:gd name="T45" fmla="*/ 87 h 339"/>
                <a:gd name="T46" fmla="*/ 411 w 340"/>
                <a:gd name="T47" fmla="*/ 99 h 339"/>
                <a:gd name="T48" fmla="*/ 416 w 340"/>
                <a:gd name="T49" fmla="*/ 112 h 339"/>
                <a:gd name="T50" fmla="*/ 418 w 340"/>
                <a:gd name="T51" fmla="*/ 125 h 339"/>
                <a:gd name="T52" fmla="*/ 418 w 340"/>
                <a:gd name="T53" fmla="*/ 133 h 339"/>
                <a:gd name="T54" fmla="*/ 418 w 340"/>
                <a:gd name="T55" fmla="*/ 145 h 339"/>
                <a:gd name="T56" fmla="*/ 415 w 340"/>
                <a:gd name="T57" fmla="*/ 159 h 339"/>
                <a:gd name="T58" fmla="*/ 409 w 340"/>
                <a:gd name="T59" fmla="*/ 171 h 339"/>
                <a:gd name="T60" fmla="*/ 403 w 340"/>
                <a:gd name="T61" fmla="*/ 184 h 339"/>
                <a:gd name="T62" fmla="*/ 394 w 340"/>
                <a:gd name="T63" fmla="*/ 195 h 339"/>
                <a:gd name="T64" fmla="*/ 370 w 340"/>
                <a:gd name="T65" fmla="*/ 216 h 339"/>
                <a:gd name="T66" fmla="*/ 342 w 340"/>
                <a:gd name="T67" fmla="*/ 235 h 339"/>
                <a:gd name="T68" fmla="*/ 308 w 340"/>
                <a:gd name="T69" fmla="*/ 250 h 339"/>
                <a:gd name="T70" fmla="*/ 291 w 340"/>
                <a:gd name="T71" fmla="*/ 255 h 339"/>
                <a:gd name="T72" fmla="*/ 272 w 340"/>
                <a:gd name="T73" fmla="*/ 260 h 339"/>
                <a:gd name="T74" fmla="*/ 249 w 340"/>
                <a:gd name="T75" fmla="*/ 262 h 339"/>
                <a:gd name="T76" fmla="*/ 229 w 340"/>
                <a:gd name="T77" fmla="*/ 264 h 339"/>
                <a:gd name="T78" fmla="*/ 209 w 340"/>
                <a:gd name="T79" fmla="*/ 264 h 339"/>
                <a:gd name="T80" fmla="*/ 188 w 340"/>
                <a:gd name="T81" fmla="*/ 264 h 339"/>
                <a:gd name="T82" fmla="*/ 167 w 340"/>
                <a:gd name="T83" fmla="*/ 262 h 339"/>
                <a:gd name="T84" fmla="*/ 146 w 340"/>
                <a:gd name="T85" fmla="*/ 260 h 339"/>
                <a:gd name="T86" fmla="*/ 127 w 340"/>
                <a:gd name="T87" fmla="*/ 255 h 339"/>
                <a:gd name="T88" fmla="*/ 110 w 340"/>
                <a:gd name="T89" fmla="*/ 250 h 339"/>
                <a:gd name="T90" fmla="*/ 77 w 340"/>
                <a:gd name="T91" fmla="*/ 235 h 339"/>
                <a:gd name="T92" fmla="*/ 49 w 340"/>
                <a:gd name="T93" fmla="*/ 216 h 339"/>
                <a:gd name="T94" fmla="*/ 26 w 340"/>
                <a:gd name="T95" fmla="*/ 195 h 339"/>
                <a:gd name="T96" fmla="*/ 17 w 340"/>
                <a:gd name="T97" fmla="*/ 184 h 339"/>
                <a:gd name="T98" fmla="*/ 12 w 340"/>
                <a:gd name="T99" fmla="*/ 171 h 339"/>
                <a:gd name="T100" fmla="*/ 4 w 340"/>
                <a:gd name="T101" fmla="*/ 159 h 339"/>
                <a:gd name="T102" fmla="*/ 2 w 340"/>
                <a:gd name="T103" fmla="*/ 145 h 339"/>
                <a:gd name="T104" fmla="*/ 0 w 340"/>
                <a:gd name="T105" fmla="*/ 133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2" y="153"/>
                  </a:lnTo>
                  <a:lnTo>
                    <a:pt x="3" y="144"/>
                  </a:lnTo>
                  <a:lnTo>
                    <a:pt x="4" y="136"/>
                  </a:lnTo>
                  <a:lnTo>
                    <a:pt x="6" y="127"/>
                  </a:lnTo>
                  <a:lnTo>
                    <a:pt x="9" y="119"/>
                  </a:lnTo>
                  <a:lnTo>
                    <a:pt x="10" y="112"/>
                  </a:lnTo>
                  <a:lnTo>
                    <a:pt x="14" y="103"/>
                  </a:lnTo>
                  <a:lnTo>
                    <a:pt x="17" y="96"/>
                  </a:lnTo>
                  <a:lnTo>
                    <a:pt x="21" y="89"/>
                  </a:lnTo>
                  <a:lnTo>
                    <a:pt x="30" y="75"/>
                  </a:lnTo>
                  <a:lnTo>
                    <a:pt x="40" y="62"/>
                  </a:lnTo>
                  <a:lnTo>
                    <a:pt x="50" y="49"/>
                  </a:lnTo>
                  <a:lnTo>
                    <a:pt x="63" y="39"/>
                  </a:lnTo>
                  <a:lnTo>
                    <a:pt x="75" y="29"/>
                  </a:lnTo>
                  <a:lnTo>
                    <a:pt x="90" y="21"/>
                  </a:lnTo>
                  <a:lnTo>
                    <a:pt x="97" y="17"/>
                  </a:lnTo>
                  <a:lnTo>
                    <a:pt x="104" y="14"/>
                  </a:lnTo>
                  <a:lnTo>
                    <a:pt x="112" y="10"/>
                  </a:lnTo>
                  <a:lnTo>
                    <a:pt x="119" y="8"/>
                  </a:lnTo>
                  <a:lnTo>
                    <a:pt x="128" y="5"/>
                  </a:lnTo>
                  <a:lnTo>
                    <a:pt x="136" y="4"/>
                  </a:lnTo>
                  <a:lnTo>
                    <a:pt x="145" y="3"/>
                  </a:lnTo>
                  <a:lnTo>
                    <a:pt x="153" y="1"/>
                  </a:lnTo>
                  <a:lnTo>
                    <a:pt x="162" y="0"/>
                  </a:lnTo>
                  <a:lnTo>
                    <a:pt x="170" y="0"/>
                  </a:lnTo>
                  <a:lnTo>
                    <a:pt x="179" y="0"/>
                  </a:lnTo>
                  <a:lnTo>
                    <a:pt x="187" y="1"/>
                  </a:lnTo>
                  <a:lnTo>
                    <a:pt x="196" y="3"/>
                  </a:lnTo>
                  <a:lnTo>
                    <a:pt x="204" y="4"/>
                  </a:lnTo>
                  <a:lnTo>
                    <a:pt x="213" y="5"/>
                  </a:lnTo>
                  <a:lnTo>
                    <a:pt x="221" y="8"/>
                  </a:lnTo>
                  <a:lnTo>
                    <a:pt x="228" y="10"/>
                  </a:lnTo>
                  <a:lnTo>
                    <a:pt x="237" y="14"/>
                  </a:lnTo>
                  <a:lnTo>
                    <a:pt x="244" y="17"/>
                  </a:lnTo>
                  <a:lnTo>
                    <a:pt x="251" y="21"/>
                  </a:lnTo>
                  <a:lnTo>
                    <a:pt x="265" y="29"/>
                  </a:lnTo>
                  <a:lnTo>
                    <a:pt x="278" y="39"/>
                  </a:lnTo>
                  <a:lnTo>
                    <a:pt x="291" y="49"/>
                  </a:lnTo>
                  <a:lnTo>
                    <a:pt x="302" y="62"/>
                  </a:lnTo>
                  <a:lnTo>
                    <a:pt x="312" y="75"/>
                  </a:lnTo>
                  <a:lnTo>
                    <a:pt x="321" y="89"/>
                  </a:lnTo>
                  <a:lnTo>
                    <a:pt x="323" y="96"/>
                  </a:lnTo>
                  <a:lnTo>
                    <a:pt x="328" y="103"/>
                  </a:lnTo>
                  <a:lnTo>
                    <a:pt x="330" y="112"/>
                  </a:lnTo>
                  <a:lnTo>
                    <a:pt x="333" y="119"/>
                  </a:lnTo>
                  <a:lnTo>
                    <a:pt x="335" y="127"/>
                  </a:lnTo>
                  <a:lnTo>
                    <a:pt x="338" y="136"/>
                  </a:lnTo>
                  <a:lnTo>
                    <a:pt x="339" y="144"/>
                  </a:lnTo>
                  <a:lnTo>
                    <a:pt x="340" y="153"/>
                  </a:lnTo>
                  <a:lnTo>
                    <a:pt x="340" y="161"/>
                  </a:lnTo>
                  <a:lnTo>
                    <a:pt x="340" y="170"/>
                  </a:lnTo>
                  <a:lnTo>
                    <a:pt x="340" y="178"/>
                  </a:lnTo>
                  <a:lnTo>
                    <a:pt x="340" y="187"/>
                  </a:lnTo>
                  <a:lnTo>
                    <a:pt x="339" y="195"/>
                  </a:lnTo>
                  <a:lnTo>
                    <a:pt x="338" y="204"/>
                  </a:lnTo>
                  <a:lnTo>
                    <a:pt x="335" y="212"/>
                  </a:lnTo>
                  <a:lnTo>
                    <a:pt x="333" y="220"/>
                  </a:lnTo>
                  <a:lnTo>
                    <a:pt x="330" y="228"/>
                  </a:lnTo>
                  <a:lnTo>
                    <a:pt x="328" y="236"/>
                  </a:lnTo>
                  <a:lnTo>
                    <a:pt x="323" y="243"/>
                  </a:lnTo>
                  <a:lnTo>
                    <a:pt x="321" y="250"/>
                  </a:lnTo>
                  <a:lnTo>
                    <a:pt x="312" y="264"/>
                  </a:lnTo>
                  <a:lnTo>
                    <a:pt x="302" y="277"/>
                  </a:lnTo>
                  <a:lnTo>
                    <a:pt x="291" y="290"/>
                  </a:lnTo>
                  <a:lnTo>
                    <a:pt x="278" y="301"/>
                  </a:lnTo>
                  <a:lnTo>
                    <a:pt x="265" y="311"/>
                  </a:lnTo>
                  <a:lnTo>
                    <a:pt x="251" y="320"/>
                  </a:lnTo>
                  <a:lnTo>
                    <a:pt x="244" y="322"/>
                  </a:lnTo>
                  <a:lnTo>
                    <a:pt x="237" y="327"/>
                  </a:lnTo>
                  <a:lnTo>
                    <a:pt x="228" y="329"/>
                  </a:lnTo>
                  <a:lnTo>
                    <a:pt x="221" y="332"/>
                  </a:lnTo>
                  <a:lnTo>
                    <a:pt x="213" y="334"/>
                  </a:lnTo>
                  <a:lnTo>
                    <a:pt x="204" y="337"/>
                  </a:lnTo>
                  <a:lnTo>
                    <a:pt x="196" y="338"/>
                  </a:lnTo>
                  <a:lnTo>
                    <a:pt x="187" y="339"/>
                  </a:lnTo>
                  <a:lnTo>
                    <a:pt x="179" y="339"/>
                  </a:lnTo>
                  <a:lnTo>
                    <a:pt x="170" y="339"/>
                  </a:lnTo>
                  <a:lnTo>
                    <a:pt x="162" y="339"/>
                  </a:lnTo>
                  <a:lnTo>
                    <a:pt x="153" y="339"/>
                  </a:lnTo>
                  <a:lnTo>
                    <a:pt x="145" y="338"/>
                  </a:lnTo>
                  <a:lnTo>
                    <a:pt x="136" y="337"/>
                  </a:lnTo>
                  <a:lnTo>
                    <a:pt x="128" y="334"/>
                  </a:lnTo>
                  <a:lnTo>
                    <a:pt x="119" y="332"/>
                  </a:lnTo>
                  <a:lnTo>
                    <a:pt x="112" y="329"/>
                  </a:lnTo>
                  <a:lnTo>
                    <a:pt x="104" y="327"/>
                  </a:lnTo>
                  <a:lnTo>
                    <a:pt x="97" y="322"/>
                  </a:lnTo>
                  <a:lnTo>
                    <a:pt x="90" y="320"/>
                  </a:lnTo>
                  <a:lnTo>
                    <a:pt x="75" y="311"/>
                  </a:lnTo>
                  <a:lnTo>
                    <a:pt x="63" y="301"/>
                  </a:lnTo>
                  <a:lnTo>
                    <a:pt x="50" y="290"/>
                  </a:lnTo>
                  <a:lnTo>
                    <a:pt x="40" y="277"/>
                  </a:lnTo>
                  <a:lnTo>
                    <a:pt x="30" y="264"/>
                  </a:lnTo>
                  <a:lnTo>
                    <a:pt x="21" y="250"/>
                  </a:lnTo>
                  <a:lnTo>
                    <a:pt x="17" y="243"/>
                  </a:lnTo>
                  <a:lnTo>
                    <a:pt x="14" y="236"/>
                  </a:lnTo>
                  <a:lnTo>
                    <a:pt x="10" y="228"/>
                  </a:lnTo>
                  <a:lnTo>
                    <a:pt x="9" y="220"/>
                  </a:lnTo>
                  <a:lnTo>
                    <a:pt x="6" y="212"/>
                  </a:lnTo>
                  <a:lnTo>
                    <a:pt x="4" y="204"/>
                  </a:lnTo>
                  <a:lnTo>
                    <a:pt x="3"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55" name="Rectangle 58"/>
            <p:cNvSpPr>
              <a:spLocks noChangeArrowheads="1"/>
            </p:cNvSpPr>
            <p:nvPr/>
          </p:nvSpPr>
          <p:spPr bwMode="auto">
            <a:xfrm>
              <a:off x="2789" y="340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5</a:t>
              </a:r>
              <a:endParaRPr lang="en-US" altLang="zh-CN" sz="2800">
                <a:solidFill>
                  <a:schemeClr val="bg1"/>
                </a:solidFill>
                <a:latin typeface="Times New Roman" pitchFamily="18" charset="0"/>
                <a:ea typeface="楷体_GB2312" pitchFamily="49" charset="-122"/>
              </a:endParaRPr>
            </a:p>
          </p:txBody>
        </p:sp>
        <p:sp>
          <p:nvSpPr>
            <p:cNvPr id="52256" name="Line 59"/>
            <p:cNvSpPr>
              <a:spLocks noChangeShapeType="1"/>
            </p:cNvSpPr>
            <p:nvPr/>
          </p:nvSpPr>
          <p:spPr bwMode="auto">
            <a:xfrm flipH="1">
              <a:off x="3628" y="1920"/>
              <a:ext cx="469" cy="3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7" name="Line 60"/>
            <p:cNvSpPr>
              <a:spLocks noChangeShapeType="1"/>
            </p:cNvSpPr>
            <p:nvPr/>
          </p:nvSpPr>
          <p:spPr bwMode="auto">
            <a:xfrm>
              <a:off x="4371" y="1920"/>
              <a:ext cx="464" cy="3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Line 61"/>
            <p:cNvSpPr>
              <a:spLocks noChangeShapeType="1"/>
            </p:cNvSpPr>
            <p:nvPr/>
          </p:nvSpPr>
          <p:spPr bwMode="auto">
            <a:xfrm flipH="1">
              <a:off x="3204" y="2459"/>
              <a:ext cx="193" cy="3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9" name="Line 62"/>
            <p:cNvSpPr>
              <a:spLocks noChangeShapeType="1"/>
            </p:cNvSpPr>
            <p:nvPr/>
          </p:nvSpPr>
          <p:spPr bwMode="auto">
            <a:xfrm>
              <a:off x="3616" y="2457"/>
              <a:ext cx="164" cy="3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Line 63"/>
            <p:cNvSpPr>
              <a:spLocks noChangeShapeType="1"/>
            </p:cNvSpPr>
            <p:nvPr/>
          </p:nvSpPr>
          <p:spPr bwMode="auto">
            <a:xfrm flipH="1">
              <a:off x="2912" y="3096"/>
              <a:ext cx="149" cy="2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1" name="Line 64"/>
            <p:cNvSpPr>
              <a:spLocks noChangeShapeType="1"/>
            </p:cNvSpPr>
            <p:nvPr/>
          </p:nvSpPr>
          <p:spPr bwMode="auto">
            <a:xfrm flipH="1">
              <a:off x="4663" y="2464"/>
              <a:ext cx="199" cy="34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Line 65"/>
            <p:cNvSpPr>
              <a:spLocks noChangeShapeType="1"/>
            </p:cNvSpPr>
            <p:nvPr/>
          </p:nvSpPr>
          <p:spPr bwMode="auto">
            <a:xfrm>
              <a:off x="5065" y="2451"/>
              <a:ext cx="176" cy="3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30" name="Rectangle 67"/>
          <p:cNvSpPr>
            <a:spLocks noChangeArrowheads="1"/>
          </p:cNvSpPr>
          <p:nvPr/>
        </p:nvSpPr>
        <p:spPr bwMode="auto">
          <a:xfrm>
            <a:off x="2511425" y="5921375"/>
            <a:ext cx="7635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a:solidFill>
                  <a:schemeClr val="bg1"/>
                </a:solidFill>
                <a:latin typeface="Times New Roman" pitchFamily="18" charset="0"/>
              </a:rPr>
              <a:t>(a)</a:t>
            </a:r>
            <a:endParaRPr lang="en-US" altLang="zh-CN" sz="2800">
              <a:solidFill>
                <a:schemeClr val="bg1"/>
              </a:solidFill>
              <a:latin typeface="Times New Roman" pitchFamily="18" charset="0"/>
              <a:ea typeface="楷体_GB2312" pitchFamily="49" charset="-122"/>
            </a:endParaRPr>
          </a:p>
        </p:txBody>
      </p:sp>
      <p:sp>
        <p:nvSpPr>
          <p:cNvPr id="165958" name="Text Box 70"/>
          <p:cNvSpPr txBox="1">
            <a:spLocks noChangeArrowheads="1"/>
          </p:cNvSpPr>
          <p:nvPr/>
        </p:nvSpPr>
        <p:spPr bwMode="auto">
          <a:xfrm>
            <a:off x="900113" y="6092825"/>
            <a:ext cx="7634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50000"/>
              </a:spcBef>
              <a:buClrTx/>
              <a:buFontTx/>
              <a:buNone/>
            </a:pPr>
            <a:r>
              <a:rPr lang="en-US" altLang="zh-CN" sz="2800">
                <a:latin typeface="Times New Roman" pitchFamily="18" charset="0"/>
                <a:ea typeface="楷体_GB2312" pitchFamily="49" charset="-122"/>
              </a:rPr>
              <a:t>(a) </a:t>
            </a:r>
            <a:r>
              <a:rPr lang="zh-CN" altLang="en-US" sz="2800">
                <a:latin typeface="Times New Roman" pitchFamily="18" charset="0"/>
                <a:ea typeface="楷体_GB2312" pitchFamily="49" charset="-122"/>
              </a:rPr>
              <a:t>小根堆                                   </a:t>
            </a:r>
            <a:r>
              <a:rPr lang="en-US" altLang="zh-CN" sz="2800">
                <a:latin typeface="Times New Roman" pitchFamily="18" charset="0"/>
                <a:ea typeface="楷体_GB2312" pitchFamily="49" charset="-122"/>
              </a:rPr>
              <a:t>(b)</a:t>
            </a:r>
            <a:r>
              <a:rPr kumimoji="0" lang="zh-CN" altLang="en-US" sz="2800">
                <a:latin typeface="Times New Roman" pitchFamily="18" charset="0"/>
              </a:rPr>
              <a:t>大根堆</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958"/>
                                        </p:tgtEl>
                                        <p:attrNameLst>
                                          <p:attrName>style.visibility</p:attrName>
                                        </p:attrNameLst>
                                      </p:cBhvr>
                                      <p:to>
                                        <p:strVal val="visible"/>
                                      </p:to>
                                    </p:set>
                                    <p:anim calcmode="lin" valueType="num">
                                      <p:cBhvr additive="base">
                                        <p:cTn id="7" dur="500" fill="hold"/>
                                        <p:tgtEl>
                                          <p:spTgt spid="165958"/>
                                        </p:tgtEl>
                                        <p:attrNameLst>
                                          <p:attrName>ppt_x</p:attrName>
                                        </p:attrNameLst>
                                      </p:cBhvr>
                                      <p:tavLst>
                                        <p:tav tm="0">
                                          <p:val>
                                            <p:strVal val="#ppt_x"/>
                                          </p:val>
                                        </p:tav>
                                        <p:tav tm="100000">
                                          <p:val>
                                            <p:strVal val="#ppt_x"/>
                                          </p:val>
                                        </p:tav>
                                      </p:tavLst>
                                    </p:anim>
                                    <p:anim calcmode="lin" valueType="num">
                                      <p:cBhvr additive="base">
                                        <p:cTn id="8" dur="500" fill="hold"/>
                                        <p:tgtEl>
                                          <p:spTgt spid="165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3E708BB-6661-43B9-A043-BE48D823AFE9}" type="slidenum">
              <a:rPr lang="en-US" altLang="zh-CN" sz="1200" b="0" smtClean="0">
                <a:latin typeface="Arial" charset="0"/>
              </a:rPr>
              <a:pPr eaLnBrk="1" hangingPunct="1">
                <a:spcBef>
                  <a:spcPct val="0"/>
                </a:spcBef>
                <a:buClrTx/>
                <a:buFontTx/>
                <a:buNone/>
              </a:pPr>
              <a:t>58</a:t>
            </a:fld>
            <a:endParaRPr lang="en-US" altLang="zh-CN" sz="1200" b="0" smtClean="0">
              <a:latin typeface="Arial" charset="0"/>
            </a:endParaRPr>
          </a:p>
        </p:txBody>
      </p:sp>
      <p:sp>
        <p:nvSpPr>
          <p:cNvPr id="166914" name="Rectangle 2"/>
          <p:cNvSpPr>
            <a:spLocks noGrp="1" noChangeArrowheads="1"/>
          </p:cNvSpPr>
          <p:nvPr>
            <p:ph type="body" idx="1"/>
          </p:nvPr>
        </p:nvSpPr>
        <p:spPr>
          <a:xfrm>
            <a:off x="323850" y="692150"/>
            <a:ext cx="8534400" cy="5689600"/>
          </a:xfrm>
        </p:spPr>
        <p:txBody>
          <a:bodyPr/>
          <a:lstStyle/>
          <a:p>
            <a:pPr eaLnBrk="1" hangingPunct="1">
              <a:lnSpc>
                <a:spcPct val="120000"/>
              </a:lnSpc>
            </a:pPr>
            <a:r>
              <a:rPr lang="zh-CN" altLang="en-US" sz="4400" smtClean="0">
                <a:solidFill>
                  <a:srgbClr val="FFFF00"/>
                </a:solidFill>
              </a:rPr>
              <a:t>堆排序的两个步骤：</a:t>
            </a:r>
          </a:p>
          <a:p>
            <a:pPr eaLnBrk="1" hangingPunct="1">
              <a:lnSpc>
                <a:spcPct val="120000"/>
              </a:lnSpc>
              <a:buFont typeface="Wingdings" pitchFamily="2" charset="2"/>
              <a:buNone/>
            </a:pPr>
            <a:r>
              <a:rPr lang="zh-CN" altLang="en-US" sz="4400" smtClean="0"/>
              <a:t>（</a:t>
            </a:r>
            <a:r>
              <a:rPr lang="en-US" altLang="zh-CN" sz="4400" smtClean="0"/>
              <a:t>1</a:t>
            </a:r>
            <a:r>
              <a:rPr lang="zh-CN" altLang="en-US" sz="4400" smtClean="0"/>
              <a:t>）建立初始堆</a:t>
            </a:r>
          </a:p>
          <a:p>
            <a:pPr eaLnBrk="1" hangingPunct="1">
              <a:lnSpc>
                <a:spcPct val="120000"/>
              </a:lnSpc>
              <a:buFont typeface="Wingdings" pitchFamily="2" charset="2"/>
              <a:buNone/>
            </a:pPr>
            <a:r>
              <a:rPr lang="zh-CN" altLang="en-US" sz="4400" smtClean="0"/>
              <a:t>      </a:t>
            </a:r>
          </a:p>
          <a:p>
            <a:pPr eaLnBrk="1" hangingPunct="1">
              <a:lnSpc>
                <a:spcPct val="120000"/>
              </a:lnSpc>
              <a:buFont typeface="Wingdings" pitchFamily="2" charset="2"/>
              <a:buNone/>
            </a:pPr>
            <a:r>
              <a:rPr lang="zh-CN" altLang="en-US" sz="4400" smtClean="0"/>
              <a:t>（</a:t>
            </a:r>
            <a:r>
              <a:rPr lang="en-US" altLang="zh-CN" sz="4400" smtClean="0"/>
              <a:t>2</a:t>
            </a:r>
            <a:r>
              <a:rPr lang="zh-CN" altLang="en-US" sz="4400" smtClean="0"/>
              <a:t>）利用堆进行排序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anim calcmode="lin" valueType="num">
                                      <p:cBhvr additive="base">
                                        <p:cTn id="7" dur="500" fill="hold"/>
                                        <p:tgtEl>
                                          <p:spTgt spid="1669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4">
                                            <p:txEl>
                                              <p:pRg st="1" end="1"/>
                                            </p:txEl>
                                          </p:spTgt>
                                        </p:tgtEl>
                                        <p:attrNameLst>
                                          <p:attrName>style.visibility</p:attrName>
                                        </p:attrNameLst>
                                      </p:cBhvr>
                                      <p:to>
                                        <p:strVal val="visible"/>
                                      </p:to>
                                    </p:set>
                                    <p:anim calcmode="lin" valueType="num">
                                      <p:cBhvr additive="base">
                                        <p:cTn id="13" dur="500" fill="hold"/>
                                        <p:tgtEl>
                                          <p:spTgt spid="1669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69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6914">
                                            <p:txEl>
                                              <p:pRg st="2" end="2"/>
                                            </p:txEl>
                                          </p:spTgt>
                                        </p:tgtEl>
                                        <p:attrNameLst>
                                          <p:attrName>style.visibility</p:attrName>
                                        </p:attrNameLst>
                                      </p:cBhvr>
                                      <p:to>
                                        <p:strVal val="visible"/>
                                      </p:to>
                                    </p:set>
                                    <p:anim calcmode="lin" valueType="num">
                                      <p:cBhvr additive="base">
                                        <p:cTn id="19" dur="500" fill="hold"/>
                                        <p:tgtEl>
                                          <p:spTgt spid="1669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69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6914">
                                            <p:txEl>
                                              <p:pRg st="3" end="3"/>
                                            </p:txEl>
                                          </p:spTgt>
                                        </p:tgtEl>
                                        <p:attrNameLst>
                                          <p:attrName>style.visibility</p:attrName>
                                        </p:attrNameLst>
                                      </p:cBhvr>
                                      <p:to>
                                        <p:strVal val="visible"/>
                                      </p:to>
                                    </p:set>
                                    <p:anim calcmode="lin" valueType="num">
                                      <p:cBhvr additive="base">
                                        <p:cTn id="25" dur="500" fill="hold"/>
                                        <p:tgtEl>
                                          <p:spTgt spid="1669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69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123D5480-BA4F-479E-857E-C19FA98285D5}" type="slidenum">
              <a:rPr lang="en-US" altLang="zh-CN" sz="1200" b="0" smtClean="0">
                <a:latin typeface="Arial" charset="0"/>
              </a:rPr>
              <a:pPr eaLnBrk="1" hangingPunct="1">
                <a:spcBef>
                  <a:spcPct val="0"/>
                </a:spcBef>
                <a:buClrTx/>
                <a:buFontTx/>
                <a:buNone/>
              </a:pPr>
              <a:t>59</a:t>
            </a:fld>
            <a:endParaRPr lang="en-US" altLang="zh-CN" sz="1200" b="0" smtClean="0">
              <a:latin typeface="Arial" charset="0"/>
            </a:endParaRPr>
          </a:p>
        </p:txBody>
      </p:sp>
      <p:sp>
        <p:nvSpPr>
          <p:cNvPr id="203778" name="Rectangle 2"/>
          <p:cNvSpPr>
            <a:spLocks noGrp="1" noRot="1" noChangeArrowheads="1"/>
          </p:cNvSpPr>
          <p:nvPr>
            <p:ph type="title"/>
          </p:nvPr>
        </p:nvSpPr>
        <p:spPr/>
        <p:txBody>
          <a:bodyPr/>
          <a:lstStyle/>
          <a:p>
            <a:pPr eaLnBrk="1" hangingPunct="1">
              <a:defRPr/>
            </a:pPr>
            <a:r>
              <a:rPr lang="zh-CN" altLang="en-US" sz="5400" smtClean="0"/>
              <a:t>（</a:t>
            </a:r>
            <a:r>
              <a:rPr lang="en-US" altLang="zh-CN" sz="5400" smtClean="0"/>
              <a:t>1</a:t>
            </a:r>
            <a:r>
              <a:rPr lang="zh-CN" altLang="en-US" sz="5400" smtClean="0"/>
              <a:t>）建立初始堆</a:t>
            </a:r>
          </a:p>
        </p:txBody>
      </p:sp>
      <p:sp>
        <p:nvSpPr>
          <p:cNvPr id="54276" name="Rectangle 3"/>
          <p:cNvSpPr>
            <a:spLocks noGrp="1" noChangeArrowheads="1"/>
          </p:cNvSpPr>
          <p:nvPr>
            <p:ph type="body" idx="1"/>
          </p:nvPr>
        </p:nvSpPr>
        <p:spPr>
          <a:xfrm>
            <a:off x="457200" y="1196975"/>
            <a:ext cx="8229600" cy="5661025"/>
          </a:xfrm>
        </p:spPr>
        <p:txBody>
          <a:bodyPr/>
          <a:lstStyle/>
          <a:p>
            <a:pPr eaLnBrk="1" hangingPunct="1">
              <a:buFont typeface="Wingdings" pitchFamily="2" charset="2"/>
              <a:buNone/>
            </a:pPr>
            <a:r>
              <a:rPr lang="zh-CN" altLang="en-US" sz="2800" smtClean="0">
                <a:solidFill>
                  <a:schemeClr val="hlink"/>
                </a:solidFill>
              </a:rPr>
              <a:t>问题一：如何根结点加入到小根堆中的算法</a:t>
            </a:r>
          </a:p>
          <a:p>
            <a:pPr eaLnBrk="1" hangingPunct="1"/>
            <a:r>
              <a:rPr lang="zh-CN" altLang="en-US" sz="2800" smtClean="0"/>
              <a:t>只有一个结点的树是堆；</a:t>
            </a:r>
          </a:p>
          <a:p>
            <a:pPr eaLnBrk="1" hangingPunct="1"/>
            <a:r>
              <a:rPr lang="zh-CN" altLang="en-US" sz="2800" smtClean="0"/>
              <a:t>若除根结点以外的左子树和右子树均为堆，则把跟根结点加入到堆中的过程如下：</a:t>
            </a:r>
          </a:p>
          <a:p>
            <a:pPr eaLnBrk="1" hangingPunct="1">
              <a:buFont typeface="Wingdings" pitchFamily="2" charset="2"/>
              <a:buNone/>
            </a:pPr>
            <a:r>
              <a:rPr lang="zh-CN" altLang="en-US" sz="2800" smtClean="0"/>
              <a:t>  （</a:t>
            </a:r>
            <a:r>
              <a:rPr lang="en-US" altLang="zh-CN" sz="2800" smtClean="0"/>
              <a:t>1</a:t>
            </a:r>
            <a:r>
              <a:rPr lang="zh-CN" altLang="en-US" sz="2800" smtClean="0"/>
              <a:t>）若根结点不大于左孩子和右孩子，则直接加入就成堆。</a:t>
            </a:r>
          </a:p>
          <a:p>
            <a:pPr eaLnBrk="1" hangingPunct="1">
              <a:buFont typeface="Wingdings" pitchFamily="2" charset="2"/>
              <a:buNone/>
            </a:pPr>
            <a:r>
              <a:rPr lang="zh-CN" altLang="en-US" sz="2800" smtClean="0"/>
              <a:t>   （</a:t>
            </a:r>
            <a:r>
              <a:rPr lang="en-US" altLang="zh-CN" sz="2800" smtClean="0"/>
              <a:t>2</a:t>
            </a:r>
            <a:r>
              <a:rPr lang="zh-CN" altLang="en-US" sz="2800" smtClean="0"/>
              <a:t>）否则，取左孩子和右孩子中较小值与根结点交换；且若左（右）孩子与根结点交换后，左（右）子树的堆结构可能被破坏，所以，</a:t>
            </a:r>
            <a:r>
              <a:rPr lang="zh-CN" altLang="en-US" sz="2800" smtClean="0">
                <a:solidFill>
                  <a:srgbClr val="FFFF00"/>
                </a:solidFill>
              </a:rPr>
              <a:t>要把以左（右）孩子作为根结点，加入到左（右）子树除根结点外的堆中</a:t>
            </a:r>
            <a:r>
              <a:rPr lang="zh-CN" altLang="en-US" sz="2800" smtClean="0"/>
              <a:t>。</a:t>
            </a: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4BD47EF2-DDC2-483F-B7B8-5769067813C2}" type="slidenum">
              <a:rPr lang="en-US" altLang="zh-CN" sz="1200" b="0" smtClean="0">
                <a:latin typeface="Arial" charset="0"/>
              </a:rPr>
              <a:pPr eaLnBrk="1" hangingPunct="1">
                <a:spcBef>
                  <a:spcPct val="0"/>
                </a:spcBef>
                <a:buClrTx/>
                <a:buFontTx/>
                <a:buNone/>
              </a:pPr>
              <a:t>6</a:t>
            </a:fld>
            <a:endParaRPr lang="en-US" altLang="zh-CN" sz="1200" b="0" smtClean="0">
              <a:latin typeface="Arial" charset="0"/>
            </a:endParaRPr>
          </a:p>
        </p:txBody>
      </p:sp>
      <p:sp>
        <p:nvSpPr>
          <p:cNvPr id="8195" name="Rectangle 3"/>
          <p:cNvSpPr>
            <a:spLocks noGrp="1" noChangeArrowheads="1"/>
          </p:cNvSpPr>
          <p:nvPr>
            <p:ph type="body" idx="1"/>
          </p:nvPr>
        </p:nvSpPr>
        <p:spPr>
          <a:xfrm>
            <a:off x="304800" y="1412875"/>
            <a:ext cx="8534400" cy="4968875"/>
          </a:xfrm>
        </p:spPr>
        <p:txBody>
          <a:bodyPr/>
          <a:lstStyle/>
          <a:p>
            <a:pPr marL="533400" indent="-533400" eaLnBrk="1" hangingPunct="1">
              <a:buClr>
                <a:srgbClr val="D03010"/>
              </a:buClr>
              <a:buSzPct val="80000"/>
              <a:buFont typeface="Wingdings" pitchFamily="2" charset="2"/>
              <a:buNone/>
            </a:pPr>
            <a:r>
              <a:rPr lang="zh-CN" altLang="en-US" smtClean="0">
                <a:solidFill>
                  <a:srgbClr val="FFFF00"/>
                </a:solidFill>
                <a:latin typeface="宋体" pitchFamily="2" charset="-122"/>
              </a:rPr>
              <a:t>三、内部排序和外部排序</a:t>
            </a:r>
          </a:p>
          <a:p>
            <a:pPr marL="533400" indent="-533400" eaLnBrk="1" hangingPunct="1">
              <a:buClr>
                <a:srgbClr val="D03010"/>
              </a:buClr>
              <a:buSzPct val="80000"/>
            </a:pPr>
            <a:r>
              <a:rPr lang="zh-CN" altLang="en-US" smtClean="0"/>
              <a:t>按照排序过程中使用内外存的不同将排序方法分为内排序和外排序。</a:t>
            </a:r>
          </a:p>
          <a:p>
            <a:pPr marL="533400" indent="-533400" eaLnBrk="1" hangingPunct="1">
              <a:buClr>
                <a:srgbClr val="D03010"/>
              </a:buClr>
              <a:buSzPct val="80000"/>
            </a:pPr>
            <a:r>
              <a:rPr lang="zh-CN" altLang="en-US" smtClean="0"/>
              <a:t>若排序过程全部在内存中进行，则称为</a:t>
            </a:r>
            <a:r>
              <a:rPr lang="zh-CN" altLang="en-US" smtClean="0">
                <a:solidFill>
                  <a:srgbClr val="FFFF00"/>
                </a:solidFill>
              </a:rPr>
              <a:t>内排序</a:t>
            </a:r>
            <a:r>
              <a:rPr lang="zh-CN" altLang="en-US" smtClean="0"/>
              <a:t>；若排序过程需要不断地进行内存和外存之间的数据交换，则称为</a:t>
            </a:r>
            <a:r>
              <a:rPr lang="zh-CN" altLang="en-US" smtClean="0">
                <a:solidFill>
                  <a:srgbClr val="FFFF00"/>
                </a:solidFill>
              </a:rPr>
              <a:t>外排序</a:t>
            </a:r>
            <a:r>
              <a:rPr lang="zh-CN" altLang="en-US" smtClean="0"/>
              <a:t>。</a:t>
            </a:r>
          </a:p>
        </p:txBody>
      </p:sp>
      <p:sp>
        <p:nvSpPr>
          <p:cNvPr id="122884" name="Rectangle 4"/>
          <p:cNvSpPr>
            <a:spLocks noGrp="1" noChangeArrowheads="1"/>
          </p:cNvSpPr>
          <p:nvPr>
            <p:ph type="title"/>
          </p:nvPr>
        </p:nvSpPr>
        <p:spPr/>
        <p:txBody>
          <a:bodyPr/>
          <a:lstStyle/>
          <a:p>
            <a:pPr eaLnBrk="1" hangingPunct="1">
              <a:defRPr/>
            </a:pPr>
            <a:r>
              <a:rPr lang="en-US" altLang="zh-CN" smtClean="0"/>
              <a:t>9.1 </a:t>
            </a:r>
            <a:r>
              <a:rPr lang="zh-CN" altLang="en-US" smtClean="0"/>
              <a:t>基本概念</a:t>
            </a:r>
          </a:p>
        </p:txBody>
      </p:sp>
      <p:sp>
        <p:nvSpPr>
          <p:cNvPr id="122885" name="AutoShape 5"/>
          <p:cNvSpPr>
            <a:spLocks noChangeArrowheads="1"/>
          </p:cNvSpPr>
          <p:nvPr/>
        </p:nvSpPr>
        <p:spPr bwMode="auto">
          <a:xfrm>
            <a:off x="1835150" y="4797425"/>
            <a:ext cx="6265863" cy="2060575"/>
          </a:xfrm>
          <a:prstGeom prst="irregularSeal1">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Times New Roman" pitchFamily="18" charset="0"/>
              </a:rPr>
              <a:t>本教材中讨论的均为内排序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p:cTn id="7" dur="500" fill="hold"/>
                                        <p:tgtEl>
                                          <p:spTgt spid="122885"/>
                                        </p:tgtEl>
                                        <p:attrNameLst>
                                          <p:attrName>ppt_w</p:attrName>
                                        </p:attrNameLst>
                                      </p:cBhvr>
                                      <p:tavLst>
                                        <p:tav tm="0">
                                          <p:val>
                                            <p:fltVal val="0"/>
                                          </p:val>
                                        </p:tav>
                                        <p:tav tm="100000">
                                          <p:val>
                                            <p:strVal val="#ppt_w"/>
                                          </p:val>
                                        </p:tav>
                                      </p:tavLst>
                                    </p:anim>
                                    <p:anim calcmode="lin" valueType="num">
                                      <p:cBhvr>
                                        <p:cTn id="8" dur="500" fill="hold"/>
                                        <p:tgtEl>
                                          <p:spTgt spid="1228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2CD6537-5BFD-466A-BA79-B52FC7AD6419}" type="slidenum">
              <a:rPr lang="en-US" altLang="zh-CN" sz="1200" b="0" smtClean="0">
                <a:latin typeface="Arial" charset="0"/>
              </a:rPr>
              <a:pPr eaLnBrk="1" hangingPunct="1">
                <a:spcBef>
                  <a:spcPct val="0"/>
                </a:spcBef>
                <a:buClrTx/>
                <a:buFontTx/>
                <a:buNone/>
              </a:pPr>
              <a:t>60</a:t>
            </a:fld>
            <a:endParaRPr lang="en-US" altLang="zh-CN" sz="1200" b="0" smtClean="0">
              <a:latin typeface="Arial" charset="0"/>
            </a:endParaRPr>
          </a:p>
        </p:txBody>
      </p:sp>
      <p:grpSp>
        <p:nvGrpSpPr>
          <p:cNvPr id="267306" name="Group 42"/>
          <p:cNvGrpSpPr>
            <a:grpSpLocks/>
          </p:cNvGrpSpPr>
          <p:nvPr/>
        </p:nvGrpSpPr>
        <p:grpSpPr bwMode="auto">
          <a:xfrm>
            <a:off x="3967163" y="1701800"/>
            <a:ext cx="782637" cy="720725"/>
            <a:chOff x="2499" y="1072"/>
            <a:chExt cx="493" cy="454"/>
          </a:xfrm>
        </p:grpSpPr>
        <p:sp>
          <p:nvSpPr>
            <p:cNvPr id="55339" name="Freeform 2"/>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grpSp>
          <p:nvGrpSpPr>
            <p:cNvPr id="55340" name="Group 38"/>
            <p:cNvGrpSpPr>
              <a:grpSpLocks/>
            </p:cNvGrpSpPr>
            <p:nvPr/>
          </p:nvGrpSpPr>
          <p:grpSpPr bwMode="auto">
            <a:xfrm>
              <a:off x="2499" y="1072"/>
              <a:ext cx="493" cy="454"/>
              <a:chOff x="2499" y="1072"/>
              <a:chExt cx="493" cy="454"/>
            </a:xfrm>
          </p:grpSpPr>
          <p:sp>
            <p:nvSpPr>
              <p:cNvPr id="55341" name="Freeform 3"/>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FF00"/>
              </a:solidFill>
              <a:ln w="38100" cmpd="sng">
                <a:solidFill>
                  <a:schemeClr val="tx1"/>
                </a:solidFill>
                <a:prstDash val="solid"/>
                <a:round/>
                <a:headEnd/>
                <a:tailEnd/>
              </a:ln>
            </p:spPr>
            <p:txBody>
              <a:bodyPr/>
              <a:lstStyle/>
              <a:p>
                <a:endParaRPr lang="zh-CN" altLang="en-US"/>
              </a:p>
            </p:txBody>
          </p:sp>
          <p:sp>
            <p:nvSpPr>
              <p:cNvPr id="55342" name="Rectangle 4"/>
              <p:cNvSpPr>
                <a:spLocks noChangeArrowheads="1"/>
              </p:cNvSpPr>
              <p:nvPr/>
            </p:nvSpPr>
            <p:spPr bwMode="auto">
              <a:xfrm>
                <a:off x="2653" y="1118"/>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10</a:t>
                </a:r>
                <a:endParaRPr lang="en-US" altLang="zh-CN">
                  <a:solidFill>
                    <a:schemeClr val="bg1"/>
                  </a:solidFill>
                  <a:latin typeface="Times New Roman" pitchFamily="18" charset="0"/>
                  <a:ea typeface="楷体_GB2312" pitchFamily="49" charset="-122"/>
                </a:endParaRPr>
              </a:p>
            </p:txBody>
          </p:sp>
        </p:grpSp>
      </p:grpSp>
      <p:grpSp>
        <p:nvGrpSpPr>
          <p:cNvPr id="267307" name="Group 43"/>
          <p:cNvGrpSpPr>
            <a:grpSpLocks/>
          </p:cNvGrpSpPr>
          <p:nvPr/>
        </p:nvGrpSpPr>
        <p:grpSpPr bwMode="auto">
          <a:xfrm>
            <a:off x="2405063" y="2901950"/>
            <a:ext cx="782637" cy="722313"/>
            <a:chOff x="1515" y="1828"/>
            <a:chExt cx="493" cy="455"/>
          </a:xfrm>
        </p:grpSpPr>
        <p:sp>
          <p:nvSpPr>
            <p:cNvPr id="55335" name="Freeform 5"/>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grpSp>
          <p:nvGrpSpPr>
            <p:cNvPr id="55336" name="Group 39"/>
            <p:cNvGrpSpPr>
              <a:grpSpLocks/>
            </p:cNvGrpSpPr>
            <p:nvPr/>
          </p:nvGrpSpPr>
          <p:grpSpPr bwMode="auto">
            <a:xfrm>
              <a:off x="1515" y="1828"/>
              <a:ext cx="493" cy="455"/>
              <a:chOff x="1515" y="1828"/>
              <a:chExt cx="493" cy="455"/>
            </a:xfrm>
          </p:grpSpPr>
          <p:sp>
            <p:nvSpPr>
              <p:cNvPr id="55337" name="Freeform 6"/>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8" name="Rectangle 7"/>
              <p:cNvSpPr>
                <a:spLocks noChangeArrowheads="1"/>
              </p:cNvSpPr>
              <p:nvPr/>
            </p:nvSpPr>
            <p:spPr bwMode="auto">
              <a:xfrm>
                <a:off x="1701" y="1889"/>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a:t>
                </a:r>
                <a:endParaRPr lang="en-US" altLang="zh-CN">
                  <a:solidFill>
                    <a:schemeClr val="bg1"/>
                  </a:solidFill>
                  <a:latin typeface="Times New Roman" pitchFamily="18" charset="0"/>
                  <a:ea typeface="楷体_GB2312" pitchFamily="49" charset="-122"/>
                </a:endParaRPr>
              </a:p>
            </p:txBody>
          </p:sp>
        </p:grpSp>
      </p:grpSp>
      <p:sp>
        <p:nvSpPr>
          <p:cNvPr id="55301" name="Freeform 8"/>
          <p:cNvSpPr>
            <a:spLocks/>
          </p:cNvSpPr>
          <p:nvPr/>
        </p:nvSpPr>
        <p:spPr bwMode="auto">
          <a:xfrm>
            <a:off x="5532438" y="2901950"/>
            <a:ext cx="779462" cy="722313"/>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5302" name="Freeform 9"/>
          <p:cNvSpPr>
            <a:spLocks/>
          </p:cNvSpPr>
          <p:nvPr/>
        </p:nvSpPr>
        <p:spPr bwMode="auto">
          <a:xfrm>
            <a:off x="5532438" y="2901950"/>
            <a:ext cx="779462" cy="722313"/>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3" name="Rectangle 10"/>
          <p:cNvSpPr>
            <a:spLocks noChangeArrowheads="1"/>
          </p:cNvSpPr>
          <p:nvPr/>
        </p:nvSpPr>
        <p:spPr bwMode="auto">
          <a:xfrm>
            <a:off x="5795963" y="2998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a:t>
            </a:r>
            <a:endParaRPr lang="en-US" altLang="zh-CN">
              <a:solidFill>
                <a:schemeClr val="bg1"/>
              </a:solidFill>
              <a:latin typeface="Times New Roman" pitchFamily="18" charset="0"/>
              <a:ea typeface="楷体_GB2312" pitchFamily="49" charset="-122"/>
            </a:endParaRPr>
          </a:p>
        </p:txBody>
      </p:sp>
      <p:grpSp>
        <p:nvGrpSpPr>
          <p:cNvPr id="267308" name="Group 44"/>
          <p:cNvGrpSpPr>
            <a:grpSpLocks/>
          </p:cNvGrpSpPr>
          <p:nvPr/>
        </p:nvGrpSpPr>
        <p:grpSpPr bwMode="auto">
          <a:xfrm>
            <a:off x="1622425" y="4340225"/>
            <a:ext cx="782638" cy="719138"/>
            <a:chOff x="1022" y="2734"/>
            <a:chExt cx="493" cy="453"/>
          </a:xfrm>
        </p:grpSpPr>
        <p:sp>
          <p:nvSpPr>
            <p:cNvPr id="55331" name="Freeform 11"/>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grpSp>
          <p:nvGrpSpPr>
            <p:cNvPr id="55332" name="Group 40"/>
            <p:cNvGrpSpPr>
              <a:grpSpLocks/>
            </p:cNvGrpSpPr>
            <p:nvPr/>
          </p:nvGrpSpPr>
          <p:grpSpPr bwMode="auto">
            <a:xfrm>
              <a:off x="1022" y="2734"/>
              <a:ext cx="493" cy="453"/>
              <a:chOff x="1022" y="2734"/>
              <a:chExt cx="493" cy="453"/>
            </a:xfrm>
          </p:grpSpPr>
          <p:sp>
            <p:nvSpPr>
              <p:cNvPr id="55333" name="Freeform 12"/>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4" name="Rectangle 13"/>
              <p:cNvSpPr>
                <a:spLocks noChangeArrowheads="1"/>
              </p:cNvSpPr>
              <p:nvPr/>
            </p:nvSpPr>
            <p:spPr bwMode="auto">
              <a:xfrm>
                <a:off x="1171" y="2769"/>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5</a:t>
                </a:r>
                <a:endParaRPr lang="en-US" altLang="zh-CN">
                  <a:solidFill>
                    <a:schemeClr val="bg1"/>
                  </a:solidFill>
                  <a:latin typeface="Times New Roman" pitchFamily="18" charset="0"/>
                  <a:ea typeface="楷体_GB2312" pitchFamily="49" charset="-122"/>
                </a:endParaRPr>
              </a:p>
            </p:txBody>
          </p:sp>
        </p:grpSp>
      </p:grpSp>
      <p:sp>
        <p:nvSpPr>
          <p:cNvPr id="55305" name="Freeform 14"/>
          <p:cNvSpPr>
            <a:spLocks/>
          </p:cNvSpPr>
          <p:nvPr/>
        </p:nvSpPr>
        <p:spPr bwMode="auto">
          <a:xfrm>
            <a:off x="3187700" y="4340225"/>
            <a:ext cx="779463"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5306" name="Freeform 15"/>
          <p:cNvSpPr>
            <a:spLocks/>
          </p:cNvSpPr>
          <p:nvPr/>
        </p:nvSpPr>
        <p:spPr bwMode="auto">
          <a:xfrm>
            <a:off x="3187700" y="4340225"/>
            <a:ext cx="779463"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7" name="Rectangle 16"/>
          <p:cNvSpPr>
            <a:spLocks noChangeArrowheads="1"/>
          </p:cNvSpPr>
          <p:nvPr/>
        </p:nvSpPr>
        <p:spPr bwMode="auto">
          <a:xfrm>
            <a:off x="3275013" y="4395788"/>
            <a:ext cx="5572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a:t>
            </a:r>
            <a:endParaRPr lang="en-US" altLang="zh-CN">
              <a:solidFill>
                <a:schemeClr val="bg1"/>
              </a:solidFill>
              <a:latin typeface="Times New Roman" pitchFamily="18" charset="0"/>
              <a:ea typeface="楷体_GB2312" pitchFamily="49" charset="-122"/>
            </a:endParaRPr>
          </a:p>
        </p:txBody>
      </p:sp>
      <p:sp>
        <p:nvSpPr>
          <p:cNvPr id="55308" name="Freeform 17"/>
          <p:cNvSpPr>
            <a:spLocks/>
          </p:cNvSpPr>
          <p:nvPr/>
        </p:nvSpPr>
        <p:spPr bwMode="auto">
          <a:xfrm>
            <a:off x="4749800" y="4340225"/>
            <a:ext cx="782638"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5309" name="Freeform 18"/>
          <p:cNvSpPr>
            <a:spLocks/>
          </p:cNvSpPr>
          <p:nvPr/>
        </p:nvSpPr>
        <p:spPr bwMode="auto">
          <a:xfrm>
            <a:off x="4749800" y="4340225"/>
            <a:ext cx="782638"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0" name="Rectangle 19"/>
          <p:cNvSpPr>
            <a:spLocks noChangeArrowheads="1"/>
          </p:cNvSpPr>
          <p:nvPr/>
        </p:nvSpPr>
        <p:spPr bwMode="auto">
          <a:xfrm>
            <a:off x="4875213" y="4395788"/>
            <a:ext cx="428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a:t>
            </a:r>
            <a:endParaRPr lang="en-US" altLang="zh-CN">
              <a:solidFill>
                <a:schemeClr val="bg1"/>
              </a:solidFill>
              <a:latin typeface="Times New Roman" pitchFamily="18" charset="0"/>
              <a:ea typeface="楷体_GB2312" pitchFamily="49" charset="-122"/>
            </a:endParaRPr>
          </a:p>
        </p:txBody>
      </p:sp>
      <p:sp>
        <p:nvSpPr>
          <p:cNvPr id="55311" name="Freeform 20"/>
          <p:cNvSpPr>
            <a:spLocks/>
          </p:cNvSpPr>
          <p:nvPr/>
        </p:nvSpPr>
        <p:spPr bwMode="auto">
          <a:xfrm>
            <a:off x="6311900" y="4340225"/>
            <a:ext cx="781050"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5312" name="Freeform 21"/>
          <p:cNvSpPr>
            <a:spLocks/>
          </p:cNvSpPr>
          <p:nvPr/>
        </p:nvSpPr>
        <p:spPr bwMode="auto">
          <a:xfrm>
            <a:off x="6311900" y="4340225"/>
            <a:ext cx="781050"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3" name="Rectangle 22"/>
          <p:cNvSpPr>
            <a:spLocks noChangeArrowheads="1"/>
          </p:cNvSpPr>
          <p:nvPr/>
        </p:nvSpPr>
        <p:spPr bwMode="auto">
          <a:xfrm>
            <a:off x="6383338" y="4395788"/>
            <a:ext cx="6238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7</a:t>
            </a:r>
            <a:endParaRPr lang="en-US" altLang="zh-CN">
              <a:solidFill>
                <a:schemeClr val="bg1"/>
              </a:solidFill>
              <a:latin typeface="Times New Roman" pitchFamily="18" charset="0"/>
              <a:ea typeface="楷体_GB2312" pitchFamily="49" charset="-122"/>
            </a:endParaRPr>
          </a:p>
        </p:txBody>
      </p:sp>
      <p:sp>
        <p:nvSpPr>
          <p:cNvPr id="55314" name="Line 26"/>
          <p:cNvSpPr>
            <a:spLocks noChangeShapeType="1"/>
          </p:cNvSpPr>
          <p:nvPr/>
        </p:nvSpPr>
        <p:spPr bwMode="auto">
          <a:xfrm flipH="1">
            <a:off x="3063875" y="2300288"/>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27"/>
          <p:cNvSpPr>
            <a:spLocks noChangeShapeType="1"/>
          </p:cNvSpPr>
          <p:nvPr/>
        </p:nvSpPr>
        <p:spPr bwMode="auto">
          <a:xfrm>
            <a:off x="4654550" y="2300288"/>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Line 28"/>
          <p:cNvSpPr>
            <a:spLocks noChangeShapeType="1"/>
          </p:cNvSpPr>
          <p:nvPr/>
        </p:nvSpPr>
        <p:spPr bwMode="auto">
          <a:xfrm flipH="1">
            <a:off x="2149475" y="3551238"/>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29"/>
          <p:cNvSpPr>
            <a:spLocks noChangeShapeType="1"/>
          </p:cNvSpPr>
          <p:nvPr/>
        </p:nvSpPr>
        <p:spPr bwMode="auto">
          <a:xfrm>
            <a:off x="3035300" y="3544888"/>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7309" name="Group 45"/>
          <p:cNvGrpSpPr>
            <a:grpSpLocks/>
          </p:cNvGrpSpPr>
          <p:nvPr/>
        </p:nvGrpSpPr>
        <p:grpSpPr bwMode="auto">
          <a:xfrm>
            <a:off x="971550" y="5662613"/>
            <a:ext cx="782638" cy="719137"/>
            <a:chOff x="612" y="3567"/>
            <a:chExt cx="493" cy="453"/>
          </a:xfrm>
        </p:grpSpPr>
        <p:sp>
          <p:nvSpPr>
            <p:cNvPr id="55328" name="Freeform 2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5329" name="Freeform 24"/>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0" name="Rectangle 25"/>
            <p:cNvSpPr>
              <a:spLocks noChangeArrowheads="1"/>
            </p:cNvSpPr>
            <p:nvPr/>
          </p:nvSpPr>
          <p:spPr bwMode="auto">
            <a:xfrm>
              <a:off x="690" y="361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6</a:t>
              </a:r>
              <a:endParaRPr lang="en-US" altLang="zh-CN">
                <a:solidFill>
                  <a:schemeClr val="bg1"/>
                </a:solidFill>
                <a:latin typeface="Times New Roman" pitchFamily="18" charset="0"/>
                <a:ea typeface="楷体_GB2312" pitchFamily="49" charset="-122"/>
              </a:endParaRPr>
            </a:p>
          </p:txBody>
        </p:sp>
      </p:grpSp>
      <p:sp>
        <p:nvSpPr>
          <p:cNvPr id="55319" name="Line 30"/>
          <p:cNvSpPr>
            <a:spLocks noChangeShapeType="1"/>
          </p:cNvSpPr>
          <p:nvPr/>
        </p:nvSpPr>
        <p:spPr bwMode="auto">
          <a:xfrm flipH="1">
            <a:off x="1528763" y="5027613"/>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31"/>
          <p:cNvSpPr>
            <a:spLocks noChangeShapeType="1"/>
          </p:cNvSpPr>
          <p:nvPr/>
        </p:nvSpPr>
        <p:spPr bwMode="auto">
          <a:xfrm flipH="1">
            <a:off x="5280025" y="3560763"/>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32"/>
          <p:cNvSpPr>
            <a:spLocks noChangeShapeType="1"/>
          </p:cNvSpPr>
          <p:nvPr/>
        </p:nvSpPr>
        <p:spPr bwMode="auto">
          <a:xfrm>
            <a:off x="6132513" y="3562350"/>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Rectangle 33"/>
          <p:cNvSpPr>
            <a:spLocks noGrp="1" noChangeArrowheads="1"/>
          </p:cNvSpPr>
          <p:nvPr>
            <p:ph type="body" idx="1"/>
          </p:nvPr>
        </p:nvSpPr>
        <p:spPr>
          <a:xfrm>
            <a:off x="457200" y="549275"/>
            <a:ext cx="8229600" cy="5975350"/>
          </a:xfrm>
        </p:spPr>
        <p:txBody>
          <a:bodyPr/>
          <a:lstStyle/>
          <a:p>
            <a:pPr eaLnBrk="1" hangingPunct="1"/>
            <a:r>
              <a:rPr lang="zh-CN" altLang="en-US" smtClean="0"/>
              <a:t>例：左子树和右子树均为堆小根堆，加入根结点，调整结点，构建堆。</a:t>
            </a:r>
          </a:p>
        </p:txBody>
      </p:sp>
      <p:sp>
        <p:nvSpPr>
          <p:cNvPr id="55323" name="Freeform 34"/>
          <p:cNvSpPr>
            <a:spLocks/>
          </p:cNvSpPr>
          <p:nvPr/>
        </p:nvSpPr>
        <p:spPr bwMode="auto">
          <a:xfrm>
            <a:off x="2360613" y="5734050"/>
            <a:ext cx="782637" cy="719138"/>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5324" name="Freeform 35"/>
          <p:cNvSpPr>
            <a:spLocks/>
          </p:cNvSpPr>
          <p:nvPr/>
        </p:nvSpPr>
        <p:spPr bwMode="auto">
          <a:xfrm>
            <a:off x="2360613" y="5734050"/>
            <a:ext cx="782637" cy="719138"/>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5" name="Rectangle 36"/>
          <p:cNvSpPr>
            <a:spLocks noChangeArrowheads="1"/>
          </p:cNvSpPr>
          <p:nvPr/>
        </p:nvSpPr>
        <p:spPr bwMode="auto">
          <a:xfrm>
            <a:off x="2484438" y="5813425"/>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a:t>
            </a:r>
            <a:endParaRPr lang="en-US" altLang="zh-CN">
              <a:solidFill>
                <a:schemeClr val="bg1"/>
              </a:solidFill>
              <a:latin typeface="Times New Roman" pitchFamily="18" charset="0"/>
              <a:ea typeface="楷体_GB2312" pitchFamily="49" charset="-122"/>
            </a:endParaRPr>
          </a:p>
        </p:txBody>
      </p:sp>
      <p:sp>
        <p:nvSpPr>
          <p:cNvPr id="55326" name="Line 37"/>
          <p:cNvSpPr>
            <a:spLocks noChangeShapeType="1"/>
          </p:cNvSpPr>
          <p:nvPr/>
        </p:nvSpPr>
        <p:spPr bwMode="auto">
          <a:xfrm>
            <a:off x="2195513" y="5014913"/>
            <a:ext cx="431800" cy="792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10" name="AutoShape 46"/>
          <p:cNvSpPr>
            <a:spLocks noChangeArrowheads="1"/>
          </p:cNvSpPr>
          <p:nvPr/>
        </p:nvSpPr>
        <p:spPr bwMode="auto">
          <a:xfrm>
            <a:off x="4787900" y="476250"/>
            <a:ext cx="4356100" cy="2736850"/>
          </a:xfrm>
          <a:prstGeom prst="wedgeRoundRectCallout">
            <a:avLst>
              <a:gd name="adj1" fmla="val -85644"/>
              <a:gd name="adj2" fmla="val 43097"/>
              <a:gd name="adj3" fmla="val 16667"/>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Times New Roman" pitchFamily="18" charset="0"/>
                <a:ea typeface="黑体" pitchFamily="49" charset="-122"/>
              </a:rPr>
              <a:t>选择左孩子和右孩子中的较小值与根结点交换，交换后会破坏子树的堆结构，所有在调正被破坏的子树的堆结构</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4323 0.00672 C -0.04791 0.00556 -0.0526 0.00463 -0.05712 0.00301 C -0.06284 0.00093 -0.07378 -0.00439 -0.07378 -0.00439 C -0.09236 -0.00324 -0.11093 -0.00277 -0.12934 -0.00069 C -0.13316 -0.00023 -0.13698 0.0007 -0.14045 0.00301 C -0.14635 0.00695 -0.15712 0.01783 -0.15712 0.01783 C -0.15903 0.02153 -0.16024 0.02593 -0.16267 0.02894 C -0.16771 0.03473 -0.17934 0.04375 -0.17934 0.04375 C -0.20034 0.08565 -0.18489 0.05047 -0.18489 0.16598 " pathEditMode="relative" ptsTypes="ffffffffA">
                                      <p:cBhvr>
                                        <p:cTn id="6" dur="2000" fill="hold"/>
                                        <p:tgtEl>
                                          <p:spTgt spid="267306"/>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38889E-6 5.55556E-6 C 0.00555 0.00256 0.01111 0.00487 0.01666 0.00742 C 0.01944 0.00857 0.025 0.01112 0.025 0.01112 C 0.04809 0.00996 0.07153 0.01228 0.09444 0.00742 C 0.10104 0.00603 0.11111 -0.0074 0.11111 -0.0074 C 0.12673 -0.03888 0.13524 -0.08032 0.15555 -0.1074 C 0.15798 -0.11712 0.15798 -0.12777 0.16111 -0.13703 C 0.16389 -0.14513 0.16857 -0.15184 0.17222 -0.15925 C 0.17413 -0.16295 0.17673 -0.16619 0.17778 -0.17036 C 0.17864 -0.17407 0.18055 -0.18147 0.18055 -0.18147 " pathEditMode="relative" ptsTypes="fffffffffA">
                                      <p:cBhvr>
                                        <p:cTn id="8" dur="2000" fill="hold"/>
                                        <p:tgtEl>
                                          <p:spTgt spid="267307"/>
                                        </p:tgtEl>
                                        <p:attrNameLst>
                                          <p:attrName>ppt_x</p:attrName>
                                          <p:attrName>ppt_y</p:attrName>
                                        </p:attrNameLst>
                                      </p:cBhvr>
                                    </p:animMotion>
                                  </p:childTnLst>
                                </p:cTn>
                              </p:par>
                            </p:childTnLst>
                          </p:cTn>
                        </p:par>
                        <p:par>
                          <p:cTn id="9" fill="hold" nodeType="afterGroup">
                            <p:stCondLst>
                              <p:cond delay="2000"/>
                            </p:stCondLst>
                            <p:childTnLst>
                              <p:par>
                                <p:cTn id="10" presetID="53" presetClass="entr" presetSubtype="0" fill="hold" grpId="0" nodeType="afterEffect">
                                  <p:stCondLst>
                                    <p:cond delay="0"/>
                                  </p:stCondLst>
                                  <p:childTnLst>
                                    <p:set>
                                      <p:cBhvr>
                                        <p:cTn id="11" dur="1" fill="hold">
                                          <p:stCondLst>
                                            <p:cond delay="0"/>
                                          </p:stCondLst>
                                        </p:cTn>
                                        <p:tgtEl>
                                          <p:spTgt spid="267310"/>
                                        </p:tgtEl>
                                        <p:attrNameLst>
                                          <p:attrName>style.visibility</p:attrName>
                                        </p:attrNameLst>
                                      </p:cBhvr>
                                      <p:to>
                                        <p:strVal val="visible"/>
                                      </p:to>
                                    </p:set>
                                    <p:anim calcmode="lin" valueType="num">
                                      <p:cBhvr>
                                        <p:cTn id="12" dur="500" fill="hold"/>
                                        <p:tgtEl>
                                          <p:spTgt spid="267310"/>
                                        </p:tgtEl>
                                        <p:attrNameLst>
                                          <p:attrName>ppt_w</p:attrName>
                                        </p:attrNameLst>
                                      </p:cBhvr>
                                      <p:tavLst>
                                        <p:tav tm="0">
                                          <p:val>
                                            <p:fltVal val="0"/>
                                          </p:val>
                                        </p:tav>
                                        <p:tav tm="100000">
                                          <p:val>
                                            <p:strVal val="#ppt_w"/>
                                          </p:val>
                                        </p:tav>
                                      </p:tavLst>
                                    </p:anim>
                                    <p:anim calcmode="lin" valueType="num">
                                      <p:cBhvr>
                                        <p:cTn id="13" dur="500" fill="hold"/>
                                        <p:tgtEl>
                                          <p:spTgt spid="267310"/>
                                        </p:tgtEl>
                                        <p:attrNameLst>
                                          <p:attrName>ppt_h</p:attrName>
                                        </p:attrNameLst>
                                      </p:cBhvr>
                                      <p:tavLst>
                                        <p:tav tm="0">
                                          <p:val>
                                            <p:fltVal val="0"/>
                                          </p:val>
                                        </p:tav>
                                        <p:tav tm="100000">
                                          <p:val>
                                            <p:strVal val="#ppt_h"/>
                                          </p:val>
                                        </p:tav>
                                      </p:tavLst>
                                    </p:anim>
                                    <p:animEffect transition="in" filter="fade">
                                      <p:cBhvr>
                                        <p:cTn id="14" dur="500"/>
                                        <p:tgtEl>
                                          <p:spTgt spid="2673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67310"/>
                                        </p:tgtEl>
                                        <p:attrNameLst>
                                          <p:attrName>style.visibility</p:attrName>
                                        </p:attrNameLst>
                                      </p:cBhvr>
                                      <p:to>
                                        <p:strVal val="hidden"/>
                                      </p:to>
                                    </p:set>
                                  </p:childTnLst>
                                </p:cTn>
                              </p:par>
                            </p:childTnLst>
                          </p:cTn>
                        </p:par>
                        <p:par>
                          <p:cTn id="19" fill="hold" nodeType="afterGroup">
                            <p:stCondLst>
                              <p:cond delay="0"/>
                            </p:stCondLst>
                            <p:childTnLst>
                              <p:par>
                                <p:cTn id="20" presetID="0" presetClass="path" presetSubtype="0" accel="50000" decel="50000" fill="hold" nodeType="afterEffect">
                                  <p:stCondLst>
                                    <p:cond delay="0"/>
                                  </p:stCondLst>
                                  <p:childTnLst>
                                    <p:animMotion origin="layout" path="M -0.1849 0.16597 C -0.20069 0.16713 -0.21649 0.16759 -0.23212 0.16968 C -0.24271 0.17107 -0.26267 0.18079 -0.26267 0.18079 C -0.28437 0.2 -0.28837 0.21875 -0.29323 0.25116 C -0.28854 0.44398 -0.31094 0.32894 -0.28212 0.37708 C -0.2809 0.37917 -0.28021 0.38195 -0.27934 0.38449 " pathEditMode="relative" rAng="0" ptsTypes="fffffA">
                                      <p:cBhvr>
                                        <p:cTn id="21" dur="2000" fill="hold"/>
                                        <p:tgtEl>
                                          <p:spTgt spid="267306"/>
                                        </p:tgtEl>
                                        <p:attrNameLst>
                                          <p:attrName>ppt_x</p:attrName>
                                          <p:attrName>ppt_y</p:attrName>
                                        </p:attrNameLst>
                                      </p:cBhvr>
                                      <p:rCtr x="0" y="0"/>
                                    </p:animMotion>
                                  </p:childTnLst>
                                </p:cTn>
                              </p:par>
                              <p:par>
                                <p:cTn id="22" presetID="0" presetClass="path" presetSubtype="0" accel="50000" decel="50000" fill="hold" nodeType="withEffect">
                                  <p:stCondLst>
                                    <p:cond delay="0"/>
                                  </p:stCondLst>
                                  <p:childTnLst>
                                    <p:animMotion origin="layout" path="M -3.33333E-6 -1.11111E-6 C 0.01302 -0.00116 0.02604 -0.00162 0.03889 -0.00371 C 0.04184 -0.00417 0.04514 -0.00463 0.04722 -0.00741 C 0.06198 -0.02709 0.03611 -0.01227 0.05834 -0.02223 C 0.0625 -0.03889 0.06858 -0.0544 0.07778 -0.06667 C 0.08143 -0.08149 0.08334 -0.09607 0.08611 -0.11111 C 0.08993 -0.13125 0.09462 -0.14977 0.09722 -0.17037 C 0.09445 -0.21598 0.10556 -0.21482 0.09167 -0.21482 " pathEditMode="relative" ptsTypes="fffffffA">
                                      <p:cBhvr>
                                        <p:cTn id="23" dur="2000" fill="hold"/>
                                        <p:tgtEl>
                                          <p:spTgt spid="267308"/>
                                        </p:tgtEl>
                                        <p:attrNameLst>
                                          <p:attrName>ppt_x</p:attrName>
                                          <p:attrName>ppt_y</p:attrName>
                                        </p:attrNameLst>
                                      </p:cBhvr>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0.27934 0.38449 C -0.29305 0.39051 -0.30677 0.39236 -0.321 0.39561 C -0.32569 0.39653 -0.33038 0.39769 -0.33489 0.39931 C -0.34062 0.40139 -0.35156 0.40672 -0.35156 0.40672 C -0.36371 0.42292 -0.37604 0.42292 -0.38211 0.44746 C -0.38298 0.45116 -0.3835 0.4551 -0.38489 0.45857 C -0.38819 0.46644 -0.396 0.48079 -0.396 0.48079 C -0.39357 0.5125 -0.39704 0.52061 -0.37934 0.53635 C -0.37743 0.54005 -0.37638 0.54468 -0.37378 0.54746 C -0.36649 0.55533 -0.35208 0.55486 -0.34322 0.55486 " pathEditMode="relative" ptsTypes="fffffffffA">
                                      <p:cBhvr>
                                        <p:cTn id="27" dur="2000" fill="hold"/>
                                        <p:tgtEl>
                                          <p:spTgt spid="267306"/>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5E-6 -2.22222E-6 C 0.0349 -0.00231 0.04879 0.00602 0.07223 -0.01481 C 0.0783 -0.02685 0.08542 -0.03426 0.08889 -0.04815 C 0.09167 -0.09329 0.09011 -0.10301 0.08611 -0.14815 C 0.0849 -0.16134 0.08438 -0.17893 0.075 -0.18518 " pathEditMode="relative" ptsTypes="ffffA">
                                      <p:cBhvr>
                                        <p:cTn id="29" dur="2000" fill="hold"/>
                                        <p:tgtEl>
                                          <p:spTgt spid="2673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10" grpId="0" animBg="1"/>
      <p:bldP spid="267310"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CCAE0D5-6772-4B1F-B5F8-4B46D94FAAB6}" type="slidenum">
              <a:rPr lang="en-US" altLang="zh-CN" sz="1200" b="0" smtClean="0">
                <a:latin typeface="Arial" charset="0"/>
              </a:rPr>
              <a:pPr eaLnBrk="1" hangingPunct="1">
                <a:spcBef>
                  <a:spcPct val="0"/>
                </a:spcBef>
                <a:buClrTx/>
                <a:buFontTx/>
                <a:buNone/>
              </a:pPr>
              <a:t>61</a:t>
            </a:fld>
            <a:endParaRPr lang="en-US" altLang="zh-CN" sz="1200" b="0" smtClean="0">
              <a:latin typeface="Arial" charset="0"/>
            </a:endParaRPr>
          </a:p>
        </p:txBody>
      </p:sp>
      <p:sp>
        <p:nvSpPr>
          <p:cNvPr id="56323" name="Freeform 2"/>
          <p:cNvSpPr>
            <a:spLocks/>
          </p:cNvSpPr>
          <p:nvPr/>
        </p:nvSpPr>
        <p:spPr bwMode="auto">
          <a:xfrm>
            <a:off x="3967163" y="1701800"/>
            <a:ext cx="782637" cy="720725"/>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24" name="Freeform 3"/>
          <p:cNvSpPr>
            <a:spLocks/>
          </p:cNvSpPr>
          <p:nvPr/>
        </p:nvSpPr>
        <p:spPr bwMode="auto">
          <a:xfrm>
            <a:off x="3967163" y="1701800"/>
            <a:ext cx="782637" cy="720725"/>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FF00"/>
          </a:solidFill>
          <a:ln w="38100" cmpd="sng">
            <a:solidFill>
              <a:schemeClr val="tx1"/>
            </a:solidFill>
            <a:prstDash val="solid"/>
            <a:round/>
            <a:headEnd/>
            <a:tailEnd/>
          </a:ln>
        </p:spPr>
        <p:txBody>
          <a:bodyPr/>
          <a:lstStyle/>
          <a:p>
            <a:endParaRPr lang="zh-CN" altLang="en-US"/>
          </a:p>
        </p:txBody>
      </p:sp>
      <p:sp>
        <p:nvSpPr>
          <p:cNvPr id="56325" name="Rectangle 4"/>
          <p:cNvSpPr>
            <a:spLocks noChangeArrowheads="1"/>
          </p:cNvSpPr>
          <p:nvPr/>
        </p:nvSpPr>
        <p:spPr bwMode="auto">
          <a:xfrm>
            <a:off x="4211638" y="1774825"/>
            <a:ext cx="203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a:t>
            </a:r>
            <a:endParaRPr lang="en-US" altLang="zh-CN">
              <a:solidFill>
                <a:schemeClr val="bg1"/>
              </a:solidFill>
              <a:latin typeface="Times New Roman" pitchFamily="18" charset="0"/>
              <a:ea typeface="楷体_GB2312" pitchFamily="49" charset="-122"/>
            </a:endParaRPr>
          </a:p>
        </p:txBody>
      </p:sp>
      <p:sp>
        <p:nvSpPr>
          <p:cNvPr id="56326" name="Freeform 5"/>
          <p:cNvSpPr>
            <a:spLocks/>
          </p:cNvSpPr>
          <p:nvPr/>
        </p:nvSpPr>
        <p:spPr bwMode="auto">
          <a:xfrm>
            <a:off x="2405063" y="2901950"/>
            <a:ext cx="782637" cy="722313"/>
          </a:xfrm>
          <a:custGeom>
            <a:avLst/>
            <a:gdLst>
              <a:gd name="T0" fmla="*/ 0 w 341"/>
              <a:gd name="T1" fmla="*/ 2147483647 h 339"/>
              <a:gd name="T2" fmla="*/ 2147483647 w 341"/>
              <a:gd name="T3" fmla="*/ 2147483647 h 339"/>
              <a:gd name="T4" fmla="*/ 2147483647 w 341"/>
              <a:gd name="T5" fmla="*/ 2147483647 h 339"/>
              <a:gd name="T6" fmla="*/ 2147483647 w 341"/>
              <a:gd name="T7" fmla="*/ 2147483647 h 339"/>
              <a:gd name="T8" fmla="*/ 2147483647 w 341"/>
              <a:gd name="T9" fmla="*/ 2147483647 h 339"/>
              <a:gd name="T10" fmla="*/ 2147483647 w 341"/>
              <a:gd name="T11" fmla="*/ 2147483647 h 339"/>
              <a:gd name="T12" fmla="*/ 2147483647 w 341"/>
              <a:gd name="T13" fmla="*/ 2147483647 h 339"/>
              <a:gd name="T14" fmla="*/ 2147483647 w 341"/>
              <a:gd name="T15" fmla="*/ 2147483647 h 339"/>
              <a:gd name="T16" fmla="*/ 2147483647 w 341"/>
              <a:gd name="T17" fmla="*/ 2147483647 h 339"/>
              <a:gd name="T18" fmla="*/ 2147483647 w 341"/>
              <a:gd name="T19" fmla="*/ 2147483647 h 339"/>
              <a:gd name="T20" fmla="*/ 2147483647 w 341"/>
              <a:gd name="T21" fmla="*/ 2147483647 h 339"/>
              <a:gd name="T22" fmla="*/ 2147483647 w 341"/>
              <a:gd name="T23" fmla="*/ 2147483647 h 339"/>
              <a:gd name="T24" fmla="*/ 2147483647 w 341"/>
              <a:gd name="T25" fmla="*/ 0 h 339"/>
              <a:gd name="T26" fmla="*/ 2147483647 w 341"/>
              <a:gd name="T27" fmla="*/ 0 h 339"/>
              <a:gd name="T28" fmla="*/ 2147483647 w 341"/>
              <a:gd name="T29" fmla="*/ 2147483647 h 339"/>
              <a:gd name="T30" fmla="*/ 2147483647 w 341"/>
              <a:gd name="T31" fmla="*/ 2147483647 h 339"/>
              <a:gd name="T32" fmla="*/ 2147483647 w 341"/>
              <a:gd name="T33" fmla="*/ 2147483647 h 339"/>
              <a:gd name="T34" fmla="*/ 2147483647 w 341"/>
              <a:gd name="T35" fmla="*/ 2147483647 h 339"/>
              <a:gd name="T36" fmla="*/ 2147483647 w 341"/>
              <a:gd name="T37" fmla="*/ 2147483647 h 339"/>
              <a:gd name="T38" fmla="*/ 2147483647 w 341"/>
              <a:gd name="T39" fmla="*/ 2147483647 h 339"/>
              <a:gd name="T40" fmla="*/ 2147483647 w 341"/>
              <a:gd name="T41" fmla="*/ 2147483647 h 339"/>
              <a:gd name="T42" fmla="*/ 2147483647 w 341"/>
              <a:gd name="T43" fmla="*/ 2147483647 h 339"/>
              <a:gd name="T44" fmla="*/ 2147483647 w 341"/>
              <a:gd name="T45" fmla="*/ 2147483647 h 339"/>
              <a:gd name="T46" fmla="*/ 2147483647 w 341"/>
              <a:gd name="T47" fmla="*/ 2147483647 h 339"/>
              <a:gd name="T48" fmla="*/ 2147483647 w 341"/>
              <a:gd name="T49" fmla="*/ 2147483647 h 339"/>
              <a:gd name="T50" fmla="*/ 2147483647 w 341"/>
              <a:gd name="T51" fmla="*/ 2147483647 h 339"/>
              <a:gd name="T52" fmla="*/ 2147483647 w 341"/>
              <a:gd name="T53" fmla="*/ 2147483647 h 339"/>
              <a:gd name="T54" fmla="*/ 2147483647 w 341"/>
              <a:gd name="T55" fmla="*/ 2147483647 h 339"/>
              <a:gd name="T56" fmla="*/ 2147483647 w 341"/>
              <a:gd name="T57" fmla="*/ 2147483647 h 339"/>
              <a:gd name="T58" fmla="*/ 2147483647 w 341"/>
              <a:gd name="T59" fmla="*/ 2147483647 h 339"/>
              <a:gd name="T60" fmla="*/ 2147483647 w 341"/>
              <a:gd name="T61" fmla="*/ 2147483647 h 339"/>
              <a:gd name="T62" fmla="*/ 2147483647 w 341"/>
              <a:gd name="T63" fmla="*/ 2147483647 h 339"/>
              <a:gd name="T64" fmla="*/ 2147483647 w 341"/>
              <a:gd name="T65" fmla="*/ 2147483647 h 339"/>
              <a:gd name="T66" fmla="*/ 2147483647 w 341"/>
              <a:gd name="T67" fmla="*/ 2147483647 h 339"/>
              <a:gd name="T68" fmla="*/ 2147483647 w 341"/>
              <a:gd name="T69" fmla="*/ 2147483647 h 339"/>
              <a:gd name="T70" fmla="*/ 2147483647 w 341"/>
              <a:gd name="T71" fmla="*/ 2147483647 h 339"/>
              <a:gd name="T72" fmla="*/ 2147483647 w 341"/>
              <a:gd name="T73" fmla="*/ 2147483647 h 339"/>
              <a:gd name="T74" fmla="*/ 2147483647 w 341"/>
              <a:gd name="T75" fmla="*/ 2147483647 h 339"/>
              <a:gd name="T76" fmla="*/ 2147483647 w 341"/>
              <a:gd name="T77" fmla="*/ 2147483647 h 339"/>
              <a:gd name="T78" fmla="*/ 2147483647 w 341"/>
              <a:gd name="T79" fmla="*/ 2147483647 h 339"/>
              <a:gd name="T80" fmla="*/ 2147483647 w 341"/>
              <a:gd name="T81" fmla="*/ 2147483647 h 339"/>
              <a:gd name="T82" fmla="*/ 2147483647 w 341"/>
              <a:gd name="T83" fmla="*/ 2147483647 h 339"/>
              <a:gd name="T84" fmla="*/ 2147483647 w 341"/>
              <a:gd name="T85" fmla="*/ 2147483647 h 339"/>
              <a:gd name="T86" fmla="*/ 2147483647 w 341"/>
              <a:gd name="T87" fmla="*/ 2147483647 h 339"/>
              <a:gd name="T88" fmla="*/ 2147483647 w 341"/>
              <a:gd name="T89" fmla="*/ 2147483647 h 339"/>
              <a:gd name="T90" fmla="*/ 2147483647 w 341"/>
              <a:gd name="T91" fmla="*/ 2147483647 h 339"/>
              <a:gd name="T92" fmla="*/ 2147483647 w 341"/>
              <a:gd name="T93" fmla="*/ 2147483647 h 339"/>
              <a:gd name="T94" fmla="*/ 2147483647 w 341"/>
              <a:gd name="T95" fmla="*/ 2147483647 h 339"/>
              <a:gd name="T96" fmla="*/ 2147483647 w 341"/>
              <a:gd name="T97" fmla="*/ 2147483647 h 339"/>
              <a:gd name="T98" fmla="*/ 2147483647 w 341"/>
              <a:gd name="T99" fmla="*/ 2147483647 h 339"/>
              <a:gd name="T100" fmla="*/ 2147483647 w 341"/>
              <a:gd name="T101" fmla="*/ 2147483647 h 339"/>
              <a:gd name="T102" fmla="*/ 2147483647 w 341"/>
              <a:gd name="T103" fmla="*/ 2147483647 h 339"/>
              <a:gd name="T104" fmla="*/ 0 w 341"/>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27" name="Freeform 6"/>
          <p:cNvSpPr>
            <a:spLocks/>
          </p:cNvSpPr>
          <p:nvPr/>
        </p:nvSpPr>
        <p:spPr bwMode="auto">
          <a:xfrm>
            <a:off x="2405063" y="2901950"/>
            <a:ext cx="782637" cy="722313"/>
          </a:xfrm>
          <a:custGeom>
            <a:avLst/>
            <a:gdLst>
              <a:gd name="T0" fmla="*/ 0 w 341"/>
              <a:gd name="T1" fmla="*/ 2147483647 h 339"/>
              <a:gd name="T2" fmla="*/ 2147483647 w 341"/>
              <a:gd name="T3" fmla="*/ 2147483647 h 339"/>
              <a:gd name="T4" fmla="*/ 2147483647 w 341"/>
              <a:gd name="T5" fmla="*/ 2147483647 h 339"/>
              <a:gd name="T6" fmla="*/ 2147483647 w 341"/>
              <a:gd name="T7" fmla="*/ 2147483647 h 339"/>
              <a:gd name="T8" fmla="*/ 2147483647 w 341"/>
              <a:gd name="T9" fmla="*/ 2147483647 h 339"/>
              <a:gd name="T10" fmla="*/ 2147483647 w 341"/>
              <a:gd name="T11" fmla="*/ 2147483647 h 339"/>
              <a:gd name="T12" fmla="*/ 2147483647 w 341"/>
              <a:gd name="T13" fmla="*/ 2147483647 h 339"/>
              <a:gd name="T14" fmla="*/ 2147483647 w 341"/>
              <a:gd name="T15" fmla="*/ 2147483647 h 339"/>
              <a:gd name="T16" fmla="*/ 2147483647 w 341"/>
              <a:gd name="T17" fmla="*/ 2147483647 h 339"/>
              <a:gd name="T18" fmla="*/ 2147483647 w 341"/>
              <a:gd name="T19" fmla="*/ 2147483647 h 339"/>
              <a:gd name="T20" fmla="*/ 2147483647 w 341"/>
              <a:gd name="T21" fmla="*/ 2147483647 h 339"/>
              <a:gd name="T22" fmla="*/ 2147483647 w 341"/>
              <a:gd name="T23" fmla="*/ 2147483647 h 339"/>
              <a:gd name="T24" fmla="*/ 2147483647 w 341"/>
              <a:gd name="T25" fmla="*/ 0 h 339"/>
              <a:gd name="T26" fmla="*/ 2147483647 w 341"/>
              <a:gd name="T27" fmla="*/ 0 h 339"/>
              <a:gd name="T28" fmla="*/ 2147483647 w 341"/>
              <a:gd name="T29" fmla="*/ 2147483647 h 339"/>
              <a:gd name="T30" fmla="*/ 2147483647 w 341"/>
              <a:gd name="T31" fmla="*/ 2147483647 h 339"/>
              <a:gd name="T32" fmla="*/ 2147483647 w 341"/>
              <a:gd name="T33" fmla="*/ 2147483647 h 339"/>
              <a:gd name="T34" fmla="*/ 2147483647 w 341"/>
              <a:gd name="T35" fmla="*/ 2147483647 h 339"/>
              <a:gd name="T36" fmla="*/ 2147483647 w 341"/>
              <a:gd name="T37" fmla="*/ 2147483647 h 339"/>
              <a:gd name="T38" fmla="*/ 2147483647 w 341"/>
              <a:gd name="T39" fmla="*/ 2147483647 h 339"/>
              <a:gd name="T40" fmla="*/ 2147483647 w 341"/>
              <a:gd name="T41" fmla="*/ 2147483647 h 339"/>
              <a:gd name="T42" fmla="*/ 2147483647 w 341"/>
              <a:gd name="T43" fmla="*/ 2147483647 h 339"/>
              <a:gd name="T44" fmla="*/ 2147483647 w 341"/>
              <a:gd name="T45" fmla="*/ 2147483647 h 339"/>
              <a:gd name="T46" fmla="*/ 2147483647 w 341"/>
              <a:gd name="T47" fmla="*/ 2147483647 h 339"/>
              <a:gd name="T48" fmla="*/ 2147483647 w 341"/>
              <a:gd name="T49" fmla="*/ 2147483647 h 339"/>
              <a:gd name="T50" fmla="*/ 2147483647 w 341"/>
              <a:gd name="T51" fmla="*/ 2147483647 h 339"/>
              <a:gd name="T52" fmla="*/ 2147483647 w 341"/>
              <a:gd name="T53" fmla="*/ 2147483647 h 339"/>
              <a:gd name="T54" fmla="*/ 2147483647 w 341"/>
              <a:gd name="T55" fmla="*/ 2147483647 h 339"/>
              <a:gd name="T56" fmla="*/ 2147483647 w 341"/>
              <a:gd name="T57" fmla="*/ 2147483647 h 339"/>
              <a:gd name="T58" fmla="*/ 2147483647 w 341"/>
              <a:gd name="T59" fmla="*/ 2147483647 h 339"/>
              <a:gd name="T60" fmla="*/ 2147483647 w 341"/>
              <a:gd name="T61" fmla="*/ 2147483647 h 339"/>
              <a:gd name="T62" fmla="*/ 2147483647 w 341"/>
              <a:gd name="T63" fmla="*/ 2147483647 h 339"/>
              <a:gd name="T64" fmla="*/ 2147483647 w 341"/>
              <a:gd name="T65" fmla="*/ 2147483647 h 339"/>
              <a:gd name="T66" fmla="*/ 2147483647 w 341"/>
              <a:gd name="T67" fmla="*/ 2147483647 h 339"/>
              <a:gd name="T68" fmla="*/ 2147483647 w 341"/>
              <a:gd name="T69" fmla="*/ 2147483647 h 339"/>
              <a:gd name="T70" fmla="*/ 2147483647 w 341"/>
              <a:gd name="T71" fmla="*/ 2147483647 h 339"/>
              <a:gd name="T72" fmla="*/ 2147483647 w 341"/>
              <a:gd name="T73" fmla="*/ 2147483647 h 339"/>
              <a:gd name="T74" fmla="*/ 2147483647 w 341"/>
              <a:gd name="T75" fmla="*/ 2147483647 h 339"/>
              <a:gd name="T76" fmla="*/ 2147483647 w 341"/>
              <a:gd name="T77" fmla="*/ 2147483647 h 339"/>
              <a:gd name="T78" fmla="*/ 2147483647 w 341"/>
              <a:gd name="T79" fmla="*/ 2147483647 h 339"/>
              <a:gd name="T80" fmla="*/ 2147483647 w 341"/>
              <a:gd name="T81" fmla="*/ 2147483647 h 339"/>
              <a:gd name="T82" fmla="*/ 2147483647 w 341"/>
              <a:gd name="T83" fmla="*/ 2147483647 h 339"/>
              <a:gd name="T84" fmla="*/ 2147483647 w 341"/>
              <a:gd name="T85" fmla="*/ 2147483647 h 339"/>
              <a:gd name="T86" fmla="*/ 2147483647 w 341"/>
              <a:gd name="T87" fmla="*/ 2147483647 h 339"/>
              <a:gd name="T88" fmla="*/ 2147483647 w 341"/>
              <a:gd name="T89" fmla="*/ 2147483647 h 339"/>
              <a:gd name="T90" fmla="*/ 2147483647 w 341"/>
              <a:gd name="T91" fmla="*/ 2147483647 h 339"/>
              <a:gd name="T92" fmla="*/ 2147483647 w 341"/>
              <a:gd name="T93" fmla="*/ 2147483647 h 339"/>
              <a:gd name="T94" fmla="*/ 2147483647 w 341"/>
              <a:gd name="T95" fmla="*/ 2147483647 h 339"/>
              <a:gd name="T96" fmla="*/ 2147483647 w 341"/>
              <a:gd name="T97" fmla="*/ 2147483647 h 339"/>
              <a:gd name="T98" fmla="*/ 2147483647 w 341"/>
              <a:gd name="T99" fmla="*/ 2147483647 h 339"/>
              <a:gd name="T100" fmla="*/ 2147483647 w 341"/>
              <a:gd name="T101" fmla="*/ 2147483647 h 339"/>
              <a:gd name="T102" fmla="*/ 2147483647 w 341"/>
              <a:gd name="T103" fmla="*/ 2147483647 h 339"/>
              <a:gd name="T104" fmla="*/ 0 w 341"/>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28" name="Rectangle 7"/>
          <p:cNvSpPr>
            <a:spLocks noChangeArrowheads="1"/>
          </p:cNvSpPr>
          <p:nvPr/>
        </p:nvSpPr>
        <p:spPr bwMode="auto">
          <a:xfrm>
            <a:off x="2700338" y="2998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5</a:t>
            </a:r>
            <a:endParaRPr lang="en-US" altLang="zh-CN">
              <a:solidFill>
                <a:schemeClr val="bg1"/>
              </a:solidFill>
              <a:latin typeface="Times New Roman" pitchFamily="18" charset="0"/>
              <a:ea typeface="楷体_GB2312" pitchFamily="49" charset="-122"/>
            </a:endParaRPr>
          </a:p>
        </p:txBody>
      </p:sp>
      <p:sp>
        <p:nvSpPr>
          <p:cNvPr id="56329" name="Freeform 8"/>
          <p:cNvSpPr>
            <a:spLocks/>
          </p:cNvSpPr>
          <p:nvPr/>
        </p:nvSpPr>
        <p:spPr bwMode="auto">
          <a:xfrm>
            <a:off x="5532438" y="2901950"/>
            <a:ext cx="779462" cy="722313"/>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30" name="Freeform 9"/>
          <p:cNvSpPr>
            <a:spLocks/>
          </p:cNvSpPr>
          <p:nvPr/>
        </p:nvSpPr>
        <p:spPr bwMode="auto">
          <a:xfrm>
            <a:off x="5532438" y="2901950"/>
            <a:ext cx="779462" cy="722313"/>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1" name="Rectangle 10"/>
          <p:cNvSpPr>
            <a:spLocks noChangeArrowheads="1"/>
          </p:cNvSpPr>
          <p:nvPr/>
        </p:nvSpPr>
        <p:spPr bwMode="auto">
          <a:xfrm>
            <a:off x="5795963" y="2998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a:t>
            </a:r>
            <a:endParaRPr lang="en-US" altLang="zh-CN">
              <a:solidFill>
                <a:schemeClr val="bg1"/>
              </a:solidFill>
              <a:latin typeface="Times New Roman" pitchFamily="18" charset="0"/>
              <a:ea typeface="楷体_GB2312" pitchFamily="49" charset="-122"/>
            </a:endParaRPr>
          </a:p>
        </p:txBody>
      </p:sp>
      <p:sp>
        <p:nvSpPr>
          <p:cNvPr id="56332" name="Freeform 11"/>
          <p:cNvSpPr>
            <a:spLocks/>
          </p:cNvSpPr>
          <p:nvPr/>
        </p:nvSpPr>
        <p:spPr bwMode="auto">
          <a:xfrm>
            <a:off x="1622425" y="4340225"/>
            <a:ext cx="782638"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33" name="Freeform 12"/>
          <p:cNvSpPr>
            <a:spLocks/>
          </p:cNvSpPr>
          <p:nvPr/>
        </p:nvSpPr>
        <p:spPr bwMode="auto">
          <a:xfrm>
            <a:off x="1622425" y="4340225"/>
            <a:ext cx="782638"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4" name="Rectangle 13"/>
          <p:cNvSpPr>
            <a:spLocks noChangeArrowheads="1"/>
          </p:cNvSpPr>
          <p:nvPr/>
        </p:nvSpPr>
        <p:spPr bwMode="auto">
          <a:xfrm>
            <a:off x="1858963" y="4395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6</a:t>
            </a:r>
            <a:endParaRPr lang="en-US" altLang="zh-CN">
              <a:solidFill>
                <a:schemeClr val="bg1"/>
              </a:solidFill>
              <a:latin typeface="Times New Roman" pitchFamily="18" charset="0"/>
              <a:ea typeface="楷体_GB2312" pitchFamily="49" charset="-122"/>
            </a:endParaRPr>
          </a:p>
        </p:txBody>
      </p:sp>
      <p:sp>
        <p:nvSpPr>
          <p:cNvPr id="56335" name="Freeform 14"/>
          <p:cNvSpPr>
            <a:spLocks/>
          </p:cNvSpPr>
          <p:nvPr/>
        </p:nvSpPr>
        <p:spPr bwMode="auto">
          <a:xfrm>
            <a:off x="3187700" y="4340225"/>
            <a:ext cx="779463"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36" name="Freeform 15"/>
          <p:cNvSpPr>
            <a:spLocks/>
          </p:cNvSpPr>
          <p:nvPr/>
        </p:nvSpPr>
        <p:spPr bwMode="auto">
          <a:xfrm>
            <a:off x="3187700" y="4340225"/>
            <a:ext cx="779463"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7" name="Rectangle 16"/>
          <p:cNvSpPr>
            <a:spLocks noChangeArrowheads="1"/>
          </p:cNvSpPr>
          <p:nvPr/>
        </p:nvSpPr>
        <p:spPr bwMode="auto">
          <a:xfrm>
            <a:off x="3275013" y="4395788"/>
            <a:ext cx="5572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a:t>
            </a:r>
            <a:endParaRPr lang="en-US" altLang="zh-CN">
              <a:solidFill>
                <a:schemeClr val="bg1"/>
              </a:solidFill>
              <a:latin typeface="Times New Roman" pitchFamily="18" charset="0"/>
              <a:ea typeface="楷体_GB2312" pitchFamily="49" charset="-122"/>
            </a:endParaRPr>
          </a:p>
        </p:txBody>
      </p:sp>
      <p:sp>
        <p:nvSpPr>
          <p:cNvPr id="56338" name="Freeform 17"/>
          <p:cNvSpPr>
            <a:spLocks/>
          </p:cNvSpPr>
          <p:nvPr/>
        </p:nvSpPr>
        <p:spPr bwMode="auto">
          <a:xfrm>
            <a:off x="4749800" y="4340225"/>
            <a:ext cx="782638"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39" name="Freeform 18"/>
          <p:cNvSpPr>
            <a:spLocks/>
          </p:cNvSpPr>
          <p:nvPr/>
        </p:nvSpPr>
        <p:spPr bwMode="auto">
          <a:xfrm>
            <a:off x="4749800" y="4340225"/>
            <a:ext cx="782638"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0" name="Rectangle 19"/>
          <p:cNvSpPr>
            <a:spLocks noChangeArrowheads="1"/>
          </p:cNvSpPr>
          <p:nvPr/>
        </p:nvSpPr>
        <p:spPr bwMode="auto">
          <a:xfrm>
            <a:off x="4875213" y="4395788"/>
            <a:ext cx="428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a:t>
            </a:r>
            <a:endParaRPr lang="en-US" altLang="zh-CN">
              <a:solidFill>
                <a:schemeClr val="bg1"/>
              </a:solidFill>
              <a:latin typeface="Times New Roman" pitchFamily="18" charset="0"/>
              <a:ea typeface="楷体_GB2312" pitchFamily="49" charset="-122"/>
            </a:endParaRPr>
          </a:p>
        </p:txBody>
      </p:sp>
      <p:sp>
        <p:nvSpPr>
          <p:cNvPr id="56341" name="Freeform 20"/>
          <p:cNvSpPr>
            <a:spLocks/>
          </p:cNvSpPr>
          <p:nvPr/>
        </p:nvSpPr>
        <p:spPr bwMode="auto">
          <a:xfrm>
            <a:off x="6311900" y="4340225"/>
            <a:ext cx="781050"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42" name="Freeform 21"/>
          <p:cNvSpPr>
            <a:spLocks/>
          </p:cNvSpPr>
          <p:nvPr/>
        </p:nvSpPr>
        <p:spPr bwMode="auto">
          <a:xfrm>
            <a:off x="6311900" y="4340225"/>
            <a:ext cx="781050" cy="719138"/>
          </a:xfrm>
          <a:custGeom>
            <a:avLst/>
            <a:gdLst>
              <a:gd name="T0" fmla="*/ 0 w 340"/>
              <a:gd name="T1" fmla="*/ 2147483647 h 340"/>
              <a:gd name="T2" fmla="*/ 2147483647 w 340"/>
              <a:gd name="T3" fmla="*/ 2147483647 h 340"/>
              <a:gd name="T4" fmla="*/ 2147483647 w 340"/>
              <a:gd name="T5" fmla="*/ 2147483647 h 340"/>
              <a:gd name="T6" fmla="*/ 2147483647 w 340"/>
              <a:gd name="T7" fmla="*/ 2147483647 h 340"/>
              <a:gd name="T8" fmla="*/ 2147483647 w 340"/>
              <a:gd name="T9" fmla="*/ 2147483647 h 340"/>
              <a:gd name="T10" fmla="*/ 2147483647 w 340"/>
              <a:gd name="T11" fmla="*/ 2147483647 h 340"/>
              <a:gd name="T12" fmla="*/ 2147483647 w 340"/>
              <a:gd name="T13" fmla="*/ 2147483647 h 340"/>
              <a:gd name="T14" fmla="*/ 2147483647 w 340"/>
              <a:gd name="T15" fmla="*/ 2147483647 h 340"/>
              <a:gd name="T16" fmla="*/ 2147483647 w 340"/>
              <a:gd name="T17" fmla="*/ 2147483647 h 340"/>
              <a:gd name="T18" fmla="*/ 2147483647 w 340"/>
              <a:gd name="T19" fmla="*/ 2147483647 h 340"/>
              <a:gd name="T20" fmla="*/ 2147483647 w 340"/>
              <a:gd name="T21" fmla="*/ 2147483647 h 340"/>
              <a:gd name="T22" fmla="*/ 2147483647 w 340"/>
              <a:gd name="T23" fmla="*/ 2147483647 h 340"/>
              <a:gd name="T24" fmla="*/ 2147483647 w 340"/>
              <a:gd name="T25" fmla="*/ 0 h 340"/>
              <a:gd name="T26" fmla="*/ 2147483647 w 340"/>
              <a:gd name="T27" fmla="*/ 0 h 340"/>
              <a:gd name="T28" fmla="*/ 2147483647 w 340"/>
              <a:gd name="T29" fmla="*/ 2147483647 h 340"/>
              <a:gd name="T30" fmla="*/ 2147483647 w 340"/>
              <a:gd name="T31" fmla="*/ 2147483647 h 340"/>
              <a:gd name="T32" fmla="*/ 2147483647 w 340"/>
              <a:gd name="T33" fmla="*/ 2147483647 h 340"/>
              <a:gd name="T34" fmla="*/ 2147483647 w 340"/>
              <a:gd name="T35" fmla="*/ 2147483647 h 340"/>
              <a:gd name="T36" fmla="*/ 2147483647 w 340"/>
              <a:gd name="T37" fmla="*/ 2147483647 h 340"/>
              <a:gd name="T38" fmla="*/ 2147483647 w 340"/>
              <a:gd name="T39" fmla="*/ 2147483647 h 340"/>
              <a:gd name="T40" fmla="*/ 2147483647 w 340"/>
              <a:gd name="T41" fmla="*/ 2147483647 h 340"/>
              <a:gd name="T42" fmla="*/ 2147483647 w 340"/>
              <a:gd name="T43" fmla="*/ 2147483647 h 340"/>
              <a:gd name="T44" fmla="*/ 2147483647 w 340"/>
              <a:gd name="T45" fmla="*/ 2147483647 h 340"/>
              <a:gd name="T46" fmla="*/ 2147483647 w 340"/>
              <a:gd name="T47" fmla="*/ 2147483647 h 340"/>
              <a:gd name="T48" fmla="*/ 2147483647 w 340"/>
              <a:gd name="T49" fmla="*/ 2147483647 h 340"/>
              <a:gd name="T50" fmla="*/ 2147483647 w 340"/>
              <a:gd name="T51" fmla="*/ 2147483647 h 340"/>
              <a:gd name="T52" fmla="*/ 2147483647 w 340"/>
              <a:gd name="T53" fmla="*/ 2147483647 h 340"/>
              <a:gd name="T54" fmla="*/ 2147483647 w 340"/>
              <a:gd name="T55" fmla="*/ 2147483647 h 340"/>
              <a:gd name="T56" fmla="*/ 2147483647 w 340"/>
              <a:gd name="T57" fmla="*/ 2147483647 h 340"/>
              <a:gd name="T58" fmla="*/ 2147483647 w 340"/>
              <a:gd name="T59" fmla="*/ 2147483647 h 340"/>
              <a:gd name="T60" fmla="*/ 2147483647 w 340"/>
              <a:gd name="T61" fmla="*/ 2147483647 h 340"/>
              <a:gd name="T62" fmla="*/ 2147483647 w 340"/>
              <a:gd name="T63" fmla="*/ 2147483647 h 340"/>
              <a:gd name="T64" fmla="*/ 2147483647 w 340"/>
              <a:gd name="T65" fmla="*/ 2147483647 h 340"/>
              <a:gd name="T66" fmla="*/ 2147483647 w 340"/>
              <a:gd name="T67" fmla="*/ 2147483647 h 340"/>
              <a:gd name="T68" fmla="*/ 2147483647 w 340"/>
              <a:gd name="T69" fmla="*/ 2147483647 h 340"/>
              <a:gd name="T70" fmla="*/ 2147483647 w 340"/>
              <a:gd name="T71" fmla="*/ 2147483647 h 340"/>
              <a:gd name="T72" fmla="*/ 2147483647 w 340"/>
              <a:gd name="T73" fmla="*/ 2147483647 h 340"/>
              <a:gd name="T74" fmla="*/ 2147483647 w 340"/>
              <a:gd name="T75" fmla="*/ 2147483647 h 340"/>
              <a:gd name="T76" fmla="*/ 2147483647 w 340"/>
              <a:gd name="T77" fmla="*/ 2147483647 h 340"/>
              <a:gd name="T78" fmla="*/ 2147483647 w 340"/>
              <a:gd name="T79" fmla="*/ 2147483647 h 340"/>
              <a:gd name="T80" fmla="*/ 2147483647 w 340"/>
              <a:gd name="T81" fmla="*/ 2147483647 h 340"/>
              <a:gd name="T82" fmla="*/ 2147483647 w 340"/>
              <a:gd name="T83" fmla="*/ 2147483647 h 340"/>
              <a:gd name="T84" fmla="*/ 2147483647 w 340"/>
              <a:gd name="T85" fmla="*/ 2147483647 h 340"/>
              <a:gd name="T86" fmla="*/ 2147483647 w 340"/>
              <a:gd name="T87" fmla="*/ 2147483647 h 340"/>
              <a:gd name="T88" fmla="*/ 2147483647 w 340"/>
              <a:gd name="T89" fmla="*/ 2147483647 h 340"/>
              <a:gd name="T90" fmla="*/ 2147483647 w 340"/>
              <a:gd name="T91" fmla="*/ 2147483647 h 340"/>
              <a:gd name="T92" fmla="*/ 2147483647 w 340"/>
              <a:gd name="T93" fmla="*/ 2147483647 h 340"/>
              <a:gd name="T94" fmla="*/ 2147483647 w 340"/>
              <a:gd name="T95" fmla="*/ 2147483647 h 340"/>
              <a:gd name="T96" fmla="*/ 2147483647 w 340"/>
              <a:gd name="T97" fmla="*/ 2147483647 h 340"/>
              <a:gd name="T98" fmla="*/ 2147483647 w 340"/>
              <a:gd name="T99" fmla="*/ 2147483647 h 340"/>
              <a:gd name="T100" fmla="*/ 2147483647 w 340"/>
              <a:gd name="T101" fmla="*/ 2147483647 h 340"/>
              <a:gd name="T102" fmla="*/ 2147483647 w 340"/>
              <a:gd name="T103" fmla="*/ 2147483647 h 340"/>
              <a:gd name="T104" fmla="*/ 0 w 340"/>
              <a:gd name="T105" fmla="*/ 2147483647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3" name="Rectangle 22"/>
          <p:cNvSpPr>
            <a:spLocks noChangeArrowheads="1"/>
          </p:cNvSpPr>
          <p:nvPr/>
        </p:nvSpPr>
        <p:spPr bwMode="auto">
          <a:xfrm>
            <a:off x="6383338" y="4395788"/>
            <a:ext cx="6238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7</a:t>
            </a:r>
            <a:endParaRPr lang="en-US" altLang="zh-CN">
              <a:solidFill>
                <a:schemeClr val="bg1"/>
              </a:solidFill>
              <a:latin typeface="Times New Roman" pitchFamily="18" charset="0"/>
              <a:ea typeface="楷体_GB2312" pitchFamily="49" charset="-122"/>
            </a:endParaRPr>
          </a:p>
        </p:txBody>
      </p:sp>
      <p:grpSp>
        <p:nvGrpSpPr>
          <p:cNvPr id="56344" name="Group 38"/>
          <p:cNvGrpSpPr>
            <a:grpSpLocks/>
          </p:cNvGrpSpPr>
          <p:nvPr/>
        </p:nvGrpSpPr>
        <p:grpSpPr bwMode="auto">
          <a:xfrm>
            <a:off x="971550" y="5662613"/>
            <a:ext cx="782638" cy="719137"/>
            <a:chOff x="612" y="3567"/>
            <a:chExt cx="493" cy="453"/>
          </a:xfrm>
        </p:grpSpPr>
        <p:sp>
          <p:nvSpPr>
            <p:cNvPr id="56357" name="Freeform 2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58" name="Freeform 24"/>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9" name="Rectangle 25"/>
            <p:cNvSpPr>
              <a:spLocks noChangeArrowheads="1"/>
            </p:cNvSpPr>
            <p:nvPr/>
          </p:nvSpPr>
          <p:spPr bwMode="auto">
            <a:xfrm>
              <a:off x="690" y="3617"/>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10</a:t>
              </a:r>
              <a:endParaRPr lang="en-US" altLang="zh-CN">
                <a:solidFill>
                  <a:schemeClr val="bg1"/>
                </a:solidFill>
                <a:latin typeface="Times New Roman" pitchFamily="18" charset="0"/>
                <a:ea typeface="楷体_GB2312" pitchFamily="49" charset="-122"/>
              </a:endParaRPr>
            </a:p>
          </p:txBody>
        </p:sp>
      </p:grpSp>
      <p:sp>
        <p:nvSpPr>
          <p:cNvPr id="56345" name="Line 26"/>
          <p:cNvSpPr>
            <a:spLocks noChangeShapeType="1"/>
          </p:cNvSpPr>
          <p:nvPr/>
        </p:nvSpPr>
        <p:spPr bwMode="auto">
          <a:xfrm flipH="1">
            <a:off x="3063875" y="2300288"/>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Line 27"/>
          <p:cNvSpPr>
            <a:spLocks noChangeShapeType="1"/>
          </p:cNvSpPr>
          <p:nvPr/>
        </p:nvSpPr>
        <p:spPr bwMode="auto">
          <a:xfrm>
            <a:off x="4654550" y="2300288"/>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7" name="Line 28"/>
          <p:cNvSpPr>
            <a:spLocks noChangeShapeType="1"/>
          </p:cNvSpPr>
          <p:nvPr/>
        </p:nvSpPr>
        <p:spPr bwMode="auto">
          <a:xfrm flipH="1">
            <a:off x="2149475" y="3551238"/>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8" name="Line 29"/>
          <p:cNvSpPr>
            <a:spLocks noChangeShapeType="1"/>
          </p:cNvSpPr>
          <p:nvPr/>
        </p:nvSpPr>
        <p:spPr bwMode="auto">
          <a:xfrm>
            <a:off x="3035300" y="3544888"/>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Line 30"/>
          <p:cNvSpPr>
            <a:spLocks noChangeShapeType="1"/>
          </p:cNvSpPr>
          <p:nvPr/>
        </p:nvSpPr>
        <p:spPr bwMode="auto">
          <a:xfrm flipH="1">
            <a:off x="1528763" y="5027613"/>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Line 31"/>
          <p:cNvSpPr>
            <a:spLocks noChangeShapeType="1"/>
          </p:cNvSpPr>
          <p:nvPr/>
        </p:nvSpPr>
        <p:spPr bwMode="auto">
          <a:xfrm flipH="1">
            <a:off x="5280025" y="3560763"/>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1" name="Line 32"/>
          <p:cNvSpPr>
            <a:spLocks noChangeShapeType="1"/>
          </p:cNvSpPr>
          <p:nvPr/>
        </p:nvSpPr>
        <p:spPr bwMode="auto">
          <a:xfrm>
            <a:off x="6132513" y="3562350"/>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2" name="Rectangle 33"/>
          <p:cNvSpPr>
            <a:spLocks noGrp="1" noChangeArrowheads="1"/>
          </p:cNvSpPr>
          <p:nvPr>
            <p:ph type="body" idx="1"/>
          </p:nvPr>
        </p:nvSpPr>
        <p:spPr>
          <a:xfrm>
            <a:off x="457200" y="549275"/>
            <a:ext cx="8229600" cy="5975350"/>
          </a:xfrm>
        </p:spPr>
        <p:txBody>
          <a:bodyPr/>
          <a:lstStyle/>
          <a:p>
            <a:pPr eaLnBrk="1" hangingPunct="1"/>
            <a:r>
              <a:rPr lang="zh-CN" altLang="en-US" smtClean="0"/>
              <a:t>调整结果</a:t>
            </a:r>
          </a:p>
        </p:txBody>
      </p:sp>
      <p:sp>
        <p:nvSpPr>
          <p:cNvPr id="56353" name="Freeform 34"/>
          <p:cNvSpPr>
            <a:spLocks/>
          </p:cNvSpPr>
          <p:nvPr/>
        </p:nvSpPr>
        <p:spPr bwMode="auto">
          <a:xfrm>
            <a:off x="2360613" y="5734050"/>
            <a:ext cx="782637" cy="719138"/>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6354" name="Freeform 35"/>
          <p:cNvSpPr>
            <a:spLocks/>
          </p:cNvSpPr>
          <p:nvPr/>
        </p:nvSpPr>
        <p:spPr bwMode="auto">
          <a:xfrm>
            <a:off x="2360613" y="5734050"/>
            <a:ext cx="782637" cy="719138"/>
          </a:xfrm>
          <a:custGeom>
            <a:avLst/>
            <a:gdLst>
              <a:gd name="T0" fmla="*/ 0 w 340"/>
              <a:gd name="T1" fmla="*/ 2147483647 h 339"/>
              <a:gd name="T2" fmla="*/ 2147483647 w 340"/>
              <a:gd name="T3" fmla="*/ 2147483647 h 339"/>
              <a:gd name="T4" fmla="*/ 2147483647 w 340"/>
              <a:gd name="T5" fmla="*/ 2147483647 h 339"/>
              <a:gd name="T6" fmla="*/ 2147483647 w 340"/>
              <a:gd name="T7" fmla="*/ 2147483647 h 339"/>
              <a:gd name="T8" fmla="*/ 2147483647 w 340"/>
              <a:gd name="T9" fmla="*/ 2147483647 h 339"/>
              <a:gd name="T10" fmla="*/ 2147483647 w 340"/>
              <a:gd name="T11" fmla="*/ 2147483647 h 339"/>
              <a:gd name="T12" fmla="*/ 2147483647 w 340"/>
              <a:gd name="T13" fmla="*/ 2147483647 h 339"/>
              <a:gd name="T14" fmla="*/ 2147483647 w 340"/>
              <a:gd name="T15" fmla="*/ 2147483647 h 339"/>
              <a:gd name="T16" fmla="*/ 2147483647 w 340"/>
              <a:gd name="T17" fmla="*/ 2147483647 h 339"/>
              <a:gd name="T18" fmla="*/ 2147483647 w 340"/>
              <a:gd name="T19" fmla="*/ 2147483647 h 339"/>
              <a:gd name="T20" fmla="*/ 2147483647 w 340"/>
              <a:gd name="T21" fmla="*/ 2147483647 h 339"/>
              <a:gd name="T22" fmla="*/ 2147483647 w 340"/>
              <a:gd name="T23" fmla="*/ 2147483647 h 339"/>
              <a:gd name="T24" fmla="*/ 2147483647 w 340"/>
              <a:gd name="T25" fmla="*/ 0 h 339"/>
              <a:gd name="T26" fmla="*/ 2147483647 w 340"/>
              <a:gd name="T27" fmla="*/ 0 h 339"/>
              <a:gd name="T28" fmla="*/ 2147483647 w 340"/>
              <a:gd name="T29" fmla="*/ 2147483647 h 339"/>
              <a:gd name="T30" fmla="*/ 2147483647 w 340"/>
              <a:gd name="T31" fmla="*/ 2147483647 h 339"/>
              <a:gd name="T32" fmla="*/ 2147483647 w 340"/>
              <a:gd name="T33" fmla="*/ 2147483647 h 339"/>
              <a:gd name="T34" fmla="*/ 2147483647 w 340"/>
              <a:gd name="T35" fmla="*/ 2147483647 h 339"/>
              <a:gd name="T36" fmla="*/ 2147483647 w 340"/>
              <a:gd name="T37" fmla="*/ 2147483647 h 339"/>
              <a:gd name="T38" fmla="*/ 2147483647 w 340"/>
              <a:gd name="T39" fmla="*/ 2147483647 h 339"/>
              <a:gd name="T40" fmla="*/ 2147483647 w 340"/>
              <a:gd name="T41" fmla="*/ 2147483647 h 339"/>
              <a:gd name="T42" fmla="*/ 2147483647 w 340"/>
              <a:gd name="T43" fmla="*/ 2147483647 h 339"/>
              <a:gd name="T44" fmla="*/ 2147483647 w 340"/>
              <a:gd name="T45" fmla="*/ 2147483647 h 339"/>
              <a:gd name="T46" fmla="*/ 2147483647 w 340"/>
              <a:gd name="T47" fmla="*/ 2147483647 h 339"/>
              <a:gd name="T48" fmla="*/ 2147483647 w 340"/>
              <a:gd name="T49" fmla="*/ 2147483647 h 339"/>
              <a:gd name="T50" fmla="*/ 2147483647 w 340"/>
              <a:gd name="T51" fmla="*/ 2147483647 h 339"/>
              <a:gd name="T52" fmla="*/ 2147483647 w 340"/>
              <a:gd name="T53" fmla="*/ 2147483647 h 339"/>
              <a:gd name="T54" fmla="*/ 2147483647 w 340"/>
              <a:gd name="T55" fmla="*/ 2147483647 h 339"/>
              <a:gd name="T56" fmla="*/ 2147483647 w 340"/>
              <a:gd name="T57" fmla="*/ 2147483647 h 339"/>
              <a:gd name="T58" fmla="*/ 2147483647 w 340"/>
              <a:gd name="T59" fmla="*/ 2147483647 h 339"/>
              <a:gd name="T60" fmla="*/ 2147483647 w 340"/>
              <a:gd name="T61" fmla="*/ 2147483647 h 339"/>
              <a:gd name="T62" fmla="*/ 2147483647 w 340"/>
              <a:gd name="T63" fmla="*/ 2147483647 h 339"/>
              <a:gd name="T64" fmla="*/ 2147483647 w 340"/>
              <a:gd name="T65" fmla="*/ 2147483647 h 339"/>
              <a:gd name="T66" fmla="*/ 2147483647 w 340"/>
              <a:gd name="T67" fmla="*/ 2147483647 h 339"/>
              <a:gd name="T68" fmla="*/ 2147483647 w 340"/>
              <a:gd name="T69" fmla="*/ 2147483647 h 339"/>
              <a:gd name="T70" fmla="*/ 2147483647 w 340"/>
              <a:gd name="T71" fmla="*/ 2147483647 h 339"/>
              <a:gd name="T72" fmla="*/ 2147483647 w 340"/>
              <a:gd name="T73" fmla="*/ 2147483647 h 339"/>
              <a:gd name="T74" fmla="*/ 2147483647 w 340"/>
              <a:gd name="T75" fmla="*/ 2147483647 h 339"/>
              <a:gd name="T76" fmla="*/ 2147483647 w 340"/>
              <a:gd name="T77" fmla="*/ 2147483647 h 339"/>
              <a:gd name="T78" fmla="*/ 2147483647 w 340"/>
              <a:gd name="T79" fmla="*/ 2147483647 h 339"/>
              <a:gd name="T80" fmla="*/ 2147483647 w 340"/>
              <a:gd name="T81" fmla="*/ 2147483647 h 339"/>
              <a:gd name="T82" fmla="*/ 2147483647 w 340"/>
              <a:gd name="T83" fmla="*/ 2147483647 h 339"/>
              <a:gd name="T84" fmla="*/ 2147483647 w 340"/>
              <a:gd name="T85" fmla="*/ 2147483647 h 339"/>
              <a:gd name="T86" fmla="*/ 2147483647 w 340"/>
              <a:gd name="T87" fmla="*/ 2147483647 h 339"/>
              <a:gd name="T88" fmla="*/ 2147483647 w 340"/>
              <a:gd name="T89" fmla="*/ 2147483647 h 339"/>
              <a:gd name="T90" fmla="*/ 2147483647 w 340"/>
              <a:gd name="T91" fmla="*/ 2147483647 h 339"/>
              <a:gd name="T92" fmla="*/ 2147483647 w 340"/>
              <a:gd name="T93" fmla="*/ 2147483647 h 339"/>
              <a:gd name="T94" fmla="*/ 2147483647 w 340"/>
              <a:gd name="T95" fmla="*/ 2147483647 h 339"/>
              <a:gd name="T96" fmla="*/ 2147483647 w 340"/>
              <a:gd name="T97" fmla="*/ 2147483647 h 339"/>
              <a:gd name="T98" fmla="*/ 2147483647 w 340"/>
              <a:gd name="T99" fmla="*/ 2147483647 h 339"/>
              <a:gd name="T100" fmla="*/ 2147483647 w 340"/>
              <a:gd name="T101" fmla="*/ 2147483647 h 339"/>
              <a:gd name="T102" fmla="*/ 2147483647 w 340"/>
              <a:gd name="T103" fmla="*/ 2147483647 h 339"/>
              <a:gd name="T104" fmla="*/ 0 w 340"/>
              <a:gd name="T105" fmla="*/ 2147483647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5" name="Rectangle 36"/>
          <p:cNvSpPr>
            <a:spLocks noChangeArrowheads="1"/>
          </p:cNvSpPr>
          <p:nvPr/>
        </p:nvSpPr>
        <p:spPr bwMode="auto">
          <a:xfrm>
            <a:off x="2484438" y="5813425"/>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a:t>
            </a:r>
            <a:endParaRPr lang="en-US" altLang="zh-CN">
              <a:solidFill>
                <a:schemeClr val="bg1"/>
              </a:solidFill>
              <a:latin typeface="Times New Roman" pitchFamily="18" charset="0"/>
              <a:ea typeface="楷体_GB2312" pitchFamily="49" charset="-122"/>
            </a:endParaRPr>
          </a:p>
        </p:txBody>
      </p:sp>
      <p:sp>
        <p:nvSpPr>
          <p:cNvPr id="56356" name="Line 37"/>
          <p:cNvSpPr>
            <a:spLocks noChangeShapeType="1"/>
          </p:cNvSpPr>
          <p:nvPr/>
        </p:nvSpPr>
        <p:spPr bwMode="auto">
          <a:xfrm>
            <a:off x="2195513" y="5014913"/>
            <a:ext cx="431800" cy="792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E6FEB33-8299-4FD5-95A3-FFF84F669055}" type="slidenum">
              <a:rPr lang="en-US" altLang="zh-CN" sz="1200" b="0" smtClean="0">
                <a:latin typeface="Arial" charset="0"/>
              </a:rPr>
              <a:pPr eaLnBrk="1" hangingPunct="1">
                <a:spcBef>
                  <a:spcPct val="0"/>
                </a:spcBef>
                <a:buClrTx/>
                <a:buFontTx/>
                <a:buNone/>
              </a:pPr>
              <a:t>62</a:t>
            </a:fld>
            <a:endParaRPr lang="en-US" altLang="zh-CN" sz="1200" b="0" smtClean="0">
              <a:latin typeface="Arial" charset="0"/>
            </a:endParaRPr>
          </a:p>
        </p:txBody>
      </p:sp>
      <p:sp>
        <p:nvSpPr>
          <p:cNvPr id="57347" name="Rectangle 2"/>
          <p:cNvSpPr>
            <a:spLocks noGrp="1" noChangeArrowheads="1"/>
          </p:cNvSpPr>
          <p:nvPr>
            <p:ph type="body" idx="1"/>
          </p:nvPr>
        </p:nvSpPr>
        <p:spPr>
          <a:xfrm>
            <a:off x="0" y="0"/>
            <a:ext cx="9144000" cy="6381750"/>
          </a:xfrm>
        </p:spPr>
        <p:txBody>
          <a:bodyPr/>
          <a:lstStyle/>
          <a:p>
            <a:pPr marL="609600" indent="-609600" eaLnBrk="1" hangingPunct="1">
              <a:lnSpc>
                <a:spcPct val="110000"/>
              </a:lnSpc>
              <a:spcBef>
                <a:spcPct val="10000"/>
              </a:spcBef>
            </a:pPr>
            <a:r>
              <a:rPr lang="zh-CN" altLang="en-US" smtClean="0">
                <a:solidFill>
                  <a:srgbClr val="FFFF00"/>
                </a:solidFill>
              </a:rPr>
              <a:t>把根结点加入到小根堆中的算法</a:t>
            </a:r>
          </a:p>
          <a:p>
            <a:pPr marL="609600" indent="-609600" algn="just" eaLnBrk="1" hangingPunct="1">
              <a:lnSpc>
                <a:spcPct val="90000"/>
              </a:lnSpc>
              <a:spcBef>
                <a:spcPct val="0"/>
              </a:spcBef>
              <a:buClrTx/>
              <a:buFontTx/>
              <a:buNone/>
            </a:pPr>
            <a:r>
              <a:rPr lang="en-US" altLang="zh-CN" smtClean="0"/>
              <a:t>void CreatHeap (T R[], int n, int begin)</a:t>
            </a:r>
          </a:p>
          <a:p>
            <a:pPr marL="609600" indent="-609600" algn="just">
              <a:lnSpc>
                <a:spcPct val="90000"/>
              </a:lnSpc>
              <a:spcBef>
                <a:spcPct val="0"/>
              </a:spcBef>
              <a:buClrTx/>
              <a:buFontTx/>
              <a:buNone/>
            </a:pPr>
            <a:r>
              <a:rPr lang="en-US" altLang="zh-CN" smtClean="0"/>
              <a:t>{</a:t>
            </a:r>
          </a:p>
          <a:p>
            <a:pPr marL="609600" indent="-609600" algn="just">
              <a:lnSpc>
                <a:spcPct val="90000"/>
              </a:lnSpc>
              <a:spcBef>
                <a:spcPct val="0"/>
              </a:spcBef>
              <a:buClrTx/>
              <a:buFontTx/>
              <a:buNone/>
            </a:pPr>
            <a:r>
              <a:rPr lang="en-US" altLang="zh-CN" smtClean="0"/>
              <a:t>	int i=begin, j = 2*i+1;   T  x;</a:t>
            </a:r>
          </a:p>
          <a:p>
            <a:pPr marL="609600" indent="-609600" algn="just">
              <a:lnSpc>
                <a:spcPct val="90000"/>
              </a:lnSpc>
              <a:spcBef>
                <a:spcPct val="0"/>
              </a:spcBef>
              <a:buClrTx/>
              <a:buFontTx/>
              <a:buNone/>
            </a:pPr>
            <a:r>
              <a:rPr lang="en-US" altLang="zh-CN" smtClean="0">
                <a:latin typeface="Arial" charset="0"/>
              </a:rPr>
              <a:t> </a:t>
            </a:r>
            <a:r>
              <a:rPr lang="en-US" altLang="zh-CN" smtClean="0"/>
              <a:t>	// i</a:t>
            </a:r>
            <a:r>
              <a:rPr lang="zh-CN" altLang="en-US" smtClean="0"/>
              <a:t>为要建堆的二叉树根结点下标</a:t>
            </a:r>
          </a:p>
          <a:p>
            <a:pPr marL="609600" indent="-609600" algn="just">
              <a:lnSpc>
                <a:spcPct val="90000"/>
              </a:lnSpc>
              <a:spcBef>
                <a:spcPct val="0"/>
              </a:spcBef>
              <a:buClrTx/>
              <a:buFontTx/>
              <a:buNone/>
            </a:pPr>
            <a:r>
              <a:rPr lang="zh-CN" altLang="en-US" smtClean="0"/>
              <a:t>	</a:t>
            </a:r>
            <a:r>
              <a:rPr lang="en-US" altLang="zh-CN" smtClean="0"/>
              <a:t>// j</a:t>
            </a:r>
            <a:r>
              <a:rPr lang="zh-CN" altLang="en-US" smtClean="0"/>
              <a:t>为</a:t>
            </a:r>
            <a:r>
              <a:rPr lang="en-US" altLang="zh-CN" smtClean="0"/>
              <a:t>i</a:t>
            </a:r>
            <a:r>
              <a:rPr lang="zh-CN" altLang="en-US" smtClean="0"/>
              <a:t>的左孩子结点的下标</a:t>
            </a:r>
          </a:p>
          <a:p>
            <a:pPr marL="609600" indent="-609600" algn="just">
              <a:lnSpc>
                <a:spcPct val="90000"/>
              </a:lnSpc>
              <a:spcBef>
                <a:spcPct val="0"/>
              </a:spcBef>
              <a:buClrTx/>
              <a:buFontTx/>
              <a:buNone/>
            </a:pPr>
            <a:r>
              <a:rPr lang="zh-CN" altLang="en-US" smtClean="0"/>
              <a:t>	</a:t>
            </a:r>
            <a:r>
              <a:rPr lang="en-US" altLang="zh-CN" smtClean="0"/>
              <a:t>while(j &lt; n) //</a:t>
            </a:r>
            <a:r>
              <a:rPr lang="zh-CN" altLang="en-US" smtClean="0"/>
              <a:t>若有孩子结点，则循环</a:t>
            </a:r>
          </a:p>
          <a:p>
            <a:pPr marL="609600" indent="-609600" algn="just">
              <a:lnSpc>
                <a:spcPct val="90000"/>
              </a:lnSpc>
              <a:spcBef>
                <a:spcPct val="0"/>
              </a:spcBef>
              <a:buClrTx/>
              <a:buFontTx/>
              <a:buNone/>
            </a:pPr>
            <a:r>
              <a:rPr lang="zh-CN" altLang="en-US" smtClean="0"/>
              <a:t>	</a:t>
            </a:r>
            <a:r>
              <a:rPr lang="en-US" altLang="zh-CN" smtClean="0"/>
              <a:t>{	//</a:t>
            </a:r>
            <a:r>
              <a:rPr lang="zh-CN" altLang="en-US" smtClean="0"/>
              <a:t>寻找左右孩子结点中的较大者</a:t>
            </a:r>
            <a:r>
              <a:rPr lang="en-US" altLang="zh-CN" smtClean="0"/>
              <a:t>,j</a:t>
            </a:r>
            <a:r>
              <a:rPr lang="zh-CN" altLang="en-US" smtClean="0"/>
              <a:t>为其下标</a:t>
            </a:r>
          </a:p>
          <a:p>
            <a:pPr marL="609600" indent="-609600" algn="just">
              <a:lnSpc>
                <a:spcPct val="90000"/>
              </a:lnSpc>
              <a:spcBef>
                <a:spcPct val="0"/>
              </a:spcBef>
              <a:buClrTx/>
              <a:buFontTx/>
              <a:buNone/>
            </a:pPr>
            <a:r>
              <a:rPr lang="zh-CN" altLang="en-US" smtClean="0"/>
              <a:t>		</a:t>
            </a:r>
            <a:r>
              <a:rPr lang="en-US" altLang="zh-CN" smtClean="0"/>
              <a:t>if(j &lt; n-1 &amp;&amp; R[j].key &gt;R[j+1].key) j++;</a:t>
            </a:r>
          </a:p>
          <a:p>
            <a:pPr marL="609600" indent="-609600" algn="just">
              <a:lnSpc>
                <a:spcPct val="90000"/>
              </a:lnSpc>
              <a:spcBef>
                <a:spcPct val="0"/>
              </a:spcBef>
              <a:buClrTx/>
              <a:buFontTx/>
              <a:buNone/>
            </a:pPr>
            <a:r>
              <a:rPr lang="en-US" altLang="zh-CN" smtClean="0">
                <a:latin typeface="Arial" charset="0"/>
              </a:rPr>
              <a:t> </a:t>
            </a:r>
            <a:r>
              <a:rPr lang="en-US" altLang="zh-CN" smtClean="0"/>
              <a:t>		if(R[i].key &lt; R[j].key)  break; //</a:t>
            </a:r>
            <a:r>
              <a:rPr lang="zh-CN" altLang="en-US" smtClean="0"/>
              <a:t>结束筛选</a:t>
            </a:r>
          </a:p>
          <a:p>
            <a:pPr marL="609600" indent="-609600" algn="just">
              <a:lnSpc>
                <a:spcPct val="90000"/>
              </a:lnSpc>
              <a:spcBef>
                <a:spcPct val="0"/>
              </a:spcBef>
              <a:buClrTx/>
              <a:buFontTx/>
              <a:buNone/>
            </a:pPr>
            <a:r>
              <a:rPr lang="zh-CN" altLang="en-US" smtClean="0"/>
              <a:t>          </a:t>
            </a:r>
            <a:r>
              <a:rPr lang="en-US" altLang="zh-CN" smtClean="0"/>
              <a:t>else	{  x=R[i] ; R[i]=R[j]; R[j]=x;	</a:t>
            </a:r>
          </a:p>
          <a:p>
            <a:pPr marL="609600" indent="-609600" algn="just">
              <a:lnSpc>
                <a:spcPct val="90000"/>
              </a:lnSpc>
              <a:spcBef>
                <a:spcPct val="0"/>
              </a:spcBef>
              <a:buClrTx/>
              <a:buFontTx/>
              <a:buNone/>
            </a:pPr>
            <a:r>
              <a:rPr lang="en-US" altLang="zh-CN" smtClean="0"/>
              <a:t>                        parent = j;	j = 2* i +1;	</a:t>
            </a:r>
          </a:p>
          <a:p>
            <a:pPr marL="609600" indent="-609600" algn="just">
              <a:lnSpc>
                <a:spcPct val="90000"/>
              </a:lnSpc>
              <a:spcBef>
                <a:spcPct val="0"/>
              </a:spcBef>
              <a:buClrTx/>
              <a:buFontTx/>
              <a:buNone/>
            </a:pPr>
            <a:r>
              <a:rPr lang="en-US" altLang="zh-CN" smtClean="0"/>
              <a:t>                     }</a:t>
            </a:r>
          </a:p>
          <a:p>
            <a:pPr marL="609600" indent="-609600" algn="just">
              <a:lnSpc>
                <a:spcPct val="90000"/>
              </a:lnSpc>
              <a:spcBef>
                <a:spcPct val="0"/>
              </a:spcBef>
              <a:buClrTx/>
              <a:buFontTx/>
              <a:buNone/>
            </a:pPr>
            <a:r>
              <a:rPr lang="en-US" altLang="zh-CN" smtClean="0"/>
              <a:t>	}</a:t>
            </a:r>
            <a:r>
              <a:rPr lang="en-US" altLang="zh-CN" smtClean="0">
                <a:latin typeface="Arial" charset="0"/>
              </a:rPr>
              <a:t> </a:t>
            </a:r>
            <a:endParaRPr lang="en-US" altLang="zh-CN" smtClean="0"/>
          </a:p>
          <a:p>
            <a:pPr marL="609600" indent="-609600" algn="just">
              <a:lnSpc>
                <a:spcPct val="90000"/>
              </a:lnSpc>
              <a:spcBef>
                <a:spcPct val="0"/>
              </a:spcBef>
              <a:buClrTx/>
              <a:buFontTx/>
              <a:buNone/>
            </a:pPr>
            <a:r>
              <a:rPr lang="en-US" altLang="zh-CN" smtClean="0"/>
              <a:t>}</a:t>
            </a:r>
          </a:p>
        </p:txBody>
      </p:sp>
      <p:sp>
        <p:nvSpPr>
          <p:cNvPr id="169989" name="Text Box 5"/>
          <p:cNvSpPr txBox="1">
            <a:spLocks noChangeArrowheads="1"/>
          </p:cNvSpPr>
          <p:nvPr/>
        </p:nvSpPr>
        <p:spPr bwMode="auto">
          <a:xfrm>
            <a:off x="900113" y="3357563"/>
            <a:ext cx="8243887" cy="1076325"/>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a:solidFill>
                  <a:schemeClr val="bg2"/>
                </a:solidFill>
                <a:latin typeface="Times New Roman" pitchFamily="18" charset="0"/>
              </a:rPr>
              <a:t>if(j &lt; n-1 &amp;&amp; R[j].key &lt;R[j+1].key) j++;</a:t>
            </a:r>
          </a:p>
          <a:p>
            <a:pPr eaLnBrk="1" hangingPunct="1">
              <a:spcBef>
                <a:spcPct val="0"/>
              </a:spcBef>
              <a:buClrTx/>
              <a:buFontTx/>
              <a:buNone/>
            </a:pPr>
            <a:r>
              <a:rPr kumimoji="0" lang="en-US" altLang="zh-CN">
                <a:solidFill>
                  <a:schemeClr val="bg2"/>
                </a:solidFill>
                <a:latin typeface="Times New Roman" pitchFamily="18" charset="0"/>
              </a:rPr>
              <a:t>if(R[i].key &gt;= R[j].key)  break;  //</a:t>
            </a:r>
            <a:r>
              <a:rPr kumimoji="0" lang="zh-CN" altLang="en-US">
                <a:solidFill>
                  <a:srgbClr val="FF0909"/>
                </a:solidFill>
                <a:latin typeface="Times New Roman" pitchFamily="18" charset="0"/>
              </a:rPr>
              <a:t>建大根堆</a:t>
            </a:r>
            <a:endParaRPr lang="zh-CN" altLang="en-US" b="0">
              <a:solidFill>
                <a:srgbClr val="FF0909"/>
              </a:solidFill>
              <a:latin typeface="Times New Roman"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anim calcmode="lin" valueType="num">
                                      <p:cBhvr>
                                        <p:cTn id="7" dur="500" fill="hold"/>
                                        <p:tgtEl>
                                          <p:spTgt spid="169989"/>
                                        </p:tgtEl>
                                        <p:attrNameLst>
                                          <p:attrName>ppt_w</p:attrName>
                                        </p:attrNameLst>
                                      </p:cBhvr>
                                      <p:tavLst>
                                        <p:tav tm="0">
                                          <p:val>
                                            <p:fltVal val="0"/>
                                          </p:val>
                                        </p:tav>
                                        <p:tav tm="100000">
                                          <p:val>
                                            <p:strVal val="#ppt_w"/>
                                          </p:val>
                                        </p:tav>
                                      </p:tavLst>
                                    </p:anim>
                                    <p:anim calcmode="lin" valueType="num">
                                      <p:cBhvr>
                                        <p:cTn id="8" dur="500" fill="hold"/>
                                        <p:tgtEl>
                                          <p:spTgt spid="169989"/>
                                        </p:tgtEl>
                                        <p:attrNameLst>
                                          <p:attrName>ppt_h</p:attrName>
                                        </p:attrNameLst>
                                      </p:cBhvr>
                                      <p:tavLst>
                                        <p:tav tm="0">
                                          <p:val>
                                            <p:fltVal val="0"/>
                                          </p:val>
                                        </p:tav>
                                        <p:tav tm="100000">
                                          <p:val>
                                            <p:strVal val="#ppt_h"/>
                                          </p:val>
                                        </p:tav>
                                      </p:tavLst>
                                    </p:anim>
                                    <p:animEffect transition="in" filter="fade">
                                      <p:cBhvr>
                                        <p:cTn id="9"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4AE175A2-32AD-49AE-92D5-5124159745E5}" type="slidenum">
              <a:rPr lang="en-US" altLang="zh-CN" sz="1200" b="0" smtClean="0">
                <a:latin typeface="Arial" charset="0"/>
              </a:rPr>
              <a:pPr eaLnBrk="1" hangingPunct="1">
                <a:spcBef>
                  <a:spcPct val="0"/>
                </a:spcBef>
                <a:buClrTx/>
                <a:buFontTx/>
                <a:buNone/>
              </a:pPr>
              <a:t>63</a:t>
            </a:fld>
            <a:endParaRPr lang="en-US" altLang="zh-CN" sz="1200" b="0" smtClean="0">
              <a:latin typeface="Arial" charset="0"/>
            </a:endParaRPr>
          </a:p>
        </p:txBody>
      </p:sp>
      <p:sp>
        <p:nvSpPr>
          <p:cNvPr id="58371" name="Rectangle 3"/>
          <p:cNvSpPr>
            <a:spLocks noGrp="1" noChangeArrowheads="1"/>
          </p:cNvSpPr>
          <p:nvPr>
            <p:ph type="body" idx="1"/>
          </p:nvPr>
        </p:nvSpPr>
        <p:spPr/>
        <p:txBody>
          <a:bodyPr/>
          <a:lstStyle/>
          <a:p>
            <a:pPr eaLnBrk="1" hangingPunct="1">
              <a:buFont typeface="Wingdings" pitchFamily="2" charset="2"/>
              <a:buNone/>
            </a:pPr>
            <a:r>
              <a:rPr lang="zh-CN" altLang="en-US" smtClean="0">
                <a:solidFill>
                  <a:schemeClr val="hlink"/>
                </a:solidFill>
              </a:rPr>
              <a:t>问题二：如果把所有结点加入到小根堆中</a:t>
            </a:r>
          </a:p>
          <a:p>
            <a:pPr eaLnBrk="1" hangingPunct="1">
              <a:buFont typeface="Wingdings" pitchFamily="2" charset="2"/>
              <a:buNone/>
            </a:pPr>
            <a:r>
              <a:rPr lang="en-US" altLang="zh-CN" sz="3600" smtClean="0"/>
              <a:t>1</a:t>
            </a:r>
            <a:r>
              <a:rPr lang="zh-CN" altLang="en-US" sz="3600" smtClean="0"/>
              <a:t>：</a:t>
            </a:r>
            <a:r>
              <a:rPr lang="en-US" altLang="zh-CN" sz="3600" smtClean="0"/>
              <a:t>n</a:t>
            </a:r>
            <a:r>
              <a:rPr lang="zh-CN" altLang="en-US" sz="3600" smtClean="0"/>
              <a:t>个结点的完全二叉树中，</a:t>
            </a:r>
            <a:r>
              <a:rPr lang="en-US" altLang="zh-CN" sz="3600" smtClean="0"/>
              <a:t>0~ </a:t>
            </a:r>
            <a:r>
              <a:rPr kumimoji="1" lang="en-US" altLang="zh-CN" sz="3600" smtClean="0"/>
              <a:t>n/2-1</a:t>
            </a:r>
            <a:r>
              <a:rPr kumimoji="1" lang="zh-CN" altLang="en-US" sz="3600" smtClean="0"/>
              <a:t>为非</a:t>
            </a:r>
            <a:r>
              <a:rPr lang="zh-CN" altLang="en-US" sz="3600" smtClean="0"/>
              <a:t>叶子结点， </a:t>
            </a:r>
            <a:r>
              <a:rPr kumimoji="1" lang="en-US" altLang="zh-CN" sz="3600" smtClean="0"/>
              <a:t>n/2~n-1</a:t>
            </a:r>
            <a:r>
              <a:rPr kumimoji="1" lang="zh-CN" altLang="en-US" sz="3600" smtClean="0"/>
              <a:t>则为叶子结点。叶子结点自成堆只有一个结点的堆结构。</a:t>
            </a:r>
          </a:p>
          <a:p>
            <a:pPr eaLnBrk="1" hangingPunct="1">
              <a:buFont typeface="Wingdings" pitchFamily="2" charset="2"/>
              <a:buNone/>
            </a:pPr>
            <a:r>
              <a:rPr kumimoji="1" lang="en-US" altLang="zh-CN" sz="3600" smtClean="0"/>
              <a:t>2</a:t>
            </a:r>
            <a:r>
              <a:rPr kumimoji="1" lang="zh-CN" altLang="en-US" sz="3600" smtClean="0"/>
              <a:t>：从第</a:t>
            </a:r>
            <a:r>
              <a:rPr kumimoji="1" lang="en-US" altLang="zh-CN" sz="3600" smtClean="0"/>
              <a:t>n/2-1</a:t>
            </a:r>
            <a:r>
              <a:rPr kumimoji="1" lang="zh-CN" altLang="en-US" sz="3600" smtClean="0"/>
              <a:t>开始到第</a:t>
            </a:r>
            <a:r>
              <a:rPr kumimoji="1" lang="en-US" altLang="zh-CN" sz="3600" smtClean="0"/>
              <a:t>0</a:t>
            </a:r>
            <a:r>
              <a:rPr kumimoji="1" lang="zh-CN" altLang="en-US" sz="3600" smtClean="0"/>
              <a:t>个结点，循环加入到堆结构中。</a:t>
            </a:r>
          </a:p>
          <a:p>
            <a:pPr eaLnBrk="1" hangingPunct="1">
              <a:buFont typeface="Wingdings" pitchFamily="2" charset="2"/>
              <a:buNone/>
            </a:pPr>
            <a:endParaRPr kumimoji="1" lang="en-US" altLang="zh-CN" sz="3600" smtClean="0"/>
          </a:p>
        </p:txBody>
      </p:sp>
      <p:sp>
        <p:nvSpPr>
          <p:cNvPr id="58372" name="Rectangle 4"/>
          <p:cNvSpPr>
            <a:spLocks noChangeArrowheads="1"/>
          </p:cNvSpPr>
          <p:nvPr/>
        </p:nvSpPr>
        <p:spPr bwMode="auto">
          <a:xfrm>
            <a:off x="323850" y="5762625"/>
            <a:ext cx="77184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90000"/>
              </a:lnSpc>
              <a:buFont typeface="Wingdings" pitchFamily="2" charset="2"/>
              <a:buNone/>
            </a:pPr>
            <a:r>
              <a:rPr lang="zh-CN" altLang="en-US">
                <a:latin typeface="Times New Roman" pitchFamily="18" charset="0"/>
              </a:rPr>
              <a:t>例：关键字序列：</a:t>
            </a:r>
            <a:r>
              <a:rPr kumimoji="0" lang="en-US" altLang="zh-CN">
                <a:latin typeface="Times New Roman" pitchFamily="18" charset="0"/>
              </a:rPr>
              <a:t>{81,49,19,38,97,76,13,27}</a:t>
            </a:r>
          </a:p>
        </p:txBody>
      </p:sp>
      <p:sp>
        <p:nvSpPr>
          <p:cNvPr id="241670" name="Rectangle 6"/>
          <p:cNvSpPr>
            <a:spLocks noGrp="1" noRot="1" noChangeArrowheads="1"/>
          </p:cNvSpPr>
          <p:nvPr>
            <p:ph type="title"/>
          </p:nvPr>
        </p:nvSpPr>
        <p:spPr/>
        <p:txBody>
          <a:bodyPr/>
          <a:lstStyle/>
          <a:p>
            <a:pPr eaLnBrk="1" hangingPunct="1">
              <a:defRPr/>
            </a:pPr>
            <a:r>
              <a:rPr lang="zh-CN" altLang="en-US" smtClean="0"/>
              <a:t>（</a:t>
            </a:r>
            <a:r>
              <a:rPr lang="en-US" altLang="zh-CN" smtClean="0"/>
              <a:t>1</a:t>
            </a:r>
            <a:r>
              <a:rPr lang="zh-CN" altLang="en-US" smtClean="0"/>
              <a:t>）建立初始堆</a:t>
            </a:r>
          </a:p>
        </p:txBody>
      </p:sp>
    </p:spTree>
  </p:cSld>
  <p:clrMapOvr>
    <a:masterClrMapping/>
  </p:clrMapOvr>
  <p:transition spd="med">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5A20BC7B-32D6-4776-8D94-A3FC986FEE4F}" type="slidenum">
              <a:rPr lang="en-US" altLang="zh-CN" sz="1200" b="0" smtClean="0">
                <a:latin typeface="Arial" charset="0"/>
              </a:rPr>
              <a:pPr eaLnBrk="1" hangingPunct="1">
                <a:spcBef>
                  <a:spcPct val="0"/>
                </a:spcBef>
                <a:buClrTx/>
                <a:buFontTx/>
                <a:buNone/>
              </a:pPr>
              <a:t>64</a:t>
            </a:fld>
            <a:endParaRPr lang="en-US" altLang="zh-CN" sz="1200" b="0" smtClean="0">
              <a:latin typeface="Arial" charset="0"/>
            </a:endParaRPr>
          </a:p>
        </p:txBody>
      </p:sp>
      <p:sp>
        <p:nvSpPr>
          <p:cNvPr id="59395" name="Rectangle 2"/>
          <p:cNvSpPr>
            <a:spLocks noGrp="1" noChangeArrowheads="1"/>
          </p:cNvSpPr>
          <p:nvPr>
            <p:ph type="body" idx="1"/>
          </p:nvPr>
        </p:nvSpPr>
        <p:spPr>
          <a:xfrm>
            <a:off x="395288" y="404813"/>
            <a:ext cx="8748712" cy="746125"/>
          </a:xfrm>
        </p:spPr>
        <p:txBody>
          <a:bodyPr/>
          <a:lstStyle/>
          <a:p>
            <a:pPr eaLnBrk="1" hangingPunct="1">
              <a:lnSpc>
                <a:spcPct val="90000"/>
              </a:lnSpc>
              <a:buFont typeface="Wingdings" pitchFamily="2" charset="2"/>
              <a:buNone/>
            </a:pPr>
            <a:r>
              <a:rPr lang="en-US" altLang="en-US" sz="3600" smtClean="0"/>
              <a:t>{81,49,19,38,97,76,13,27}</a:t>
            </a:r>
            <a:r>
              <a:rPr lang="zh-CN" altLang="en-US" sz="3600" smtClean="0"/>
              <a:t>建初始堆的过程</a:t>
            </a:r>
          </a:p>
        </p:txBody>
      </p:sp>
      <p:sp>
        <p:nvSpPr>
          <p:cNvPr id="268336" name="AutoShape 48"/>
          <p:cNvSpPr>
            <a:spLocks noChangeArrowheads="1"/>
          </p:cNvSpPr>
          <p:nvPr/>
        </p:nvSpPr>
        <p:spPr bwMode="auto">
          <a:xfrm>
            <a:off x="250825" y="2781300"/>
            <a:ext cx="1944688" cy="1150938"/>
          </a:xfrm>
          <a:prstGeom prst="wedgeRoundRectCallout">
            <a:avLst>
              <a:gd name="adj1" fmla="val 29671"/>
              <a:gd name="adj2" fmla="val 84481"/>
              <a:gd name="adj3" fmla="val 16667"/>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黑体" pitchFamily="49" charset="-122"/>
                <a:ea typeface="黑体" pitchFamily="49" charset="-122"/>
              </a:rPr>
              <a:t>把</a:t>
            </a:r>
            <a:r>
              <a:rPr lang="en-US" altLang="zh-CN" sz="2800">
                <a:solidFill>
                  <a:schemeClr val="bg2"/>
                </a:solidFill>
                <a:latin typeface="黑体" pitchFamily="49" charset="-122"/>
                <a:ea typeface="黑体" pitchFamily="49" charset="-122"/>
              </a:rPr>
              <a:t>R[n/2-1]</a:t>
            </a:r>
            <a:r>
              <a:rPr lang="zh-CN" altLang="en-US" sz="2800">
                <a:solidFill>
                  <a:schemeClr val="bg2"/>
                </a:solidFill>
                <a:latin typeface="黑体" pitchFamily="49" charset="-122"/>
                <a:ea typeface="黑体" pitchFamily="49" charset="-122"/>
              </a:rPr>
              <a:t>加入到堆</a:t>
            </a:r>
          </a:p>
        </p:txBody>
      </p:sp>
      <p:grpSp>
        <p:nvGrpSpPr>
          <p:cNvPr id="59397" name="Group 49"/>
          <p:cNvGrpSpPr>
            <a:grpSpLocks/>
          </p:cNvGrpSpPr>
          <p:nvPr/>
        </p:nvGrpSpPr>
        <p:grpSpPr bwMode="auto">
          <a:xfrm>
            <a:off x="3967163" y="1773238"/>
            <a:ext cx="782637" cy="720725"/>
            <a:chOff x="2499" y="1072"/>
            <a:chExt cx="493" cy="454"/>
          </a:xfrm>
        </p:grpSpPr>
        <p:sp>
          <p:nvSpPr>
            <p:cNvPr id="59434" name="Freeform 50"/>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59435" name="Freeform 51"/>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59436" name="Rectangle 52"/>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59398" name="Group 53"/>
          <p:cNvGrpSpPr>
            <a:grpSpLocks/>
          </p:cNvGrpSpPr>
          <p:nvPr/>
        </p:nvGrpSpPr>
        <p:grpSpPr bwMode="auto">
          <a:xfrm>
            <a:off x="2405063" y="2973388"/>
            <a:ext cx="782637" cy="722312"/>
            <a:chOff x="1515" y="1828"/>
            <a:chExt cx="493" cy="455"/>
          </a:xfrm>
        </p:grpSpPr>
        <p:sp>
          <p:nvSpPr>
            <p:cNvPr id="59431" name="Freeform 54"/>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9432" name="Freeform 55"/>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3" name="Rectangle 56"/>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59399" name="Group 57"/>
          <p:cNvGrpSpPr>
            <a:grpSpLocks/>
          </p:cNvGrpSpPr>
          <p:nvPr/>
        </p:nvGrpSpPr>
        <p:grpSpPr bwMode="auto">
          <a:xfrm>
            <a:off x="5532438" y="2973388"/>
            <a:ext cx="779462" cy="722312"/>
            <a:chOff x="3485" y="1828"/>
            <a:chExt cx="491" cy="455"/>
          </a:xfrm>
        </p:grpSpPr>
        <p:sp>
          <p:nvSpPr>
            <p:cNvPr id="59428" name="Freeform 58"/>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59429" name="Freeform 59"/>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0" name="Rectangle 60"/>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59400" name="Group 61"/>
          <p:cNvGrpSpPr>
            <a:grpSpLocks/>
          </p:cNvGrpSpPr>
          <p:nvPr/>
        </p:nvGrpSpPr>
        <p:grpSpPr bwMode="auto">
          <a:xfrm>
            <a:off x="1622425" y="4411663"/>
            <a:ext cx="782638" cy="719137"/>
            <a:chOff x="1022" y="2734"/>
            <a:chExt cx="493" cy="453"/>
          </a:xfrm>
        </p:grpSpPr>
        <p:sp>
          <p:nvSpPr>
            <p:cNvPr id="59425" name="Freeform 62"/>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59426" name="Freeform 63"/>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59427" name="Rectangle 64"/>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59401" name="Group 65"/>
          <p:cNvGrpSpPr>
            <a:grpSpLocks/>
          </p:cNvGrpSpPr>
          <p:nvPr/>
        </p:nvGrpSpPr>
        <p:grpSpPr bwMode="auto">
          <a:xfrm>
            <a:off x="3187700" y="4411663"/>
            <a:ext cx="779463" cy="719137"/>
            <a:chOff x="2008" y="2734"/>
            <a:chExt cx="491" cy="453"/>
          </a:xfrm>
        </p:grpSpPr>
        <p:sp>
          <p:nvSpPr>
            <p:cNvPr id="59422" name="Freeform 66"/>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59423" name="Freeform 67"/>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59424" name="Rectangle 68"/>
            <p:cNvSpPr>
              <a:spLocks noChangeArrowheads="1"/>
            </p:cNvSpPr>
            <p:nvPr/>
          </p:nvSpPr>
          <p:spPr bwMode="auto">
            <a:xfrm>
              <a:off x="2063" y="2805"/>
              <a:ext cx="351"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59402" name="Group 69"/>
          <p:cNvGrpSpPr>
            <a:grpSpLocks/>
          </p:cNvGrpSpPr>
          <p:nvPr/>
        </p:nvGrpSpPr>
        <p:grpSpPr bwMode="auto">
          <a:xfrm>
            <a:off x="4749800" y="4411663"/>
            <a:ext cx="782638" cy="719137"/>
            <a:chOff x="2992" y="2734"/>
            <a:chExt cx="493" cy="453"/>
          </a:xfrm>
        </p:grpSpPr>
        <p:sp>
          <p:nvSpPr>
            <p:cNvPr id="59419" name="Freeform 70"/>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59420" name="Freeform 71"/>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59421" name="Rectangle 72"/>
            <p:cNvSpPr>
              <a:spLocks noChangeArrowheads="1"/>
            </p:cNvSpPr>
            <p:nvPr/>
          </p:nvSpPr>
          <p:spPr bwMode="auto">
            <a:xfrm>
              <a:off x="3071" y="2769"/>
              <a:ext cx="270"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59403" name="Group 73"/>
          <p:cNvGrpSpPr>
            <a:grpSpLocks/>
          </p:cNvGrpSpPr>
          <p:nvPr/>
        </p:nvGrpSpPr>
        <p:grpSpPr bwMode="auto">
          <a:xfrm>
            <a:off x="6311900" y="4411663"/>
            <a:ext cx="781050" cy="719137"/>
            <a:chOff x="3976" y="2734"/>
            <a:chExt cx="492" cy="453"/>
          </a:xfrm>
        </p:grpSpPr>
        <p:sp>
          <p:nvSpPr>
            <p:cNvPr id="59416" name="Freeform 74"/>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59417" name="Freeform 75"/>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59418" name="Rectangle 76"/>
            <p:cNvSpPr>
              <a:spLocks noChangeArrowheads="1"/>
            </p:cNvSpPr>
            <p:nvPr/>
          </p:nvSpPr>
          <p:spPr bwMode="auto">
            <a:xfrm>
              <a:off x="4021" y="2769"/>
              <a:ext cx="393"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13</a:t>
              </a:r>
              <a:endParaRPr lang="en-US" altLang="zh-CN">
                <a:solidFill>
                  <a:schemeClr val="bg1"/>
                </a:solidFill>
                <a:latin typeface="Times New Roman" pitchFamily="18" charset="0"/>
                <a:ea typeface="楷体_GB2312" pitchFamily="49" charset="-122"/>
              </a:endParaRPr>
            </a:p>
          </p:txBody>
        </p:sp>
      </p:grpSp>
      <p:grpSp>
        <p:nvGrpSpPr>
          <p:cNvPr id="59404" name="Group 77"/>
          <p:cNvGrpSpPr>
            <a:grpSpLocks/>
          </p:cNvGrpSpPr>
          <p:nvPr/>
        </p:nvGrpSpPr>
        <p:grpSpPr bwMode="auto">
          <a:xfrm>
            <a:off x="971550" y="5734050"/>
            <a:ext cx="782638" cy="719138"/>
            <a:chOff x="612" y="3567"/>
            <a:chExt cx="493" cy="453"/>
          </a:xfrm>
        </p:grpSpPr>
        <p:sp>
          <p:nvSpPr>
            <p:cNvPr id="59413" name="Freeform 78"/>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59414" name="Freeform 79"/>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59415" name="Rectangle 80"/>
            <p:cNvSpPr>
              <a:spLocks noChangeArrowheads="1"/>
            </p:cNvSpPr>
            <p:nvPr/>
          </p:nvSpPr>
          <p:spPr bwMode="auto">
            <a:xfrm>
              <a:off x="690" y="3617"/>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sp>
        <p:nvSpPr>
          <p:cNvPr id="59405" name="Line 81"/>
          <p:cNvSpPr>
            <a:spLocks noChangeShapeType="1"/>
          </p:cNvSpPr>
          <p:nvPr/>
        </p:nvSpPr>
        <p:spPr bwMode="auto">
          <a:xfrm flipH="1">
            <a:off x="3063875" y="2371725"/>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82"/>
          <p:cNvSpPr>
            <a:spLocks noChangeShapeType="1"/>
          </p:cNvSpPr>
          <p:nvPr/>
        </p:nvSpPr>
        <p:spPr bwMode="auto">
          <a:xfrm>
            <a:off x="4654550" y="2371725"/>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83"/>
          <p:cNvSpPr>
            <a:spLocks noChangeShapeType="1"/>
          </p:cNvSpPr>
          <p:nvPr/>
        </p:nvSpPr>
        <p:spPr bwMode="auto">
          <a:xfrm flipH="1">
            <a:off x="2149475" y="3622675"/>
            <a:ext cx="412750" cy="81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Line 84"/>
          <p:cNvSpPr>
            <a:spLocks noChangeShapeType="1"/>
          </p:cNvSpPr>
          <p:nvPr/>
        </p:nvSpPr>
        <p:spPr bwMode="auto">
          <a:xfrm>
            <a:off x="3035300" y="3616325"/>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85"/>
          <p:cNvSpPr>
            <a:spLocks noChangeShapeType="1"/>
          </p:cNvSpPr>
          <p:nvPr/>
        </p:nvSpPr>
        <p:spPr bwMode="auto">
          <a:xfrm flipH="1">
            <a:off x="1528763" y="5099050"/>
            <a:ext cx="314325" cy="668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86"/>
          <p:cNvSpPr>
            <a:spLocks noChangeShapeType="1"/>
          </p:cNvSpPr>
          <p:nvPr/>
        </p:nvSpPr>
        <p:spPr bwMode="auto">
          <a:xfrm flipH="1">
            <a:off x="5280025" y="3632200"/>
            <a:ext cx="427038" cy="80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87"/>
          <p:cNvSpPr>
            <a:spLocks noChangeShapeType="1"/>
          </p:cNvSpPr>
          <p:nvPr/>
        </p:nvSpPr>
        <p:spPr bwMode="auto">
          <a:xfrm>
            <a:off x="6132513" y="3633788"/>
            <a:ext cx="377825" cy="827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35" name="AutoShape 47"/>
          <p:cNvSpPr>
            <a:spLocks noChangeArrowheads="1"/>
          </p:cNvSpPr>
          <p:nvPr/>
        </p:nvSpPr>
        <p:spPr bwMode="auto">
          <a:xfrm>
            <a:off x="4140200" y="2565400"/>
            <a:ext cx="5003800" cy="1008063"/>
          </a:xfrm>
          <a:prstGeom prst="wedgeRoundRectCallout">
            <a:avLst>
              <a:gd name="adj1" fmla="val -33917"/>
              <a:gd name="adj2" fmla="val 118977"/>
              <a:gd name="adj3" fmla="val 16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en-US" altLang="zh-CN" sz="2800">
                <a:solidFill>
                  <a:schemeClr val="bg2"/>
                </a:solidFill>
                <a:latin typeface="黑体" pitchFamily="49" charset="-122"/>
                <a:ea typeface="黑体" pitchFamily="49" charset="-122"/>
              </a:rPr>
              <a:t>R[4]~R[7](R[n/2]~R[n-1])</a:t>
            </a:r>
            <a:r>
              <a:rPr lang="zh-CN" altLang="en-US" sz="2800">
                <a:solidFill>
                  <a:schemeClr val="bg2"/>
                </a:solidFill>
                <a:latin typeface="黑体" pitchFamily="49" charset="-122"/>
                <a:ea typeface="黑体" pitchFamily="49" charset="-122"/>
              </a:rPr>
              <a:t>已经为堆结构！</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68335"/>
                                        </p:tgtEl>
                                        <p:attrNameLst>
                                          <p:attrName>style.visibility</p:attrName>
                                        </p:attrNameLst>
                                      </p:cBhvr>
                                      <p:to>
                                        <p:strVal val="visible"/>
                                      </p:to>
                                    </p:set>
                                    <p:anim calcmode="lin" valueType="num">
                                      <p:cBhvr>
                                        <p:cTn id="7" dur="500" fill="hold"/>
                                        <p:tgtEl>
                                          <p:spTgt spid="268335"/>
                                        </p:tgtEl>
                                        <p:attrNameLst>
                                          <p:attrName>ppt_w</p:attrName>
                                        </p:attrNameLst>
                                      </p:cBhvr>
                                      <p:tavLst>
                                        <p:tav tm="0">
                                          <p:val>
                                            <p:fltVal val="0"/>
                                          </p:val>
                                        </p:tav>
                                        <p:tav tm="100000">
                                          <p:val>
                                            <p:strVal val="#ppt_w"/>
                                          </p:val>
                                        </p:tav>
                                      </p:tavLst>
                                    </p:anim>
                                    <p:anim calcmode="lin" valueType="num">
                                      <p:cBhvr>
                                        <p:cTn id="8" dur="500" fill="hold"/>
                                        <p:tgtEl>
                                          <p:spTgt spid="268335"/>
                                        </p:tgtEl>
                                        <p:attrNameLst>
                                          <p:attrName>ppt_h</p:attrName>
                                        </p:attrNameLst>
                                      </p:cBhvr>
                                      <p:tavLst>
                                        <p:tav tm="0">
                                          <p:val>
                                            <p:fltVal val="0"/>
                                          </p:val>
                                        </p:tav>
                                        <p:tav tm="100000">
                                          <p:val>
                                            <p:strVal val="#ppt_h"/>
                                          </p:val>
                                        </p:tav>
                                      </p:tavLst>
                                    </p:anim>
                                    <p:animEffect transition="in" filter="fade">
                                      <p:cBhvr>
                                        <p:cTn id="9" dur="500"/>
                                        <p:tgtEl>
                                          <p:spTgt spid="26833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68336"/>
                                        </p:tgtEl>
                                        <p:attrNameLst>
                                          <p:attrName>style.visibility</p:attrName>
                                        </p:attrNameLst>
                                      </p:cBhvr>
                                      <p:to>
                                        <p:strVal val="visible"/>
                                      </p:to>
                                    </p:set>
                                    <p:anim calcmode="lin" valueType="num">
                                      <p:cBhvr>
                                        <p:cTn id="14" dur="500" fill="hold"/>
                                        <p:tgtEl>
                                          <p:spTgt spid="268336"/>
                                        </p:tgtEl>
                                        <p:attrNameLst>
                                          <p:attrName>ppt_w</p:attrName>
                                        </p:attrNameLst>
                                      </p:cBhvr>
                                      <p:tavLst>
                                        <p:tav tm="0">
                                          <p:val>
                                            <p:fltVal val="0"/>
                                          </p:val>
                                        </p:tav>
                                        <p:tav tm="100000">
                                          <p:val>
                                            <p:strVal val="#ppt_w"/>
                                          </p:val>
                                        </p:tav>
                                      </p:tavLst>
                                    </p:anim>
                                    <p:anim calcmode="lin" valueType="num">
                                      <p:cBhvr>
                                        <p:cTn id="15" dur="500" fill="hold"/>
                                        <p:tgtEl>
                                          <p:spTgt spid="268336"/>
                                        </p:tgtEl>
                                        <p:attrNameLst>
                                          <p:attrName>ppt_h</p:attrName>
                                        </p:attrNameLst>
                                      </p:cBhvr>
                                      <p:tavLst>
                                        <p:tav tm="0">
                                          <p:val>
                                            <p:fltVal val="0"/>
                                          </p:val>
                                        </p:tav>
                                        <p:tav tm="100000">
                                          <p:val>
                                            <p:strVal val="#ppt_h"/>
                                          </p:val>
                                        </p:tav>
                                      </p:tavLst>
                                    </p:anim>
                                    <p:animEffect transition="in" filter="fade">
                                      <p:cBhvr>
                                        <p:cTn id="16" dur="500"/>
                                        <p:tgtEl>
                                          <p:spTgt spid="268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36" grpId="0" animBg="1"/>
      <p:bldP spid="26833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9DACD132-DD02-4AB2-BFD6-FF0CC56CB6AA}" type="slidenum">
              <a:rPr lang="en-US" altLang="zh-CN" sz="1200" b="0" smtClean="0">
                <a:latin typeface="Arial" charset="0"/>
              </a:rPr>
              <a:pPr eaLnBrk="1" hangingPunct="1">
                <a:spcBef>
                  <a:spcPct val="0"/>
                </a:spcBef>
                <a:buClrTx/>
                <a:buFontTx/>
                <a:buNone/>
              </a:pPr>
              <a:t>65</a:t>
            </a:fld>
            <a:endParaRPr lang="en-US" altLang="zh-CN" sz="1200" b="0" smtClean="0">
              <a:latin typeface="Arial" charset="0"/>
            </a:endParaRPr>
          </a:p>
        </p:txBody>
      </p:sp>
      <p:sp>
        <p:nvSpPr>
          <p:cNvPr id="60419" name="AutoShape 48"/>
          <p:cNvSpPr>
            <a:spLocks noChangeArrowheads="1"/>
          </p:cNvSpPr>
          <p:nvPr/>
        </p:nvSpPr>
        <p:spPr bwMode="auto">
          <a:xfrm>
            <a:off x="250825" y="2781300"/>
            <a:ext cx="1944688" cy="1150938"/>
          </a:xfrm>
          <a:prstGeom prst="wedgeRoundRectCallout">
            <a:avLst>
              <a:gd name="adj1" fmla="val 29671"/>
              <a:gd name="adj2" fmla="val 84481"/>
              <a:gd name="adj3" fmla="val 16667"/>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黑体" pitchFamily="49" charset="-122"/>
                <a:ea typeface="黑体" pitchFamily="49" charset="-122"/>
              </a:rPr>
              <a:t>把</a:t>
            </a:r>
            <a:r>
              <a:rPr lang="en-US" altLang="zh-CN" sz="2800">
                <a:solidFill>
                  <a:schemeClr val="bg2"/>
                </a:solidFill>
                <a:latin typeface="黑体" pitchFamily="49" charset="-122"/>
                <a:ea typeface="黑体" pitchFamily="49" charset="-122"/>
              </a:rPr>
              <a:t>R[n/2-1]</a:t>
            </a:r>
            <a:r>
              <a:rPr lang="zh-CN" altLang="en-US" sz="2800">
                <a:solidFill>
                  <a:schemeClr val="bg2"/>
                </a:solidFill>
                <a:latin typeface="黑体" pitchFamily="49" charset="-122"/>
                <a:ea typeface="黑体" pitchFamily="49" charset="-122"/>
              </a:rPr>
              <a:t>加入到堆</a:t>
            </a:r>
          </a:p>
        </p:txBody>
      </p:sp>
      <p:sp>
        <p:nvSpPr>
          <p:cNvPr id="60420" name="Rectangle 91"/>
          <p:cNvSpPr>
            <a:spLocks noGrp="1" noChangeArrowheads="1"/>
          </p:cNvSpPr>
          <p:nvPr>
            <p:ph type="body" idx="1"/>
          </p:nvPr>
        </p:nvSpPr>
        <p:spPr>
          <a:xfrm>
            <a:off x="395288" y="404813"/>
            <a:ext cx="8748712" cy="746125"/>
          </a:xfrm>
          <a:noFill/>
        </p:spPr>
        <p:txBody>
          <a:bodyPr/>
          <a:lstStyle/>
          <a:p>
            <a:pPr eaLnBrk="1" hangingPunct="1">
              <a:lnSpc>
                <a:spcPct val="90000"/>
              </a:lnSpc>
              <a:buFont typeface="Wingdings" pitchFamily="2" charset="2"/>
              <a:buNone/>
            </a:pPr>
            <a:r>
              <a:rPr lang="en-US" altLang="en-US" sz="3600" smtClean="0"/>
              <a:t>{81,49,19,38,97,76,13,27}</a:t>
            </a:r>
            <a:r>
              <a:rPr lang="zh-CN" altLang="en-US" sz="3600" smtClean="0"/>
              <a:t>建初始堆的过程</a:t>
            </a:r>
          </a:p>
        </p:txBody>
      </p:sp>
      <p:grpSp>
        <p:nvGrpSpPr>
          <p:cNvPr id="60421" name="Group 92"/>
          <p:cNvGrpSpPr>
            <a:grpSpLocks/>
          </p:cNvGrpSpPr>
          <p:nvPr/>
        </p:nvGrpSpPr>
        <p:grpSpPr bwMode="auto">
          <a:xfrm>
            <a:off x="3967163" y="1773238"/>
            <a:ext cx="782637" cy="720725"/>
            <a:chOff x="2499" y="1072"/>
            <a:chExt cx="493" cy="454"/>
          </a:xfrm>
        </p:grpSpPr>
        <p:sp>
          <p:nvSpPr>
            <p:cNvPr id="60457" name="Freeform 93"/>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0458" name="Freeform 9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0459" name="Rectangle 95"/>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60422" name="Group 96"/>
          <p:cNvGrpSpPr>
            <a:grpSpLocks/>
          </p:cNvGrpSpPr>
          <p:nvPr/>
        </p:nvGrpSpPr>
        <p:grpSpPr bwMode="auto">
          <a:xfrm>
            <a:off x="2405063" y="2973388"/>
            <a:ext cx="782637" cy="722312"/>
            <a:chOff x="1515" y="1828"/>
            <a:chExt cx="493" cy="455"/>
          </a:xfrm>
        </p:grpSpPr>
        <p:sp>
          <p:nvSpPr>
            <p:cNvPr id="60454" name="Freeform 97"/>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0455" name="Freeform 9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56" name="Rectangle 99"/>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60423" name="Group 100"/>
          <p:cNvGrpSpPr>
            <a:grpSpLocks/>
          </p:cNvGrpSpPr>
          <p:nvPr/>
        </p:nvGrpSpPr>
        <p:grpSpPr bwMode="auto">
          <a:xfrm>
            <a:off x="5532438" y="2973388"/>
            <a:ext cx="779462" cy="722312"/>
            <a:chOff x="3485" y="1828"/>
            <a:chExt cx="491" cy="455"/>
          </a:xfrm>
        </p:grpSpPr>
        <p:sp>
          <p:nvSpPr>
            <p:cNvPr id="60451" name="Freeform 101"/>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0452" name="Freeform 10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53" name="Rectangle 103"/>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270440" name="Group 104"/>
          <p:cNvGrpSpPr>
            <a:grpSpLocks/>
          </p:cNvGrpSpPr>
          <p:nvPr/>
        </p:nvGrpSpPr>
        <p:grpSpPr bwMode="auto">
          <a:xfrm>
            <a:off x="1622425" y="4411663"/>
            <a:ext cx="782638" cy="719137"/>
            <a:chOff x="1022" y="2734"/>
            <a:chExt cx="493" cy="453"/>
          </a:xfrm>
        </p:grpSpPr>
        <p:sp>
          <p:nvSpPr>
            <p:cNvPr id="60448" name="Freeform 105"/>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0449" name="Freeform 10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0450" name="Rectangle 107"/>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60425" name="Group 108"/>
          <p:cNvGrpSpPr>
            <a:grpSpLocks/>
          </p:cNvGrpSpPr>
          <p:nvPr/>
        </p:nvGrpSpPr>
        <p:grpSpPr bwMode="auto">
          <a:xfrm>
            <a:off x="3187700" y="4411663"/>
            <a:ext cx="779463" cy="719137"/>
            <a:chOff x="2008" y="2734"/>
            <a:chExt cx="491" cy="453"/>
          </a:xfrm>
        </p:grpSpPr>
        <p:sp>
          <p:nvSpPr>
            <p:cNvPr id="60445" name="Freeform 109"/>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0446" name="Freeform 11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0447" name="Rectangle 111"/>
            <p:cNvSpPr>
              <a:spLocks noChangeArrowheads="1"/>
            </p:cNvSpPr>
            <p:nvPr/>
          </p:nvSpPr>
          <p:spPr bwMode="auto">
            <a:xfrm>
              <a:off x="2063" y="2805"/>
              <a:ext cx="351"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0426" name="Group 112"/>
          <p:cNvGrpSpPr>
            <a:grpSpLocks/>
          </p:cNvGrpSpPr>
          <p:nvPr/>
        </p:nvGrpSpPr>
        <p:grpSpPr bwMode="auto">
          <a:xfrm>
            <a:off x="4749800" y="4411663"/>
            <a:ext cx="782638" cy="719137"/>
            <a:chOff x="2992" y="2734"/>
            <a:chExt cx="493" cy="453"/>
          </a:xfrm>
        </p:grpSpPr>
        <p:sp>
          <p:nvSpPr>
            <p:cNvPr id="60442" name="Freeform 113"/>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0443" name="Freeform 11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0444" name="Rectangle 115"/>
            <p:cNvSpPr>
              <a:spLocks noChangeArrowheads="1"/>
            </p:cNvSpPr>
            <p:nvPr/>
          </p:nvSpPr>
          <p:spPr bwMode="auto">
            <a:xfrm>
              <a:off x="3071" y="2769"/>
              <a:ext cx="270"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60427" name="Group 116"/>
          <p:cNvGrpSpPr>
            <a:grpSpLocks/>
          </p:cNvGrpSpPr>
          <p:nvPr/>
        </p:nvGrpSpPr>
        <p:grpSpPr bwMode="auto">
          <a:xfrm>
            <a:off x="6311900" y="4411663"/>
            <a:ext cx="781050" cy="719137"/>
            <a:chOff x="3976" y="2734"/>
            <a:chExt cx="492" cy="453"/>
          </a:xfrm>
        </p:grpSpPr>
        <p:sp>
          <p:nvSpPr>
            <p:cNvPr id="60439" name="Freeform 117"/>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0440" name="Freeform 11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0441" name="Rectangle 119"/>
            <p:cNvSpPr>
              <a:spLocks noChangeArrowheads="1"/>
            </p:cNvSpPr>
            <p:nvPr/>
          </p:nvSpPr>
          <p:spPr bwMode="auto">
            <a:xfrm>
              <a:off x="4021" y="2769"/>
              <a:ext cx="393"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13</a:t>
              </a:r>
              <a:endParaRPr lang="en-US" altLang="zh-CN">
                <a:solidFill>
                  <a:schemeClr val="bg1"/>
                </a:solidFill>
                <a:latin typeface="Times New Roman" pitchFamily="18" charset="0"/>
                <a:ea typeface="楷体_GB2312" pitchFamily="49" charset="-122"/>
              </a:endParaRPr>
            </a:p>
          </p:txBody>
        </p:sp>
      </p:grpSp>
      <p:grpSp>
        <p:nvGrpSpPr>
          <p:cNvPr id="270456" name="Group 120"/>
          <p:cNvGrpSpPr>
            <a:grpSpLocks/>
          </p:cNvGrpSpPr>
          <p:nvPr/>
        </p:nvGrpSpPr>
        <p:grpSpPr bwMode="auto">
          <a:xfrm>
            <a:off x="971550" y="5734050"/>
            <a:ext cx="782638" cy="719138"/>
            <a:chOff x="612" y="3567"/>
            <a:chExt cx="493" cy="453"/>
          </a:xfrm>
        </p:grpSpPr>
        <p:sp>
          <p:nvSpPr>
            <p:cNvPr id="60436" name="Freeform 121"/>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0437" name="Freeform 12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0438" name="Rectangle 123"/>
            <p:cNvSpPr>
              <a:spLocks noChangeArrowheads="1"/>
            </p:cNvSpPr>
            <p:nvPr/>
          </p:nvSpPr>
          <p:spPr bwMode="auto">
            <a:xfrm>
              <a:off x="690" y="3617"/>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sp>
        <p:nvSpPr>
          <p:cNvPr id="60429" name="Line 124"/>
          <p:cNvSpPr>
            <a:spLocks noChangeShapeType="1"/>
          </p:cNvSpPr>
          <p:nvPr/>
        </p:nvSpPr>
        <p:spPr bwMode="auto">
          <a:xfrm flipH="1">
            <a:off x="3063875" y="2371725"/>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25"/>
          <p:cNvSpPr>
            <a:spLocks noChangeShapeType="1"/>
          </p:cNvSpPr>
          <p:nvPr/>
        </p:nvSpPr>
        <p:spPr bwMode="auto">
          <a:xfrm>
            <a:off x="4654550" y="2371725"/>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26"/>
          <p:cNvSpPr>
            <a:spLocks noChangeShapeType="1"/>
          </p:cNvSpPr>
          <p:nvPr/>
        </p:nvSpPr>
        <p:spPr bwMode="auto">
          <a:xfrm flipH="1">
            <a:off x="2149475" y="3622675"/>
            <a:ext cx="412750" cy="81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Line 127"/>
          <p:cNvSpPr>
            <a:spLocks noChangeShapeType="1"/>
          </p:cNvSpPr>
          <p:nvPr/>
        </p:nvSpPr>
        <p:spPr bwMode="auto">
          <a:xfrm>
            <a:off x="3035300" y="3616325"/>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3" name="Line 128"/>
          <p:cNvSpPr>
            <a:spLocks noChangeShapeType="1"/>
          </p:cNvSpPr>
          <p:nvPr/>
        </p:nvSpPr>
        <p:spPr bwMode="auto">
          <a:xfrm flipH="1">
            <a:off x="1528763" y="5099050"/>
            <a:ext cx="314325" cy="668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4" name="Line 129"/>
          <p:cNvSpPr>
            <a:spLocks noChangeShapeType="1"/>
          </p:cNvSpPr>
          <p:nvPr/>
        </p:nvSpPr>
        <p:spPr bwMode="auto">
          <a:xfrm flipH="1">
            <a:off x="5280025" y="3632200"/>
            <a:ext cx="427038" cy="80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5" name="Line 130"/>
          <p:cNvSpPr>
            <a:spLocks noChangeShapeType="1"/>
          </p:cNvSpPr>
          <p:nvPr/>
        </p:nvSpPr>
        <p:spPr bwMode="auto">
          <a:xfrm>
            <a:off x="6132513" y="3633788"/>
            <a:ext cx="377825" cy="827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11111E-6 -1.85185E-6 C -0.00191 0.00023 -0.01493 0.00417 -0.01719 0.00579 C -0.02292 0.00949 -0.02743 0.01829 -0.03247 0.02338 C -0.03507 0.02917 -0.03767 0.03496 -0.04011 0.04074 C -0.04323 0.04769 -0.04861 0.05139 -0.05174 0.05834 C -0.05677 0.06991 -0.05365 0.06505 -0.06129 0.07292 C -0.06597 0.0838 -0.06823 0.09537 -0.07083 0.10787 C -0.07136 0.11088 -0.07222 0.11389 -0.07274 0.1169 C -0.07326 0.11968 -0.07465 0.12546 -0.07465 0.1257 C -0.07309 0.17685 -0.08247 0.17801 -0.0632 0.19283 " pathEditMode="relative" rAng="0" ptsTypes="fffffffffA">
                                      <p:cBhvr>
                                        <p:cTn id="6" dur="2000" fill="hold"/>
                                        <p:tgtEl>
                                          <p:spTgt spid="270440"/>
                                        </p:tgtEl>
                                        <p:attrNameLst>
                                          <p:attrName>ppt_x</p:attrName>
                                          <p:attrName>ppt_y</p:attrName>
                                        </p:attrNameLst>
                                      </p:cBhvr>
                                      <p:rCtr x="-4132" y="9630"/>
                                    </p:animMotion>
                                  </p:childTnLst>
                                </p:cTn>
                              </p:par>
                              <p:par>
                                <p:cTn id="7" presetID="0" presetClass="path" presetSubtype="0" accel="50000" decel="50000" fill="hold" nodeType="withEffect">
                                  <p:stCondLst>
                                    <p:cond delay="0"/>
                                  </p:stCondLst>
                                  <p:childTnLst>
                                    <p:animMotion origin="layout" path="M -8.33333E-7 -7.03704E-6 C 0.01684 -0.00441 0.01684 -0.00765 0.02951 -0.02431 C 0.03142 -0.02686 0.0342 -0.02802 0.03628 -0.03033 C 0.06441 -0.0632 0.03733 -0.03218 0.05226 -0.05464 C 0.07378 -0.08728 0.05955 -0.06089 0.07049 -0.08195 C 0.07309 -0.0926 0.07743 -0.09746 0.08177 -0.10626 C 0.08368 -0.10996 0.08455 -0.11436 0.08628 -0.11829 C 0.08767 -0.12153 0.08924 -0.12431 0.0908 -0.12732 C 0.08767 -0.14422 0.08941 -0.16204 0.08628 -0.17894 C 0.08507 -0.18519 0.07934 -0.1882 0.07726 -0.19399 " pathEditMode="relative" ptsTypes="fffffffffA">
                                      <p:cBhvr>
                                        <p:cTn id="8" dur="2000" fill="hold"/>
                                        <p:tgtEl>
                                          <p:spTgt spid="27045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E2CDFAD-D840-4620-A872-E74F6BA88655}" type="slidenum">
              <a:rPr lang="en-US" altLang="zh-CN" sz="1200" b="0" smtClean="0">
                <a:latin typeface="Arial" charset="0"/>
              </a:rPr>
              <a:pPr eaLnBrk="1" hangingPunct="1">
                <a:spcBef>
                  <a:spcPct val="0"/>
                </a:spcBef>
                <a:buClrTx/>
                <a:buFontTx/>
                <a:buNone/>
              </a:pPr>
              <a:t>66</a:t>
            </a:fld>
            <a:endParaRPr lang="en-US" altLang="zh-CN" sz="1200" b="0" smtClean="0">
              <a:latin typeface="Arial" charset="0"/>
            </a:endParaRPr>
          </a:p>
        </p:txBody>
      </p:sp>
      <p:sp>
        <p:nvSpPr>
          <p:cNvPr id="272386" name="AutoShape 2"/>
          <p:cNvSpPr>
            <a:spLocks noChangeArrowheads="1"/>
          </p:cNvSpPr>
          <p:nvPr/>
        </p:nvSpPr>
        <p:spPr bwMode="auto">
          <a:xfrm>
            <a:off x="6804025" y="1484313"/>
            <a:ext cx="1944688" cy="1150937"/>
          </a:xfrm>
          <a:prstGeom prst="wedgeRoundRectCallout">
            <a:avLst>
              <a:gd name="adj1" fmla="val -72204"/>
              <a:gd name="adj2" fmla="val 99657"/>
              <a:gd name="adj3" fmla="val 16667"/>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黑体" pitchFamily="49" charset="-122"/>
                <a:ea typeface="黑体" pitchFamily="49" charset="-122"/>
              </a:rPr>
              <a:t>把</a:t>
            </a:r>
            <a:r>
              <a:rPr lang="en-US" altLang="zh-CN" sz="2800">
                <a:solidFill>
                  <a:schemeClr val="bg2"/>
                </a:solidFill>
                <a:latin typeface="黑体" pitchFamily="49" charset="-122"/>
                <a:ea typeface="黑体" pitchFamily="49" charset="-122"/>
              </a:rPr>
              <a:t>R[2]</a:t>
            </a:r>
            <a:r>
              <a:rPr lang="zh-CN" altLang="en-US" sz="2800">
                <a:solidFill>
                  <a:schemeClr val="bg2"/>
                </a:solidFill>
                <a:latin typeface="黑体" pitchFamily="49" charset="-122"/>
                <a:ea typeface="黑体" pitchFamily="49" charset="-122"/>
              </a:rPr>
              <a:t>加入到堆</a:t>
            </a:r>
          </a:p>
        </p:txBody>
      </p:sp>
      <p:sp>
        <p:nvSpPr>
          <p:cNvPr id="61444" name="Rectangle 3"/>
          <p:cNvSpPr>
            <a:spLocks noGrp="1" noChangeArrowheads="1"/>
          </p:cNvSpPr>
          <p:nvPr>
            <p:ph type="body" idx="1"/>
          </p:nvPr>
        </p:nvSpPr>
        <p:spPr>
          <a:xfrm>
            <a:off x="395288" y="404813"/>
            <a:ext cx="8748712" cy="746125"/>
          </a:xfrm>
          <a:noFill/>
        </p:spPr>
        <p:txBody>
          <a:bodyPr/>
          <a:lstStyle/>
          <a:p>
            <a:pPr eaLnBrk="1" hangingPunct="1">
              <a:lnSpc>
                <a:spcPct val="90000"/>
              </a:lnSpc>
              <a:buFont typeface="Wingdings" pitchFamily="2" charset="2"/>
              <a:buNone/>
            </a:pPr>
            <a:r>
              <a:rPr lang="en-US" altLang="en-US" sz="3600" smtClean="0"/>
              <a:t>{81,49,19,38,97,76,13,27}</a:t>
            </a:r>
            <a:r>
              <a:rPr lang="zh-CN" altLang="en-US" sz="3600" smtClean="0"/>
              <a:t>建初始堆的过程</a:t>
            </a:r>
          </a:p>
        </p:txBody>
      </p:sp>
      <p:grpSp>
        <p:nvGrpSpPr>
          <p:cNvPr id="61445" name="Group 4"/>
          <p:cNvGrpSpPr>
            <a:grpSpLocks/>
          </p:cNvGrpSpPr>
          <p:nvPr/>
        </p:nvGrpSpPr>
        <p:grpSpPr bwMode="auto">
          <a:xfrm>
            <a:off x="3967163" y="1773238"/>
            <a:ext cx="782637" cy="720725"/>
            <a:chOff x="2499" y="1072"/>
            <a:chExt cx="493" cy="454"/>
          </a:xfrm>
        </p:grpSpPr>
        <p:sp>
          <p:nvSpPr>
            <p:cNvPr id="61481" name="Freeform 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1482" name="Freeform 6"/>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1483" name="Rectangle 7"/>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61446" name="Group 8"/>
          <p:cNvGrpSpPr>
            <a:grpSpLocks/>
          </p:cNvGrpSpPr>
          <p:nvPr/>
        </p:nvGrpSpPr>
        <p:grpSpPr bwMode="auto">
          <a:xfrm>
            <a:off x="2405063" y="2973388"/>
            <a:ext cx="782637" cy="722312"/>
            <a:chOff x="1515" y="1828"/>
            <a:chExt cx="493" cy="455"/>
          </a:xfrm>
        </p:grpSpPr>
        <p:sp>
          <p:nvSpPr>
            <p:cNvPr id="61478" name="Freeform 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1479" name="Freeform 10"/>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80" name="Rectangle 11"/>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272396" name="Group 12"/>
          <p:cNvGrpSpPr>
            <a:grpSpLocks/>
          </p:cNvGrpSpPr>
          <p:nvPr/>
        </p:nvGrpSpPr>
        <p:grpSpPr bwMode="auto">
          <a:xfrm>
            <a:off x="5532438" y="2973388"/>
            <a:ext cx="779462" cy="722312"/>
            <a:chOff x="3485" y="1828"/>
            <a:chExt cx="491" cy="455"/>
          </a:xfrm>
        </p:grpSpPr>
        <p:sp>
          <p:nvSpPr>
            <p:cNvPr id="61475" name="Freeform 1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1476" name="Freeform 14"/>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77" name="Rectangle 15"/>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61448" name="Group 16"/>
          <p:cNvGrpSpPr>
            <a:grpSpLocks/>
          </p:cNvGrpSpPr>
          <p:nvPr/>
        </p:nvGrpSpPr>
        <p:grpSpPr bwMode="auto">
          <a:xfrm>
            <a:off x="1622425" y="4411663"/>
            <a:ext cx="782638" cy="719137"/>
            <a:chOff x="1022" y="2734"/>
            <a:chExt cx="493" cy="453"/>
          </a:xfrm>
        </p:grpSpPr>
        <p:sp>
          <p:nvSpPr>
            <p:cNvPr id="61472" name="Freeform 1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1473" name="Freeform 18"/>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1474" name="Rectangle 19"/>
            <p:cNvSpPr>
              <a:spLocks noChangeArrowheads="1"/>
            </p:cNvSpPr>
            <p:nvPr/>
          </p:nvSpPr>
          <p:spPr bwMode="auto">
            <a:xfrm>
              <a:off x="1171" y="276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61449" name="Group 20"/>
          <p:cNvGrpSpPr>
            <a:grpSpLocks/>
          </p:cNvGrpSpPr>
          <p:nvPr/>
        </p:nvGrpSpPr>
        <p:grpSpPr bwMode="auto">
          <a:xfrm>
            <a:off x="3187700" y="4411663"/>
            <a:ext cx="779463" cy="719137"/>
            <a:chOff x="2008" y="2734"/>
            <a:chExt cx="491" cy="453"/>
          </a:xfrm>
        </p:grpSpPr>
        <p:sp>
          <p:nvSpPr>
            <p:cNvPr id="61469" name="Freeform 2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1470" name="Freeform 22"/>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1471" name="Rectangle 23"/>
            <p:cNvSpPr>
              <a:spLocks noChangeArrowheads="1"/>
            </p:cNvSpPr>
            <p:nvPr/>
          </p:nvSpPr>
          <p:spPr bwMode="auto">
            <a:xfrm>
              <a:off x="2063" y="2805"/>
              <a:ext cx="351"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1450" name="Group 24"/>
          <p:cNvGrpSpPr>
            <a:grpSpLocks/>
          </p:cNvGrpSpPr>
          <p:nvPr/>
        </p:nvGrpSpPr>
        <p:grpSpPr bwMode="auto">
          <a:xfrm>
            <a:off x="4749800" y="4411663"/>
            <a:ext cx="782638" cy="719137"/>
            <a:chOff x="2992" y="2734"/>
            <a:chExt cx="493" cy="453"/>
          </a:xfrm>
        </p:grpSpPr>
        <p:sp>
          <p:nvSpPr>
            <p:cNvPr id="61466" name="Freeform 2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1467" name="Freeform 26"/>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1468" name="Rectangle 27"/>
            <p:cNvSpPr>
              <a:spLocks noChangeArrowheads="1"/>
            </p:cNvSpPr>
            <p:nvPr/>
          </p:nvSpPr>
          <p:spPr bwMode="auto">
            <a:xfrm>
              <a:off x="3071" y="2769"/>
              <a:ext cx="270"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272412" name="Group 28"/>
          <p:cNvGrpSpPr>
            <a:grpSpLocks/>
          </p:cNvGrpSpPr>
          <p:nvPr/>
        </p:nvGrpSpPr>
        <p:grpSpPr bwMode="auto">
          <a:xfrm>
            <a:off x="6311900" y="4411663"/>
            <a:ext cx="781050" cy="719137"/>
            <a:chOff x="3976" y="2734"/>
            <a:chExt cx="492" cy="453"/>
          </a:xfrm>
        </p:grpSpPr>
        <p:sp>
          <p:nvSpPr>
            <p:cNvPr id="61463" name="Freeform 2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1464" name="Freeform 30"/>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1465" name="Rectangle 31"/>
            <p:cNvSpPr>
              <a:spLocks noChangeArrowheads="1"/>
            </p:cNvSpPr>
            <p:nvPr/>
          </p:nvSpPr>
          <p:spPr bwMode="auto">
            <a:xfrm>
              <a:off x="4021" y="2769"/>
              <a:ext cx="393"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13</a:t>
              </a:r>
              <a:endParaRPr lang="en-US" altLang="zh-CN">
                <a:solidFill>
                  <a:schemeClr val="bg1"/>
                </a:solidFill>
                <a:latin typeface="Times New Roman" pitchFamily="18" charset="0"/>
                <a:ea typeface="楷体_GB2312" pitchFamily="49" charset="-122"/>
              </a:endParaRPr>
            </a:p>
          </p:txBody>
        </p:sp>
      </p:grpSp>
      <p:grpSp>
        <p:nvGrpSpPr>
          <p:cNvPr id="61452" name="Group 32"/>
          <p:cNvGrpSpPr>
            <a:grpSpLocks/>
          </p:cNvGrpSpPr>
          <p:nvPr/>
        </p:nvGrpSpPr>
        <p:grpSpPr bwMode="auto">
          <a:xfrm>
            <a:off x="971550" y="5734050"/>
            <a:ext cx="782638" cy="719138"/>
            <a:chOff x="612" y="3567"/>
            <a:chExt cx="493" cy="453"/>
          </a:xfrm>
        </p:grpSpPr>
        <p:sp>
          <p:nvSpPr>
            <p:cNvPr id="61460" name="Freeform 3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1461" name="Freeform 34"/>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1462" name="Rectangle 35"/>
            <p:cNvSpPr>
              <a:spLocks noChangeArrowheads="1"/>
            </p:cNvSpPr>
            <p:nvPr/>
          </p:nvSpPr>
          <p:spPr bwMode="auto">
            <a:xfrm>
              <a:off x="690" y="3617"/>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sp>
        <p:nvSpPr>
          <p:cNvPr id="61453" name="Line 36"/>
          <p:cNvSpPr>
            <a:spLocks noChangeShapeType="1"/>
          </p:cNvSpPr>
          <p:nvPr/>
        </p:nvSpPr>
        <p:spPr bwMode="auto">
          <a:xfrm flipH="1">
            <a:off x="3063875" y="2371725"/>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4" name="Line 37"/>
          <p:cNvSpPr>
            <a:spLocks noChangeShapeType="1"/>
          </p:cNvSpPr>
          <p:nvPr/>
        </p:nvSpPr>
        <p:spPr bwMode="auto">
          <a:xfrm>
            <a:off x="4654550" y="2371725"/>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Line 38"/>
          <p:cNvSpPr>
            <a:spLocks noChangeShapeType="1"/>
          </p:cNvSpPr>
          <p:nvPr/>
        </p:nvSpPr>
        <p:spPr bwMode="auto">
          <a:xfrm flipH="1">
            <a:off x="2149475" y="3622675"/>
            <a:ext cx="412750" cy="81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6" name="Line 39"/>
          <p:cNvSpPr>
            <a:spLocks noChangeShapeType="1"/>
          </p:cNvSpPr>
          <p:nvPr/>
        </p:nvSpPr>
        <p:spPr bwMode="auto">
          <a:xfrm>
            <a:off x="3035300" y="3616325"/>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40"/>
          <p:cNvSpPr>
            <a:spLocks noChangeShapeType="1"/>
          </p:cNvSpPr>
          <p:nvPr/>
        </p:nvSpPr>
        <p:spPr bwMode="auto">
          <a:xfrm flipH="1">
            <a:off x="1528763" y="5099050"/>
            <a:ext cx="314325" cy="668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8" name="Line 41"/>
          <p:cNvSpPr>
            <a:spLocks noChangeShapeType="1"/>
          </p:cNvSpPr>
          <p:nvPr/>
        </p:nvSpPr>
        <p:spPr bwMode="auto">
          <a:xfrm flipH="1">
            <a:off x="5280025" y="3632200"/>
            <a:ext cx="427038" cy="80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Line 42"/>
          <p:cNvSpPr>
            <a:spLocks noChangeShapeType="1"/>
          </p:cNvSpPr>
          <p:nvPr/>
        </p:nvSpPr>
        <p:spPr bwMode="auto">
          <a:xfrm>
            <a:off x="6132513" y="3633788"/>
            <a:ext cx="377825" cy="827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 calcmode="lin" valueType="num">
                                      <p:cBhvr>
                                        <p:cTn id="7" dur="500" fill="hold"/>
                                        <p:tgtEl>
                                          <p:spTgt spid="272386"/>
                                        </p:tgtEl>
                                        <p:attrNameLst>
                                          <p:attrName>ppt_w</p:attrName>
                                        </p:attrNameLst>
                                      </p:cBhvr>
                                      <p:tavLst>
                                        <p:tav tm="0">
                                          <p:val>
                                            <p:fltVal val="0"/>
                                          </p:val>
                                        </p:tav>
                                        <p:tav tm="100000">
                                          <p:val>
                                            <p:strVal val="#ppt_w"/>
                                          </p:val>
                                        </p:tav>
                                      </p:tavLst>
                                    </p:anim>
                                    <p:anim calcmode="lin" valueType="num">
                                      <p:cBhvr>
                                        <p:cTn id="8" dur="500" fill="hold"/>
                                        <p:tgtEl>
                                          <p:spTgt spid="272386"/>
                                        </p:tgtEl>
                                        <p:attrNameLst>
                                          <p:attrName>ppt_h</p:attrName>
                                        </p:attrNameLst>
                                      </p:cBhvr>
                                      <p:tavLst>
                                        <p:tav tm="0">
                                          <p:val>
                                            <p:fltVal val="0"/>
                                          </p:val>
                                        </p:tav>
                                        <p:tav tm="100000">
                                          <p:val>
                                            <p:strVal val="#ppt_h"/>
                                          </p:val>
                                        </p:tav>
                                      </p:tavLst>
                                    </p:anim>
                                    <p:animEffect transition="in" filter="fade">
                                      <p:cBhvr>
                                        <p:cTn id="9" dur="500"/>
                                        <p:tgtEl>
                                          <p:spTgt spid="2723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0" presetClass="path" presetSubtype="0" accel="50000" decel="50000" fill="hold" nodeType="clickEffect">
                                  <p:stCondLst>
                                    <p:cond delay="0"/>
                                  </p:stCondLst>
                                  <p:childTnLst>
                                    <p:animMotion origin="layout" path="M -1.38889E-6 -1.85185E-6 C 0.01736 0.00116 0.0349 0.00139 0.05226 0.00324 C 0.06545 0.00463 0.08004 0.01227 0.09323 0.01528 C 0.10747 0.02778 0.11267 0.03241 0.11823 0.05463 C 0.11736 0.08496 0.1217 0.11713 0.11372 0.1456 C 0.11215 0.15139 0.09688 0.17616 0.09549 0.17894 C 0.09254 0.18496 0.08646 0.19699 0.08646 0.19699 C 0.0816 0.21667 0.08542 0.21088 0.07951 0.21829 " pathEditMode="relative" ptsTypes="fffffffA">
                                      <p:cBhvr>
                                        <p:cTn id="13" dur="2000" fill="hold"/>
                                        <p:tgtEl>
                                          <p:spTgt spid="272396"/>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3.88889E-6 5.55556E-6 C -0.00799 -0.00347 -0.01701 -0.00208 -0.025 -0.00601 C -0.02795 -0.0074 -0.02934 -0.01226 -0.03177 -0.01504 C -0.03385 -0.01735 -0.03646 -0.01898 -0.03872 -0.02106 C -0.04358 -0.03078 -0.04722 -0.03587 -0.05451 -0.04235 C -0.06146 -0.05624 -0.07153 -0.06643 -0.08177 -0.07569 C -0.08455 -0.0868 -0.08993 -0.09166 -0.09323 -0.103 C -0.09497 -0.10879 -0.09774 -0.12106 -0.09774 -0.12106 C -0.09705 -0.1493 -0.09687 -0.17777 -0.09549 -0.20601 C -0.09531 -0.21018 -0.09566 -0.2155 -0.09323 -0.21805 C -0.09028 -0.22129 -0.08177 -0.22106 -0.08177 -0.22106 " pathEditMode="relative" ptsTypes="ffffffffffA">
                                      <p:cBhvr>
                                        <p:cTn id="15" dur="2000" fill="hold"/>
                                        <p:tgtEl>
                                          <p:spTgt spid="2724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FEFC246-290F-4437-BD89-82746ACD2FE4}" type="slidenum">
              <a:rPr lang="en-US" altLang="zh-CN" sz="1200" b="0" smtClean="0">
                <a:latin typeface="Arial" charset="0"/>
              </a:rPr>
              <a:pPr eaLnBrk="1" hangingPunct="1">
                <a:spcBef>
                  <a:spcPct val="0"/>
                </a:spcBef>
                <a:buClrTx/>
                <a:buFontTx/>
                <a:buNone/>
              </a:pPr>
              <a:t>67</a:t>
            </a:fld>
            <a:endParaRPr lang="en-US" altLang="zh-CN" sz="1200" b="0" smtClean="0">
              <a:latin typeface="Arial" charset="0"/>
            </a:endParaRPr>
          </a:p>
        </p:txBody>
      </p:sp>
      <p:sp>
        <p:nvSpPr>
          <p:cNvPr id="273410" name="AutoShape 2"/>
          <p:cNvSpPr>
            <a:spLocks noChangeArrowheads="1"/>
          </p:cNvSpPr>
          <p:nvPr/>
        </p:nvSpPr>
        <p:spPr bwMode="auto">
          <a:xfrm>
            <a:off x="539750" y="1341438"/>
            <a:ext cx="1944688" cy="1150937"/>
          </a:xfrm>
          <a:prstGeom prst="wedgeRoundRectCallout">
            <a:avLst>
              <a:gd name="adj1" fmla="val 46898"/>
              <a:gd name="adj2" fmla="val 108481"/>
              <a:gd name="adj3" fmla="val 16667"/>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黑体" pitchFamily="49" charset="-122"/>
                <a:ea typeface="黑体" pitchFamily="49" charset="-122"/>
              </a:rPr>
              <a:t>把</a:t>
            </a:r>
            <a:r>
              <a:rPr lang="en-US" altLang="zh-CN" sz="2800">
                <a:solidFill>
                  <a:schemeClr val="bg2"/>
                </a:solidFill>
                <a:latin typeface="黑体" pitchFamily="49" charset="-122"/>
                <a:ea typeface="黑体" pitchFamily="49" charset="-122"/>
              </a:rPr>
              <a:t>R[1]</a:t>
            </a:r>
            <a:r>
              <a:rPr lang="zh-CN" altLang="en-US" sz="2800">
                <a:solidFill>
                  <a:schemeClr val="bg2"/>
                </a:solidFill>
                <a:latin typeface="黑体" pitchFamily="49" charset="-122"/>
                <a:ea typeface="黑体" pitchFamily="49" charset="-122"/>
              </a:rPr>
              <a:t>加入到堆</a:t>
            </a:r>
          </a:p>
        </p:txBody>
      </p:sp>
      <p:sp>
        <p:nvSpPr>
          <p:cNvPr id="62468" name="Rectangle 3"/>
          <p:cNvSpPr>
            <a:spLocks noGrp="1" noChangeArrowheads="1"/>
          </p:cNvSpPr>
          <p:nvPr>
            <p:ph type="body" idx="1"/>
          </p:nvPr>
        </p:nvSpPr>
        <p:spPr>
          <a:xfrm>
            <a:off x="395288" y="404813"/>
            <a:ext cx="8748712" cy="746125"/>
          </a:xfrm>
          <a:noFill/>
        </p:spPr>
        <p:txBody>
          <a:bodyPr/>
          <a:lstStyle/>
          <a:p>
            <a:pPr eaLnBrk="1" hangingPunct="1">
              <a:lnSpc>
                <a:spcPct val="90000"/>
              </a:lnSpc>
              <a:buFont typeface="Wingdings" pitchFamily="2" charset="2"/>
              <a:buNone/>
            </a:pPr>
            <a:r>
              <a:rPr lang="en-US" altLang="en-US" sz="3600" smtClean="0"/>
              <a:t>{81,49,19,38,97,76,13,27}</a:t>
            </a:r>
            <a:r>
              <a:rPr lang="zh-CN" altLang="en-US" sz="3600" smtClean="0"/>
              <a:t>建初始堆的过程</a:t>
            </a:r>
          </a:p>
        </p:txBody>
      </p:sp>
      <p:grpSp>
        <p:nvGrpSpPr>
          <p:cNvPr id="62469" name="Group 4"/>
          <p:cNvGrpSpPr>
            <a:grpSpLocks/>
          </p:cNvGrpSpPr>
          <p:nvPr/>
        </p:nvGrpSpPr>
        <p:grpSpPr bwMode="auto">
          <a:xfrm>
            <a:off x="3967163" y="1773238"/>
            <a:ext cx="782637" cy="720725"/>
            <a:chOff x="2499" y="1072"/>
            <a:chExt cx="493" cy="454"/>
          </a:xfrm>
        </p:grpSpPr>
        <p:sp>
          <p:nvSpPr>
            <p:cNvPr id="62505" name="Freeform 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2506" name="Freeform 6"/>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2507" name="Rectangle 7"/>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273416" name="Group 8"/>
          <p:cNvGrpSpPr>
            <a:grpSpLocks/>
          </p:cNvGrpSpPr>
          <p:nvPr/>
        </p:nvGrpSpPr>
        <p:grpSpPr bwMode="auto">
          <a:xfrm>
            <a:off x="2405063" y="2973388"/>
            <a:ext cx="782637" cy="722312"/>
            <a:chOff x="1515" y="1828"/>
            <a:chExt cx="493" cy="455"/>
          </a:xfrm>
        </p:grpSpPr>
        <p:sp>
          <p:nvSpPr>
            <p:cNvPr id="62502" name="Freeform 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2503" name="Freeform 10"/>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04" name="Rectangle 11"/>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62471" name="Group 12"/>
          <p:cNvGrpSpPr>
            <a:grpSpLocks/>
          </p:cNvGrpSpPr>
          <p:nvPr/>
        </p:nvGrpSpPr>
        <p:grpSpPr bwMode="auto">
          <a:xfrm>
            <a:off x="5532438" y="2973388"/>
            <a:ext cx="779462" cy="722312"/>
            <a:chOff x="3485" y="1828"/>
            <a:chExt cx="491" cy="455"/>
          </a:xfrm>
        </p:grpSpPr>
        <p:sp>
          <p:nvSpPr>
            <p:cNvPr id="62499" name="Freeform 1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2500" name="Freeform 14"/>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2501" name="Rectangle 15"/>
            <p:cNvSpPr>
              <a:spLocks noChangeArrowheads="1"/>
            </p:cNvSpPr>
            <p:nvPr/>
          </p:nvSpPr>
          <p:spPr bwMode="auto">
            <a:xfrm>
              <a:off x="3651" y="188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grpSp>
        <p:nvGrpSpPr>
          <p:cNvPr id="273424" name="Group 16"/>
          <p:cNvGrpSpPr>
            <a:grpSpLocks/>
          </p:cNvGrpSpPr>
          <p:nvPr/>
        </p:nvGrpSpPr>
        <p:grpSpPr bwMode="auto">
          <a:xfrm>
            <a:off x="1622425" y="4411663"/>
            <a:ext cx="782638" cy="719137"/>
            <a:chOff x="1022" y="2734"/>
            <a:chExt cx="493" cy="453"/>
          </a:xfrm>
        </p:grpSpPr>
        <p:sp>
          <p:nvSpPr>
            <p:cNvPr id="62496" name="Freeform 1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2497" name="Freeform 18"/>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2498" name="Rectangle 19"/>
            <p:cNvSpPr>
              <a:spLocks noChangeArrowheads="1"/>
            </p:cNvSpPr>
            <p:nvPr/>
          </p:nvSpPr>
          <p:spPr bwMode="auto">
            <a:xfrm>
              <a:off x="1171" y="276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62473" name="Group 20"/>
          <p:cNvGrpSpPr>
            <a:grpSpLocks/>
          </p:cNvGrpSpPr>
          <p:nvPr/>
        </p:nvGrpSpPr>
        <p:grpSpPr bwMode="auto">
          <a:xfrm>
            <a:off x="3187700" y="4411663"/>
            <a:ext cx="779463" cy="719137"/>
            <a:chOff x="2008" y="2734"/>
            <a:chExt cx="491" cy="453"/>
          </a:xfrm>
        </p:grpSpPr>
        <p:sp>
          <p:nvSpPr>
            <p:cNvPr id="62493" name="Freeform 2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2494" name="Freeform 22"/>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2495" name="Rectangle 23"/>
            <p:cNvSpPr>
              <a:spLocks noChangeArrowheads="1"/>
            </p:cNvSpPr>
            <p:nvPr/>
          </p:nvSpPr>
          <p:spPr bwMode="auto">
            <a:xfrm>
              <a:off x="2063" y="2805"/>
              <a:ext cx="351"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2474" name="Group 24"/>
          <p:cNvGrpSpPr>
            <a:grpSpLocks/>
          </p:cNvGrpSpPr>
          <p:nvPr/>
        </p:nvGrpSpPr>
        <p:grpSpPr bwMode="auto">
          <a:xfrm>
            <a:off x="4749800" y="4411663"/>
            <a:ext cx="782638" cy="719137"/>
            <a:chOff x="2992" y="2734"/>
            <a:chExt cx="493" cy="453"/>
          </a:xfrm>
        </p:grpSpPr>
        <p:sp>
          <p:nvSpPr>
            <p:cNvPr id="62490" name="Freeform 2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2491" name="Freeform 26"/>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2492" name="Rectangle 27"/>
            <p:cNvSpPr>
              <a:spLocks noChangeArrowheads="1"/>
            </p:cNvSpPr>
            <p:nvPr/>
          </p:nvSpPr>
          <p:spPr bwMode="auto">
            <a:xfrm>
              <a:off x="3071" y="2769"/>
              <a:ext cx="270"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62475" name="Group 28"/>
          <p:cNvGrpSpPr>
            <a:grpSpLocks/>
          </p:cNvGrpSpPr>
          <p:nvPr/>
        </p:nvGrpSpPr>
        <p:grpSpPr bwMode="auto">
          <a:xfrm>
            <a:off x="6311900" y="4411663"/>
            <a:ext cx="781050" cy="719137"/>
            <a:chOff x="3976" y="2734"/>
            <a:chExt cx="492" cy="453"/>
          </a:xfrm>
        </p:grpSpPr>
        <p:sp>
          <p:nvSpPr>
            <p:cNvPr id="62487" name="Freeform 2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2488" name="Freeform 30"/>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2489" name="Rectangle 31"/>
            <p:cNvSpPr>
              <a:spLocks noChangeArrowheads="1"/>
            </p:cNvSpPr>
            <p:nvPr/>
          </p:nvSpPr>
          <p:spPr bwMode="auto">
            <a:xfrm>
              <a:off x="4021" y="2769"/>
              <a:ext cx="393"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273440" name="Group 32"/>
          <p:cNvGrpSpPr>
            <a:grpSpLocks/>
          </p:cNvGrpSpPr>
          <p:nvPr/>
        </p:nvGrpSpPr>
        <p:grpSpPr bwMode="auto">
          <a:xfrm>
            <a:off x="971550" y="5734050"/>
            <a:ext cx="782638" cy="719138"/>
            <a:chOff x="612" y="3567"/>
            <a:chExt cx="493" cy="453"/>
          </a:xfrm>
        </p:grpSpPr>
        <p:sp>
          <p:nvSpPr>
            <p:cNvPr id="62484" name="Freeform 3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2485" name="Freeform 34"/>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2486" name="Rectangle 35"/>
            <p:cNvSpPr>
              <a:spLocks noChangeArrowheads="1"/>
            </p:cNvSpPr>
            <p:nvPr/>
          </p:nvSpPr>
          <p:spPr bwMode="auto">
            <a:xfrm>
              <a:off x="690" y="3617"/>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sp>
        <p:nvSpPr>
          <p:cNvPr id="62477" name="Line 36"/>
          <p:cNvSpPr>
            <a:spLocks noChangeShapeType="1"/>
          </p:cNvSpPr>
          <p:nvPr/>
        </p:nvSpPr>
        <p:spPr bwMode="auto">
          <a:xfrm flipH="1">
            <a:off x="3063875" y="2371725"/>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Line 37"/>
          <p:cNvSpPr>
            <a:spLocks noChangeShapeType="1"/>
          </p:cNvSpPr>
          <p:nvPr/>
        </p:nvSpPr>
        <p:spPr bwMode="auto">
          <a:xfrm>
            <a:off x="4654550" y="2371725"/>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Line 38"/>
          <p:cNvSpPr>
            <a:spLocks noChangeShapeType="1"/>
          </p:cNvSpPr>
          <p:nvPr/>
        </p:nvSpPr>
        <p:spPr bwMode="auto">
          <a:xfrm flipH="1">
            <a:off x="2149475" y="3622675"/>
            <a:ext cx="412750" cy="81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0" name="Line 39"/>
          <p:cNvSpPr>
            <a:spLocks noChangeShapeType="1"/>
          </p:cNvSpPr>
          <p:nvPr/>
        </p:nvSpPr>
        <p:spPr bwMode="auto">
          <a:xfrm>
            <a:off x="3035300" y="3616325"/>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1" name="Line 40"/>
          <p:cNvSpPr>
            <a:spLocks noChangeShapeType="1"/>
          </p:cNvSpPr>
          <p:nvPr/>
        </p:nvSpPr>
        <p:spPr bwMode="auto">
          <a:xfrm flipH="1">
            <a:off x="1528763" y="5099050"/>
            <a:ext cx="314325" cy="668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Line 41"/>
          <p:cNvSpPr>
            <a:spLocks noChangeShapeType="1"/>
          </p:cNvSpPr>
          <p:nvPr/>
        </p:nvSpPr>
        <p:spPr bwMode="auto">
          <a:xfrm flipH="1">
            <a:off x="5280025" y="3632200"/>
            <a:ext cx="427038" cy="80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42"/>
          <p:cNvSpPr>
            <a:spLocks noChangeShapeType="1"/>
          </p:cNvSpPr>
          <p:nvPr/>
        </p:nvSpPr>
        <p:spPr bwMode="auto">
          <a:xfrm>
            <a:off x="6132513" y="3633788"/>
            <a:ext cx="377825" cy="827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p:cTn id="7" dur="500" fill="hold"/>
                                        <p:tgtEl>
                                          <p:spTgt spid="273410"/>
                                        </p:tgtEl>
                                        <p:attrNameLst>
                                          <p:attrName>ppt_w</p:attrName>
                                        </p:attrNameLst>
                                      </p:cBhvr>
                                      <p:tavLst>
                                        <p:tav tm="0">
                                          <p:val>
                                            <p:fltVal val="0"/>
                                          </p:val>
                                        </p:tav>
                                        <p:tav tm="100000">
                                          <p:val>
                                            <p:strVal val="#ppt_w"/>
                                          </p:val>
                                        </p:tav>
                                      </p:tavLst>
                                    </p:anim>
                                    <p:anim calcmode="lin" valueType="num">
                                      <p:cBhvr>
                                        <p:cTn id="8" dur="500" fill="hold"/>
                                        <p:tgtEl>
                                          <p:spTgt spid="273410"/>
                                        </p:tgtEl>
                                        <p:attrNameLst>
                                          <p:attrName>ppt_h</p:attrName>
                                        </p:attrNameLst>
                                      </p:cBhvr>
                                      <p:tavLst>
                                        <p:tav tm="0">
                                          <p:val>
                                            <p:fltVal val="0"/>
                                          </p:val>
                                        </p:tav>
                                        <p:tav tm="100000">
                                          <p:val>
                                            <p:strVal val="#ppt_h"/>
                                          </p:val>
                                        </p:tav>
                                      </p:tavLst>
                                    </p:anim>
                                    <p:animEffect transition="in" filter="fade">
                                      <p:cBhvr>
                                        <p:cTn id="9" dur="500"/>
                                        <p:tgtEl>
                                          <p:spTgt spid="2734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0" presetClass="path" presetSubtype="0" accel="50000" decel="50000" fill="hold" nodeType="clickEffect">
                                  <p:stCondLst>
                                    <p:cond delay="0"/>
                                  </p:stCondLst>
                                  <p:childTnLst>
                                    <p:animMotion origin="layout" path="M -3.88889E-6 3.7037E-7 C -0.00156 0.00023 -0.03264 0.00463 -0.03646 0.00602 C -0.04809 0.01065 -0.04896 0.02801 -0.06146 0.03333 C -0.07118 0.05278 -0.09184 0.06412 -0.09774 0.08796 C -0.10139 0.10278 -0.09965 0.09375 -0.10225 0.11505 C -0.10156 0.1382 -0.10139 0.16157 -0.1 0.18472 C -0.09965 0.1912 -0.09097 0.2 -0.09097 0.2 " pathEditMode="relative" ptsTypes="ffffffA">
                                      <p:cBhvr>
                                        <p:cTn id="13" dur="2000" fill="hold"/>
                                        <p:tgtEl>
                                          <p:spTgt spid="273416"/>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2.77778E-6 1.11111E-6 C 0.01441 -0.01273 -0.0007 -0.00139 0.02725 -0.00903 C 0.04236 -0.01319 0.05399 -0.02708 0.06823 -0.03333 C 0.08316 -0.07315 0.0625 -0.02268 0.07951 -0.05162 C 0.08264 -0.05694 0.08333 -0.06412 0.08628 -0.06968 C 0.09045 -0.07731 0.096 -0.08333 0.1 -0.09097 C 0.10798 -0.10602 0.11093 -0.12755 0.11354 -0.14537 C 0.11284 -0.15949 0.1125 -0.17384 0.11128 -0.18796 C 0.11093 -0.19213 0.11111 -0.19699 0.10902 -0.2 C 0.10538 -0.20555 0.09548 -0.21204 0.09548 -0.21204 " pathEditMode="relative" ptsTypes="fffffffffA">
                                      <p:cBhvr>
                                        <p:cTn id="15" dur="2000" fill="hold"/>
                                        <p:tgtEl>
                                          <p:spTgt spid="273424"/>
                                        </p:tgtEl>
                                        <p:attrNameLst>
                                          <p:attrName>ppt_x</p:attrName>
                                          <p:attrName>ppt_y</p:attrName>
                                        </p:attrNameLst>
                                      </p:cBhvr>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nodeType="clickEffect">
                                  <p:stCondLst>
                                    <p:cond delay="0"/>
                                  </p:stCondLst>
                                  <p:childTnLst>
                                    <p:animMotion origin="layout" path="M -0.09097 0.20023 C -0.09878 0.20371 -0.10747 0.2081 -0.11372 0.21551 C -0.12587 0.22986 -0.12778 0.23727 -0.14097 0.24584 C -0.15069 0.2588 -0.15608 0.27547 -0.16597 0.2882 C -0.17726 0.3338 -0.1724 0.30672 -0.16823 0.39722 C -0.16788 0.40486 -0.16667 0.40556 -0.16372 0.40949 " pathEditMode="relative" ptsTypes="fffffA">
                                      <p:cBhvr>
                                        <p:cTn id="19" dur="2000" fill="hold"/>
                                        <p:tgtEl>
                                          <p:spTgt spid="273416"/>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5.55556E-7 -1.85185E-6 C 0.01406 -0.01227 0.02725 -0.02917 0.04323 -0.03634 C 0.05035 -0.04584 0.0625 -0.0581 0.06823 -0.06968 C 0.07257 -0.07847 0.07413 -0.08658 0.07969 -0.09398 C 0.08125 -0.1 0.08264 -0.10602 0.0842 -0.11204 C 0.08489 -0.11505 0.08646 -0.12107 0.08646 -0.12107 C 0.08594 -0.14375 0.10555 -0.21505 0.075 -0.21505 " pathEditMode="relative" ptsTypes="ffffffA">
                                      <p:cBhvr>
                                        <p:cTn id="21" dur="2000" fill="hold"/>
                                        <p:tgtEl>
                                          <p:spTgt spid="27344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40E227EA-DFD2-4353-927C-18389E90F9A0}" type="slidenum">
              <a:rPr lang="en-US" altLang="zh-CN" sz="1200" b="0" smtClean="0">
                <a:latin typeface="Arial" charset="0"/>
              </a:rPr>
              <a:pPr eaLnBrk="1" hangingPunct="1">
                <a:spcBef>
                  <a:spcPct val="0"/>
                </a:spcBef>
                <a:buClrTx/>
                <a:buFontTx/>
                <a:buNone/>
              </a:pPr>
              <a:t>68</a:t>
            </a:fld>
            <a:endParaRPr lang="en-US" altLang="zh-CN" sz="1200" b="0" smtClean="0">
              <a:latin typeface="Arial" charset="0"/>
            </a:endParaRPr>
          </a:p>
        </p:txBody>
      </p:sp>
      <p:sp>
        <p:nvSpPr>
          <p:cNvPr id="63491" name="Line 37"/>
          <p:cNvSpPr>
            <a:spLocks noChangeShapeType="1"/>
          </p:cNvSpPr>
          <p:nvPr/>
        </p:nvSpPr>
        <p:spPr bwMode="auto">
          <a:xfrm>
            <a:off x="4654550" y="2371725"/>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2" name="Line 41"/>
          <p:cNvSpPr>
            <a:spLocks noChangeShapeType="1"/>
          </p:cNvSpPr>
          <p:nvPr/>
        </p:nvSpPr>
        <p:spPr bwMode="auto">
          <a:xfrm flipH="1">
            <a:off x="5280025" y="3632200"/>
            <a:ext cx="427038" cy="80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3" name="Line 42"/>
          <p:cNvSpPr>
            <a:spLocks noChangeShapeType="1"/>
          </p:cNvSpPr>
          <p:nvPr/>
        </p:nvSpPr>
        <p:spPr bwMode="auto">
          <a:xfrm>
            <a:off x="6132513" y="3633788"/>
            <a:ext cx="377825" cy="827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434" name="AutoShape 2"/>
          <p:cNvSpPr>
            <a:spLocks noChangeArrowheads="1"/>
          </p:cNvSpPr>
          <p:nvPr/>
        </p:nvSpPr>
        <p:spPr bwMode="auto">
          <a:xfrm>
            <a:off x="6084888" y="981075"/>
            <a:ext cx="1944687" cy="1150938"/>
          </a:xfrm>
          <a:prstGeom prst="wedgeRoundRectCallout">
            <a:avLst>
              <a:gd name="adj1" fmla="val -126083"/>
              <a:gd name="adj2" fmla="val 38690"/>
              <a:gd name="adj3" fmla="val 16667"/>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黑体" pitchFamily="49" charset="-122"/>
                <a:ea typeface="黑体" pitchFamily="49" charset="-122"/>
              </a:rPr>
              <a:t>把</a:t>
            </a:r>
            <a:r>
              <a:rPr lang="en-US" altLang="zh-CN" sz="2800">
                <a:solidFill>
                  <a:schemeClr val="bg2"/>
                </a:solidFill>
                <a:latin typeface="黑体" pitchFamily="49" charset="-122"/>
                <a:ea typeface="黑体" pitchFamily="49" charset="-122"/>
              </a:rPr>
              <a:t>R[0]</a:t>
            </a:r>
            <a:r>
              <a:rPr lang="zh-CN" altLang="en-US" sz="2800">
                <a:solidFill>
                  <a:schemeClr val="bg2"/>
                </a:solidFill>
                <a:latin typeface="黑体" pitchFamily="49" charset="-122"/>
                <a:ea typeface="黑体" pitchFamily="49" charset="-122"/>
              </a:rPr>
              <a:t>加入到堆</a:t>
            </a:r>
          </a:p>
        </p:txBody>
      </p:sp>
      <p:sp>
        <p:nvSpPr>
          <p:cNvPr id="63495" name="Rectangle 3"/>
          <p:cNvSpPr>
            <a:spLocks noGrp="1" noChangeArrowheads="1"/>
          </p:cNvSpPr>
          <p:nvPr>
            <p:ph type="body" idx="1"/>
          </p:nvPr>
        </p:nvSpPr>
        <p:spPr>
          <a:xfrm>
            <a:off x="395288" y="404813"/>
            <a:ext cx="8748712" cy="746125"/>
          </a:xfrm>
          <a:noFill/>
        </p:spPr>
        <p:txBody>
          <a:bodyPr/>
          <a:lstStyle/>
          <a:p>
            <a:pPr eaLnBrk="1" hangingPunct="1">
              <a:lnSpc>
                <a:spcPct val="90000"/>
              </a:lnSpc>
              <a:buFont typeface="Wingdings" pitchFamily="2" charset="2"/>
              <a:buNone/>
            </a:pPr>
            <a:r>
              <a:rPr lang="en-US" altLang="en-US" sz="3600" smtClean="0"/>
              <a:t>{81,49,19,38,97,76,13,27}</a:t>
            </a:r>
            <a:r>
              <a:rPr lang="zh-CN" altLang="en-US" sz="3600" smtClean="0"/>
              <a:t>建初始堆的过程</a:t>
            </a:r>
          </a:p>
        </p:txBody>
      </p:sp>
      <p:grpSp>
        <p:nvGrpSpPr>
          <p:cNvPr id="274436" name="Group 4"/>
          <p:cNvGrpSpPr>
            <a:grpSpLocks/>
          </p:cNvGrpSpPr>
          <p:nvPr/>
        </p:nvGrpSpPr>
        <p:grpSpPr bwMode="auto">
          <a:xfrm>
            <a:off x="3967163" y="1773238"/>
            <a:ext cx="782637" cy="720725"/>
            <a:chOff x="2499" y="1072"/>
            <a:chExt cx="493" cy="454"/>
          </a:xfrm>
        </p:grpSpPr>
        <p:sp>
          <p:nvSpPr>
            <p:cNvPr id="63529" name="Freeform 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3530" name="Freeform 6"/>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3531" name="Rectangle 7"/>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63497" name="Group 8"/>
          <p:cNvGrpSpPr>
            <a:grpSpLocks/>
          </p:cNvGrpSpPr>
          <p:nvPr/>
        </p:nvGrpSpPr>
        <p:grpSpPr bwMode="auto">
          <a:xfrm>
            <a:off x="2405063" y="2973388"/>
            <a:ext cx="782637" cy="722312"/>
            <a:chOff x="1515" y="1828"/>
            <a:chExt cx="493" cy="455"/>
          </a:xfrm>
        </p:grpSpPr>
        <p:sp>
          <p:nvSpPr>
            <p:cNvPr id="63526" name="Freeform 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27" name="Freeform 10"/>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28" name="Rectangle 11"/>
            <p:cNvSpPr>
              <a:spLocks noChangeArrowheads="1"/>
            </p:cNvSpPr>
            <p:nvPr/>
          </p:nvSpPr>
          <p:spPr bwMode="auto">
            <a:xfrm>
              <a:off x="1610" y="188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274444" name="Group 12"/>
          <p:cNvGrpSpPr>
            <a:grpSpLocks/>
          </p:cNvGrpSpPr>
          <p:nvPr/>
        </p:nvGrpSpPr>
        <p:grpSpPr bwMode="auto">
          <a:xfrm>
            <a:off x="5532438" y="2973388"/>
            <a:ext cx="779462" cy="722312"/>
            <a:chOff x="3485" y="1828"/>
            <a:chExt cx="491" cy="455"/>
          </a:xfrm>
        </p:grpSpPr>
        <p:sp>
          <p:nvSpPr>
            <p:cNvPr id="63523" name="Freeform 1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24" name="Freeform 14"/>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25" name="Rectangle 15"/>
            <p:cNvSpPr>
              <a:spLocks noChangeArrowheads="1"/>
            </p:cNvSpPr>
            <p:nvPr/>
          </p:nvSpPr>
          <p:spPr bwMode="auto">
            <a:xfrm>
              <a:off x="3651" y="188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grpSp>
        <p:nvGrpSpPr>
          <p:cNvPr id="63499" name="Group 16"/>
          <p:cNvGrpSpPr>
            <a:grpSpLocks/>
          </p:cNvGrpSpPr>
          <p:nvPr/>
        </p:nvGrpSpPr>
        <p:grpSpPr bwMode="auto">
          <a:xfrm>
            <a:off x="1622425" y="4411663"/>
            <a:ext cx="782638" cy="719137"/>
            <a:chOff x="1022" y="2734"/>
            <a:chExt cx="493" cy="453"/>
          </a:xfrm>
        </p:grpSpPr>
        <p:sp>
          <p:nvSpPr>
            <p:cNvPr id="63520" name="Freeform 1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21" name="Freeform 18"/>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22" name="Rectangle 19"/>
            <p:cNvSpPr>
              <a:spLocks noChangeArrowheads="1"/>
            </p:cNvSpPr>
            <p:nvPr/>
          </p:nvSpPr>
          <p:spPr bwMode="auto">
            <a:xfrm>
              <a:off x="1171" y="276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63500" name="Group 20"/>
          <p:cNvGrpSpPr>
            <a:grpSpLocks/>
          </p:cNvGrpSpPr>
          <p:nvPr/>
        </p:nvGrpSpPr>
        <p:grpSpPr bwMode="auto">
          <a:xfrm>
            <a:off x="3187700" y="4411663"/>
            <a:ext cx="779463" cy="719137"/>
            <a:chOff x="2008" y="2734"/>
            <a:chExt cx="491" cy="453"/>
          </a:xfrm>
        </p:grpSpPr>
        <p:sp>
          <p:nvSpPr>
            <p:cNvPr id="63517" name="Freeform 2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18" name="Freeform 22"/>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19" name="Rectangle 23"/>
            <p:cNvSpPr>
              <a:spLocks noChangeArrowheads="1"/>
            </p:cNvSpPr>
            <p:nvPr/>
          </p:nvSpPr>
          <p:spPr bwMode="auto">
            <a:xfrm>
              <a:off x="2063" y="2805"/>
              <a:ext cx="351"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3501" name="Group 24"/>
          <p:cNvGrpSpPr>
            <a:grpSpLocks/>
          </p:cNvGrpSpPr>
          <p:nvPr/>
        </p:nvGrpSpPr>
        <p:grpSpPr bwMode="auto">
          <a:xfrm>
            <a:off x="4749800" y="4411663"/>
            <a:ext cx="782638" cy="719137"/>
            <a:chOff x="2992" y="2734"/>
            <a:chExt cx="493" cy="453"/>
          </a:xfrm>
        </p:grpSpPr>
        <p:sp>
          <p:nvSpPr>
            <p:cNvPr id="63514" name="Freeform 2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15" name="Freeform 26"/>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16" name="Rectangle 27"/>
            <p:cNvSpPr>
              <a:spLocks noChangeArrowheads="1"/>
            </p:cNvSpPr>
            <p:nvPr/>
          </p:nvSpPr>
          <p:spPr bwMode="auto">
            <a:xfrm>
              <a:off x="3071" y="2769"/>
              <a:ext cx="270"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274460" name="Group 28"/>
          <p:cNvGrpSpPr>
            <a:grpSpLocks/>
          </p:cNvGrpSpPr>
          <p:nvPr/>
        </p:nvGrpSpPr>
        <p:grpSpPr bwMode="auto">
          <a:xfrm>
            <a:off x="6311900" y="4411663"/>
            <a:ext cx="781050" cy="719137"/>
            <a:chOff x="3976" y="2734"/>
            <a:chExt cx="492" cy="453"/>
          </a:xfrm>
        </p:grpSpPr>
        <p:sp>
          <p:nvSpPr>
            <p:cNvPr id="63511" name="Freeform 2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12" name="Freeform 30"/>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13" name="Rectangle 31"/>
            <p:cNvSpPr>
              <a:spLocks noChangeArrowheads="1"/>
            </p:cNvSpPr>
            <p:nvPr/>
          </p:nvSpPr>
          <p:spPr bwMode="auto">
            <a:xfrm>
              <a:off x="4021" y="2769"/>
              <a:ext cx="393"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63503" name="Group 32"/>
          <p:cNvGrpSpPr>
            <a:grpSpLocks/>
          </p:cNvGrpSpPr>
          <p:nvPr/>
        </p:nvGrpSpPr>
        <p:grpSpPr bwMode="auto">
          <a:xfrm>
            <a:off x="971550" y="5734050"/>
            <a:ext cx="782638" cy="719138"/>
            <a:chOff x="612" y="3567"/>
            <a:chExt cx="493" cy="453"/>
          </a:xfrm>
        </p:grpSpPr>
        <p:sp>
          <p:nvSpPr>
            <p:cNvPr id="63508" name="Freeform 3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3509" name="Freeform 34"/>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3510" name="Rectangle 35"/>
            <p:cNvSpPr>
              <a:spLocks noChangeArrowheads="1"/>
            </p:cNvSpPr>
            <p:nvPr/>
          </p:nvSpPr>
          <p:spPr bwMode="auto">
            <a:xfrm>
              <a:off x="690" y="3617"/>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sp>
        <p:nvSpPr>
          <p:cNvPr id="63504" name="Line 36"/>
          <p:cNvSpPr>
            <a:spLocks noChangeShapeType="1"/>
          </p:cNvSpPr>
          <p:nvPr/>
        </p:nvSpPr>
        <p:spPr bwMode="auto">
          <a:xfrm flipH="1">
            <a:off x="3063875" y="2371725"/>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38"/>
          <p:cNvSpPr>
            <a:spLocks noChangeShapeType="1"/>
          </p:cNvSpPr>
          <p:nvPr/>
        </p:nvSpPr>
        <p:spPr bwMode="auto">
          <a:xfrm flipH="1">
            <a:off x="2149475" y="3622675"/>
            <a:ext cx="412750" cy="81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39"/>
          <p:cNvSpPr>
            <a:spLocks noChangeShapeType="1"/>
          </p:cNvSpPr>
          <p:nvPr/>
        </p:nvSpPr>
        <p:spPr bwMode="auto">
          <a:xfrm>
            <a:off x="3035300" y="3616325"/>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Line 40"/>
          <p:cNvSpPr>
            <a:spLocks noChangeShapeType="1"/>
          </p:cNvSpPr>
          <p:nvPr/>
        </p:nvSpPr>
        <p:spPr bwMode="auto">
          <a:xfrm flipH="1">
            <a:off x="1528763" y="5099050"/>
            <a:ext cx="314325" cy="668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p:cTn id="7" dur="500" fill="hold"/>
                                        <p:tgtEl>
                                          <p:spTgt spid="274434"/>
                                        </p:tgtEl>
                                        <p:attrNameLst>
                                          <p:attrName>ppt_w</p:attrName>
                                        </p:attrNameLst>
                                      </p:cBhvr>
                                      <p:tavLst>
                                        <p:tav tm="0">
                                          <p:val>
                                            <p:fltVal val="0"/>
                                          </p:val>
                                        </p:tav>
                                        <p:tav tm="100000">
                                          <p:val>
                                            <p:strVal val="#ppt_w"/>
                                          </p:val>
                                        </p:tav>
                                      </p:tavLst>
                                    </p:anim>
                                    <p:anim calcmode="lin" valueType="num">
                                      <p:cBhvr>
                                        <p:cTn id="8" dur="500" fill="hold"/>
                                        <p:tgtEl>
                                          <p:spTgt spid="274434"/>
                                        </p:tgtEl>
                                        <p:attrNameLst>
                                          <p:attrName>ppt_h</p:attrName>
                                        </p:attrNameLst>
                                      </p:cBhvr>
                                      <p:tavLst>
                                        <p:tav tm="0">
                                          <p:val>
                                            <p:fltVal val="0"/>
                                          </p:val>
                                        </p:tav>
                                        <p:tav tm="100000">
                                          <p:val>
                                            <p:strVal val="#ppt_h"/>
                                          </p:val>
                                        </p:tav>
                                      </p:tavLst>
                                    </p:anim>
                                    <p:animEffect transition="in" filter="fade">
                                      <p:cBhvr>
                                        <p:cTn id="9" dur="500"/>
                                        <p:tgtEl>
                                          <p:spTgt spid="2744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0" presetClass="path" presetSubtype="0" accel="50000" decel="50000" fill="hold" nodeType="clickEffect">
                                  <p:stCondLst>
                                    <p:cond delay="0"/>
                                  </p:stCondLst>
                                  <p:childTnLst>
                                    <p:animMotion origin="layout" path="M -2.22222E-6 5.55556E-6 C 0.02796 0.00209 0.05244 0.00464 0.07744 0.02107 C 0.08664 0.0338 0.09532 0.03126 0.10921 0.03334 C 0.11771 0.04098 0.12674 0.04399 0.13646 0.04839 C 0.14132 0.05047 0.14514 0.05533 0.15 0.05741 C 0.15591 0.06528 0.16007 0.07385 0.16598 0.08172 C 0.175 0.11829 0.175 0.12107 0.175 0.16667 " pathEditMode="relative" ptsTypes="ffffffA">
                                      <p:cBhvr>
                                        <p:cTn id="13" dur="2000" fill="hold"/>
                                        <p:tgtEl>
                                          <p:spTgt spid="274436"/>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2.77778E-7 1.11111E-6 C -0.01441 -0.00093 -0.02882 -0.00093 -0.04323 -0.00301 C -0.06771 -0.00671 -0.08611 -0.02569 -0.10451 -0.04537 C -0.1132 -0.05463 -0.11146 -0.05903 -0.12274 -0.06667 C -0.1342 -0.08935 -0.15 -0.11343 -0.15695 -0.13935 C -0.15764 -0.14653 -0.15816 -0.1537 -0.1592 -0.16065 C -0.15972 -0.16481 -0.16146 -0.17269 -0.16146 -0.17269 " pathEditMode="relative" ptsTypes="ffffffA">
                                      <p:cBhvr>
                                        <p:cTn id="15" dur="2000" fill="hold"/>
                                        <p:tgtEl>
                                          <p:spTgt spid="274444"/>
                                        </p:tgtEl>
                                        <p:attrNameLst>
                                          <p:attrName>ppt_x</p:attrName>
                                          <p:attrName>ppt_y</p:attrName>
                                        </p:attrNameLst>
                                      </p:cBhvr>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nodeType="clickEffect">
                                  <p:stCondLst>
                                    <p:cond delay="0"/>
                                  </p:stCondLst>
                                  <p:childTnLst>
                                    <p:animMotion origin="layout" path="M 0.17501 0.16666 C 0.20921 0.16921 0.21181 0.16828 0.23647 0.17893 C 0.23872 0.18101 0.24081 0.18333 0.24324 0.18495 C 0.24532 0.18634 0.2481 0.18611 0.25001 0.18796 C 0.25435 0.19236 0.25695 0.1993 0.26147 0.20324 C 0.27101 0.21157 0.27848 0.22268 0.28647 0.23333 C 0.2941 0.24351 0.29133 0.24027 0.30001 0.25764 C 0.30157 0.26064 0.30452 0.26666 0.30452 0.26666 C 0.30296 0.30648 0.31181 0.32407 0.29098 0.34259 C 0.28403 0.35671 0.26581 0.37731 0.25452 0.38495 " pathEditMode="relative" ptsTypes="fffffffffA">
                                      <p:cBhvr>
                                        <p:cTn id="19" dur="2000" fill="hold"/>
                                        <p:tgtEl>
                                          <p:spTgt spid="274436"/>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3.88889E-6 4.07407E-6 C -0.00833 -0.00371 -0.01458 -0.01065 -0.02274 -0.01505 C -0.02708 -0.01736 -0.03628 -0.02107 -0.03628 -0.02107 C -0.04462 -0.02847 -0.05434 -0.04121 -0.06372 -0.04537 C -0.06858 -0.05509 -0.07274 -0.06273 -0.07726 -0.07269 C -0.08003 -0.07894 -0.08455 -0.0838 -0.08628 -0.09074 C -0.08785 -0.09676 -0.09097 -0.10903 -0.09097 -0.10903 C -0.09028 -0.14028 -0.0901 -0.17176 -0.08872 -0.20301 C -0.08837 -0.20996 -0.08524 -0.22246 -0.08177 -0.22732 " pathEditMode="relative" ptsTypes="ffffffffA">
                                      <p:cBhvr>
                                        <p:cTn id="21" dur="2000" fill="hold"/>
                                        <p:tgtEl>
                                          <p:spTgt spid="27446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BFE085D-1703-468D-843B-FC7AFD8AD83C}" type="slidenum">
              <a:rPr lang="en-US" altLang="zh-CN" sz="1200" b="0" smtClean="0">
                <a:latin typeface="Arial" charset="0"/>
              </a:rPr>
              <a:pPr eaLnBrk="1" hangingPunct="1">
                <a:spcBef>
                  <a:spcPct val="0"/>
                </a:spcBef>
                <a:buClrTx/>
                <a:buFontTx/>
                <a:buNone/>
              </a:pPr>
              <a:t>69</a:t>
            </a:fld>
            <a:endParaRPr lang="en-US" altLang="zh-CN" sz="1200" b="0" smtClean="0">
              <a:latin typeface="Arial" charset="0"/>
            </a:endParaRPr>
          </a:p>
        </p:txBody>
      </p:sp>
      <p:sp>
        <p:nvSpPr>
          <p:cNvPr id="64515" name="Line 2"/>
          <p:cNvSpPr>
            <a:spLocks noChangeShapeType="1"/>
          </p:cNvSpPr>
          <p:nvPr/>
        </p:nvSpPr>
        <p:spPr bwMode="auto">
          <a:xfrm>
            <a:off x="4654550" y="2371725"/>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6" name="Line 3"/>
          <p:cNvSpPr>
            <a:spLocks noChangeShapeType="1"/>
          </p:cNvSpPr>
          <p:nvPr/>
        </p:nvSpPr>
        <p:spPr bwMode="auto">
          <a:xfrm flipH="1">
            <a:off x="5280025" y="3632200"/>
            <a:ext cx="427038" cy="80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7" name="Line 4"/>
          <p:cNvSpPr>
            <a:spLocks noChangeShapeType="1"/>
          </p:cNvSpPr>
          <p:nvPr/>
        </p:nvSpPr>
        <p:spPr bwMode="auto">
          <a:xfrm>
            <a:off x="6132513" y="3633788"/>
            <a:ext cx="377825" cy="827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461" name="AutoShape 5"/>
          <p:cNvSpPr>
            <a:spLocks noChangeArrowheads="1"/>
          </p:cNvSpPr>
          <p:nvPr/>
        </p:nvSpPr>
        <p:spPr bwMode="auto">
          <a:xfrm>
            <a:off x="6084888" y="981075"/>
            <a:ext cx="2232025" cy="1439863"/>
          </a:xfrm>
          <a:prstGeom prst="wedgeRoundRectCallout">
            <a:avLst>
              <a:gd name="adj1" fmla="val -105120"/>
              <a:gd name="adj2" fmla="val 29491"/>
              <a:gd name="adj3" fmla="val 16667"/>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黑体" pitchFamily="49" charset="-122"/>
                <a:ea typeface="黑体" pitchFamily="49" charset="-122"/>
              </a:rPr>
              <a:t>已成小根堆，</a:t>
            </a:r>
            <a:r>
              <a:rPr lang="en-US" altLang="zh-CN" sz="2800">
                <a:solidFill>
                  <a:schemeClr val="bg2"/>
                </a:solidFill>
                <a:latin typeface="黑体" pitchFamily="49" charset="-122"/>
                <a:ea typeface="黑体" pitchFamily="49" charset="-122"/>
              </a:rPr>
              <a:t>R[0]</a:t>
            </a:r>
            <a:r>
              <a:rPr lang="zh-CN" altLang="en-US" sz="2800">
                <a:solidFill>
                  <a:schemeClr val="bg2"/>
                </a:solidFill>
                <a:latin typeface="黑体" pitchFamily="49" charset="-122"/>
                <a:ea typeface="黑体" pitchFamily="49" charset="-122"/>
              </a:rPr>
              <a:t>为最小值。</a:t>
            </a:r>
          </a:p>
        </p:txBody>
      </p:sp>
      <p:sp>
        <p:nvSpPr>
          <p:cNvPr id="64519" name="Rectangle 6"/>
          <p:cNvSpPr>
            <a:spLocks noGrp="1" noChangeArrowheads="1"/>
          </p:cNvSpPr>
          <p:nvPr>
            <p:ph type="body" idx="1"/>
          </p:nvPr>
        </p:nvSpPr>
        <p:spPr>
          <a:xfrm>
            <a:off x="395288" y="404813"/>
            <a:ext cx="8748712" cy="746125"/>
          </a:xfrm>
          <a:noFill/>
        </p:spPr>
        <p:txBody>
          <a:bodyPr/>
          <a:lstStyle/>
          <a:p>
            <a:pPr eaLnBrk="1" hangingPunct="1">
              <a:lnSpc>
                <a:spcPct val="90000"/>
              </a:lnSpc>
              <a:buFont typeface="Wingdings" pitchFamily="2" charset="2"/>
              <a:buNone/>
            </a:pPr>
            <a:r>
              <a:rPr lang="en-US" altLang="en-US" sz="3600" smtClean="0"/>
              <a:t>{81,49,19,38,97,76,13,27}</a:t>
            </a:r>
            <a:r>
              <a:rPr lang="zh-CN" altLang="en-US" sz="3600" smtClean="0"/>
              <a:t>建初始堆的过程</a:t>
            </a:r>
          </a:p>
        </p:txBody>
      </p:sp>
      <p:grpSp>
        <p:nvGrpSpPr>
          <p:cNvPr id="64520" name="Group 7"/>
          <p:cNvGrpSpPr>
            <a:grpSpLocks/>
          </p:cNvGrpSpPr>
          <p:nvPr/>
        </p:nvGrpSpPr>
        <p:grpSpPr bwMode="auto">
          <a:xfrm>
            <a:off x="3967163" y="1773238"/>
            <a:ext cx="782637" cy="720725"/>
            <a:chOff x="2499" y="1072"/>
            <a:chExt cx="493" cy="454"/>
          </a:xfrm>
        </p:grpSpPr>
        <p:sp>
          <p:nvSpPr>
            <p:cNvPr id="64553" name="Freeform 8"/>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FF00"/>
            </a:solidFill>
            <a:ln w="38100" cmpd="sng">
              <a:solidFill>
                <a:schemeClr val="tx1"/>
              </a:solidFill>
              <a:round/>
              <a:headEnd/>
              <a:tailEnd/>
            </a:ln>
          </p:spPr>
          <p:txBody>
            <a:bodyPr/>
            <a:lstStyle/>
            <a:p>
              <a:endParaRPr lang="zh-CN" altLang="en-US"/>
            </a:p>
          </p:txBody>
        </p:sp>
        <p:sp>
          <p:nvSpPr>
            <p:cNvPr id="64554" name="Freeform 9"/>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FF00"/>
            </a:solidFill>
            <a:ln w="38100" cmpd="sng">
              <a:solidFill>
                <a:schemeClr val="tx1"/>
              </a:solidFill>
              <a:prstDash val="solid"/>
              <a:round/>
              <a:headEnd/>
              <a:tailEnd/>
            </a:ln>
          </p:spPr>
          <p:txBody>
            <a:bodyPr/>
            <a:lstStyle/>
            <a:p>
              <a:endParaRPr lang="zh-CN" altLang="en-US"/>
            </a:p>
          </p:txBody>
        </p:sp>
        <p:sp>
          <p:nvSpPr>
            <p:cNvPr id="64555" name="Rectangle 10"/>
            <p:cNvSpPr>
              <a:spLocks noChangeArrowheads="1"/>
            </p:cNvSpPr>
            <p:nvPr/>
          </p:nvSpPr>
          <p:spPr bwMode="auto">
            <a:xfrm>
              <a:off x="2653" y="1118"/>
              <a:ext cx="256" cy="307"/>
            </a:xfrm>
            <a:prstGeom prst="rect">
              <a:avLst/>
            </a:prstGeom>
            <a:solidFill>
              <a:srgbClr val="FFFF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grpSp>
        <p:nvGrpSpPr>
          <p:cNvPr id="64521" name="Group 11"/>
          <p:cNvGrpSpPr>
            <a:grpSpLocks/>
          </p:cNvGrpSpPr>
          <p:nvPr/>
        </p:nvGrpSpPr>
        <p:grpSpPr bwMode="auto">
          <a:xfrm>
            <a:off x="2405063" y="2973388"/>
            <a:ext cx="782637" cy="722312"/>
            <a:chOff x="1515" y="1828"/>
            <a:chExt cx="493" cy="455"/>
          </a:xfrm>
        </p:grpSpPr>
        <p:sp>
          <p:nvSpPr>
            <p:cNvPr id="64550" name="Freeform 12"/>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51" name="Freeform 13"/>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52" name="Rectangle 14"/>
            <p:cNvSpPr>
              <a:spLocks noChangeArrowheads="1"/>
            </p:cNvSpPr>
            <p:nvPr/>
          </p:nvSpPr>
          <p:spPr bwMode="auto">
            <a:xfrm>
              <a:off x="1610" y="188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64522" name="Group 15"/>
          <p:cNvGrpSpPr>
            <a:grpSpLocks/>
          </p:cNvGrpSpPr>
          <p:nvPr/>
        </p:nvGrpSpPr>
        <p:grpSpPr bwMode="auto">
          <a:xfrm>
            <a:off x="5532438" y="2973388"/>
            <a:ext cx="779462" cy="722312"/>
            <a:chOff x="3485" y="1828"/>
            <a:chExt cx="491" cy="455"/>
          </a:xfrm>
        </p:grpSpPr>
        <p:sp>
          <p:nvSpPr>
            <p:cNvPr id="64547" name="Freeform 16"/>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48" name="Freeform 17"/>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49" name="Rectangle 18"/>
            <p:cNvSpPr>
              <a:spLocks noChangeArrowheads="1"/>
            </p:cNvSpPr>
            <p:nvPr/>
          </p:nvSpPr>
          <p:spPr bwMode="auto">
            <a:xfrm>
              <a:off x="3651" y="188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18</a:t>
              </a:r>
              <a:endParaRPr lang="en-US" altLang="zh-CN">
                <a:solidFill>
                  <a:schemeClr val="bg1"/>
                </a:solidFill>
                <a:latin typeface="Times New Roman" pitchFamily="18" charset="0"/>
                <a:ea typeface="楷体_GB2312" pitchFamily="49" charset="-122"/>
              </a:endParaRPr>
            </a:p>
          </p:txBody>
        </p:sp>
      </p:grpSp>
      <p:grpSp>
        <p:nvGrpSpPr>
          <p:cNvPr id="64523" name="Group 19"/>
          <p:cNvGrpSpPr>
            <a:grpSpLocks/>
          </p:cNvGrpSpPr>
          <p:nvPr/>
        </p:nvGrpSpPr>
        <p:grpSpPr bwMode="auto">
          <a:xfrm>
            <a:off x="1622425" y="4411663"/>
            <a:ext cx="782638" cy="719137"/>
            <a:chOff x="1022" y="2734"/>
            <a:chExt cx="493" cy="453"/>
          </a:xfrm>
        </p:grpSpPr>
        <p:sp>
          <p:nvSpPr>
            <p:cNvPr id="64544" name="Freeform 20"/>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45" name="Freeform 21"/>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46" name="Rectangle 22"/>
            <p:cNvSpPr>
              <a:spLocks noChangeArrowheads="1"/>
            </p:cNvSpPr>
            <p:nvPr/>
          </p:nvSpPr>
          <p:spPr bwMode="auto">
            <a:xfrm>
              <a:off x="1171" y="2769"/>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64524" name="Group 23"/>
          <p:cNvGrpSpPr>
            <a:grpSpLocks/>
          </p:cNvGrpSpPr>
          <p:nvPr/>
        </p:nvGrpSpPr>
        <p:grpSpPr bwMode="auto">
          <a:xfrm>
            <a:off x="3187700" y="4411663"/>
            <a:ext cx="779463" cy="719137"/>
            <a:chOff x="2008" y="2734"/>
            <a:chExt cx="491" cy="453"/>
          </a:xfrm>
        </p:grpSpPr>
        <p:sp>
          <p:nvSpPr>
            <p:cNvPr id="64541" name="Freeform 24"/>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42" name="Freeform 25"/>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43" name="Rectangle 26"/>
            <p:cNvSpPr>
              <a:spLocks noChangeArrowheads="1"/>
            </p:cNvSpPr>
            <p:nvPr/>
          </p:nvSpPr>
          <p:spPr bwMode="auto">
            <a:xfrm>
              <a:off x="2063" y="2805"/>
              <a:ext cx="351"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4525" name="Group 27"/>
          <p:cNvGrpSpPr>
            <a:grpSpLocks/>
          </p:cNvGrpSpPr>
          <p:nvPr/>
        </p:nvGrpSpPr>
        <p:grpSpPr bwMode="auto">
          <a:xfrm>
            <a:off x="4749800" y="4411663"/>
            <a:ext cx="782638" cy="719137"/>
            <a:chOff x="2992" y="2734"/>
            <a:chExt cx="493" cy="453"/>
          </a:xfrm>
        </p:grpSpPr>
        <p:sp>
          <p:nvSpPr>
            <p:cNvPr id="64538" name="Freeform 28"/>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39" name="Freeform 29"/>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40" name="Rectangle 30"/>
            <p:cNvSpPr>
              <a:spLocks noChangeArrowheads="1"/>
            </p:cNvSpPr>
            <p:nvPr/>
          </p:nvSpPr>
          <p:spPr bwMode="auto">
            <a:xfrm>
              <a:off x="3071" y="2769"/>
              <a:ext cx="270"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64526" name="Group 31"/>
          <p:cNvGrpSpPr>
            <a:grpSpLocks/>
          </p:cNvGrpSpPr>
          <p:nvPr/>
        </p:nvGrpSpPr>
        <p:grpSpPr bwMode="auto">
          <a:xfrm>
            <a:off x="6311900" y="4411663"/>
            <a:ext cx="781050" cy="719137"/>
            <a:chOff x="3976" y="2734"/>
            <a:chExt cx="492" cy="453"/>
          </a:xfrm>
        </p:grpSpPr>
        <p:sp>
          <p:nvSpPr>
            <p:cNvPr id="64535" name="Freeform 32"/>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36" name="Freeform 33"/>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37" name="Rectangle 34"/>
            <p:cNvSpPr>
              <a:spLocks noChangeArrowheads="1"/>
            </p:cNvSpPr>
            <p:nvPr/>
          </p:nvSpPr>
          <p:spPr bwMode="auto">
            <a:xfrm>
              <a:off x="4021" y="2769"/>
              <a:ext cx="393" cy="308"/>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81</a:t>
              </a:r>
              <a:endParaRPr lang="en-US" altLang="zh-CN">
                <a:solidFill>
                  <a:schemeClr val="bg1"/>
                </a:solidFill>
                <a:latin typeface="Times New Roman" pitchFamily="18" charset="0"/>
                <a:ea typeface="楷体_GB2312" pitchFamily="49" charset="-122"/>
              </a:endParaRPr>
            </a:p>
          </p:txBody>
        </p:sp>
      </p:grpSp>
      <p:grpSp>
        <p:nvGrpSpPr>
          <p:cNvPr id="64527" name="Group 35"/>
          <p:cNvGrpSpPr>
            <a:grpSpLocks/>
          </p:cNvGrpSpPr>
          <p:nvPr/>
        </p:nvGrpSpPr>
        <p:grpSpPr bwMode="auto">
          <a:xfrm>
            <a:off x="971550" y="5734050"/>
            <a:ext cx="782638" cy="719138"/>
            <a:chOff x="612" y="3567"/>
            <a:chExt cx="493" cy="453"/>
          </a:xfrm>
        </p:grpSpPr>
        <p:sp>
          <p:nvSpPr>
            <p:cNvPr id="64532" name="Freeform 36"/>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99CCFF"/>
            </a:solidFill>
            <a:ln w="38100" cmpd="sng">
              <a:solidFill>
                <a:schemeClr val="tx1"/>
              </a:solidFill>
              <a:round/>
              <a:headEnd/>
              <a:tailEnd/>
            </a:ln>
          </p:spPr>
          <p:txBody>
            <a:bodyPr/>
            <a:lstStyle/>
            <a:p>
              <a:endParaRPr lang="zh-CN" altLang="en-US"/>
            </a:p>
          </p:txBody>
        </p:sp>
        <p:sp>
          <p:nvSpPr>
            <p:cNvPr id="64533" name="Freeform 37"/>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99CCFF"/>
            </a:solidFill>
            <a:ln w="38100" cmpd="sng">
              <a:solidFill>
                <a:schemeClr val="tx1"/>
              </a:solidFill>
              <a:prstDash val="solid"/>
              <a:round/>
              <a:headEnd/>
              <a:tailEnd/>
            </a:ln>
          </p:spPr>
          <p:txBody>
            <a:bodyPr/>
            <a:lstStyle/>
            <a:p>
              <a:endParaRPr lang="zh-CN" altLang="en-US"/>
            </a:p>
          </p:txBody>
        </p:sp>
        <p:sp>
          <p:nvSpPr>
            <p:cNvPr id="64534" name="Rectangle 38"/>
            <p:cNvSpPr>
              <a:spLocks noChangeArrowheads="1"/>
            </p:cNvSpPr>
            <p:nvPr/>
          </p:nvSpPr>
          <p:spPr bwMode="auto">
            <a:xfrm>
              <a:off x="690" y="3617"/>
              <a:ext cx="256" cy="307"/>
            </a:xfrm>
            <a:prstGeom prst="rect">
              <a:avLst/>
            </a:prstGeom>
            <a:solidFill>
              <a:srgbClr val="99CCFF"/>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sp>
        <p:nvSpPr>
          <p:cNvPr id="64528" name="Line 39"/>
          <p:cNvSpPr>
            <a:spLocks noChangeShapeType="1"/>
          </p:cNvSpPr>
          <p:nvPr/>
        </p:nvSpPr>
        <p:spPr bwMode="auto">
          <a:xfrm flipH="1">
            <a:off x="3063875" y="2371725"/>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40"/>
          <p:cNvSpPr>
            <a:spLocks noChangeShapeType="1"/>
          </p:cNvSpPr>
          <p:nvPr/>
        </p:nvSpPr>
        <p:spPr bwMode="auto">
          <a:xfrm flipH="1">
            <a:off x="2149475" y="3622675"/>
            <a:ext cx="412750" cy="81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0" name="Line 41"/>
          <p:cNvSpPr>
            <a:spLocks noChangeShapeType="1"/>
          </p:cNvSpPr>
          <p:nvPr/>
        </p:nvSpPr>
        <p:spPr bwMode="auto">
          <a:xfrm>
            <a:off x="3035300" y="3616325"/>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42"/>
          <p:cNvSpPr>
            <a:spLocks noChangeShapeType="1"/>
          </p:cNvSpPr>
          <p:nvPr/>
        </p:nvSpPr>
        <p:spPr bwMode="auto">
          <a:xfrm flipH="1">
            <a:off x="1528763" y="5099050"/>
            <a:ext cx="314325" cy="668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 calcmode="lin" valueType="num">
                                      <p:cBhvr>
                                        <p:cTn id="7" dur="500" fill="hold"/>
                                        <p:tgtEl>
                                          <p:spTgt spid="275461"/>
                                        </p:tgtEl>
                                        <p:attrNameLst>
                                          <p:attrName>ppt_w</p:attrName>
                                        </p:attrNameLst>
                                      </p:cBhvr>
                                      <p:tavLst>
                                        <p:tav tm="0">
                                          <p:val>
                                            <p:fltVal val="0"/>
                                          </p:val>
                                        </p:tav>
                                        <p:tav tm="100000">
                                          <p:val>
                                            <p:strVal val="#ppt_w"/>
                                          </p:val>
                                        </p:tav>
                                      </p:tavLst>
                                    </p:anim>
                                    <p:anim calcmode="lin" valueType="num">
                                      <p:cBhvr>
                                        <p:cTn id="8" dur="500" fill="hold"/>
                                        <p:tgtEl>
                                          <p:spTgt spid="275461"/>
                                        </p:tgtEl>
                                        <p:attrNameLst>
                                          <p:attrName>ppt_h</p:attrName>
                                        </p:attrNameLst>
                                      </p:cBhvr>
                                      <p:tavLst>
                                        <p:tav tm="0">
                                          <p:val>
                                            <p:fltVal val="0"/>
                                          </p:val>
                                        </p:tav>
                                        <p:tav tm="100000">
                                          <p:val>
                                            <p:strVal val="#ppt_h"/>
                                          </p:val>
                                        </p:tav>
                                      </p:tavLst>
                                    </p:anim>
                                    <p:animEffect transition="in" filter="fade">
                                      <p:cBhvr>
                                        <p:cTn id="9"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38E99ADA-D110-4658-8DA0-19ABD076095F}" type="slidenum">
              <a:rPr lang="en-US" altLang="zh-CN" sz="1200" b="0" smtClean="0">
                <a:latin typeface="Arial" charset="0"/>
              </a:rPr>
              <a:pPr eaLnBrk="1" hangingPunct="1">
                <a:spcBef>
                  <a:spcPct val="0"/>
                </a:spcBef>
                <a:buClrTx/>
                <a:buFontTx/>
                <a:buNone/>
              </a:pPr>
              <a:t>7</a:t>
            </a:fld>
            <a:endParaRPr lang="en-US" altLang="zh-CN" sz="1200" b="0" smtClean="0">
              <a:latin typeface="Arial" charset="0"/>
            </a:endParaRPr>
          </a:p>
        </p:txBody>
      </p:sp>
      <p:sp>
        <p:nvSpPr>
          <p:cNvPr id="9219" name="Rectangle 3"/>
          <p:cNvSpPr>
            <a:spLocks noGrp="1" noChangeArrowheads="1"/>
          </p:cNvSpPr>
          <p:nvPr>
            <p:ph type="body" idx="1"/>
          </p:nvPr>
        </p:nvSpPr>
        <p:spPr>
          <a:xfrm>
            <a:off x="228600" y="1341438"/>
            <a:ext cx="8686800" cy="5183187"/>
          </a:xfrm>
        </p:spPr>
        <p:txBody>
          <a:bodyPr/>
          <a:lstStyle/>
          <a:p>
            <a:pPr marL="609600" indent="-609600" eaLnBrk="1" hangingPunct="1">
              <a:lnSpc>
                <a:spcPct val="110000"/>
              </a:lnSpc>
              <a:buClr>
                <a:srgbClr val="D03010"/>
              </a:buClr>
              <a:buSzPct val="80000"/>
              <a:buFont typeface="Wingdings" pitchFamily="2" charset="2"/>
              <a:buNone/>
            </a:pPr>
            <a:r>
              <a:rPr lang="zh-CN" altLang="en-US" smtClean="0">
                <a:solidFill>
                  <a:srgbClr val="FFFF00"/>
                </a:solidFill>
                <a:latin typeface="宋体" pitchFamily="2" charset="-122"/>
              </a:rPr>
              <a:t>四、内部排序算法的分类 </a:t>
            </a:r>
          </a:p>
          <a:p>
            <a:pPr marL="609600" indent="-609600" eaLnBrk="1" hangingPunct="1">
              <a:lnSpc>
                <a:spcPct val="110000"/>
              </a:lnSpc>
              <a:buClr>
                <a:srgbClr val="D03010"/>
              </a:buClr>
              <a:buSzPct val="80000"/>
              <a:buFont typeface="Wingdings" pitchFamily="2" charset="2"/>
              <a:buNone/>
            </a:pPr>
            <a:r>
              <a:rPr lang="en-US" altLang="zh-CN" smtClean="0">
                <a:solidFill>
                  <a:srgbClr val="00FF00"/>
                </a:solidFill>
                <a:latin typeface="宋体" pitchFamily="2" charset="-122"/>
                <a:cs typeface="Times New Roman" pitchFamily="18" charset="0"/>
              </a:rPr>
              <a:t>1.</a:t>
            </a:r>
            <a:r>
              <a:rPr lang="zh-CN" altLang="en-US" smtClean="0">
                <a:solidFill>
                  <a:srgbClr val="00FF00"/>
                </a:solidFill>
                <a:latin typeface="宋体" pitchFamily="2" charset="-122"/>
                <a:cs typeface="Times New Roman" pitchFamily="18" charset="0"/>
              </a:rPr>
              <a:t>按排序原则分类</a:t>
            </a:r>
            <a:r>
              <a:rPr lang="zh-CN" altLang="en-US" smtClean="0">
                <a:solidFill>
                  <a:srgbClr val="00FF00"/>
                </a:solidFill>
                <a:latin typeface="宋体" pitchFamily="2" charset="-122"/>
              </a:rPr>
              <a:t> </a:t>
            </a:r>
          </a:p>
          <a:p>
            <a:pPr marL="609600" indent="-609600" eaLnBrk="1" hangingPunct="1">
              <a:lnSpc>
                <a:spcPct val="110000"/>
              </a:lnSpc>
              <a:buClr>
                <a:srgbClr val="D03010"/>
              </a:buClr>
              <a:buSzPct val="80000"/>
              <a:buFont typeface="Wingdings" pitchFamily="2" charset="2"/>
              <a:buAutoNum type="circleNumDbPlain"/>
            </a:pPr>
            <a:r>
              <a:rPr lang="zh-CN" altLang="en-US" sz="2800" smtClean="0">
                <a:solidFill>
                  <a:srgbClr val="FFFF00"/>
                </a:solidFill>
                <a:latin typeface="宋体" pitchFamily="2" charset="-122"/>
                <a:cs typeface="Times New Roman" pitchFamily="18" charset="0"/>
              </a:rPr>
              <a:t>插入排序</a:t>
            </a:r>
            <a:r>
              <a:rPr lang="zh-CN" altLang="en-US" sz="2800" smtClean="0">
                <a:solidFill>
                  <a:srgbClr val="FFFF00"/>
                </a:solidFill>
                <a:latin typeface="宋体" pitchFamily="2" charset="-122"/>
                <a:sym typeface="Wingdings" pitchFamily="2" charset="2"/>
              </a:rPr>
              <a:t>：</a:t>
            </a:r>
            <a:r>
              <a:rPr lang="en-US" altLang="zh-CN" sz="2800" smtClean="0">
                <a:latin typeface="宋体" pitchFamily="2" charset="-122"/>
                <a:sym typeface="Wingdings" pitchFamily="2" charset="2"/>
              </a:rPr>
              <a:t>(</a:t>
            </a:r>
            <a:r>
              <a:rPr lang="zh-CN" altLang="en-US" sz="2800" smtClean="0">
                <a:latin typeface="宋体" pitchFamily="2" charset="-122"/>
                <a:sym typeface="Wingdings" pitchFamily="2" charset="2"/>
              </a:rPr>
              <a:t>直</a:t>
            </a:r>
            <a:r>
              <a:rPr lang="zh-CN" altLang="en-US" sz="2800" smtClean="0"/>
              <a:t>接插入排序、二分插入排序、希尔排序</a:t>
            </a:r>
            <a:r>
              <a:rPr lang="en-US" altLang="zh-CN" sz="2800" smtClean="0"/>
              <a:t>) </a:t>
            </a:r>
            <a:endParaRPr lang="en-US" altLang="zh-CN" sz="2800" smtClean="0">
              <a:latin typeface="宋体" pitchFamily="2" charset="-122"/>
              <a:cs typeface="Times New Roman" pitchFamily="18" charset="0"/>
            </a:endParaRPr>
          </a:p>
          <a:p>
            <a:pPr marL="609600" indent="-609600" eaLnBrk="1" hangingPunct="1">
              <a:lnSpc>
                <a:spcPct val="110000"/>
              </a:lnSpc>
              <a:buClr>
                <a:srgbClr val="D03010"/>
              </a:buClr>
              <a:buSzPct val="80000"/>
              <a:buFont typeface="Wingdings" pitchFamily="2" charset="2"/>
              <a:buAutoNum type="circleNumDbPlain"/>
            </a:pPr>
            <a:r>
              <a:rPr lang="zh-CN" altLang="en-US" sz="2800" smtClean="0">
                <a:solidFill>
                  <a:srgbClr val="FFFF00"/>
                </a:solidFill>
                <a:latin typeface="宋体" pitchFamily="2" charset="-122"/>
                <a:cs typeface="Times New Roman" pitchFamily="18" charset="0"/>
              </a:rPr>
              <a:t>选择排序</a:t>
            </a:r>
            <a:r>
              <a:rPr lang="zh-CN" altLang="en-US" sz="2800" smtClean="0">
                <a:solidFill>
                  <a:srgbClr val="FFFF00"/>
                </a:solidFill>
                <a:latin typeface="宋体" pitchFamily="2" charset="-122"/>
                <a:cs typeface="Times New Roman" pitchFamily="18" charset="0"/>
                <a:sym typeface="Wingdings" pitchFamily="2" charset="2"/>
              </a:rPr>
              <a:t>：</a:t>
            </a:r>
            <a:r>
              <a:rPr lang="en-US" altLang="zh-CN" sz="2800" smtClean="0">
                <a:latin typeface="宋体" pitchFamily="2" charset="-122"/>
                <a:sym typeface="Wingdings" pitchFamily="2" charset="2"/>
              </a:rPr>
              <a:t>(</a:t>
            </a:r>
            <a:r>
              <a:rPr lang="zh-CN" altLang="en-US" sz="2800" smtClean="0"/>
              <a:t>简单选择排序、树型排序、堆排序</a:t>
            </a:r>
            <a:r>
              <a:rPr lang="en-US" altLang="zh-CN" sz="2800" smtClean="0"/>
              <a:t>)</a:t>
            </a:r>
            <a:endParaRPr lang="en-US" altLang="zh-CN" sz="2800" smtClean="0">
              <a:latin typeface="宋体" pitchFamily="2" charset="-122"/>
              <a:cs typeface="Times New Roman" pitchFamily="18" charset="0"/>
            </a:endParaRPr>
          </a:p>
          <a:p>
            <a:pPr marL="609600" indent="-609600" eaLnBrk="1" hangingPunct="1">
              <a:lnSpc>
                <a:spcPct val="110000"/>
              </a:lnSpc>
              <a:buClr>
                <a:srgbClr val="D03010"/>
              </a:buClr>
              <a:buSzPct val="80000"/>
              <a:buFont typeface="Wingdings" pitchFamily="2" charset="2"/>
              <a:buAutoNum type="circleNumDbPlain"/>
            </a:pPr>
            <a:r>
              <a:rPr lang="zh-CN" altLang="en-US" sz="2800" smtClean="0">
                <a:solidFill>
                  <a:srgbClr val="FFFF00"/>
                </a:solidFill>
                <a:latin typeface="宋体" pitchFamily="2" charset="-122"/>
                <a:cs typeface="Times New Roman" pitchFamily="18" charset="0"/>
              </a:rPr>
              <a:t>交换排序</a:t>
            </a:r>
            <a:r>
              <a:rPr lang="zh-CN" altLang="en-US" sz="2800" smtClean="0">
                <a:solidFill>
                  <a:srgbClr val="FFFF00"/>
                </a:solidFill>
                <a:latin typeface="宋体" pitchFamily="2" charset="-122"/>
                <a:cs typeface="Times New Roman" pitchFamily="18" charset="0"/>
                <a:sym typeface="Wingdings" pitchFamily="2" charset="2"/>
              </a:rPr>
              <a:t>：</a:t>
            </a:r>
            <a:r>
              <a:rPr lang="en-US" altLang="zh-CN" sz="2800" smtClean="0">
                <a:latin typeface="宋体" pitchFamily="2" charset="-122"/>
                <a:sym typeface="Wingdings" pitchFamily="2" charset="2"/>
              </a:rPr>
              <a:t>(</a:t>
            </a:r>
            <a:r>
              <a:rPr lang="zh-CN" altLang="en-US" sz="2800" smtClean="0"/>
              <a:t>冒泡排序、快速排序</a:t>
            </a:r>
            <a:r>
              <a:rPr lang="en-US" altLang="zh-CN" sz="2800" smtClean="0"/>
              <a:t>) </a:t>
            </a:r>
            <a:endParaRPr lang="en-US" altLang="zh-CN" sz="2800" smtClean="0">
              <a:latin typeface="宋体" pitchFamily="2" charset="-122"/>
              <a:cs typeface="Times New Roman" pitchFamily="18" charset="0"/>
            </a:endParaRPr>
          </a:p>
          <a:p>
            <a:pPr marL="609600" indent="-609600" eaLnBrk="1" hangingPunct="1">
              <a:lnSpc>
                <a:spcPct val="110000"/>
              </a:lnSpc>
              <a:buClr>
                <a:srgbClr val="D03010"/>
              </a:buClr>
              <a:buSzPct val="80000"/>
              <a:buFont typeface="Wingdings" pitchFamily="2" charset="2"/>
              <a:buAutoNum type="circleNumDbPlain"/>
            </a:pPr>
            <a:r>
              <a:rPr lang="zh-CN" altLang="en-US" sz="2800" smtClean="0">
                <a:solidFill>
                  <a:srgbClr val="FFFF00"/>
                </a:solidFill>
                <a:latin typeface="宋体" pitchFamily="2" charset="-122"/>
                <a:cs typeface="Times New Roman" pitchFamily="18" charset="0"/>
              </a:rPr>
              <a:t>归并排序</a:t>
            </a:r>
            <a:r>
              <a:rPr lang="zh-CN" altLang="en-US" sz="2800" smtClean="0">
                <a:solidFill>
                  <a:srgbClr val="FFFF00"/>
                </a:solidFill>
                <a:latin typeface="宋体" pitchFamily="2" charset="-122"/>
                <a:cs typeface="Times New Roman" pitchFamily="18" charset="0"/>
                <a:sym typeface="Wingdings" pitchFamily="2" charset="2"/>
              </a:rPr>
              <a:t>：</a:t>
            </a:r>
            <a:r>
              <a:rPr lang="en-US" altLang="zh-CN" sz="2800" smtClean="0">
                <a:latin typeface="宋体" pitchFamily="2" charset="-122"/>
                <a:sym typeface="Wingdings" pitchFamily="2" charset="2"/>
              </a:rPr>
              <a:t>(</a:t>
            </a:r>
            <a:r>
              <a:rPr lang="zh-CN" altLang="en-US" sz="2800" smtClean="0"/>
              <a:t>二路归并排序、多路归并排序</a:t>
            </a:r>
            <a:r>
              <a:rPr lang="en-US" altLang="zh-CN" sz="2800" smtClean="0"/>
              <a:t>) </a:t>
            </a:r>
            <a:endParaRPr lang="en-US" altLang="zh-CN" sz="2800" smtClean="0">
              <a:latin typeface="宋体" pitchFamily="2" charset="-122"/>
            </a:endParaRPr>
          </a:p>
          <a:p>
            <a:pPr marL="609600" indent="-609600" eaLnBrk="1" hangingPunct="1">
              <a:lnSpc>
                <a:spcPct val="110000"/>
              </a:lnSpc>
              <a:buClr>
                <a:srgbClr val="D03010"/>
              </a:buClr>
              <a:buSzPct val="80000"/>
              <a:buFont typeface="Wingdings" pitchFamily="2" charset="2"/>
              <a:buAutoNum type="circleNumDbPlain"/>
            </a:pPr>
            <a:r>
              <a:rPr lang="en-US" altLang="zh-CN" sz="2800" smtClean="0">
                <a:solidFill>
                  <a:srgbClr val="FFFF00"/>
                </a:solidFill>
                <a:latin typeface="宋体" pitchFamily="2" charset="-122"/>
                <a:cs typeface="Times New Roman" pitchFamily="18" charset="0"/>
              </a:rPr>
              <a:t>*</a:t>
            </a:r>
            <a:r>
              <a:rPr lang="zh-CN" altLang="en-US" sz="2800" smtClean="0">
                <a:solidFill>
                  <a:srgbClr val="FFFF00"/>
                </a:solidFill>
                <a:latin typeface="宋体" pitchFamily="2" charset="-122"/>
                <a:cs typeface="Times New Roman" pitchFamily="18" charset="0"/>
              </a:rPr>
              <a:t>基数排序</a:t>
            </a:r>
            <a:r>
              <a:rPr lang="zh-CN" altLang="en-US" sz="2800" smtClean="0">
                <a:solidFill>
                  <a:srgbClr val="FFFF00"/>
                </a:solidFill>
                <a:latin typeface="宋体" pitchFamily="2" charset="-122"/>
                <a:cs typeface="Times New Roman" pitchFamily="18" charset="0"/>
                <a:sym typeface="Wingdings" pitchFamily="2" charset="2"/>
              </a:rPr>
              <a:t>：</a:t>
            </a:r>
            <a:r>
              <a:rPr lang="en-US" altLang="zh-CN" sz="2800" smtClean="0">
                <a:latin typeface="宋体" pitchFamily="2" charset="-122"/>
                <a:cs typeface="Times New Roman" pitchFamily="18" charset="0"/>
                <a:sym typeface="Wingdings" pitchFamily="2" charset="2"/>
              </a:rPr>
              <a:t>(</a:t>
            </a:r>
            <a:r>
              <a:rPr lang="zh-CN" altLang="en-US" sz="2800" smtClean="0"/>
              <a:t>多关键字排序、基数排序</a:t>
            </a:r>
            <a:r>
              <a:rPr lang="en-US" altLang="zh-CN" sz="2800" smtClean="0"/>
              <a:t>)</a:t>
            </a:r>
          </a:p>
        </p:txBody>
      </p:sp>
      <p:sp>
        <p:nvSpPr>
          <p:cNvPr id="108548" name="Rectangle 4"/>
          <p:cNvSpPr>
            <a:spLocks noGrp="1" noChangeArrowheads="1"/>
          </p:cNvSpPr>
          <p:nvPr>
            <p:ph type="title"/>
          </p:nvPr>
        </p:nvSpPr>
        <p:spPr/>
        <p:txBody>
          <a:bodyPr/>
          <a:lstStyle/>
          <a:p>
            <a:pPr eaLnBrk="1" hangingPunct="1">
              <a:defRPr/>
            </a:pPr>
            <a:r>
              <a:rPr lang="en-US" altLang="zh-CN" smtClean="0"/>
              <a:t>9.1 </a:t>
            </a:r>
            <a:r>
              <a:rPr lang="zh-CN" altLang="en-US" smtClean="0"/>
              <a:t>基本概念</a:t>
            </a:r>
          </a:p>
        </p:txBody>
      </p:sp>
    </p:spTree>
  </p:cSld>
  <p:clrMapOvr>
    <a:masterClrMapping/>
  </p:clrMapOvr>
  <p:transition spd="med">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FF39AAF1-F998-48AA-8298-EEA6F1E7191C}" type="slidenum">
              <a:rPr lang="en-US" altLang="zh-CN" sz="1200" b="0" smtClean="0">
                <a:latin typeface="Arial" charset="0"/>
              </a:rPr>
              <a:pPr eaLnBrk="1" hangingPunct="1">
                <a:spcBef>
                  <a:spcPct val="0"/>
                </a:spcBef>
                <a:buClrTx/>
                <a:buFontTx/>
                <a:buNone/>
              </a:pPr>
              <a:t>70</a:t>
            </a:fld>
            <a:endParaRPr lang="en-US" altLang="zh-CN" sz="1200" b="0" smtClean="0">
              <a:latin typeface="Arial" charset="0"/>
            </a:endParaRPr>
          </a:p>
        </p:txBody>
      </p:sp>
      <p:sp>
        <p:nvSpPr>
          <p:cNvPr id="221186" name="Rectangle 2"/>
          <p:cNvSpPr>
            <a:spLocks noGrp="1" noRot="1" noChangeArrowheads="1"/>
          </p:cNvSpPr>
          <p:nvPr>
            <p:ph type="title"/>
          </p:nvPr>
        </p:nvSpPr>
        <p:spPr/>
        <p:txBody>
          <a:bodyPr/>
          <a:lstStyle/>
          <a:p>
            <a:pPr eaLnBrk="1" hangingPunct="1">
              <a:defRPr/>
            </a:pPr>
            <a:r>
              <a:rPr kumimoji="1" lang="zh-CN" altLang="en-US" smtClean="0"/>
              <a:t>初始化创建堆算法</a:t>
            </a:r>
          </a:p>
        </p:txBody>
      </p:sp>
      <p:sp>
        <p:nvSpPr>
          <p:cNvPr id="65540" name="Rectangle 4"/>
          <p:cNvSpPr>
            <a:spLocks noGrp="1" noChangeArrowheads="1"/>
          </p:cNvSpPr>
          <p:nvPr>
            <p:ph type="body" idx="1"/>
          </p:nvPr>
        </p:nvSpPr>
        <p:spPr>
          <a:noFill/>
        </p:spPr>
        <p:txBody>
          <a:bodyPr/>
          <a:lstStyle/>
          <a:p>
            <a:pPr indent="228600" eaLnBrk="1" hangingPunct="1">
              <a:buFont typeface="Wingdings" pitchFamily="2" charset="2"/>
              <a:buNone/>
            </a:pPr>
            <a:r>
              <a:rPr kumimoji="1" lang="en-US" altLang="zh-CN" smtClean="0"/>
              <a:t>void InitCreatHeap(T R[], int n)</a:t>
            </a:r>
          </a:p>
          <a:p>
            <a:pPr indent="228600" eaLnBrk="1" hangingPunct="1">
              <a:buFont typeface="Wingdings" pitchFamily="2" charset="2"/>
              <a:buNone/>
            </a:pPr>
            <a:r>
              <a:rPr kumimoji="1" lang="en-US" altLang="zh-CN" smtClean="0"/>
              <a:t>{</a:t>
            </a:r>
          </a:p>
          <a:p>
            <a:pPr indent="228600" eaLnBrk="1" hangingPunct="1">
              <a:buFont typeface="Wingdings" pitchFamily="2" charset="2"/>
              <a:buNone/>
            </a:pPr>
            <a:r>
              <a:rPr kumimoji="1" lang="en-US" altLang="zh-CN" smtClean="0"/>
              <a:t>	int i;</a:t>
            </a:r>
            <a:r>
              <a:rPr kumimoji="1" lang="en-US" altLang="zh-CN" smtClean="0">
                <a:latin typeface="Arial" charset="0"/>
              </a:rPr>
              <a:t> </a:t>
            </a:r>
            <a:endParaRPr kumimoji="1" lang="en-US" altLang="zh-CN" smtClean="0"/>
          </a:p>
          <a:p>
            <a:pPr indent="228600" eaLnBrk="1" hangingPunct="1">
              <a:buFont typeface="Wingdings" pitchFamily="2" charset="2"/>
              <a:buNone/>
            </a:pPr>
            <a:r>
              <a:rPr kumimoji="1" lang="en-US" altLang="zh-CN" smtClean="0"/>
              <a:t>	for(i = n/2-1; i &gt;= 0; i--)	</a:t>
            </a:r>
          </a:p>
          <a:p>
            <a:pPr indent="228600" eaLnBrk="1" hangingPunct="1">
              <a:buFont typeface="Wingdings" pitchFamily="2" charset="2"/>
              <a:buNone/>
            </a:pPr>
            <a:r>
              <a:rPr kumimoji="1" lang="en-US" altLang="zh-CN" smtClean="0"/>
              <a:t>		CreatHeap(R, n, i);</a:t>
            </a:r>
          </a:p>
          <a:p>
            <a:pPr indent="228600" eaLnBrk="1" hangingPunct="1">
              <a:buFont typeface="Wingdings" pitchFamily="2" charset="2"/>
              <a:buNone/>
            </a:pPr>
            <a:r>
              <a:rPr kumimoji="1" lang="en-US" altLang="zh-CN" smtClean="0"/>
              <a:t>}</a:t>
            </a:r>
          </a:p>
        </p:txBody>
      </p:sp>
      <p:sp>
        <p:nvSpPr>
          <p:cNvPr id="221189" name="AutoShape 5"/>
          <p:cNvSpPr>
            <a:spLocks noChangeArrowheads="1"/>
          </p:cNvSpPr>
          <p:nvPr/>
        </p:nvSpPr>
        <p:spPr bwMode="auto">
          <a:xfrm>
            <a:off x="3203575" y="4581525"/>
            <a:ext cx="4537075" cy="1944688"/>
          </a:xfrm>
          <a:prstGeom prst="wedgeRoundRectCallout">
            <a:avLst>
              <a:gd name="adj1" fmla="val -32750"/>
              <a:gd name="adj2" fmla="val -74162"/>
              <a:gd name="adj3" fmla="val 16667"/>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a:solidFill>
                  <a:schemeClr val="bg2"/>
                </a:solidFill>
                <a:latin typeface="黑体" pitchFamily="49" charset="-122"/>
                <a:ea typeface="黑体" pitchFamily="49" charset="-122"/>
              </a:rPr>
              <a:t>建立的是小根堆还是大根堆，就看</a:t>
            </a:r>
            <a:r>
              <a:rPr lang="en-US" altLang="zh-CN">
                <a:solidFill>
                  <a:schemeClr val="bg2"/>
                </a:solidFill>
                <a:latin typeface="黑体" pitchFamily="49" charset="-122"/>
                <a:ea typeface="黑体" pitchFamily="49" charset="-122"/>
              </a:rPr>
              <a:t>CreatHeap</a:t>
            </a:r>
            <a:r>
              <a:rPr lang="zh-CN" altLang="en-US">
                <a:solidFill>
                  <a:schemeClr val="bg2"/>
                </a:solidFill>
                <a:latin typeface="黑体" pitchFamily="49" charset="-122"/>
                <a:ea typeface="黑体" pitchFamily="49" charset="-122"/>
              </a:rPr>
              <a:t>函数了</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1189"/>
                                        </p:tgtEl>
                                        <p:attrNameLst>
                                          <p:attrName>style.visibility</p:attrName>
                                        </p:attrNameLst>
                                      </p:cBhvr>
                                      <p:to>
                                        <p:strVal val="visible"/>
                                      </p:to>
                                    </p:set>
                                    <p:anim calcmode="lin" valueType="num">
                                      <p:cBhvr>
                                        <p:cTn id="7" dur="500" fill="hold"/>
                                        <p:tgtEl>
                                          <p:spTgt spid="221189"/>
                                        </p:tgtEl>
                                        <p:attrNameLst>
                                          <p:attrName>ppt_w</p:attrName>
                                        </p:attrNameLst>
                                      </p:cBhvr>
                                      <p:tavLst>
                                        <p:tav tm="0">
                                          <p:val>
                                            <p:fltVal val="0"/>
                                          </p:val>
                                        </p:tav>
                                        <p:tav tm="100000">
                                          <p:val>
                                            <p:strVal val="#ppt_w"/>
                                          </p:val>
                                        </p:tav>
                                      </p:tavLst>
                                    </p:anim>
                                    <p:anim calcmode="lin" valueType="num">
                                      <p:cBhvr>
                                        <p:cTn id="8" dur="500" fill="hold"/>
                                        <p:tgtEl>
                                          <p:spTgt spid="221189"/>
                                        </p:tgtEl>
                                        <p:attrNameLst>
                                          <p:attrName>ppt_h</p:attrName>
                                        </p:attrNameLst>
                                      </p:cBhvr>
                                      <p:tavLst>
                                        <p:tav tm="0">
                                          <p:val>
                                            <p:fltVal val="0"/>
                                          </p:val>
                                        </p:tav>
                                        <p:tav tm="100000">
                                          <p:val>
                                            <p:strVal val="#ppt_h"/>
                                          </p:val>
                                        </p:tav>
                                      </p:tavLst>
                                    </p:anim>
                                    <p:animEffect transition="in" filter="fade">
                                      <p:cBhvr>
                                        <p:cTn id="9"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66DBE88-1B49-40F5-9D8C-2865E257BE7F}" type="slidenum">
              <a:rPr lang="en-US" altLang="zh-CN" sz="1200" b="0" smtClean="0">
                <a:latin typeface="Arial" charset="0"/>
              </a:rPr>
              <a:pPr eaLnBrk="1" hangingPunct="1">
                <a:spcBef>
                  <a:spcPct val="0"/>
                </a:spcBef>
                <a:buClrTx/>
                <a:buFontTx/>
                <a:buNone/>
              </a:pPr>
              <a:t>71</a:t>
            </a:fld>
            <a:endParaRPr lang="en-US" altLang="zh-CN" sz="1200" b="0" smtClean="0">
              <a:latin typeface="Arial" charset="0"/>
            </a:endParaRPr>
          </a:p>
        </p:txBody>
      </p:sp>
      <p:sp>
        <p:nvSpPr>
          <p:cNvPr id="222210" name="Rectangle 2"/>
          <p:cNvSpPr>
            <a:spLocks noGrp="1" noRot="1" noChangeArrowheads="1"/>
          </p:cNvSpPr>
          <p:nvPr>
            <p:ph type="title"/>
          </p:nvPr>
        </p:nvSpPr>
        <p:spPr/>
        <p:txBody>
          <a:bodyPr/>
          <a:lstStyle/>
          <a:p>
            <a:pPr eaLnBrk="1" hangingPunct="1">
              <a:defRPr/>
            </a:pPr>
            <a:r>
              <a:rPr lang="zh-CN" altLang="en-US" smtClean="0"/>
              <a:t>堆排序算法思想</a:t>
            </a:r>
          </a:p>
        </p:txBody>
      </p:sp>
      <p:sp>
        <p:nvSpPr>
          <p:cNvPr id="66564" name="Rectangle 3"/>
          <p:cNvSpPr>
            <a:spLocks noGrp="1" noChangeArrowheads="1"/>
          </p:cNvSpPr>
          <p:nvPr>
            <p:ph type="body" idx="1"/>
          </p:nvPr>
        </p:nvSpPr>
        <p:spPr/>
        <p:txBody>
          <a:bodyPr/>
          <a:lstStyle/>
          <a:p>
            <a:pPr eaLnBrk="1" hangingPunct="1"/>
            <a:r>
              <a:rPr lang="zh-CN" altLang="en-US" smtClean="0"/>
              <a:t>把</a:t>
            </a:r>
            <a:r>
              <a:rPr lang="en-US" altLang="zh-CN" smtClean="0"/>
              <a:t>n</a:t>
            </a:r>
            <a:r>
              <a:rPr lang="zh-CN" altLang="en-US" smtClean="0"/>
              <a:t>个待排序序列建立成一个大（小）根堆</a:t>
            </a:r>
          </a:p>
          <a:p>
            <a:pPr eaLnBrk="1" hangingPunct="1"/>
            <a:endParaRPr lang="zh-CN" altLang="en-US" smtClean="0"/>
          </a:p>
          <a:p>
            <a:pPr eaLnBrk="1" hangingPunct="1"/>
            <a:r>
              <a:rPr lang="zh-CN" altLang="en-US" smtClean="0"/>
              <a:t>取堆中的根结点即为当前最大（小）值，把待排序序列中的最后一个元素与堆中的根结点交换；则待排序序列个数减</a:t>
            </a:r>
            <a:r>
              <a:rPr lang="en-US" altLang="zh-CN" smtClean="0"/>
              <a:t>1</a:t>
            </a:r>
            <a:r>
              <a:rPr lang="zh-CN" altLang="en-US" smtClean="0"/>
              <a:t>，有序序列个数加</a:t>
            </a:r>
            <a:r>
              <a:rPr lang="en-US" altLang="zh-CN" smtClean="0"/>
              <a:t>1</a:t>
            </a:r>
            <a:r>
              <a:rPr lang="zh-CN" altLang="en-US" smtClean="0"/>
              <a:t>；</a:t>
            </a:r>
          </a:p>
          <a:p>
            <a:pPr eaLnBrk="1" hangingPunct="1"/>
            <a:endParaRPr lang="zh-CN" altLang="en-US" smtClean="0"/>
          </a:p>
          <a:p>
            <a:pPr eaLnBrk="1" hangingPunct="1"/>
            <a:r>
              <a:rPr lang="zh-CN" altLang="en-US" smtClean="0"/>
              <a:t>重复上述过程，直到待排序序列长度变为</a:t>
            </a:r>
            <a:r>
              <a:rPr lang="en-US" altLang="zh-CN" smtClean="0"/>
              <a:t>1.</a:t>
            </a:r>
          </a:p>
        </p:txBody>
      </p:sp>
    </p:spTree>
  </p:cSld>
  <p:clrMapOvr>
    <a:masterClrMapping/>
  </p:clrMapOvr>
  <p:transition spd="med">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3C299B5E-D1F9-4D0E-A841-4883957DBB8D}" type="slidenum">
              <a:rPr lang="en-US" altLang="zh-CN" sz="1200" b="0" smtClean="0">
                <a:latin typeface="Arial" charset="0"/>
              </a:rPr>
              <a:pPr eaLnBrk="1" hangingPunct="1">
                <a:spcBef>
                  <a:spcPct val="0"/>
                </a:spcBef>
                <a:buClrTx/>
                <a:buFontTx/>
                <a:buNone/>
              </a:pPr>
              <a:t>72</a:t>
            </a:fld>
            <a:endParaRPr lang="en-US" altLang="zh-CN" sz="1200" b="0" smtClean="0">
              <a:latin typeface="Arial" charset="0"/>
            </a:endParaRPr>
          </a:p>
        </p:txBody>
      </p:sp>
      <p:sp>
        <p:nvSpPr>
          <p:cNvPr id="205826"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05894" name="Group 70"/>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7617" name="Rectangle 83"/>
          <p:cNvSpPr>
            <a:spLocks noChangeArrowheads="1"/>
          </p:cNvSpPr>
          <p:nvPr/>
        </p:nvSpPr>
        <p:spPr bwMode="auto">
          <a:xfrm>
            <a:off x="1116013" y="5805488"/>
            <a:ext cx="1606550"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初始状态</a:t>
            </a:r>
          </a:p>
        </p:txBody>
      </p:sp>
      <p:grpSp>
        <p:nvGrpSpPr>
          <p:cNvPr id="67618" name="Group 125"/>
          <p:cNvGrpSpPr>
            <a:grpSpLocks/>
          </p:cNvGrpSpPr>
          <p:nvPr/>
        </p:nvGrpSpPr>
        <p:grpSpPr bwMode="auto">
          <a:xfrm>
            <a:off x="4183063" y="981075"/>
            <a:ext cx="782637" cy="720725"/>
            <a:chOff x="2499" y="1072"/>
            <a:chExt cx="493" cy="454"/>
          </a:xfrm>
        </p:grpSpPr>
        <p:sp>
          <p:nvSpPr>
            <p:cNvPr id="67654" name="Freeform 126"/>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7655" name="Freeform 127"/>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7656" name="Rectangle 128"/>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67619" name="Group 129"/>
          <p:cNvGrpSpPr>
            <a:grpSpLocks/>
          </p:cNvGrpSpPr>
          <p:nvPr/>
        </p:nvGrpSpPr>
        <p:grpSpPr bwMode="auto">
          <a:xfrm>
            <a:off x="2620963" y="2181225"/>
            <a:ext cx="782637" cy="722313"/>
            <a:chOff x="1515" y="1828"/>
            <a:chExt cx="493" cy="455"/>
          </a:xfrm>
        </p:grpSpPr>
        <p:sp>
          <p:nvSpPr>
            <p:cNvPr id="67651" name="Freeform 130"/>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7652" name="Freeform 131"/>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3" name="Rectangle 132"/>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67620" name="Group 133"/>
          <p:cNvGrpSpPr>
            <a:grpSpLocks/>
          </p:cNvGrpSpPr>
          <p:nvPr/>
        </p:nvGrpSpPr>
        <p:grpSpPr bwMode="auto">
          <a:xfrm>
            <a:off x="5748338" y="2181225"/>
            <a:ext cx="779462" cy="722313"/>
            <a:chOff x="3485" y="1828"/>
            <a:chExt cx="491" cy="455"/>
          </a:xfrm>
        </p:grpSpPr>
        <p:sp>
          <p:nvSpPr>
            <p:cNvPr id="67648" name="Freeform 134"/>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7649" name="Freeform 135"/>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0" name="Rectangle 136"/>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67621" name="Group 137"/>
          <p:cNvGrpSpPr>
            <a:grpSpLocks/>
          </p:cNvGrpSpPr>
          <p:nvPr/>
        </p:nvGrpSpPr>
        <p:grpSpPr bwMode="auto">
          <a:xfrm>
            <a:off x="1838325" y="3619500"/>
            <a:ext cx="782638" cy="719138"/>
            <a:chOff x="1022" y="2734"/>
            <a:chExt cx="493" cy="453"/>
          </a:xfrm>
        </p:grpSpPr>
        <p:sp>
          <p:nvSpPr>
            <p:cNvPr id="67645" name="Freeform 138"/>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7646" name="Freeform 139"/>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7647" name="Rectangle 140"/>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67622" name="Group 141"/>
          <p:cNvGrpSpPr>
            <a:grpSpLocks/>
          </p:cNvGrpSpPr>
          <p:nvPr/>
        </p:nvGrpSpPr>
        <p:grpSpPr bwMode="auto">
          <a:xfrm>
            <a:off x="3403600" y="3619500"/>
            <a:ext cx="779463" cy="719138"/>
            <a:chOff x="2008" y="2734"/>
            <a:chExt cx="491" cy="453"/>
          </a:xfrm>
        </p:grpSpPr>
        <p:sp>
          <p:nvSpPr>
            <p:cNvPr id="67642" name="Freeform 142"/>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7643" name="Freeform 143"/>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7644" name="Rectangle 144"/>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7623" name="Group 145"/>
          <p:cNvGrpSpPr>
            <a:grpSpLocks/>
          </p:cNvGrpSpPr>
          <p:nvPr/>
        </p:nvGrpSpPr>
        <p:grpSpPr bwMode="auto">
          <a:xfrm>
            <a:off x="4965700" y="3619500"/>
            <a:ext cx="782638" cy="719138"/>
            <a:chOff x="2992" y="2734"/>
            <a:chExt cx="493" cy="453"/>
          </a:xfrm>
        </p:grpSpPr>
        <p:sp>
          <p:nvSpPr>
            <p:cNvPr id="67639" name="Freeform 146"/>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7640" name="Freeform 147"/>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7641" name="Rectangle 148"/>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67624" name="Group 149"/>
          <p:cNvGrpSpPr>
            <a:grpSpLocks/>
          </p:cNvGrpSpPr>
          <p:nvPr/>
        </p:nvGrpSpPr>
        <p:grpSpPr bwMode="auto">
          <a:xfrm>
            <a:off x="6527800" y="3619500"/>
            <a:ext cx="781050" cy="719138"/>
            <a:chOff x="3976" y="2734"/>
            <a:chExt cx="492" cy="453"/>
          </a:xfrm>
        </p:grpSpPr>
        <p:sp>
          <p:nvSpPr>
            <p:cNvPr id="67636" name="Freeform 150"/>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7637" name="Freeform 151"/>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7638" name="Rectangle 152"/>
            <p:cNvSpPr>
              <a:spLocks noChangeArrowheads="1"/>
            </p:cNvSpPr>
            <p:nvPr/>
          </p:nvSpPr>
          <p:spPr bwMode="auto">
            <a:xfrm>
              <a:off x="4021" y="2769"/>
              <a:ext cx="393"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13</a:t>
              </a:r>
              <a:endParaRPr lang="en-US" altLang="zh-CN">
                <a:solidFill>
                  <a:schemeClr val="bg1"/>
                </a:solidFill>
                <a:latin typeface="Times New Roman" pitchFamily="18" charset="0"/>
                <a:ea typeface="楷体_GB2312" pitchFamily="49" charset="-122"/>
              </a:endParaRPr>
            </a:p>
          </p:txBody>
        </p:sp>
      </p:grpSp>
      <p:grpSp>
        <p:nvGrpSpPr>
          <p:cNvPr id="67625" name="Group 153"/>
          <p:cNvGrpSpPr>
            <a:grpSpLocks/>
          </p:cNvGrpSpPr>
          <p:nvPr/>
        </p:nvGrpSpPr>
        <p:grpSpPr bwMode="auto">
          <a:xfrm>
            <a:off x="1187450" y="4941888"/>
            <a:ext cx="782638" cy="719137"/>
            <a:chOff x="612" y="3567"/>
            <a:chExt cx="493" cy="453"/>
          </a:xfrm>
        </p:grpSpPr>
        <p:sp>
          <p:nvSpPr>
            <p:cNvPr id="67633" name="Freeform 154"/>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7634" name="Freeform 155"/>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7635" name="Rectangle 156"/>
            <p:cNvSpPr>
              <a:spLocks noChangeArrowheads="1"/>
            </p:cNvSpPr>
            <p:nvPr/>
          </p:nvSpPr>
          <p:spPr bwMode="auto">
            <a:xfrm>
              <a:off x="690" y="3617"/>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sp>
        <p:nvSpPr>
          <p:cNvPr id="67626" name="Line 157"/>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7" name="Line 158"/>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8" name="Line 159"/>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9" name="Line 160"/>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0" name="Line 161"/>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1" name="Line 162"/>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Line 163"/>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C120697-028A-4852-9502-F5FFB6550D5D}" type="slidenum">
              <a:rPr lang="en-US" altLang="zh-CN" sz="1200" b="0" smtClean="0">
                <a:latin typeface="Arial" charset="0"/>
              </a:rPr>
              <a:pPr eaLnBrk="1" hangingPunct="1">
                <a:spcBef>
                  <a:spcPct val="0"/>
                </a:spcBef>
                <a:buClrTx/>
                <a:buFontTx/>
                <a:buNone/>
              </a:pPr>
              <a:t>73</a:t>
            </a:fld>
            <a:endParaRPr lang="en-US" altLang="zh-CN" sz="1200" b="0" smtClean="0">
              <a:latin typeface="Arial" charset="0"/>
            </a:endParaRPr>
          </a:p>
        </p:txBody>
      </p:sp>
      <p:sp>
        <p:nvSpPr>
          <p:cNvPr id="276482"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76483"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8641" name="Rectangle 32"/>
          <p:cNvSpPr>
            <a:spLocks noChangeArrowheads="1"/>
          </p:cNvSpPr>
          <p:nvPr/>
        </p:nvSpPr>
        <p:spPr bwMode="auto">
          <a:xfrm>
            <a:off x="971550" y="580548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初始化建堆</a:t>
            </a:r>
          </a:p>
        </p:txBody>
      </p:sp>
      <p:grpSp>
        <p:nvGrpSpPr>
          <p:cNvPr id="68642" name="Group 33"/>
          <p:cNvGrpSpPr>
            <a:grpSpLocks/>
          </p:cNvGrpSpPr>
          <p:nvPr/>
        </p:nvGrpSpPr>
        <p:grpSpPr bwMode="auto">
          <a:xfrm>
            <a:off x="4183063" y="981075"/>
            <a:ext cx="782637" cy="720725"/>
            <a:chOff x="2499" y="1072"/>
            <a:chExt cx="493" cy="454"/>
          </a:xfrm>
        </p:grpSpPr>
        <p:sp>
          <p:nvSpPr>
            <p:cNvPr id="68678"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68679"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68680"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grpSp>
        <p:nvGrpSpPr>
          <p:cNvPr id="68643" name="Group 37"/>
          <p:cNvGrpSpPr>
            <a:grpSpLocks/>
          </p:cNvGrpSpPr>
          <p:nvPr/>
        </p:nvGrpSpPr>
        <p:grpSpPr bwMode="auto">
          <a:xfrm>
            <a:off x="2620963" y="2181225"/>
            <a:ext cx="782637" cy="722313"/>
            <a:chOff x="1515" y="1828"/>
            <a:chExt cx="493" cy="455"/>
          </a:xfrm>
        </p:grpSpPr>
        <p:sp>
          <p:nvSpPr>
            <p:cNvPr id="68675"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8676"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77"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68644" name="Group 41"/>
          <p:cNvGrpSpPr>
            <a:grpSpLocks/>
          </p:cNvGrpSpPr>
          <p:nvPr/>
        </p:nvGrpSpPr>
        <p:grpSpPr bwMode="auto">
          <a:xfrm>
            <a:off x="5748338" y="2181225"/>
            <a:ext cx="779462" cy="722313"/>
            <a:chOff x="3485" y="1828"/>
            <a:chExt cx="491" cy="455"/>
          </a:xfrm>
        </p:grpSpPr>
        <p:sp>
          <p:nvSpPr>
            <p:cNvPr id="68672"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8673"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74"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68645" name="Group 45"/>
          <p:cNvGrpSpPr>
            <a:grpSpLocks/>
          </p:cNvGrpSpPr>
          <p:nvPr/>
        </p:nvGrpSpPr>
        <p:grpSpPr bwMode="auto">
          <a:xfrm>
            <a:off x="1838325" y="3619500"/>
            <a:ext cx="782638" cy="719138"/>
            <a:chOff x="1022" y="2734"/>
            <a:chExt cx="493" cy="453"/>
          </a:xfrm>
        </p:grpSpPr>
        <p:sp>
          <p:nvSpPr>
            <p:cNvPr id="68669"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8670"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8671"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68646" name="Group 49"/>
          <p:cNvGrpSpPr>
            <a:grpSpLocks/>
          </p:cNvGrpSpPr>
          <p:nvPr/>
        </p:nvGrpSpPr>
        <p:grpSpPr bwMode="auto">
          <a:xfrm>
            <a:off x="3403600" y="3619500"/>
            <a:ext cx="779463" cy="719138"/>
            <a:chOff x="2008" y="2734"/>
            <a:chExt cx="491" cy="453"/>
          </a:xfrm>
        </p:grpSpPr>
        <p:sp>
          <p:nvSpPr>
            <p:cNvPr id="68666"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8667"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8668"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8647" name="Group 53"/>
          <p:cNvGrpSpPr>
            <a:grpSpLocks/>
          </p:cNvGrpSpPr>
          <p:nvPr/>
        </p:nvGrpSpPr>
        <p:grpSpPr bwMode="auto">
          <a:xfrm>
            <a:off x="4965700" y="3619500"/>
            <a:ext cx="782638" cy="719138"/>
            <a:chOff x="2992" y="2734"/>
            <a:chExt cx="493" cy="453"/>
          </a:xfrm>
        </p:grpSpPr>
        <p:sp>
          <p:nvSpPr>
            <p:cNvPr id="68663"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8664"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8665" name="Rectangle 56"/>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68648" name="Group 57"/>
          <p:cNvGrpSpPr>
            <a:grpSpLocks/>
          </p:cNvGrpSpPr>
          <p:nvPr/>
        </p:nvGrpSpPr>
        <p:grpSpPr bwMode="auto">
          <a:xfrm>
            <a:off x="6527800" y="3619500"/>
            <a:ext cx="781050" cy="719138"/>
            <a:chOff x="3976" y="2734"/>
            <a:chExt cx="492" cy="453"/>
          </a:xfrm>
        </p:grpSpPr>
        <p:sp>
          <p:nvSpPr>
            <p:cNvPr id="68660"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8661"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8662" name="Rectangle 60"/>
            <p:cNvSpPr>
              <a:spLocks noChangeArrowheads="1"/>
            </p:cNvSpPr>
            <p:nvPr/>
          </p:nvSpPr>
          <p:spPr bwMode="auto">
            <a:xfrm>
              <a:off x="4021" y="2769"/>
              <a:ext cx="393"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81</a:t>
              </a:r>
              <a:endParaRPr lang="en-US" altLang="zh-CN">
                <a:solidFill>
                  <a:schemeClr val="bg1"/>
                </a:solidFill>
                <a:latin typeface="Times New Roman" pitchFamily="18" charset="0"/>
                <a:ea typeface="楷体_GB2312" pitchFamily="49" charset="-122"/>
              </a:endParaRPr>
            </a:p>
          </p:txBody>
        </p:sp>
      </p:grpSp>
      <p:grpSp>
        <p:nvGrpSpPr>
          <p:cNvPr id="68649" name="Group 61"/>
          <p:cNvGrpSpPr>
            <a:grpSpLocks/>
          </p:cNvGrpSpPr>
          <p:nvPr/>
        </p:nvGrpSpPr>
        <p:grpSpPr bwMode="auto">
          <a:xfrm>
            <a:off x="1187450" y="4941888"/>
            <a:ext cx="782638" cy="719137"/>
            <a:chOff x="612" y="3567"/>
            <a:chExt cx="493" cy="453"/>
          </a:xfrm>
        </p:grpSpPr>
        <p:sp>
          <p:nvSpPr>
            <p:cNvPr id="68657"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8658"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8659" name="Rectangle 64"/>
            <p:cNvSpPr>
              <a:spLocks noChangeArrowheads="1"/>
            </p:cNvSpPr>
            <p:nvPr/>
          </p:nvSpPr>
          <p:spPr bwMode="auto">
            <a:xfrm>
              <a:off x="690" y="3617"/>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sp>
        <p:nvSpPr>
          <p:cNvPr id="68650"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1"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3"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4"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5"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6"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49B65C3-6E83-4084-8355-CDA69BBDFCD7}" type="slidenum">
              <a:rPr lang="en-US" altLang="zh-CN" sz="1200" b="0" smtClean="0">
                <a:latin typeface="Arial" charset="0"/>
              </a:rPr>
              <a:pPr eaLnBrk="1" hangingPunct="1">
                <a:spcBef>
                  <a:spcPct val="0"/>
                </a:spcBef>
                <a:buClrTx/>
                <a:buFontTx/>
                <a:buNone/>
              </a:pPr>
              <a:t>74</a:t>
            </a:fld>
            <a:endParaRPr lang="en-US" altLang="zh-CN" sz="1200" b="0" smtClean="0">
              <a:latin typeface="Arial" charset="0"/>
            </a:endParaRPr>
          </a:p>
        </p:txBody>
      </p:sp>
      <p:sp>
        <p:nvSpPr>
          <p:cNvPr id="277506"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77576" name="Group 72"/>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69665" name="Rectangle 32"/>
          <p:cNvSpPr>
            <a:spLocks noChangeArrowheads="1"/>
          </p:cNvSpPr>
          <p:nvPr/>
        </p:nvSpPr>
        <p:spPr bwMode="auto">
          <a:xfrm>
            <a:off x="755650" y="5827713"/>
            <a:ext cx="2147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1</a:t>
            </a:r>
            <a:r>
              <a:rPr kumimoji="0" lang="zh-CN" altLang="en-US" sz="2800">
                <a:latin typeface="Times New Roman" pitchFamily="18" charset="0"/>
              </a:rPr>
              <a:t>趟堆排序</a:t>
            </a:r>
          </a:p>
        </p:txBody>
      </p:sp>
      <p:grpSp>
        <p:nvGrpSpPr>
          <p:cNvPr id="277537" name="Group 33"/>
          <p:cNvGrpSpPr>
            <a:grpSpLocks/>
          </p:cNvGrpSpPr>
          <p:nvPr/>
        </p:nvGrpSpPr>
        <p:grpSpPr bwMode="auto">
          <a:xfrm>
            <a:off x="4183063" y="981075"/>
            <a:ext cx="782637" cy="720725"/>
            <a:chOff x="2499" y="1072"/>
            <a:chExt cx="493" cy="454"/>
          </a:xfrm>
        </p:grpSpPr>
        <p:sp>
          <p:nvSpPr>
            <p:cNvPr id="69706"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69707"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69708"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grpSp>
        <p:nvGrpSpPr>
          <p:cNvPr id="69667" name="Group 37"/>
          <p:cNvGrpSpPr>
            <a:grpSpLocks/>
          </p:cNvGrpSpPr>
          <p:nvPr/>
        </p:nvGrpSpPr>
        <p:grpSpPr bwMode="auto">
          <a:xfrm>
            <a:off x="2620963" y="2181225"/>
            <a:ext cx="782637" cy="722313"/>
            <a:chOff x="1515" y="1828"/>
            <a:chExt cx="493" cy="455"/>
          </a:xfrm>
        </p:grpSpPr>
        <p:sp>
          <p:nvSpPr>
            <p:cNvPr id="69703"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9704"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705"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69668" name="Group 41"/>
          <p:cNvGrpSpPr>
            <a:grpSpLocks/>
          </p:cNvGrpSpPr>
          <p:nvPr/>
        </p:nvGrpSpPr>
        <p:grpSpPr bwMode="auto">
          <a:xfrm>
            <a:off x="5748338" y="2181225"/>
            <a:ext cx="779462" cy="722313"/>
            <a:chOff x="3485" y="1828"/>
            <a:chExt cx="491" cy="455"/>
          </a:xfrm>
        </p:grpSpPr>
        <p:sp>
          <p:nvSpPr>
            <p:cNvPr id="69700"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69701"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702"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69669" name="Group 45"/>
          <p:cNvGrpSpPr>
            <a:grpSpLocks/>
          </p:cNvGrpSpPr>
          <p:nvPr/>
        </p:nvGrpSpPr>
        <p:grpSpPr bwMode="auto">
          <a:xfrm>
            <a:off x="1838325" y="3619500"/>
            <a:ext cx="782638" cy="719138"/>
            <a:chOff x="1022" y="2734"/>
            <a:chExt cx="493" cy="453"/>
          </a:xfrm>
        </p:grpSpPr>
        <p:sp>
          <p:nvSpPr>
            <p:cNvPr id="69697"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9698"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9699"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69670" name="Group 49"/>
          <p:cNvGrpSpPr>
            <a:grpSpLocks/>
          </p:cNvGrpSpPr>
          <p:nvPr/>
        </p:nvGrpSpPr>
        <p:grpSpPr bwMode="auto">
          <a:xfrm>
            <a:off x="3403600" y="3619500"/>
            <a:ext cx="779463" cy="719138"/>
            <a:chOff x="2008" y="2734"/>
            <a:chExt cx="491" cy="453"/>
          </a:xfrm>
        </p:grpSpPr>
        <p:sp>
          <p:nvSpPr>
            <p:cNvPr id="69694"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9695"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9696"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69671" name="Group 53"/>
          <p:cNvGrpSpPr>
            <a:grpSpLocks/>
          </p:cNvGrpSpPr>
          <p:nvPr/>
        </p:nvGrpSpPr>
        <p:grpSpPr bwMode="auto">
          <a:xfrm>
            <a:off x="4965700" y="3619500"/>
            <a:ext cx="782638" cy="719138"/>
            <a:chOff x="2992" y="2734"/>
            <a:chExt cx="493" cy="453"/>
          </a:xfrm>
        </p:grpSpPr>
        <p:sp>
          <p:nvSpPr>
            <p:cNvPr id="69691"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9692"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9693" name="Rectangle 56"/>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69672" name="Group 57"/>
          <p:cNvGrpSpPr>
            <a:grpSpLocks/>
          </p:cNvGrpSpPr>
          <p:nvPr/>
        </p:nvGrpSpPr>
        <p:grpSpPr bwMode="auto">
          <a:xfrm>
            <a:off x="6527800" y="3619500"/>
            <a:ext cx="781050" cy="719138"/>
            <a:chOff x="3976" y="2734"/>
            <a:chExt cx="492" cy="453"/>
          </a:xfrm>
        </p:grpSpPr>
        <p:sp>
          <p:nvSpPr>
            <p:cNvPr id="69688"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9689"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9690" name="Rectangle 60"/>
            <p:cNvSpPr>
              <a:spLocks noChangeArrowheads="1"/>
            </p:cNvSpPr>
            <p:nvPr/>
          </p:nvSpPr>
          <p:spPr bwMode="auto">
            <a:xfrm>
              <a:off x="4021" y="2769"/>
              <a:ext cx="393"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81</a:t>
              </a:r>
              <a:endParaRPr lang="en-US" altLang="zh-CN">
                <a:solidFill>
                  <a:schemeClr val="bg1"/>
                </a:solidFill>
                <a:latin typeface="Times New Roman" pitchFamily="18" charset="0"/>
                <a:ea typeface="楷体_GB2312" pitchFamily="49" charset="-122"/>
              </a:endParaRPr>
            </a:p>
          </p:txBody>
        </p:sp>
      </p:grpSp>
      <p:grpSp>
        <p:nvGrpSpPr>
          <p:cNvPr id="277565" name="Group 61"/>
          <p:cNvGrpSpPr>
            <a:grpSpLocks/>
          </p:cNvGrpSpPr>
          <p:nvPr/>
        </p:nvGrpSpPr>
        <p:grpSpPr bwMode="auto">
          <a:xfrm>
            <a:off x="1187450" y="4941888"/>
            <a:ext cx="782638" cy="719137"/>
            <a:chOff x="612" y="3567"/>
            <a:chExt cx="493" cy="453"/>
          </a:xfrm>
        </p:grpSpPr>
        <p:sp>
          <p:nvSpPr>
            <p:cNvPr id="69685"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69686"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69687" name="Rectangle 64"/>
            <p:cNvSpPr>
              <a:spLocks noChangeArrowheads="1"/>
            </p:cNvSpPr>
            <p:nvPr/>
          </p:nvSpPr>
          <p:spPr bwMode="auto">
            <a:xfrm>
              <a:off x="690" y="3617"/>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sp>
        <p:nvSpPr>
          <p:cNvPr id="69674"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5"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6"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7"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8"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9"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0"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77" name="AutoShape 73"/>
          <p:cNvSpPr>
            <a:spLocks/>
          </p:cNvSpPr>
          <p:nvPr/>
        </p:nvSpPr>
        <p:spPr bwMode="auto">
          <a:xfrm rot="5400000">
            <a:off x="7654925" y="4924425"/>
            <a:ext cx="215900" cy="647700"/>
          </a:xfrm>
          <a:prstGeom prst="leftBrace">
            <a:avLst>
              <a:gd name="adj1" fmla="val 25000"/>
              <a:gd name="adj2" fmla="val 47546"/>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277578" name="AutoShape 74"/>
          <p:cNvSpPr>
            <a:spLocks/>
          </p:cNvSpPr>
          <p:nvPr/>
        </p:nvSpPr>
        <p:spPr bwMode="auto">
          <a:xfrm rot="5400000">
            <a:off x="5006975" y="3033713"/>
            <a:ext cx="287338" cy="4392612"/>
          </a:xfrm>
          <a:prstGeom prst="leftBrace">
            <a:avLst>
              <a:gd name="adj1" fmla="val 127394"/>
              <a:gd name="adj2" fmla="val 50921"/>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277579" name="Text Box 75"/>
          <p:cNvSpPr txBox="1">
            <a:spLocks noChangeArrowheads="1"/>
          </p:cNvSpPr>
          <p:nvPr/>
        </p:nvSpPr>
        <p:spPr bwMode="auto">
          <a:xfrm>
            <a:off x="7418388" y="45100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有序</a:t>
            </a:r>
          </a:p>
        </p:txBody>
      </p:sp>
      <p:sp>
        <p:nvSpPr>
          <p:cNvPr id="277580" name="Text Box 76"/>
          <p:cNvSpPr txBox="1">
            <a:spLocks noChangeArrowheads="1"/>
          </p:cNvSpPr>
          <p:nvPr/>
        </p:nvSpPr>
        <p:spPr bwMode="auto">
          <a:xfrm>
            <a:off x="4610100" y="45100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800">
                <a:latin typeface="Times New Roman" pitchFamily="18" charset="0"/>
              </a:rPr>
              <a:t>无序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7.5E-6 1.11111E-6 C -0.02048 0.00093 -0.04097 0.00116 -0.06145 0.00301 C -0.07569 0.00417 -0.09201 0.0206 -0.1092 0.02431 C -0.11145 0.02523 -0.11388 0.02593 -0.11597 0.02732 C -0.11996 0.02986 -0.12326 0.03403 -0.12725 0.03634 C -0.13229 0.03912 -0.13784 0.04028 -0.14322 0.04236 C -0.15312 0.05023 -0.16301 0.05556 -0.17274 0.06366 C -0.18333 0.07245 -0.19027 0.08125 -0.20225 0.08796 C -0.20538 0.0919 -0.20798 0.09653 -0.21145 0.1 C -0.21423 0.10278 -0.21788 0.10301 -0.22048 0.10602 C -0.22326 0.10926 -0.22465 0.11458 -0.22725 0.11806 C -0.22916 0.1206 -0.23229 0.12176 -0.2342 0.12431 C -0.2368 0.12778 -0.23854 0.13264 -0.24097 0.13634 C -0.24374 0.14051 -0.2467 0.14468 -0.24999 0.14838 C -0.25208 0.1507 -0.25485 0.15208 -0.25676 0.15463 C -0.26475 0.16528 -0.2677 0.18009 -0.27499 0.19097 C -0.27742 0.19468 -0.28142 0.19653 -0.2842 0.2 C -0.29201 0.21042 -0.29409 0.22431 -0.29999 0.23634 C -0.30242 0.24931 -0.30572 0.2588 -0.31145 0.26968 C -0.31354 0.28079 -0.31631 0.29306 -0.32048 0.30301 C -0.32308 0.30949 -0.32777 0.31435 -0.32951 0.3213 C -0.33437 0.33982 -0.33663 0.35833 -0.34322 0.3757 C -0.34392 0.37986 -0.34426 0.38403 -0.34548 0.38796 C -0.34652 0.3912 -0.34999 0.39329 -0.34999 0.39699 C -0.35069 0.44352 -0.34913 0.48982 -0.34774 0.53634 C -0.34739 0.5456 -0.34652 0.56366 -0.33871 0.56366 " pathEditMode="relative" ptsTypes="fffffffffffffffffffffffffA">
                                      <p:cBhvr>
                                        <p:cTn id="6" dur="2000" fill="hold"/>
                                        <p:tgtEl>
                                          <p:spTgt spid="27753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5.55556E-7 -7.03704E-6 C 0.01736 -0.00093 0.0349 -0.00047 0.05226 -0.00302 C 0.0599 -0.00417 0.0842 -0.02246 0.09323 -0.02709 C 0.10069 -0.03727 0.10938 -0.04607 0.11597 -0.05741 C 0.13403 -0.08866 0.12483 -0.07802 0.14097 -0.09376 C 0.14931 -0.11112 0.16198 -0.12177 0.17274 -0.13635 C 0.17743 -0.15533 0.1875 -0.16552 0.19549 -0.18172 C 0.20313 -0.19723 0.2059 -0.21413 0.21597 -0.22709 C 0.21667 -0.23311 0.21667 -0.23959 0.21823 -0.24538 C 0.22257 -0.26112 0.22378 -0.25718 0.22951 -0.26667 C 0.23976 -0.28357 0.24219 -0.29214 0.25451 -0.30302 C 0.25972 -0.31667 0.26649 -0.32686 0.27274 -0.33936 C 0.27622 -0.35811 0.28438 -0.37084 0.29097 -0.38774 C 0.29236 -0.39491 0.29462 -0.40186 0.29549 -0.40903 C 0.30052 -0.44954 0.29462 -0.42408 0.3 -0.44538 C 0.30069 -0.45348 0.30104 -0.46181 0.30226 -0.46968 C 0.3033 -0.47593 0.30677 -0.48774 0.30677 -0.48774 C 0.30972 -0.52015 0.31372 -0.54885 0.31372 -0.58172 " pathEditMode="relative" ptsTypes="fffffffffffffffffA">
                                      <p:cBhvr>
                                        <p:cTn id="8" dur="2000" fill="hold"/>
                                        <p:tgtEl>
                                          <p:spTgt spid="277565"/>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277577"/>
                                        </p:tgtEl>
                                        <p:attrNameLst>
                                          <p:attrName>style.visibility</p:attrName>
                                        </p:attrNameLst>
                                      </p:cBhvr>
                                      <p:to>
                                        <p:strVal val="visible"/>
                                      </p:to>
                                    </p:set>
                                    <p:anim calcmode="lin" valueType="num">
                                      <p:cBhvr>
                                        <p:cTn id="13" dur="500" fill="hold"/>
                                        <p:tgtEl>
                                          <p:spTgt spid="277577"/>
                                        </p:tgtEl>
                                        <p:attrNameLst>
                                          <p:attrName>ppt_w</p:attrName>
                                        </p:attrNameLst>
                                      </p:cBhvr>
                                      <p:tavLst>
                                        <p:tav tm="0">
                                          <p:val>
                                            <p:fltVal val="0"/>
                                          </p:val>
                                        </p:tav>
                                        <p:tav tm="100000">
                                          <p:val>
                                            <p:strVal val="#ppt_w"/>
                                          </p:val>
                                        </p:tav>
                                      </p:tavLst>
                                    </p:anim>
                                    <p:anim calcmode="lin" valueType="num">
                                      <p:cBhvr>
                                        <p:cTn id="14" dur="500" fill="hold"/>
                                        <p:tgtEl>
                                          <p:spTgt spid="277577"/>
                                        </p:tgtEl>
                                        <p:attrNameLst>
                                          <p:attrName>ppt_h</p:attrName>
                                        </p:attrNameLst>
                                      </p:cBhvr>
                                      <p:tavLst>
                                        <p:tav tm="0">
                                          <p:val>
                                            <p:fltVal val="0"/>
                                          </p:val>
                                        </p:tav>
                                        <p:tav tm="100000">
                                          <p:val>
                                            <p:strVal val="#ppt_h"/>
                                          </p:val>
                                        </p:tav>
                                      </p:tavLst>
                                    </p:anim>
                                    <p:animEffect transition="in" filter="fade">
                                      <p:cBhvr>
                                        <p:cTn id="15" dur="500"/>
                                        <p:tgtEl>
                                          <p:spTgt spid="277577"/>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277578"/>
                                        </p:tgtEl>
                                        <p:attrNameLst>
                                          <p:attrName>style.visibility</p:attrName>
                                        </p:attrNameLst>
                                      </p:cBhvr>
                                      <p:to>
                                        <p:strVal val="visible"/>
                                      </p:to>
                                    </p:set>
                                    <p:anim calcmode="lin" valueType="num">
                                      <p:cBhvr>
                                        <p:cTn id="18" dur="500" fill="hold"/>
                                        <p:tgtEl>
                                          <p:spTgt spid="277578"/>
                                        </p:tgtEl>
                                        <p:attrNameLst>
                                          <p:attrName>ppt_w</p:attrName>
                                        </p:attrNameLst>
                                      </p:cBhvr>
                                      <p:tavLst>
                                        <p:tav tm="0">
                                          <p:val>
                                            <p:fltVal val="0"/>
                                          </p:val>
                                        </p:tav>
                                        <p:tav tm="100000">
                                          <p:val>
                                            <p:strVal val="#ppt_w"/>
                                          </p:val>
                                        </p:tav>
                                      </p:tavLst>
                                    </p:anim>
                                    <p:anim calcmode="lin" valueType="num">
                                      <p:cBhvr>
                                        <p:cTn id="19" dur="500" fill="hold"/>
                                        <p:tgtEl>
                                          <p:spTgt spid="277578"/>
                                        </p:tgtEl>
                                        <p:attrNameLst>
                                          <p:attrName>ppt_h</p:attrName>
                                        </p:attrNameLst>
                                      </p:cBhvr>
                                      <p:tavLst>
                                        <p:tav tm="0">
                                          <p:val>
                                            <p:fltVal val="0"/>
                                          </p:val>
                                        </p:tav>
                                        <p:tav tm="100000">
                                          <p:val>
                                            <p:strVal val="#ppt_h"/>
                                          </p:val>
                                        </p:tav>
                                      </p:tavLst>
                                    </p:anim>
                                    <p:animEffect transition="in" filter="fade">
                                      <p:cBhvr>
                                        <p:cTn id="20" dur="500"/>
                                        <p:tgtEl>
                                          <p:spTgt spid="277578"/>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277579"/>
                                        </p:tgtEl>
                                        <p:attrNameLst>
                                          <p:attrName>style.visibility</p:attrName>
                                        </p:attrNameLst>
                                      </p:cBhvr>
                                      <p:to>
                                        <p:strVal val="visible"/>
                                      </p:to>
                                    </p:set>
                                    <p:anim calcmode="lin" valueType="num">
                                      <p:cBhvr>
                                        <p:cTn id="23" dur="500" fill="hold"/>
                                        <p:tgtEl>
                                          <p:spTgt spid="277579"/>
                                        </p:tgtEl>
                                        <p:attrNameLst>
                                          <p:attrName>ppt_w</p:attrName>
                                        </p:attrNameLst>
                                      </p:cBhvr>
                                      <p:tavLst>
                                        <p:tav tm="0">
                                          <p:val>
                                            <p:fltVal val="0"/>
                                          </p:val>
                                        </p:tav>
                                        <p:tav tm="100000">
                                          <p:val>
                                            <p:strVal val="#ppt_w"/>
                                          </p:val>
                                        </p:tav>
                                      </p:tavLst>
                                    </p:anim>
                                    <p:anim calcmode="lin" valueType="num">
                                      <p:cBhvr>
                                        <p:cTn id="24" dur="500" fill="hold"/>
                                        <p:tgtEl>
                                          <p:spTgt spid="277579"/>
                                        </p:tgtEl>
                                        <p:attrNameLst>
                                          <p:attrName>ppt_h</p:attrName>
                                        </p:attrNameLst>
                                      </p:cBhvr>
                                      <p:tavLst>
                                        <p:tav tm="0">
                                          <p:val>
                                            <p:fltVal val="0"/>
                                          </p:val>
                                        </p:tav>
                                        <p:tav tm="100000">
                                          <p:val>
                                            <p:strVal val="#ppt_h"/>
                                          </p:val>
                                        </p:tav>
                                      </p:tavLst>
                                    </p:anim>
                                    <p:animEffect transition="in" filter="fade">
                                      <p:cBhvr>
                                        <p:cTn id="25" dur="500"/>
                                        <p:tgtEl>
                                          <p:spTgt spid="277579"/>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277580"/>
                                        </p:tgtEl>
                                        <p:attrNameLst>
                                          <p:attrName>style.visibility</p:attrName>
                                        </p:attrNameLst>
                                      </p:cBhvr>
                                      <p:to>
                                        <p:strVal val="visible"/>
                                      </p:to>
                                    </p:set>
                                    <p:anim calcmode="lin" valueType="num">
                                      <p:cBhvr>
                                        <p:cTn id="28" dur="500" fill="hold"/>
                                        <p:tgtEl>
                                          <p:spTgt spid="277580"/>
                                        </p:tgtEl>
                                        <p:attrNameLst>
                                          <p:attrName>ppt_w</p:attrName>
                                        </p:attrNameLst>
                                      </p:cBhvr>
                                      <p:tavLst>
                                        <p:tav tm="0">
                                          <p:val>
                                            <p:fltVal val="0"/>
                                          </p:val>
                                        </p:tav>
                                        <p:tav tm="100000">
                                          <p:val>
                                            <p:strVal val="#ppt_w"/>
                                          </p:val>
                                        </p:tav>
                                      </p:tavLst>
                                    </p:anim>
                                    <p:anim calcmode="lin" valueType="num">
                                      <p:cBhvr>
                                        <p:cTn id="29" dur="500" fill="hold"/>
                                        <p:tgtEl>
                                          <p:spTgt spid="277580"/>
                                        </p:tgtEl>
                                        <p:attrNameLst>
                                          <p:attrName>ppt_h</p:attrName>
                                        </p:attrNameLst>
                                      </p:cBhvr>
                                      <p:tavLst>
                                        <p:tav tm="0">
                                          <p:val>
                                            <p:fltVal val="0"/>
                                          </p:val>
                                        </p:tav>
                                        <p:tav tm="100000">
                                          <p:val>
                                            <p:strVal val="#ppt_h"/>
                                          </p:val>
                                        </p:tav>
                                      </p:tavLst>
                                    </p:anim>
                                    <p:animEffect transition="in" filter="fade">
                                      <p:cBhvr>
                                        <p:cTn id="30" dur="500"/>
                                        <p:tgtEl>
                                          <p:spTgt spid="277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77" grpId="0" animBg="1"/>
      <p:bldP spid="277578" grpId="0" animBg="1"/>
      <p:bldP spid="277579" grpId="0"/>
      <p:bldP spid="27758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10B0DCA1-A5B9-4B16-8260-C98384DEC002}" type="slidenum">
              <a:rPr lang="en-US" altLang="zh-CN" sz="1200" b="0" smtClean="0">
                <a:latin typeface="Arial" charset="0"/>
              </a:rPr>
              <a:pPr eaLnBrk="1" hangingPunct="1">
                <a:spcBef>
                  <a:spcPct val="0"/>
                </a:spcBef>
                <a:buClrTx/>
                <a:buFontTx/>
                <a:buNone/>
              </a:pPr>
              <a:t>75</a:t>
            </a:fld>
            <a:endParaRPr lang="en-US" altLang="zh-CN" sz="1200" b="0" smtClean="0">
              <a:latin typeface="Arial" charset="0"/>
            </a:endParaRPr>
          </a:p>
        </p:txBody>
      </p:sp>
      <p:sp>
        <p:nvSpPr>
          <p:cNvPr id="278530"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78531"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0689" name="Rectangle 32"/>
          <p:cNvSpPr>
            <a:spLocks noChangeArrowheads="1"/>
          </p:cNvSpPr>
          <p:nvPr/>
        </p:nvSpPr>
        <p:spPr bwMode="auto">
          <a:xfrm>
            <a:off x="1116013"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重新建堆</a:t>
            </a:r>
          </a:p>
        </p:txBody>
      </p:sp>
      <p:grpSp>
        <p:nvGrpSpPr>
          <p:cNvPr id="278561" name="Group 33"/>
          <p:cNvGrpSpPr>
            <a:grpSpLocks/>
          </p:cNvGrpSpPr>
          <p:nvPr/>
        </p:nvGrpSpPr>
        <p:grpSpPr bwMode="auto">
          <a:xfrm>
            <a:off x="4183063" y="981075"/>
            <a:ext cx="782637" cy="720725"/>
            <a:chOff x="2499" y="1072"/>
            <a:chExt cx="493" cy="454"/>
          </a:xfrm>
        </p:grpSpPr>
        <p:sp>
          <p:nvSpPr>
            <p:cNvPr id="70726"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0727"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0728" name="Rectangle 36"/>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0691" name="Group 37"/>
          <p:cNvGrpSpPr>
            <a:grpSpLocks/>
          </p:cNvGrpSpPr>
          <p:nvPr/>
        </p:nvGrpSpPr>
        <p:grpSpPr bwMode="auto">
          <a:xfrm>
            <a:off x="2620963" y="2181225"/>
            <a:ext cx="782637" cy="722313"/>
            <a:chOff x="1515" y="1828"/>
            <a:chExt cx="493" cy="455"/>
          </a:xfrm>
        </p:grpSpPr>
        <p:sp>
          <p:nvSpPr>
            <p:cNvPr id="70723"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0724"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5"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278569" name="Group 41"/>
          <p:cNvGrpSpPr>
            <a:grpSpLocks/>
          </p:cNvGrpSpPr>
          <p:nvPr/>
        </p:nvGrpSpPr>
        <p:grpSpPr bwMode="auto">
          <a:xfrm>
            <a:off x="5748338" y="2181225"/>
            <a:ext cx="779462" cy="722313"/>
            <a:chOff x="3485" y="1828"/>
            <a:chExt cx="491" cy="455"/>
          </a:xfrm>
        </p:grpSpPr>
        <p:sp>
          <p:nvSpPr>
            <p:cNvPr id="70720"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0721"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2"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70693" name="Group 45"/>
          <p:cNvGrpSpPr>
            <a:grpSpLocks/>
          </p:cNvGrpSpPr>
          <p:nvPr/>
        </p:nvGrpSpPr>
        <p:grpSpPr bwMode="auto">
          <a:xfrm>
            <a:off x="1838325" y="3619500"/>
            <a:ext cx="782638" cy="719138"/>
            <a:chOff x="1022" y="2734"/>
            <a:chExt cx="493" cy="453"/>
          </a:xfrm>
        </p:grpSpPr>
        <p:sp>
          <p:nvSpPr>
            <p:cNvPr id="70717"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0718"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0719"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70694" name="Group 49"/>
          <p:cNvGrpSpPr>
            <a:grpSpLocks/>
          </p:cNvGrpSpPr>
          <p:nvPr/>
        </p:nvGrpSpPr>
        <p:grpSpPr bwMode="auto">
          <a:xfrm>
            <a:off x="3403600" y="3619500"/>
            <a:ext cx="779463" cy="719138"/>
            <a:chOff x="2008" y="2734"/>
            <a:chExt cx="491" cy="453"/>
          </a:xfrm>
        </p:grpSpPr>
        <p:sp>
          <p:nvSpPr>
            <p:cNvPr id="70714"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0715"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0716"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70695" name="Group 53"/>
          <p:cNvGrpSpPr>
            <a:grpSpLocks/>
          </p:cNvGrpSpPr>
          <p:nvPr/>
        </p:nvGrpSpPr>
        <p:grpSpPr bwMode="auto">
          <a:xfrm>
            <a:off x="4965700" y="3619500"/>
            <a:ext cx="782638" cy="719138"/>
            <a:chOff x="2992" y="2734"/>
            <a:chExt cx="493" cy="453"/>
          </a:xfrm>
        </p:grpSpPr>
        <p:sp>
          <p:nvSpPr>
            <p:cNvPr id="70711"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0712"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0713" name="Rectangle 56"/>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0696" name="Group 57"/>
          <p:cNvGrpSpPr>
            <a:grpSpLocks/>
          </p:cNvGrpSpPr>
          <p:nvPr/>
        </p:nvGrpSpPr>
        <p:grpSpPr bwMode="auto">
          <a:xfrm>
            <a:off x="6527800" y="3619500"/>
            <a:ext cx="781050" cy="719138"/>
            <a:chOff x="3976" y="2734"/>
            <a:chExt cx="492" cy="453"/>
          </a:xfrm>
        </p:grpSpPr>
        <p:sp>
          <p:nvSpPr>
            <p:cNvPr id="70708"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0709"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0710" name="Rectangle 60"/>
            <p:cNvSpPr>
              <a:spLocks noChangeArrowheads="1"/>
            </p:cNvSpPr>
            <p:nvPr/>
          </p:nvSpPr>
          <p:spPr bwMode="auto">
            <a:xfrm>
              <a:off x="4021" y="2769"/>
              <a:ext cx="393"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81</a:t>
              </a:r>
              <a:endParaRPr lang="en-US" altLang="zh-CN">
                <a:solidFill>
                  <a:schemeClr val="bg1"/>
                </a:solidFill>
                <a:latin typeface="Times New Roman" pitchFamily="18" charset="0"/>
                <a:ea typeface="楷体_GB2312" pitchFamily="49" charset="-122"/>
              </a:endParaRPr>
            </a:p>
          </p:txBody>
        </p:sp>
      </p:grpSp>
      <p:grpSp>
        <p:nvGrpSpPr>
          <p:cNvPr id="70697" name="Group 61"/>
          <p:cNvGrpSpPr>
            <a:grpSpLocks/>
          </p:cNvGrpSpPr>
          <p:nvPr/>
        </p:nvGrpSpPr>
        <p:grpSpPr bwMode="auto">
          <a:xfrm>
            <a:off x="1187450" y="4941888"/>
            <a:ext cx="782638" cy="719137"/>
            <a:chOff x="612" y="3567"/>
            <a:chExt cx="493" cy="453"/>
          </a:xfrm>
        </p:grpSpPr>
        <p:sp>
          <p:nvSpPr>
            <p:cNvPr id="70705"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0706"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0707"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0698"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1"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2"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3"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4"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7 2.59259E-6 C 0.00677 -0.01366 0.01059 -0.01482 0.02275 -0.01806 C 0.05712 -0.01482 0.09167 -0.01713 0.125 -0.00602 C 0.12726 -0.00394 0.12934 -0.00162 0.13177 2.59259E-6 C 0.13386 0.00139 0.13664 0.00116 0.13854 0.00301 C 0.14063 0.00532 0.14132 0.00926 0.14323 0.01204 C 0.1632 0.0419 0.15122 0.01944 0.16129 0.03935 C 0.16667 0.06111 0.1717 0.08356 0.175 0.10602 C 0.1757 0.12824 0.17726 0.17268 0.17726 0.17268 " pathEditMode="relative" ptsTypes="ffffffffA">
                                      <p:cBhvr>
                                        <p:cTn id="6" dur="2000" fill="hold"/>
                                        <p:tgtEl>
                                          <p:spTgt spid="27856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4.44444E-6 3.7037E-7 C -0.02813 -0.00208 -0.03959 -0.0044 -0.06372 -0.00903 C -0.0724 -0.01504 -0.07934 -0.02338 -0.08872 -0.02731 C -0.0948 -0.03935 -0.10313 -0.0456 -0.11146 -0.05463 C -0.12448 -0.06898 -0.11198 -0.0581 -0.125 -0.07569 C -0.13282 -0.08611 -0.13039 -0.07731 -0.13646 -0.08796 C -0.15348 -0.11782 -0.13907 -0.09699 -0.15 -0.11227 C -0.15521 -0.1331 -0.15105 -0.12592 -0.15921 -0.13634 C -0.1625 -0.17268 -0.16146 -0.15254 -0.16146 -0.19699 " pathEditMode="relative" ptsTypes="ffffffffA">
                                      <p:cBhvr>
                                        <p:cTn id="8" dur="2000" fill="hold"/>
                                        <p:tgtEl>
                                          <p:spTgt spid="2785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03FCF72-B21B-464F-AC83-6552F1423958}" type="slidenum">
              <a:rPr lang="en-US" altLang="zh-CN" sz="1200" b="0" smtClean="0">
                <a:latin typeface="Arial" charset="0"/>
              </a:rPr>
              <a:pPr eaLnBrk="1" hangingPunct="1">
                <a:spcBef>
                  <a:spcPct val="0"/>
                </a:spcBef>
                <a:buClrTx/>
                <a:buFontTx/>
                <a:buNone/>
              </a:pPr>
              <a:t>76</a:t>
            </a:fld>
            <a:endParaRPr lang="en-US" altLang="zh-CN" sz="1200" b="0" smtClean="0">
              <a:latin typeface="Arial" charset="0"/>
            </a:endParaRPr>
          </a:p>
        </p:txBody>
      </p:sp>
      <p:sp>
        <p:nvSpPr>
          <p:cNvPr id="279554"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79625" name="Group 7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bg2"/>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bg2"/>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bg2"/>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bg2"/>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grpSp>
        <p:nvGrpSpPr>
          <p:cNvPr id="279585" name="Group 33"/>
          <p:cNvGrpSpPr>
            <a:grpSpLocks/>
          </p:cNvGrpSpPr>
          <p:nvPr/>
        </p:nvGrpSpPr>
        <p:grpSpPr bwMode="auto">
          <a:xfrm>
            <a:off x="4183063" y="981075"/>
            <a:ext cx="782637" cy="720725"/>
            <a:chOff x="2499" y="1072"/>
            <a:chExt cx="493" cy="454"/>
          </a:xfrm>
        </p:grpSpPr>
        <p:sp>
          <p:nvSpPr>
            <p:cNvPr id="71750"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1751"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1752"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19</a:t>
              </a:r>
              <a:endParaRPr lang="en-US" altLang="zh-CN">
                <a:solidFill>
                  <a:schemeClr val="bg1"/>
                </a:solidFill>
                <a:latin typeface="Times New Roman" pitchFamily="18" charset="0"/>
                <a:ea typeface="楷体_GB2312" pitchFamily="49" charset="-122"/>
              </a:endParaRPr>
            </a:p>
          </p:txBody>
        </p:sp>
      </p:grpSp>
      <p:grpSp>
        <p:nvGrpSpPr>
          <p:cNvPr id="71714" name="Group 37"/>
          <p:cNvGrpSpPr>
            <a:grpSpLocks/>
          </p:cNvGrpSpPr>
          <p:nvPr/>
        </p:nvGrpSpPr>
        <p:grpSpPr bwMode="auto">
          <a:xfrm>
            <a:off x="2620963" y="2181225"/>
            <a:ext cx="782637" cy="722313"/>
            <a:chOff x="1515" y="1828"/>
            <a:chExt cx="493" cy="455"/>
          </a:xfrm>
        </p:grpSpPr>
        <p:sp>
          <p:nvSpPr>
            <p:cNvPr id="71747"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1748"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49"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1715" name="Group 41"/>
          <p:cNvGrpSpPr>
            <a:grpSpLocks/>
          </p:cNvGrpSpPr>
          <p:nvPr/>
        </p:nvGrpSpPr>
        <p:grpSpPr bwMode="auto">
          <a:xfrm>
            <a:off x="5748338" y="2181225"/>
            <a:ext cx="779462" cy="722313"/>
            <a:chOff x="3485" y="1828"/>
            <a:chExt cx="491" cy="455"/>
          </a:xfrm>
        </p:grpSpPr>
        <p:sp>
          <p:nvSpPr>
            <p:cNvPr id="71744"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1745"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46"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1716" name="Group 45"/>
          <p:cNvGrpSpPr>
            <a:grpSpLocks/>
          </p:cNvGrpSpPr>
          <p:nvPr/>
        </p:nvGrpSpPr>
        <p:grpSpPr bwMode="auto">
          <a:xfrm>
            <a:off x="1838325" y="3619500"/>
            <a:ext cx="782638" cy="719138"/>
            <a:chOff x="1022" y="2734"/>
            <a:chExt cx="493" cy="453"/>
          </a:xfrm>
        </p:grpSpPr>
        <p:sp>
          <p:nvSpPr>
            <p:cNvPr id="71741"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1742"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1743"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71717" name="Group 49"/>
          <p:cNvGrpSpPr>
            <a:grpSpLocks/>
          </p:cNvGrpSpPr>
          <p:nvPr/>
        </p:nvGrpSpPr>
        <p:grpSpPr bwMode="auto">
          <a:xfrm>
            <a:off x="3403600" y="3619500"/>
            <a:ext cx="779463" cy="719138"/>
            <a:chOff x="2008" y="2734"/>
            <a:chExt cx="491" cy="453"/>
          </a:xfrm>
        </p:grpSpPr>
        <p:sp>
          <p:nvSpPr>
            <p:cNvPr id="71738"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1739"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1740"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71718" name="Group 53"/>
          <p:cNvGrpSpPr>
            <a:grpSpLocks/>
          </p:cNvGrpSpPr>
          <p:nvPr/>
        </p:nvGrpSpPr>
        <p:grpSpPr bwMode="auto">
          <a:xfrm>
            <a:off x="4965700" y="3619500"/>
            <a:ext cx="782638" cy="719138"/>
            <a:chOff x="2992" y="2734"/>
            <a:chExt cx="493" cy="453"/>
          </a:xfrm>
        </p:grpSpPr>
        <p:sp>
          <p:nvSpPr>
            <p:cNvPr id="71735"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1736"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1737" name="Rectangle 56"/>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279609" name="Group 57"/>
          <p:cNvGrpSpPr>
            <a:grpSpLocks/>
          </p:cNvGrpSpPr>
          <p:nvPr/>
        </p:nvGrpSpPr>
        <p:grpSpPr bwMode="auto">
          <a:xfrm>
            <a:off x="6527800" y="3619500"/>
            <a:ext cx="781050" cy="719138"/>
            <a:chOff x="3976" y="2734"/>
            <a:chExt cx="492" cy="453"/>
          </a:xfrm>
        </p:grpSpPr>
        <p:sp>
          <p:nvSpPr>
            <p:cNvPr id="71732"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1733"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1734" name="Rectangle 60"/>
            <p:cNvSpPr>
              <a:spLocks noChangeArrowheads="1"/>
            </p:cNvSpPr>
            <p:nvPr/>
          </p:nvSpPr>
          <p:spPr bwMode="auto">
            <a:xfrm>
              <a:off x="4021" y="2769"/>
              <a:ext cx="393"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81</a:t>
              </a:r>
              <a:endParaRPr lang="en-US" altLang="zh-CN">
                <a:solidFill>
                  <a:schemeClr val="bg1"/>
                </a:solidFill>
                <a:latin typeface="Times New Roman" pitchFamily="18" charset="0"/>
                <a:ea typeface="楷体_GB2312" pitchFamily="49" charset="-122"/>
              </a:endParaRPr>
            </a:p>
          </p:txBody>
        </p:sp>
      </p:grpSp>
      <p:grpSp>
        <p:nvGrpSpPr>
          <p:cNvPr id="71720" name="Group 61"/>
          <p:cNvGrpSpPr>
            <a:grpSpLocks/>
          </p:cNvGrpSpPr>
          <p:nvPr/>
        </p:nvGrpSpPr>
        <p:grpSpPr bwMode="auto">
          <a:xfrm>
            <a:off x="1187450" y="4941888"/>
            <a:ext cx="782638" cy="719137"/>
            <a:chOff x="612" y="3567"/>
            <a:chExt cx="493" cy="453"/>
          </a:xfrm>
        </p:grpSpPr>
        <p:sp>
          <p:nvSpPr>
            <p:cNvPr id="71729"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1730"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1731"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1721"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2"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3"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4"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5"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6"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7"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Rectangle 7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2</a:t>
            </a:r>
            <a:r>
              <a:rPr kumimoji="0" lang="zh-CN" altLang="en-US" sz="2800">
                <a:latin typeface="Times New Roman" pitchFamily="18" charset="0"/>
              </a:rPr>
              <a:t>趟堆排序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3.61111E-6 1.11111E-6 C 0.0474 -0.01273 0.08889 0.02662 0.13403 0.03333 C 0.14236 0.04051 0.14948 0.04514 0.15903 0.04838 C 0.16753 0.05602 0.175 0.05857 0.18403 0.06366 C 0.19028 0.06713 0.1967 0.0706 0.20226 0.0757 C 0.20451 0.07778 0.2066 0.08009 0.20903 0.08171 C 0.21649 0.08634 0.23177 0.09398 0.23177 0.09398 C 0.24427 0.11019 0.25764 0.12407 0.26823 0.14236 C 0.2717 0.15625 0.27743 0.16713 0.28403 0.1787 C 0.28576 0.19259 0.28767 0.20486 0.29097 0.21806 C 0.29514 0.25648 0.30434 0.30556 0.28872 0.33935 C 0.28212 0.35347 0.27309 0.36759 0.26597 0.38171 C 0.26302 0.38773 0.25451 0.38982 0.25451 0.39699 " pathEditMode="relative" ptsTypes="ffffffffffffA">
                                      <p:cBhvr>
                                        <p:cTn id="6" dur="2000" fill="hold"/>
                                        <p:tgtEl>
                                          <p:spTgt spid="27958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77778E-7 1.11111E-6 C -0.00226 -0.00092 -0.00434 -0.00254 -0.00677 -0.00301 C -0.01424 -0.00463 -0.02205 -0.00393 -0.02952 -0.00602 C -0.03282 -0.00694 -0.03542 -0.01042 -0.03854 -0.01227 C -0.05122 -0.01967 -0.06493 -0.02523 -0.07726 -0.03333 C -0.09723 -0.04653 -0.08004 -0.03935 -0.09775 -0.0456 C -0.1007 -0.04954 -0.1033 -0.05417 -0.10677 -0.05764 C -0.10955 -0.06042 -0.11337 -0.06088 -0.11598 -0.06366 C -0.12587 -0.0743 -0.13438 -0.08819 -0.14323 -0.1 C -0.1625 -0.12546 -0.13264 -0.07546 -0.16129 -0.11829 C -0.16424 -0.12268 -0.16528 -0.12893 -0.16823 -0.13333 C -0.16997 -0.13611 -0.17292 -0.13727 -0.175 -0.13935 C -0.17674 -0.1412 -0.17813 -0.14352 -0.17952 -0.1456 C -0.18681 -0.1581 -0.19393 -0.1706 -0.20226 -0.18194 C -0.2066 -0.1993 -0.21337 -0.21528 -0.21598 -0.23333 C -0.21927 -0.25648 -0.22309 -0.27523 -0.22952 -0.29699 C -0.23386 -0.31134 -0.23473 -0.32106 -0.24098 -0.33333 C -0.24861 -0.36435 -0.24775 -0.36157 -0.24775 -0.4 " pathEditMode="relative" ptsTypes="fffffffffffffffffA">
                                      <p:cBhvr>
                                        <p:cTn id="8" dur="2000" fill="hold"/>
                                        <p:tgtEl>
                                          <p:spTgt spid="2796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51162E4-AACB-463C-AF88-9BB789946B14}" type="slidenum">
              <a:rPr lang="en-US" altLang="zh-CN" sz="1200" b="0" smtClean="0">
                <a:latin typeface="Arial" charset="0"/>
              </a:rPr>
              <a:pPr eaLnBrk="1" hangingPunct="1">
                <a:spcBef>
                  <a:spcPct val="0"/>
                </a:spcBef>
                <a:buClrTx/>
                <a:buFontTx/>
                <a:buNone/>
              </a:pPr>
              <a:t>77</a:t>
            </a:fld>
            <a:endParaRPr lang="en-US" altLang="zh-CN" sz="1200" b="0" smtClean="0">
              <a:latin typeface="Arial" charset="0"/>
            </a:endParaRPr>
          </a:p>
        </p:txBody>
      </p:sp>
      <p:sp>
        <p:nvSpPr>
          <p:cNvPr id="281602"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81603"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2737" name="Rectangle 32"/>
          <p:cNvSpPr>
            <a:spLocks noChangeArrowheads="1"/>
          </p:cNvSpPr>
          <p:nvPr/>
        </p:nvSpPr>
        <p:spPr bwMode="auto">
          <a:xfrm>
            <a:off x="827088"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重新建堆</a:t>
            </a:r>
          </a:p>
        </p:txBody>
      </p:sp>
      <p:grpSp>
        <p:nvGrpSpPr>
          <p:cNvPr id="281633" name="Group 33"/>
          <p:cNvGrpSpPr>
            <a:grpSpLocks/>
          </p:cNvGrpSpPr>
          <p:nvPr/>
        </p:nvGrpSpPr>
        <p:grpSpPr bwMode="auto">
          <a:xfrm>
            <a:off x="4183063" y="981075"/>
            <a:ext cx="782637" cy="720725"/>
            <a:chOff x="2499" y="1072"/>
            <a:chExt cx="493" cy="454"/>
          </a:xfrm>
        </p:grpSpPr>
        <p:sp>
          <p:nvSpPr>
            <p:cNvPr id="72774"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2775"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2776" name="Rectangle 36"/>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281637" name="Group 37"/>
          <p:cNvGrpSpPr>
            <a:grpSpLocks/>
          </p:cNvGrpSpPr>
          <p:nvPr/>
        </p:nvGrpSpPr>
        <p:grpSpPr bwMode="auto">
          <a:xfrm>
            <a:off x="2620963" y="2181225"/>
            <a:ext cx="782637" cy="722313"/>
            <a:chOff x="1515" y="1828"/>
            <a:chExt cx="493" cy="455"/>
          </a:xfrm>
        </p:grpSpPr>
        <p:sp>
          <p:nvSpPr>
            <p:cNvPr id="72771"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2772"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73"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2740" name="Group 41"/>
          <p:cNvGrpSpPr>
            <a:grpSpLocks/>
          </p:cNvGrpSpPr>
          <p:nvPr/>
        </p:nvGrpSpPr>
        <p:grpSpPr bwMode="auto">
          <a:xfrm>
            <a:off x="5748338" y="2181225"/>
            <a:ext cx="779462" cy="722313"/>
            <a:chOff x="3485" y="1828"/>
            <a:chExt cx="491" cy="455"/>
          </a:xfrm>
        </p:grpSpPr>
        <p:sp>
          <p:nvSpPr>
            <p:cNvPr id="72768"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2769"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70"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281645" name="Group 45"/>
          <p:cNvGrpSpPr>
            <a:grpSpLocks/>
          </p:cNvGrpSpPr>
          <p:nvPr/>
        </p:nvGrpSpPr>
        <p:grpSpPr bwMode="auto">
          <a:xfrm>
            <a:off x="1838325" y="3619500"/>
            <a:ext cx="782638" cy="719138"/>
            <a:chOff x="1022" y="2734"/>
            <a:chExt cx="493" cy="453"/>
          </a:xfrm>
        </p:grpSpPr>
        <p:sp>
          <p:nvSpPr>
            <p:cNvPr id="72765"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2766"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2767"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72742" name="Group 49"/>
          <p:cNvGrpSpPr>
            <a:grpSpLocks/>
          </p:cNvGrpSpPr>
          <p:nvPr/>
        </p:nvGrpSpPr>
        <p:grpSpPr bwMode="auto">
          <a:xfrm>
            <a:off x="3403600" y="3619500"/>
            <a:ext cx="779463" cy="719138"/>
            <a:chOff x="2008" y="2734"/>
            <a:chExt cx="491" cy="453"/>
          </a:xfrm>
        </p:grpSpPr>
        <p:sp>
          <p:nvSpPr>
            <p:cNvPr id="72762"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2763"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2764"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72743" name="Group 53"/>
          <p:cNvGrpSpPr>
            <a:grpSpLocks/>
          </p:cNvGrpSpPr>
          <p:nvPr/>
        </p:nvGrpSpPr>
        <p:grpSpPr bwMode="auto">
          <a:xfrm>
            <a:off x="4965700" y="3619500"/>
            <a:ext cx="782638" cy="719138"/>
            <a:chOff x="2992" y="2734"/>
            <a:chExt cx="493" cy="453"/>
          </a:xfrm>
        </p:grpSpPr>
        <p:sp>
          <p:nvSpPr>
            <p:cNvPr id="72759"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2760"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2761" name="Rectangle 56"/>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2744" name="Group 57"/>
          <p:cNvGrpSpPr>
            <a:grpSpLocks/>
          </p:cNvGrpSpPr>
          <p:nvPr/>
        </p:nvGrpSpPr>
        <p:grpSpPr bwMode="auto">
          <a:xfrm>
            <a:off x="6527800" y="3619500"/>
            <a:ext cx="781050" cy="719138"/>
            <a:chOff x="3976" y="2734"/>
            <a:chExt cx="492" cy="453"/>
          </a:xfrm>
        </p:grpSpPr>
        <p:sp>
          <p:nvSpPr>
            <p:cNvPr id="72756"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2757"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2758"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2745" name="Group 61"/>
          <p:cNvGrpSpPr>
            <a:grpSpLocks/>
          </p:cNvGrpSpPr>
          <p:nvPr/>
        </p:nvGrpSpPr>
        <p:grpSpPr bwMode="auto">
          <a:xfrm>
            <a:off x="1187450" y="4941888"/>
            <a:ext cx="782638" cy="719137"/>
            <a:chOff x="612" y="3567"/>
            <a:chExt cx="493" cy="453"/>
          </a:xfrm>
        </p:grpSpPr>
        <p:sp>
          <p:nvSpPr>
            <p:cNvPr id="72753"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2754"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2755"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2746"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7"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8"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9"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0"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1"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2"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7 2.59259E-6 C -0.02882 0.01273 -0.09097 0.00903 -0.09097 0.00903 C -0.10069 0.01343 -0.1092 0.01829 -0.11823 0.0243 C -0.12691 0.03009 -0.12396 0.03079 -0.13177 0.03935 C -0.13975 0.04815 -0.14826 0.05602 -0.15677 0.06366 C -0.16527 0.0713 -0.16111 0.07639 -0.17274 0.08194 C -0.17604 0.08843 -0.18107 0.09329 -0.18402 0.1 C -0.19236 0.11921 -0.18646 0.14444 -0.18646 0.16667 " pathEditMode="relative" ptsTypes="fffffffA">
                                      <p:cBhvr>
                                        <p:cTn id="6" dur="2000" fill="hold"/>
                                        <p:tgtEl>
                                          <p:spTgt spid="28163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77778E-6 -1.11111E-6 C 0.01702 0.02269 0.0415 0.02755 0.06354 0.03935 C 0.08177 0.03843 0.10018 0.03912 0.11823 0.03635 C 0.12153 0.03588 0.14618 0.01343 0.14775 0.01204 C 0.15 0.00996 0.15452 0.00602 0.15452 0.00602 C 0.15973 -0.0044 0.16164 -0.00833 0.17049 -0.01227 C 0.17275 -0.0162 0.17466 -0.02083 0.17726 -0.0243 C 0.17917 -0.02685 0.18212 -0.02777 0.18403 -0.03032 C 0.19861 -0.05023 0.17761 -0.03009 0.19549 -0.0456 C 0.20261 -0.05972 0.19827 -0.04907 0.20226 -0.06666 C 0.20365 -0.07291 0.20677 -0.08495 0.20677 -0.08495 C 0.20608 -0.10717 0.20591 -0.1294 0.20452 -0.15162 C 0.2033 -0.17152 0.18525 -0.17592 0.17952 -0.19097 " pathEditMode="relative" ptsTypes="ffffffffffffA">
                                      <p:cBhvr>
                                        <p:cTn id="8" dur="2000" fill="hold"/>
                                        <p:tgtEl>
                                          <p:spTgt spid="281637"/>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18645 0.16667 C -0.20989 0.16273 -0.23402 0.15949 -0.25694 0.16968 C -0.27465 0.18634 -0.2684 0.17847 -0.27743 0.19097 C -0.2835 0.21528 -0.27326 0.17871 -0.29114 0.21505 C -0.30156 0.23588 -0.29843 0.22639 -0.30243 0.24236 C -0.30139 0.26783 -0.30416 0.30625 -0.28889 0.32732 C -0.28454 0.34306 -0.28784 0.3338 -0.27743 0.3544 C -0.27448 0.36042 -0.26996 0.36458 -0.26614 0.36968 C -0.26458 0.37176 -0.26145 0.3757 -0.26145 0.3757 C -0.2592 0.38449 -0.25729 0.3875 -0.25243 0.39398 L -0.26614 0.36968 " pathEditMode="relative" ptsTypes="fffffffffAA">
                                      <p:cBhvr>
                                        <p:cTn id="12" dur="2000" fill="hold"/>
                                        <p:tgtEl>
                                          <p:spTgt spid="281633"/>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8.33333E-7 2.59259E-6 C 0.0099 0.01991 0.01892 0.01111 0.03854 0.00903 C 0.0408 0.0081 0.04375 0.00833 0.04549 0.00602 C 0.0493 0.00093 0.05156 -0.00602 0.05451 -0.01204 C 0.06233 -0.02755 0.05608 -0.00764 0.06354 -0.02731 C 0.06458 -0.03009 0.06424 -0.0338 0.0658 -0.03634 C 0.06753 -0.03912 0.07049 -0.04028 0.07274 -0.04236 C 0.07344 -0.04537 0.07326 -0.04931 0.075 -0.05162 C 0.07882 -0.05671 0.08854 -0.06366 0.08854 -0.06366 C 0.08924 -0.06667 0.08958 -0.06991 0.0908 -0.07269 C 0.09201 -0.07523 0.09444 -0.07616 0.09549 -0.0787 C 0.09757 -0.08449 0.09844 -0.09097 0.1 -0.09699 C 0.10069 -0.1 0.10226 -0.10602 0.10226 -0.10602 C 0.0993 -0.25995 0.12569 -0.20255 0.08854 -0.22731 " pathEditMode="relative" ptsTypes="fffffffffffffA">
                                      <p:cBhvr>
                                        <p:cTn id="14" dur="2000" fill="hold"/>
                                        <p:tgtEl>
                                          <p:spTgt spid="2816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83D688A-05AD-4EEA-9F96-DC9D2F8D6106}" type="slidenum">
              <a:rPr lang="en-US" altLang="zh-CN" sz="1200" b="0" smtClean="0">
                <a:latin typeface="Arial" charset="0"/>
              </a:rPr>
              <a:pPr eaLnBrk="1" hangingPunct="1">
                <a:spcBef>
                  <a:spcPct val="0"/>
                </a:spcBef>
                <a:buClrTx/>
                <a:buFontTx/>
                <a:buNone/>
              </a:pPr>
              <a:t>78</a:t>
            </a:fld>
            <a:endParaRPr lang="en-US" altLang="zh-CN" sz="1200" b="0" smtClean="0">
              <a:latin typeface="Arial" charset="0"/>
            </a:endParaRPr>
          </a:p>
        </p:txBody>
      </p:sp>
      <p:sp>
        <p:nvSpPr>
          <p:cNvPr id="285698"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85772" name="Group 76"/>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3761" name="Rectangle 3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3</a:t>
            </a:r>
            <a:r>
              <a:rPr kumimoji="0" lang="zh-CN" altLang="en-US" sz="2800">
                <a:latin typeface="Times New Roman" pitchFamily="18" charset="0"/>
              </a:rPr>
              <a:t>趟堆排序</a:t>
            </a:r>
          </a:p>
        </p:txBody>
      </p:sp>
      <p:grpSp>
        <p:nvGrpSpPr>
          <p:cNvPr id="285729" name="Group 33"/>
          <p:cNvGrpSpPr>
            <a:grpSpLocks/>
          </p:cNvGrpSpPr>
          <p:nvPr/>
        </p:nvGrpSpPr>
        <p:grpSpPr bwMode="auto">
          <a:xfrm>
            <a:off x="4183063" y="981075"/>
            <a:ext cx="782637" cy="720725"/>
            <a:chOff x="2499" y="1072"/>
            <a:chExt cx="493" cy="454"/>
          </a:xfrm>
        </p:grpSpPr>
        <p:sp>
          <p:nvSpPr>
            <p:cNvPr id="73798"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3799"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3800"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3763" name="Group 37"/>
          <p:cNvGrpSpPr>
            <a:grpSpLocks/>
          </p:cNvGrpSpPr>
          <p:nvPr/>
        </p:nvGrpSpPr>
        <p:grpSpPr bwMode="auto">
          <a:xfrm>
            <a:off x="2620963" y="2181225"/>
            <a:ext cx="782637" cy="722313"/>
            <a:chOff x="1515" y="1828"/>
            <a:chExt cx="493" cy="455"/>
          </a:xfrm>
        </p:grpSpPr>
        <p:sp>
          <p:nvSpPr>
            <p:cNvPr id="73795"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3796"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97"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73764" name="Group 41"/>
          <p:cNvGrpSpPr>
            <a:grpSpLocks/>
          </p:cNvGrpSpPr>
          <p:nvPr/>
        </p:nvGrpSpPr>
        <p:grpSpPr bwMode="auto">
          <a:xfrm>
            <a:off x="5748338" y="2181225"/>
            <a:ext cx="779462" cy="722313"/>
            <a:chOff x="3485" y="1828"/>
            <a:chExt cx="491" cy="455"/>
          </a:xfrm>
        </p:grpSpPr>
        <p:sp>
          <p:nvSpPr>
            <p:cNvPr id="73792"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3793"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94"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3765" name="Group 45"/>
          <p:cNvGrpSpPr>
            <a:grpSpLocks/>
          </p:cNvGrpSpPr>
          <p:nvPr/>
        </p:nvGrpSpPr>
        <p:grpSpPr bwMode="auto">
          <a:xfrm>
            <a:off x="1838325" y="3619500"/>
            <a:ext cx="782638" cy="719138"/>
            <a:chOff x="1022" y="2734"/>
            <a:chExt cx="493" cy="453"/>
          </a:xfrm>
        </p:grpSpPr>
        <p:sp>
          <p:nvSpPr>
            <p:cNvPr id="73789"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3790"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3791"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73766" name="Group 49"/>
          <p:cNvGrpSpPr>
            <a:grpSpLocks/>
          </p:cNvGrpSpPr>
          <p:nvPr/>
        </p:nvGrpSpPr>
        <p:grpSpPr bwMode="auto">
          <a:xfrm>
            <a:off x="3403600" y="3619500"/>
            <a:ext cx="779463" cy="719138"/>
            <a:chOff x="2008" y="2734"/>
            <a:chExt cx="491" cy="453"/>
          </a:xfrm>
        </p:grpSpPr>
        <p:sp>
          <p:nvSpPr>
            <p:cNvPr id="73786"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3787"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3788"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285749" name="Group 53"/>
          <p:cNvGrpSpPr>
            <a:grpSpLocks/>
          </p:cNvGrpSpPr>
          <p:nvPr/>
        </p:nvGrpSpPr>
        <p:grpSpPr bwMode="auto">
          <a:xfrm>
            <a:off x="4965700" y="3619500"/>
            <a:ext cx="782638" cy="719138"/>
            <a:chOff x="2992" y="2734"/>
            <a:chExt cx="493" cy="453"/>
          </a:xfrm>
        </p:grpSpPr>
        <p:sp>
          <p:nvSpPr>
            <p:cNvPr id="73783"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3784"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3785" name="Rectangle 56"/>
            <p:cNvSpPr>
              <a:spLocks noChangeArrowheads="1"/>
            </p:cNvSpPr>
            <p:nvPr/>
          </p:nvSpPr>
          <p:spPr bwMode="auto">
            <a:xfrm>
              <a:off x="3071" y="2769"/>
              <a:ext cx="270"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3768" name="Group 57"/>
          <p:cNvGrpSpPr>
            <a:grpSpLocks/>
          </p:cNvGrpSpPr>
          <p:nvPr/>
        </p:nvGrpSpPr>
        <p:grpSpPr bwMode="auto">
          <a:xfrm>
            <a:off x="6527800" y="3619500"/>
            <a:ext cx="781050" cy="719138"/>
            <a:chOff x="3976" y="2734"/>
            <a:chExt cx="492" cy="453"/>
          </a:xfrm>
        </p:grpSpPr>
        <p:sp>
          <p:nvSpPr>
            <p:cNvPr id="73780"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3781"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3782"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3769" name="Group 61"/>
          <p:cNvGrpSpPr>
            <a:grpSpLocks/>
          </p:cNvGrpSpPr>
          <p:nvPr/>
        </p:nvGrpSpPr>
        <p:grpSpPr bwMode="auto">
          <a:xfrm>
            <a:off x="1187450" y="4941888"/>
            <a:ext cx="782638" cy="719137"/>
            <a:chOff x="612" y="3567"/>
            <a:chExt cx="493" cy="453"/>
          </a:xfrm>
        </p:grpSpPr>
        <p:sp>
          <p:nvSpPr>
            <p:cNvPr id="73777"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3778"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3779"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3770"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1"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2"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3"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6"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0.00209 0.05278 C 0.00278 0.13773 0.00296 0.22246 0.00434 0.30741 C 0.00469 0.32778 0.01945 0.35556 0.03386 0.36204 C 0.03542 0.36412 0.03646 0.3669 0.03855 0.36806 C 0.04427 0.37107 0.0566 0.37408 0.0566 0.37408 C 0.06285 0.37963 0.06719 0.3831 0.07483 0.3831 " pathEditMode="relative" ptsTypes="fffffA">
                                      <p:cBhvr>
                                        <p:cTn id="6" dur="2000" fill="hold"/>
                                        <p:tgtEl>
                                          <p:spTgt spid="285729"/>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4.72222E-6 -3.7037E-7 C -0.0007 -0.0949 -0.00087 -0.18981 -0.00226 -0.28472 C -0.0026 -0.3074 -0.0099 -0.33171 -0.02726 -0.33935 C -0.0309 -0.35416 -0.03142 -0.35092 -0.04097 -0.3574 C -0.04931 -0.36296 -0.05 -0.36875 -0.0592 -0.37268 C -0.06667 -0.37916 -0.07101 -0.38703 -0.07951 -0.39074 C -0.08264 -0.38981 -0.08872 -0.38773 -0.08872 -0.38773 " pathEditMode="relative" ptsTypes="ffffffA">
                                      <p:cBhvr>
                                        <p:cTn id="8" dur="2000" fill="hold"/>
                                        <p:tgtEl>
                                          <p:spTgt spid="2857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7A5EBDF-253A-4040-80FF-6E49F0565E48}" type="slidenum">
              <a:rPr lang="en-US" altLang="zh-CN" sz="1200" b="0" smtClean="0">
                <a:latin typeface="Arial" charset="0"/>
              </a:rPr>
              <a:pPr eaLnBrk="1" hangingPunct="1">
                <a:spcBef>
                  <a:spcPct val="0"/>
                </a:spcBef>
                <a:buClrTx/>
                <a:buFontTx/>
                <a:buNone/>
              </a:pPr>
              <a:t>79</a:t>
            </a:fld>
            <a:endParaRPr lang="en-US" altLang="zh-CN" sz="1200" b="0" smtClean="0">
              <a:latin typeface="Arial" charset="0"/>
            </a:endParaRPr>
          </a:p>
        </p:txBody>
      </p:sp>
      <p:sp>
        <p:nvSpPr>
          <p:cNvPr id="286722"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86723"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4785" name="Rectangle 32"/>
          <p:cNvSpPr>
            <a:spLocks noChangeArrowheads="1"/>
          </p:cNvSpPr>
          <p:nvPr/>
        </p:nvSpPr>
        <p:spPr bwMode="auto">
          <a:xfrm>
            <a:off x="827088"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重新建堆</a:t>
            </a:r>
          </a:p>
        </p:txBody>
      </p:sp>
      <p:grpSp>
        <p:nvGrpSpPr>
          <p:cNvPr id="286753" name="Group 33"/>
          <p:cNvGrpSpPr>
            <a:grpSpLocks/>
          </p:cNvGrpSpPr>
          <p:nvPr/>
        </p:nvGrpSpPr>
        <p:grpSpPr bwMode="auto">
          <a:xfrm>
            <a:off x="4183063" y="981075"/>
            <a:ext cx="782637" cy="720725"/>
            <a:chOff x="2499" y="1072"/>
            <a:chExt cx="493" cy="454"/>
          </a:xfrm>
        </p:grpSpPr>
        <p:sp>
          <p:nvSpPr>
            <p:cNvPr id="74822"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4823"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4824" name="Rectangle 36"/>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286757" name="Group 37"/>
          <p:cNvGrpSpPr>
            <a:grpSpLocks/>
          </p:cNvGrpSpPr>
          <p:nvPr/>
        </p:nvGrpSpPr>
        <p:grpSpPr bwMode="auto">
          <a:xfrm>
            <a:off x="2620963" y="2181225"/>
            <a:ext cx="782637" cy="722313"/>
            <a:chOff x="1515" y="1828"/>
            <a:chExt cx="493" cy="455"/>
          </a:xfrm>
        </p:grpSpPr>
        <p:sp>
          <p:nvSpPr>
            <p:cNvPr id="74819"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4820"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21"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74788" name="Group 41"/>
          <p:cNvGrpSpPr>
            <a:grpSpLocks/>
          </p:cNvGrpSpPr>
          <p:nvPr/>
        </p:nvGrpSpPr>
        <p:grpSpPr bwMode="auto">
          <a:xfrm>
            <a:off x="5748338" y="2181225"/>
            <a:ext cx="779462" cy="722313"/>
            <a:chOff x="3485" y="1828"/>
            <a:chExt cx="491" cy="455"/>
          </a:xfrm>
        </p:grpSpPr>
        <p:sp>
          <p:nvSpPr>
            <p:cNvPr id="74816"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4817"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18"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4789" name="Group 45"/>
          <p:cNvGrpSpPr>
            <a:grpSpLocks/>
          </p:cNvGrpSpPr>
          <p:nvPr/>
        </p:nvGrpSpPr>
        <p:grpSpPr bwMode="auto">
          <a:xfrm>
            <a:off x="1838325" y="3619500"/>
            <a:ext cx="782638" cy="719138"/>
            <a:chOff x="1022" y="2734"/>
            <a:chExt cx="493" cy="453"/>
          </a:xfrm>
        </p:grpSpPr>
        <p:sp>
          <p:nvSpPr>
            <p:cNvPr id="74813"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4814"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4815"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74790" name="Group 49"/>
          <p:cNvGrpSpPr>
            <a:grpSpLocks/>
          </p:cNvGrpSpPr>
          <p:nvPr/>
        </p:nvGrpSpPr>
        <p:grpSpPr bwMode="auto">
          <a:xfrm>
            <a:off x="3403600" y="3619500"/>
            <a:ext cx="779463" cy="719138"/>
            <a:chOff x="2008" y="2734"/>
            <a:chExt cx="491" cy="453"/>
          </a:xfrm>
        </p:grpSpPr>
        <p:sp>
          <p:nvSpPr>
            <p:cNvPr id="74810"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4811"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4812"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74791" name="Group 53"/>
          <p:cNvGrpSpPr>
            <a:grpSpLocks/>
          </p:cNvGrpSpPr>
          <p:nvPr/>
        </p:nvGrpSpPr>
        <p:grpSpPr bwMode="auto">
          <a:xfrm>
            <a:off x="4965700" y="3619500"/>
            <a:ext cx="782638" cy="719138"/>
            <a:chOff x="2992" y="2734"/>
            <a:chExt cx="493" cy="453"/>
          </a:xfrm>
        </p:grpSpPr>
        <p:sp>
          <p:nvSpPr>
            <p:cNvPr id="74807"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4808"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4809"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4792" name="Group 57"/>
          <p:cNvGrpSpPr>
            <a:grpSpLocks/>
          </p:cNvGrpSpPr>
          <p:nvPr/>
        </p:nvGrpSpPr>
        <p:grpSpPr bwMode="auto">
          <a:xfrm>
            <a:off x="6527800" y="3619500"/>
            <a:ext cx="781050" cy="719138"/>
            <a:chOff x="3976" y="2734"/>
            <a:chExt cx="492" cy="453"/>
          </a:xfrm>
        </p:grpSpPr>
        <p:sp>
          <p:nvSpPr>
            <p:cNvPr id="74804"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4805"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4806"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4793" name="Group 61"/>
          <p:cNvGrpSpPr>
            <a:grpSpLocks/>
          </p:cNvGrpSpPr>
          <p:nvPr/>
        </p:nvGrpSpPr>
        <p:grpSpPr bwMode="auto">
          <a:xfrm>
            <a:off x="1187450" y="4941888"/>
            <a:ext cx="782638" cy="719137"/>
            <a:chOff x="612" y="3567"/>
            <a:chExt cx="493" cy="453"/>
          </a:xfrm>
        </p:grpSpPr>
        <p:sp>
          <p:nvSpPr>
            <p:cNvPr id="74801"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4802"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4803"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4794"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5"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6"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7"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8"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9"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0"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5.92593E-6 C -0.00069 -0.003 -0.00121 -0.00624 -0.00225 -0.00902 C -0.00347 -0.01226 -0.00659 -0.01435 -0.00677 -0.01805 C -0.00885 -0.06504 0.00521 -0.10161 0.03421 -0.12731 C 0.04289 -0.14444 0.05504 -0.1581 0.06598 -0.17268 C 0.06893 -0.17661 0.07101 -0.18286 0.075 -0.18472 C 0.08455 -0.18911 0.07987 -0.18611 0.08872 -0.19398 C 0.09028 -0.19698 0.09098 -0.20115 0.09323 -0.203 C 0.0974 -0.20648 0.10695 -0.20902 0.10695 -0.20902 C 0.11823 -0.21921 0.13021 -0.23055 0.14323 -0.23634 C 0.15087 -0.23541 0.15851 -0.23518 0.16598 -0.23333 C 0.17066 -0.23217 0.17969 -0.22731 0.17969 -0.22731 C 0.18594 -0.21874 0.19323 -0.20995 0.19323 -0.19698 " pathEditMode="relative" ptsTypes="ffffffffffffA">
                                      <p:cBhvr>
                                        <p:cTn id="6" dur="2000" fill="hold"/>
                                        <p:tgtEl>
                                          <p:spTgt spid="28675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3.61111E-6 4.07407E-6 C -0.01406 0.0287 -0.02257 0.06157 -0.03872 0.08796 C -0.04983 0.10602 -0.06024 0.12569 -0.07726 0.13333 C -0.10087 0.15764 -0.14375 0.1456 -0.16823 0.1456 " pathEditMode="relative" ptsTypes="fffA">
                                      <p:cBhvr>
                                        <p:cTn id="8" dur="2000" fill="hold"/>
                                        <p:tgtEl>
                                          <p:spTgt spid="2867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ED381EF-716A-42B1-9F09-F26439607E96}" type="slidenum">
              <a:rPr lang="en-US" altLang="zh-CN" sz="1200" b="0" smtClean="0">
                <a:latin typeface="Arial" charset="0"/>
              </a:rPr>
              <a:pPr eaLnBrk="1" hangingPunct="1">
                <a:spcBef>
                  <a:spcPct val="0"/>
                </a:spcBef>
                <a:buClrTx/>
                <a:buFontTx/>
                <a:buNone/>
              </a:pPr>
              <a:t>8</a:t>
            </a:fld>
            <a:endParaRPr lang="en-US" altLang="zh-CN" sz="1200" b="0" smtClean="0">
              <a:latin typeface="Arial" charset="0"/>
            </a:endParaRPr>
          </a:p>
        </p:txBody>
      </p:sp>
      <p:sp>
        <p:nvSpPr>
          <p:cNvPr id="10243" name="Rectangle 3"/>
          <p:cNvSpPr>
            <a:spLocks noGrp="1" noChangeArrowheads="1"/>
          </p:cNvSpPr>
          <p:nvPr>
            <p:ph type="body" idx="1"/>
          </p:nvPr>
        </p:nvSpPr>
        <p:spPr>
          <a:xfrm>
            <a:off x="304800" y="1412875"/>
            <a:ext cx="8534400" cy="4968875"/>
          </a:xfrm>
        </p:spPr>
        <p:txBody>
          <a:bodyPr/>
          <a:lstStyle/>
          <a:p>
            <a:pPr marL="609600" indent="-609600" eaLnBrk="1" hangingPunct="1">
              <a:buClr>
                <a:srgbClr val="D03010"/>
              </a:buClr>
              <a:buFont typeface="Wingdings" pitchFamily="2" charset="2"/>
              <a:buNone/>
            </a:pPr>
            <a:r>
              <a:rPr lang="en-US" altLang="zh-CN" smtClean="0">
                <a:solidFill>
                  <a:srgbClr val="00FF00"/>
                </a:solidFill>
                <a:latin typeface="宋体" pitchFamily="2" charset="-122"/>
                <a:cs typeface="Times New Roman" pitchFamily="18" charset="0"/>
              </a:rPr>
              <a:t>2. </a:t>
            </a:r>
            <a:r>
              <a:rPr lang="zh-CN" altLang="en-US" smtClean="0">
                <a:solidFill>
                  <a:srgbClr val="00FF00"/>
                </a:solidFill>
                <a:latin typeface="宋体" pitchFamily="2" charset="-122"/>
                <a:cs typeface="Times New Roman" pitchFamily="18" charset="0"/>
              </a:rPr>
              <a:t>按排序复杂度分类：</a:t>
            </a:r>
          </a:p>
          <a:p>
            <a:pPr marL="609600" indent="-609600" eaLnBrk="1" hangingPunct="1">
              <a:buFont typeface="Wingdings" pitchFamily="2" charset="2"/>
              <a:buAutoNum type="circleNumDbPlain"/>
            </a:pPr>
            <a:r>
              <a:rPr lang="zh-CN" altLang="en-US" smtClean="0">
                <a:latin typeface="宋体" pitchFamily="2" charset="-122"/>
              </a:rPr>
              <a:t>简单排序方法；</a:t>
            </a:r>
          </a:p>
          <a:p>
            <a:pPr marL="609600" indent="-609600" eaLnBrk="1" hangingPunct="1">
              <a:buFont typeface="Wingdings" pitchFamily="2" charset="2"/>
              <a:buAutoNum type="circleNumDbPlain"/>
            </a:pPr>
            <a:r>
              <a:rPr lang="zh-CN" altLang="en-US" smtClean="0">
                <a:latin typeface="宋体" pitchFamily="2" charset="-122"/>
              </a:rPr>
              <a:t>先进的排序方法；</a:t>
            </a:r>
          </a:p>
          <a:p>
            <a:pPr marL="609600" indent="-609600" eaLnBrk="1" hangingPunct="1">
              <a:buFont typeface="Wingdings" pitchFamily="2" charset="2"/>
              <a:buAutoNum type="circleNumDbPlain"/>
            </a:pPr>
            <a:r>
              <a:rPr lang="zh-CN" altLang="en-US" smtClean="0">
                <a:latin typeface="宋体" pitchFamily="2" charset="-122"/>
              </a:rPr>
              <a:t>*基数排序。</a:t>
            </a:r>
          </a:p>
          <a:p>
            <a:pPr marL="609600" indent="-609600" eaLnBrk="1" hangingPunct="1"/>
            <a:endParaRPr lang="en-US" altLang="zh-CN" smtClean="0"/>
          </a:p>
        </p:txBody>
      </p:sp>
      <p:sp>
        <p:nvSpPr>
          <p:cNvPr id="123908" name="Rectangle 4"/>
          <p:cNvSpPr>
            <a:spLocks noGrp="1" noChangeArrowheads="1"/>
          </p:cNvSpPr>
          <p:nvPr>
            <p:ph type="title"/>
          </p:nvPr>
        </p:nvSpPr>
        <p:spPr/>
        <p:txBody>
          <a:bodyPr/>
          <a:lstStyle/>
          <a:p>
            <a:pPr eaLnBrk="1" hangingPunct="1">
              <a:defRPr/>
            </a:pPr>
            <a:r>
              <a:rPr lang="en-US" altLang="zh-CN" smtClean="0"/>
              <a:t>9.1 </a:t>
            </a:r>
            <a:r>
              <a:rPr lang="zh-CN" altLang="en-US" smtClean="0"/>
              <a:t>基本概念</a:t>
            </a:r>
          </a:p>
        </p:txBody>
      </p:sp>
    </p:spTree>
  </p:cSld>
  <p:clrMapOvr>
    <a:masterClrMapping/>
  </p:clrMapOvr>
  <p:transition spd="med">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F5510125-031E-42D3-8FD1-8CC97DDF2B19}" type="slidenum">
              <a:rPr lang="en-US" altLang="zh-CN" sz="1200" b="0" smtClean="0">
                <a:latin typeface="Arial" charset="0"/>
              </a:rPr>
              <a:pPr eaLnBrk="1" hangingPunct="1">
                <a:spcBef>
                  <a:spcPct val="0"/>
                </a:spcBef>
                <a:buClrTx/>
                <a:buFontTx/>
                <a:buNone/>
              </a:pPr>
              <a:t>80</a:t>
            </a:fld>
            <a:endParaRPr lang="en-US" altLang="zh-CN" sz="1200" b="0" smtClean="0">
              <a:latin typeface="Arial" charset="0"/>
            </a:endParaRPr>
          </a:p>
        </p:txBody>
      </p:sp>
      <p:sp>
        <p:nvSpPr>
          <p:cNvPr id="288770"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88840" name="Group 72"/>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5809" name="Rectangle 3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4</a:t>
            </a:r>
            <a:r>
              <a:rPr kumimoji="0" lang="zh-CN" altLang="en-US" sz="2800">
                <a:latin typeface="Times New Roman" pitchFamily="18" charset="0"/>
              </a:rPr>
              <a:t>趟堆排序</a:t>
            </a:r>
          </a:p>
        </p:txBody>
      </p:sp>
      <p:grpSp>
        <p:nvGrpSpPr>
          <p:cNvPr id="288801" name="Group 33"/>
          <p:cNvGrpSpPr>
            <a:grpSpLocks/>
          </p:cNvGrpSpPr>
          <p:nvPr/>
        </p:nvGrpSpPr>
        <p:grpSpPr bwMode="auto">
          <a:xfrm>
            <a:off x="4183063" y="981075"/>
            <a:ext cx="782637" cy="720725"/>
            <a:chOff x="2499" y="1072"/>
            <a:chExt cx="493" cy="454"/>
          </a:xfrm>
        </p:grpSpPr>
        <p:sp>
          <p:nvSpPr>
            <p:cNvPr id="75846"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5847"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5848"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38</a:t>
              </a:r>
              <a:endParaRPr lang="en-US" altLang="zh-CN">
                <a:solidFill>
                  <a:schemeClr val="bg1"/>
                </a:solidFill>
                <a:latin typeface="Times New Roman" pitchFamily="18" charset="0"/>
                <a:ea typeface="楷体_GB2312" pitchFamily="49" charset="-122"/>
              </a:endParaRPr>
            </a:p>
          </p:txBody>
        </p:sp>
      </p:grpSp>
      <p:grpSp>
        <p:nvGrpSpPr>
          <p:cNvPr id="75811" name="Group 37"/>
          <p:cNvGrpSpPr>
            <a:grpSpLocks/>
          </p:cNvGrpSpPr>
          <p:nvPr/>
        </p:nvGrpSpPr>
        <p:grpSpPr bwMode="auto">
          <a:xfrm>
            <a:off x="2620963" y="2181225"/>
            <a:ext cx="782637" cy="722313"/>
            <a:chOff x="1515" y="1828"/>
            <a:chExt cx="493" cy="455"/>
          </a:xfrm>
        </p:grpSpPr>
        <p:sp>
          <p:nvSpPr>
            <p:cNvPr id="75843"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5844"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5"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5812" name="Group 41"/>
          <p:cNvGrpSpPr>
            <a:grpSpLocks/>
          </p:cNvGrpSpPr>
          <p:nvPr/>
        </p:nvGrpSpPr>
        <p:grpSpPr bwMode="auto">
          <a:xfrm>
            <a:off x="5748338" y="2181225"/>
            <a:ext cx="779462" cy="722313"/>
            <a:chOff x="3485" y="1828"/>
            <a:chExt cx="491" cy="455"/>
          </a:xfrm>
        </p:grpSpPr>
        <p:sp>
          <p:nvSpPr>
            <p:cNvPr id="75840"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5841"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2"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5813" name="Group 45"/>
          <p:cNvGrpSpPr>
            <a:grpSpLocks/>
          </p:cNvGrpSpPr>
          <p:nvPr/>
        </p:nvGrpSpPr>
        <p:grpSpPr bwMode="auto">
          <a:xfrm>
            <a:off x="1838325" y="3619500"/>
            <a:ext cx="782638" cy="719138"/>
            <a:chOff x="1022" y="2734"/>
            <a:chExt cx="493" cy="453"/>
          </a:xfrm>
        </p:grpSpPr>
        <p:sp>
          <p:nvSpPr>
            <p:cNvPr id="75837"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5838"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5839"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288817" name="Group 49"/>
          <p:cNvGrpSpPr>
            <a:grpSpLocks/>
          </p:cNvGrpSpPr>
          <p:nvPr/>
        </p:nvGrpSpPr>
        <p:grpSpPr bwMode="auto">
          <a:xfrm>
            <a:off x="3403600" y="3619500"/>
            <a:ext cx="779463" cy="719138"/>
            <a:chOff x="2008" y="2734"/>
            <a:chExt cx="491" cy="453"/>
          </a:xfrm>
        </p:grpSpPr>
        <p:sp>
          <p:nvSpPr>
            <p:cNvPr id="75834"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5835"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5836" name="Rectangle 52"/>
            <p:cNvSpPr>
              <a:spLocks noChangeArrowheads="1"/>
            </p:cNvSpPr>
            <p:nvPr/>
          </p:nvSpPr>
          <p:spPr bwMode="auto">
            <a:xfrm>
              <a:off x="2063" y="2805"/>
              <a:ext cx="351" cy="308"/>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97</a:t>
              </a:r>
              <a:endParaRPr lang="en-US" altLang="zh-CN">
                <a:solidFill>
                  <a:schemeClr val="bg1"/>
                </a:solidFill>
                <a:latin typeface="Times New Roman" pitchFamily="18" charset="0"/>
                <a:ea typeface="楷体_GB2312" pitchFamily="49" charset="-122"/>
              </a:endParaRPr>
            </a:p>
          </p:txBody>
        </p:sp>
      </p:grpSp>
      <p:grpSp>
        <p:nvGrpSpPr>
          <p:cNvPr id="75815" name="Group 53"/>
          <p:cNvGrpSpPr>
            <a:grpSpLocks/>
          </p:cNvGrpSpPr>
          <p:nvPr/>
        </p:nvGrpSpPr>
        <p:grpSpPr bwMode="auto">
          <a:xfrm>
            <a:off x="4965700" y="3619500"/>
            <a:ext cx="782638" cy="719138"/>
            <a:chOff x="2992" y="2734"/>
            <a:chExt cx="493" cy="453"/>
          </a:xfrm>
        </p:grpSpPr>
        <p:sp>
          <p:nvSpPr>
            <p:cNvPr id="75831"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5832"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5833"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5816" name="Group 57"/>
          <p:cNvGrpSpPr>
            <a:grpSpLocks/>
          </p:cNvGrpSpPr>
          <p:nvPr/>
        </p:nvGrpSpPr>
        <p:grpSpPr bwMode="auto">
          <a:xfrm>
            <a:off x="6527800" y="3619500"/>
            <a:ext cx="781050" cy="719138"/>
            <a:chOff x="3976" y="2734"/>
            <a:chExt cx="492" cy="453"/>
          </a:xfrm>
        </p:grpSpPr>
        <p:sp>
          <p:nvSpPr>
            <p:cNvPr id="75828"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5829"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5830"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5817" name="Group 61"/>
          <p:cNvGrpSpPr>
            <a:grpSpLocks/>
          </p:cNvGrpSpPr>
          <p:nvPr/>
        </p:nvGrpSpPr>
        <p:grpSpPr bwMode="auto">
          <a:xfrm>
            <a:off x="1187450" y="4941888"/>
            <a:ext cx="782638" cy="719137"/>
            <a:chOff x="612" y="3567"/>
            <a:chExt cx="493" cy="453"/>
          </a:xfrm>
        </p:grpSpPr>
        <p:sp>
          <p:nvSpPr>
            <p:cNvPr id="75825"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5826"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5827"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5818"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9"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0"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1"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2"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3"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4"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3.61111E-6 -1.85185E-6 C -0.00468 0.02361 -0.00468 0.04792 -0.00833 0.07199 C -0.00902 0.07546 -0.01059 0.07917 -0.01111 0.08264 C -0.0125 0.08982 -0.01302 0.09699 -0.01406 0.10417 C -0.01597 0.17523 -0.00833 0.22338 -0.0335 0.28079 C -0.04236 0.30116 -0.05139 0.32477 -0.06406 0.3419 C -0.07048 0.3507 -0.08645 0.36366 -0.08645 0.36389 C -0.09253 0.3757 -0.08958 0.3713 -0.09461 0.37801 " pathEditMode="relative" rAng="0" ptsTypes="fffffffA">
                                      <p:cBhvr>
                                        <p:cTn id="6" dur="2000" fill="hold"/>
                                        <p:tgtEl>
                                          <p:spTgt spid="288801"/>
                                        </p:tgtEl>
                                        <p:attrNameLst>
                                          <p:attrName>ppt_x</p:attrName>
                                          <p:attrName>ppt_y</p:attrName>
                                        </p:attrNameLst>
                                      </p:cBhvr>
                                      <p:rCtr x="-4740" y="18889"/>
                                    </p:animMotion>
                                  </p:childTnLst>
                                </p:cTn>
                              </p:par>
                              <p:par>
                                <p:cTn id="7" presetID="0" presetClass="path" presetSubtype="0" accel="50000" decel="50000" fill="hold" nodeType="withEffect">
                                  <p:stCondLst>
                                    <p:cond delay="0"/>
                                  </p:stCondLst>
                                  <p:childTnLst>
                                    <p:animMotion origin="layout" path="M -3.88889E-6 -3.7037E-7 C -0.00295 -0.00602 -0.00608 -0.01227 -0.00903 -0.01828 C -0.01215 -0.02477 -0.01667 -0.05764 -0.01805 -0.06666 C -0.01701 -0.12708 -0.01771 -0.17407 -0.01354 -0.23032 C -0.01354 -0.23148 -0.01042 -0.2625 -0.00903 -0.26666 C -0.00312 -0.28379 0.00677 -0.30139 0.01597 -0.31527 C 0.02014 -0.32152 0.02951 -0.33333 0.02951 -0.33333 C 0.03299 -0.34629 0.03299 -0.35 0.04323 -0.35463 C 0.04948 -0.37963 0.06719 -0.37893 0.0842 -0.37893 " pathEditMode="relative" ptsTypes="ffffffffA">
                                      <p:cBhvr>
                                        <p:cTn id="8" dur="2000" fill="hold"/>
                                        <p:tgtEl>
                                          <p:spTgt spid="2888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536CCB1-9DAB-436A-BA5D-1ABE7FC7C966}" type="slidenum">
              <a:rPr lang="en-US" altLang="zh-CN" sz="1200" b="0" smtClean="0">
                <a:latin typeface="Arial" charset="0"/>
              </a:rPr>
              <a:pPr eaLnBrk="1" hangingPunct="1">
                <a:spcBef>
                  <a:spcPct val="0"/>
                </a:spcBef>
                <a:buClrTx/>
                <a:buFontTx/>
                <a:buNone/>
              </a:pPr>
              <a:t>81</a:t>
            </a:fld>
            <a:endParaRPr lang="en-US" altLang="zh-CN" sz="1200" b="0" smtClean="0">
              <a:latin typeface="Arial" charset="0"/>
            </a:endParaRPr>
          </a:p>
        </p:txBody>
      </p:sp>
      <p:sp>
        <p:nvSpPr>
          <p:cNvPr id="289794"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89795"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6833" name="Rectangle 32"/>
          <p:cNvSpPr>
            <a:spLocks noChangeArrowheads="1"/>
          </p:cNvSpPr>
          <p:nvPr/>
        </p:nvSpPr>
        <p:spPr bwMode="auto">
          <a:xfrm>
            <a:off x="827088"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重新建堆</a:t>
            </a:r>
          </a:p>
        </p:txBody>
      </p:sp>
      <p:grpSp>
        <p:nvGrpSpPr>
          <p:cNvPr id="289825" name="Group 33"/>
          <p:cNvGrpSpPr>
            <a:grpSpLocks/>
          </p:cNvGrpSpPr>
          <p:nvPr/>
        </p:nvGrpSpPr>
        <p:grpSpPr bwMode="auto">
          <a:xfrm>
            <a:off x="4183063" y="981075"/>
            <a:ext cx="782637" cy="720725"/>
            <a:chOff x="2499" y="1072"/>
            <a:chExt cx="493" cy="454"/>
          </a:xfrm>
        </p:grpSpPr>
        <p:sp>
          <p:nvSpPr>
            <p:cNvPr id="76870"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6871"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6872" name="Rectangle 36"/>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76835" name="Group 37"/>
          <p:cNvGrpSpPr>
            <a:grpSpLocks/>
          </p:cNvGrpSpPr>
          <p:nvPr/>
        </p:nvGrpSpPr>
        <p:grpSpPr bwMode="auto">
          <a:xfrm>
            <a:off x="2620963" y="2181225"/>
            <a:ext cx="782637" cy="722313"/>
            <a:chOff x="1515" y="1828"/>
            <a:chExt cx="493" cy="455"/>
          </a:xfrm>
        </p:grpSpPr>
        <p:sp>
          <p:nvSpPr>
            <p:cNvPr id="76867"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6868"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9"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289833" name="Group 41"/>
          <p:cNvGrpSpPr>
            <a:grpSpLocks/>
          </p:cNvGrpSpPr>
          <p:nvPr/>
        </p:nvGrpSpPr>
        <p:grpSpPr bwMode="auto">
          <a:xfrm>
            <a:off x="5748338" y="2181225"/>
            <a:ext cx="779462" cy="722313"/>
            <a:chOff x="3485" y="1828"/>
            <a:chExt cx="491" cy="455"/>
          </a:xfrm>
        </p:grpSpPr>
        <p:sp>
          <p:nvSpPr>
            <p:cNvPr id="76864"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6865"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6"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6837" name="Group 45"/>
          <p:cNvGrpSpPr>
            <a:grpSpLocks/>
          </p:cNvGrpSpPr>
          <p:nvPr/>
        </p:nvGrpSpPr>
        <p:grpSpPr bwMode="auto">
          <a:xfrm>
            <a:off x="1838325" y="3619500"/>
            <a:ext cx="782638" cy="719138"/>
            <a:chOff x="1022" y="2734"/>
            <a:chExt cx="493" cy="453"/>
          </a:xfrm>
        </p:grpSpPr>
        <p:sp>
          <p:nvSpPr>
            <p:cNvPr id="76861"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6862"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6863"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76838" name="Group 49"/>
          <p:cNvGrpSpPr>
            <a:grpSpLocks/>
          </p:cNvGrpSpPr>
          <p:nvPr/>
        </p:nvGrpSpPr>
        <p:grpSpPr bwMode="auto">
          <a:xfrm>
            <a:off x="3403600" y="3619500"/>
            <a:ext cx="779463" cy="719138"/>
            <a:chOff x="2008" y="2734"/>
            <a:chExt cx="491" cy="453"/>
          </a:xfrm>
        </p:grpSpPr>
        <p:sp>
          <p:nvSpPr>
            <p:cNvPr id="76858"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6859"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6860"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76839" name="Group 53"/>
          <p:cNvGrpSpPr>
            <a:grpSpLocks/>
          </p:cNvGrpSpPr>
          <p:nvPr/>
        </p:nvGrpSpPr>
        <p:grpSpPr bwMode="auto">
          <a:xfrm>
            <a:off x="4965700" y="3619500"/>
            <a:ext cx="782638" cy="719138"/>
            <a:chOff x="2992" y="2734"/>
            <a:chExt cx="493" cy="453"/>
          </a:xfrm>
        </p:grpSpPr>
        <p:sp>
          <p:nvSpPr>
            <p:cNvPr id="76855"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6856"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6857"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6840" name="Group 57"/>
          <p:cNvGrpSpPr>
            <a:grpSpLocks/>
          </p:cNvGrpSpPr>
          <p:nvPr/>
        </p:nvGrpSpPr>
        <p:grpSpPr bwMode="auto">
          <a:xfrm>
            <a:off x="6527800" y="3619500"/>
            <a:ext cx="781050" cy="719138"/>
            <a:chOff x="3976" y="2734"/>
            <a:chExt cx="492" cy="453"/>
          </a:xfrm>
        </p:grpSpPr>
        <p:sp>
          <p:nvSpPr>
            <p:cNvPr id="76852"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6853"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6854"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6841" name="Group 61"/>
          <p:cNvGrpSpPr>
            <a:grpSpLocks/>
          </p:cNvGrpSpPr>
          <p:nvPr/>
        </p:nvGrpSpPr>
        <p:grpSpPr bwMode="auto">
          <a:xfrm>
            <a:off x="1187450" y="4941888"/>
            <a:ext cx="782638" cy="719137"/>
            <a:chOff x="612" y="3567"/>
            <a:chExt cx="493" cy="453"/>
          </a:xfrm>
        </p:grpSpPr>
        <p:sp>
          <p:nvSpPr>
            <p:cNvPr id="76849"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6850"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6851"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6842"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3"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4"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5"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6"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7"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8"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6.66667E-6 3.7037E-7 C 0.02518 -0.01111 0.00886 -0.00648 0.05001 -0.00301 C 0.06963 0.00579 0.09306 0.00324 0.11372 0.00602 C 0.11893 0.00833 0.12449 0.00926 0.12952 0.01204 C 0.13213 0.01343 0.13386 0.01644 0.13647 0.01806 C 0.14081 0.0206 0.15001 0.02431 0.15001 0.02431 C 0.15747 0.03426 0.16789 0.04445 0.17275 0.05764 C 0.17379 0.06042 0.17379 0.06389 0.17501 0.06667 C 0.17761 0.07292 0.18403 0.08472 0.18403 0.08472 C 0.18334 0.11204 0.18369 0.13935 0.18178 0.16667 C 0.18143 0.17292 0.17726 0.17847 0.17726 0.18472 C 0.17726 0.18565 0.17726 0.18681 0.17726 0.18773 " pathEditMode="relative" ptsTypes="fffffffffffA">
                                      <p:cBhvr>
                                        <p:cTn id="6" dur="2000" fill="hold"/>
                                        <p:tgtEl>
                                          <p:spTgt spid="28982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5.55556E-7 5.18519E-6 C -0.01059 -0.00092 -0.02153 0.00047 -0.03177 -0.003 C -0.04375 -0.00694 -0.0533 -0.02522 -0.06372 -0.03333 C -0.06858 -0.03726 -0.07431 -0.03888 -0.07951 -0.04235 C -0.08594 -0.05115 -0.0901 -0.05972 -0.09774 -0.06666 C -0.10295 -0.07708 -0.10833 -0.07893 -0.11372 -0.08796 C -0.12309 -0.1037 -0.1349 -0.11897 -0.14774 -0.13032 C -0.14844 -0.13333 -0.14826 -0.13703 -0.15 -0.13935 C -0.15174 -0.14166 -0.15469 -0.14097 -0.15677 -0.14235 C -0.16128 -0.14536 -0.1651 -0.1493 -0.16823 -0.15462 C -0.16997 -0.1574 -0.17101 -0.16087 -0.17274 -0.16365 C -0.17483 -0.16689 -0.17951 -0.17268 -0.17951 -0.17268 " pathEditMode="relative" ptsTypes="fffffffffffA">
                                      <p:cBhvr>
                                        <p:cTn id="8" dur="2000" fill="hold"/>
                                        <p:tgtEl>
                                          <p:spTgt spid="2898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C118B847-2F8A-41E7-8711-A2AAC60F8AA9}" type="slidenum">
              <a:rPr lang="en-US" altLang="zh-CN" sz="1200" b="0" smtClean="0">
                <a:latin typeface="Arial" charset="0"/>
              </a:rPr>
              <a:pPr eaLnBrk="1" hangingPunct="1">
                <a:spcBef>
                  <a:spcPct val="0"/>
                </a:spcBef>
                <a:buClrTx/>
                <a:buFontTx/>
                <a:buNone/>
              </a:pPr>
              <a:t>82</a:t>
            </a:fld>
            <a:endParaRPr lang="en-US" altLang="zh-CN" sz="1200" b="0" smtClean="0">
              <a:latin typeface="Arial" charset="0"/>
            </a:endParaRPr>
          </a:p>
        </p:txBody>
      </p:sp>
      <p:sp>
        <p:nvSpPr>
          <p:cNvPr id="290818"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90888" name="Group 72"/>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7857" name="Rectangle 3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5</a:t>
            </a:r>
            <a:r>
              <a:rPr kumimoji="0" lang="zh-CN" altLang="en-US" sz="2800">
                <a:latin typeface="Times New Roman" pitchFamily="18" charset="0"/>
              </a:rPr>
              <a:t>趟堆排序</a:t>
            </a:r>
          </a:p>
        </p:txBody>
      </p:sp>
      <p:grpSp>
        <p:nvGrpSpPr>
          <p:cNvPr id="290849" name="Group 33"/>
          <p:cNvGrpSpPr>
            <a:grpSpLocks/>
          </p:cNvGrpSpPr>
          <p:nvPr/>
        </p:nvGrpSpPr>
        <p:grpSpPr bwMode="auto">
          <a:xfrm>
            <a:off x="4183063" y="981075"/>
            <a:ext cx="782637" cy="720725"/>
            <a:chOff x="2499" y="1072"/>
            <a:chExt cx="493" cy="454"/>
          </a:xfrm>
        </p:grpSpPr>
        <p:sp>
          <p:nvSpPr>
            <p:cNvPr id="77894"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7895"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7896"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7859" name="Group 37"/>
          <p:cNvGrpSpPr>
            <a:grpSpLocks/>
          </p:cNvGrpSpPr>
          <p:nvPr/>
        </p:nvGrpSpPr>
        <p:grpSpPr bwMode="auto">
          <a:xfrm>
            <a:off x="2620963" y="2181225"/>
            <a:ext cx="782637" cy="722313"/>
            <a:chOff x="1515" y="1828"/>
            <a:chExt cx="493" cy="455"/>
          </a:xfrm>
        </p:grpSpPr>
        <p:sp>
          <p:nvSpPr>
            <p:cNvPr id="77891"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7892"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3"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7860" name="Group 41"/>
          <p:cNvGrpSpPr>
            <a:grpSpLocks/>
          </p:cNvGrpSpPr>
          <p:nvPr/>
        </p:nvGrpSpPr>
        <p:grpSpPr bwMode="auto">
          <a:xfrm>
            <a:off x="5748338" y="2181225"/>
            <a:ext cx="779462" cy="722313"/>
            <a:chOff x="3485" y="1828"/>
            <a:chExt cx="491" cy="455"/>
          </a:xfrm>
        </p:grpSpPr>
        <p:sp>
          <p:nvSpPr>
            <p:cNvPr id="77888"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7889"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0"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290861" name="Group 45"/>
          <p:cNvGrpSpPr>
            <a:grpSpLocks/>
          </p:cNvGrpSpPr>
          <p:nvPr/>
        </p:nvGrpSpPr>
        <p:grpSpPr bwMode="auto">
          <a:xfrm>
            <a:off x="1838325" y="3619500"/>
            <a:ext cx="782638" cy="719138"/>
            <a:chOff x="1022" y="2734"/>
            <a:chExt cx="493" cy="453"/>
          </a:xfrm>
        </p:grpSpPr>
        <p:sp>
          <p:nvSpPr>
            <p:cNvPr id="77885"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7886"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7887" name="Rectangle 48"/>
            <p:cNvSpPr>
              <a:spLocks noChangeArrowheads="1"/>
            </p:cNvSpPr>
            <p:nvPr/>
          </p:nvSpPr>
          <p:spPr bwMode="auto">
            <a:xfrm>
              <a:off x="1171" y="2769"/>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77862" name="Group 49"/>
          <p:cNvGrpSpPr>
            <a:grpSpLocks/>
          </p:cNvGrpSpPr>
          <p:nvPr/>
        </p:nvGrpSpPr>
        <p:grpSpPr bwMode="auto">
          <a:xfrm>
            <a:off x="3403600" y="3619500"/>
            <a:ext cx="779463" cy="719138"/>
            <a:chOff x="2008" y="2734"/>
            <a:chExt cx="491" cy="453"/>
          </a:xfrm>
        </p:grpSpPr>
        <p:sp>
          <p:nvSpPr>
            <p:cNvPr id="77882"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7883"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7884"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77863" name="Group 53"/>
          <p:cNvGrpSpPr>
            <a:grpSpLocks/>
          </p:cNvGrpSpPr>
          <p:nvPr/>
        </p:nvGrpSpPr>
        <p:grpSpPr bwMode="auto">
          <a:xfrm>
            <a:off x="4965700" y="3619500"/>
            <a:ext cx="782638" cy="719138"/>
            <a:chOff x="2992" y="2734"/>
            <a:chExt cx="493" cy="453"/>
          </a:xfrm>
        </p:grpSpPr>
        <p:sp>
          <p:nvSpPr>
            <p:cNvPr id="77879"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7880"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7881"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7864" name="Group 57"/>
          <p:cNvGrpSpPr>
            <a:grpSpLocks/>
          </p:cNvGrpSpPr>
          <p:nvPr/>
        </p:nvGrpSpPr>
        <p:grpSpPr bwMode="auto">
          <a:xfrm>
            <a:off x="6527800" y="3619500"/>
            <a:ext cx="781050" cy="719138"/>
            <a:chOff x="3976" y="2734"/>
            <a:chExt cx="492" cy="453"/>
          </a:xfrm>
        </p:grpSpPr>
        <p:sp>
          <p:nvSpPr>
            <p:cNvPr id="77876"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7877"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7878"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7865" name="Group 61"/>
          <p:cNvGrpSpPr>
            <a:grpSpLocks/>
          </p:cNvGrpSpPr>
          <p:nvPr/>
        </p:nvGrpSpPr>
        <p:grpSpPr bwMode="auto">
          <a:xfrm>
            <a:off x="1187450" y="4941888"/>
            <a:ext cx="782638" cy="719137"/>
            <a:chOff x="612" y="3567"/>
            <a:chExt cx="493" cy="453"/>
          </a:xfrm>
        </p:grpSpPr>
        <p:sp>
          <p:nvSpPr>
            <p:cNvPr id="77873"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7874"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7875"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7866"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7"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8"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9"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0"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1"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2"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7.5E-6 1.11111E-6 C -0.02343 0.00093 -0.04704 0.00139 -0.07048 0.00301 C -0.0861 0.00417 -0.10051 0.01458 -0.11597 0.01806 C -0.12569 0.03171 -0.11406 0.01667 -0.12951 0.03032 C -0.14218 0.04144 -0.15138 0.05718 -0.16597 0.06366 C -0.17881 0.07755 -0.18906 0.09607 -0.20225 0.10903 C -0.21041 0.11713 -0.21649 0.1287 -0.22499 0.13634 C -0.22899 0.13982 -0.2335 0.14306 -0.23645 0.14838 C -0.24374 0.16111 -0.246 0.17199 -0.25225 0.18472 C -0.25555 0.19815 -0.25902 0.21065 -0.26145 0.22431 C -0.26597 0.27755 -0.26145 0.38472 -0.26145 0.38472 " pathEditMode="relative" ptsTypes="ffffffffffA">
                                      <p:cBhvr>
                                        <p:cTn id="6" dur="2000" fill="hold"/>
                                        <p:tgtEl>
                                          <p:spTgt spid="290849"/>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8.33333E-7 3.7037E-7 C 0.02656 -0.00162 0.05347 0.00023 0.07951 -0.00602 C 0.08281 -0.00671 0.08542 -0.01065 0.08854 -0.01227 C 0.09792 -0.01736 0.10833 -0.02291 0.11805 -0.02731 C 0.12378 -0.03287 0.1283 -0.04004 0.13403 -0.0456 C 0.1368 -0.04815 0.14028 -0.04907 0.14305 -0.05162 C 0.14896 -0.05671 0.1474 -0.05949 0.15226 -0.06666 C 0.1658 -0.08727 0.18073 -0.1081 0.19549 -0.12754 C 0.20243 -0.13634 0.20451 -0.14722 0.20903 -0.15764 C 0.21389 -0.16898 0.22031 -0.1787 0.22726 -0.18796 C 0.23316 -0.21944 0.2243 -0.18125 0.23628 -0.20926 C 0.23785 -0.21296 0.23733 -0.21759 0.23854 -0.22129 C 0.23958 -0.22453 0.24149 -0.22731 0.24305 -0.23032 C 0.24687 -0.25046 0.25017 -0.26759 0.25226 -0.28796 C 0.25486 -0.36366 0.25451 -0.33032 0.25451 -0.38796 " pathEditMode="relative" ptsTypes="ffffffffffffffA">
                                      <p:cBhvr>
                                        <p:cTn id="8" dur="2000" fill="hold"/>
                                        <p:tgtEl>
                                          <p:spTgt spid="2908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CE69BA3-ED18-469D-B687-A742C1141218}" type="slidenum">
              <a:rPr lang="en-US" altLang="zh-CN" sz="1200" b="0" smtClean="0">
                <a:latin typeface="Arial" charset="0"/>
              </a:rPr>
              <a:pPr eaLnBrk="1" hangingPunct="1">
                <a:spcBef>
                  <a:spcPct val="0"/>
                </a:spcBef>
                <a:buClrTx/>
                <a:buFontTx/>
                <a:buNone/>
              </a:pPr>
              <a:t>83</a:t>
            </a:fld>
            <a:endParaRPr lang="en-US" altLang="zh-CN" sz="1200" b="0" smtClean="0">
              <a:latin typeface="Arial" charset="0"/>
            </a:endParaRPr>
          </a:p>
        </p:txBody>
      </p:sp>
      <p:sp>
        <p:nvSpPr>
          <p:cNvPr id="291842"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91843"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8881" name="Rectangle 32"/>
          <p:cNvSpPr>
            <a:spLocks noChangeArrowheads="1"/>
          </p:cNvSpPr>
          <p:nvPr/>
        </p:nvSpPr>
        <p:spPr bwMode="auto">
          <a:xfrm>
            <a:off x="827088"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重新建堆</a:t>
            </a:r>
          </a:p>
        </p:txBody>
      </p:sp>
      <p:grpSp>
        <p:nvGrpSpPr>
          <p:cNvPr id="291873" name="Group 33"/>
          <p:cNvGrpSpPr>
            <a:grpSpLocks/>
          </p:cNvGrpSpPr>
          <p:nvPr/>
        </p:nvGrpSpPr>
        <p:grpSpPr bwMode="auto">
          <a:xfrm>
            <a:off x="4183063" y="981075"/>
            <a:ext cx="782637" cy="720725"/>
            <a:chOff x="2499" y="1072"/>
            <a:chExt cx="493" cy="454"/>
          </a:xfrm>
        </p:grpSpPr>
        <p:sp>
          <p:nvSpPr>
            <p:cNvPr id="78918"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8919"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78920" name="Rectangle 36"/>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291877" name="Group 37"/>
          <p:cNvGrpSpPr>
            <a:grpSpLocks/>
          </p:cNvGrpSpPr>
          <p:nvPr/>
        </p:nvGrpSpPr>
        <p:grpSpPr bwMode="auto">
          <a:xfrm>
            <a:off x="2620963" y="2181225"/>
            <a:ext cx="782637" cy="722313"/>
            <a:chOff x="1515" y="1828"/>
            <a:chExt cx="493" cy="455"/>
          </a:xfrm>
        </p:grpSpPr>
        <p:sp>
          <p:nvSpPr>
            <p:cNvPr id="78915"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8916"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7"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8884" name="Group 41"/>
          <p:cNvGrpSpPr>
            <a:grpSpLocks/>
          </p:cNvGrpSpPr>
          <p:nvPr/>
        </p:nvGrpSpPr>
        <p:grpSpPr bwMode="auto">
          <a:xfrm>
            <a:off x="5748338" y="2181225"/>
            <a:ext cx="779462" cy="722313"/>
            <a:chOff x="3485" y="1828"/>
            <a:chExt cx="491" cy="455"/>
          </a:xfrm>
        </p:grpSpPr>
        <p:sp>
          <p:nvSpPr>
            <p:cNvPr id="78912"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8913"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4"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78885" name="Group 45"/>
          <p:cNvGrpSpPr>
            <a:grpSpLocks/>
          </p:cNvGrpSpPr>
          <p:nvPr/>
        </p:nvGrpSpPr>
        <p:grpSpPr bwMode="auto">
          <a:xfrm>
            <a:off x="1838325" y="3619500"/>
            <a:ext cx="782638" cy="719138"/>
            <a:chOff x="1022" y="2734"/>
            <a:chExt cx="493" cy="453"/>
          </a:xfrm>
        </p:grpSpPr>
        <p:sp>
          <p:nvSpPr>
            <p:cNvPr id="78909"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8910"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8911" name="Rectangle 48"/>
            <p:cNvSpPr>
              <a:spLocks noChangeArrowheads="1"/>
            </p:cNvSpPr>
            <p:nvPr/>
          </p:nvSpPr>
          <p:spPr bwMode="auto">
            <a:xfrm>
              <a:off x="1171" y="276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8886" name="Group 49"/>
          <p:cNvGrpSpPr>
            <a:grpSpLocks/>
          </p:cNvGrpSpPr>
          <p:nvPr/>
        </p:nvGrpSpPr>
        <p:grpSpPr bwMode="auto">
          <a:xfrm>
            <a:off x="3403600" y="3619500"/>
            <a:ext cx="779463" cy="719138"/>
            <a:chOff x="2008" y="2734"/>
            <a:chExt cx="491" cy="453"/>
          </a:xfrm>
        </p:grpSpPr>
        <p:sp>
          <p:nvSpPr>
            <p:cNvPr id="78906"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8907"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8908"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78887" name="Group 53"/>
          <p:cNvGrpSpPr>
            <a:grpSpLocks/>
          </p:cNvGrpSpPr>
          <p:nvPr/>
        </p:nvGrpSpPr>
        <p:grpSpPr bwMode="auto">
          <a:xfrm>
            <a:off x="4965700" y="3619500"/>
            <a:ext cx="782638" cy="719138"/>
            <a:chOff x="2992" y="2734"/>
            <a:chExt cx="493" cy="453"/>
          </a:xfrm>
        </p:grpSpPr>
        <p:sp>
          <p:nvSpPr>
            <p:cNvPr id="78903"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8904"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8905"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8888" name="Group 57"/>
          <p:cNvGrpSpPr>
            <a:grpSpLocks/>
          </p:cNvGrpSpPr>
          <p:nvPr/>
        </p:nvGrpSpPr>
        <p:grpSpPr bwMode="auto">
          <a:xfrm>
            <a:off x="6527800" y="3619500"/>
            <a:ext cx="781050" cy="719138"/>
            <a:chOff x="3976" y="2734"/>
            <a:chExt cx="492" cy="453"/>
          </a:xfrm>
        </p:grpSpPr>
        <p:sp>
          <p:nvSpPr>
            <p:cNvPr id="78900"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8901"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8902"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8889" name="Group 61"/>
          <p:cNvGrpSpPr>
            <a:grpSpLocks/>
          </p:cNvGrpSpPr>
          <p:nvPr/>
        </p:nvGrpSpPr>
        <p:grpSpPr bwMode="auto">
          <a:xfrm>
            <a:off x="1187450" y="4941888"/>
            <a:ext cx="782638" cy="719137"/>
            <a:chOff x="612" y="3567"/>
            <a:chExt cx="493" cy="453"/>
          </a:xfrm>
        </p:grpSpPr>
        <p:sp>
          <p:nvSpPr>
            <p:cNvPr id="78897"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8898"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8899"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8890"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1"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2"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3"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4"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5"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6"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7.5E-6 3.7037E-7 C -0.03038 0.00093 -0.06058 0.00116 -0.09097 0.00301 C -0.10312 0.00371 -0.09687 0.00648 -0.10676 0.01204 C -0.11093 0.01435 -0.12656 0.01736 -0.12951 0.01806 C -0.13333 0.02315 -0.13854 0.02685 -0.14097 0.03333 C -0.14253 0.03727 -0.14305 0.04213 -0.14548 0.04537 C -0.14722 0.04769 -0.14999 0.04746 -0.15225 0.04838 C -0.16284 0.06991 -0.18315 0.09722 -0.1842 0.12431 C -0.18489 0.14051 -0.1842 0.15648 -0.1842 0.17269 " pathEditMode="relative" ptsTypes="ffffffffA">
                                      <p:cBhvr>
                                        <p:cTn id="6" dur="2000" fill="hold"/>
                                        <p:tgtEl>
                                          <p:spTgt spid="29187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77778E-6 -1.11111E-6 C 0.01511 -0.00092 0.04896 -0.00185 0.06823 -0.00602 C 0.07848 -0.00833 0.08559 -0.01967 0.09549 -0.02407 C 0.10608 -0.03842 0.11389 -0.0544 0.12726 -0.06342 C 0.13108 -0.0794 0.13455 -0.07338 0.14098 -0.08472 C 0.15452 -0.10879 0.14393 -0.09768 0.15677 -0.10902 C 0.15903 -0.12106 0.16077 -0.12893 0.16598 -0.13935 C 0.17014 -0.15625 0.17275 -0.1699 0.17275 -0.18773 " pathEditMode="relative" ptsTypes="fffffffA">
                                      <p:cBhvr>
                                        <p:cTn id="8" dur="2000" fill="hold"/>
                                        <p:tgtEl>
                                          <p:spTgt spid="2918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3F8DA9E7-97A0-4DCD-8FEC-A598AACE6FF4}" type="slidenum">
              <a:rPr lang="en-US" altLang="zh-CN" sz="1200" b="0" smtClean="0">
                <a:latin typeface="Arial" charset="0"/>
              </a:rPr>
              <a:pPr eaLnBrk="1" hangingPunct="1">
                <a:spcBef>
                  <a:spcPct val="0"/>
                </a:spcBef>
                <a:buClrTx/>
                <a:buFontTx/>
                <a:buNone/>
              </a:pPr>
              <a:t>84</a:t>
            </a:fld>
            <a:endParaRPr lang="en-US" altLang="zh-CN" sz="1200" b="0" smtClean="0">
              <a:latin typeface="Arial" charset="0"/>
            </a:endParaRPr>
          </a:p>
        </p:txBody>
      </p:sp>
      <p:sp>
        <p:nvSpPr>
          <p:cNvPr id="292866"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92936" name="Group 72"/>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79905" name="Rectangle 3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6</a:t>
            </a:r>
            <a:r>
              <a:rPr kumimoji="0" lang="zh-CN" altLang="en-US" sz="2800">
                <a:latin typeface="Times New Roman" pitchFamily="18" charset="0"/>
              </a:rPr>
              <a:t>趟堆排序</a:t>
            </a:r>
          </a:p>
        </p:txBody>
      </p:sp>
      <p:grpSp>
        <p:nvGrpSpPr>
          <p:cNvPr id="292897" name="Group 33"/>
          <p:cNvGrpSpPr>
            <a:grpSpLocks/>
          </p:cNvGrpSpPr>
          <p:nvPr/>
        </p:nvGrpSpPr>
        <p:grpSpPr bwMode="auto">
          <a:xfrm>
            <a:off x="4183063" y="981075"/>
            <a:ext cx="782637" cy="720725"/>
            <a:chOff x="2499" y="1072"/>
            <a:chExt cx="493" cy="454"/>
          </a:xfrm>
        </p:grpSpPr>
        <p:sp>
          <p:nvSpPr>
            <p:cNvPr id="79942"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9943"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9944"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79907" name="Group 37"/>
          <p:cNvGrpSpPr>
            <a:grpSpLocks/>
          </p:cNvGrpSpPr>
          <p:nvPr/>
        </p:nvGrpSpPr>
        <p:grpSpPr bwMode="auto">
          <a:xfrm>
            <a:off x="2620963" y="2181225"/>
            <a:ext cx="782637" cy="722313"/>
            <a:chOff x="1515" y="1828"/>
            <a:chExt cx="493" cy="455"/>
          </a:xfrm>
        </p:grpSpPr>
        <p:sp>
          <p:nvSpPr>
            <p:cNvPr id="79939"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9940"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41"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292905" name="Group 41"/>
          <p:cNvGrpSpPr>
            <a:grpSpLocks/>
          </p:cNvGrpSpPr>
          <p:nvPr/>
        </p:nvGrpSpPr>
        <p:grpSpPr bwMode="auto">
          <a:xfrm>
            <a:off x="5748338" y="2181225"/>
            <a:ext cx="779462" cy="722313"/>
            <a:chOff x="3485" y="1828"/>
            <a:chExt cx="491" cy="455"/>
          </a:xfrm>
        </p:grpSpPr>
        <p:sp>
          <p:nvSpPr>
            <p:cNvPr id="79936"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79937"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38" name="Rectangle 44"/>
            <p:cNvSpPr>
              <a:spLocks noChangeArrowheads="1"/>
            </p:cNvSpPr>
            <p:nvPr/>
          </p:nvSpPr>
          <p:spPr bwMode="auto">
            <a:xfrm>
              <a:off x="3651"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79909" name="Group 45"/>
          <p:cNvGrpSpPr>
            <a:grpSpLocks/>
          </p:cNvGrpSpPr>
          <p:nvPr/>
        </p:nvGrpSpPr>
        <p:grpSpPr bwMode="auto">
          <a:xfrm>
            <a:off x="1838325" y="3619500"/>
            <a:ext cx="782638" cy="719138"/>
            <a:chOff x="1022" y="2734"/>
            <a:chExt cx="493" cy="453"/>
          </a:xfrm>
        </p:grpSpPr>
        <p:sp>
          <p:nvSpPr>
            <p:cNvPr id="79933"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9934"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9935" name="Rectangle 48"/>
            <p:cNvSpPr>
              <a:spLocks noChangeArrowheads="1"/>
            </p:cNvSpPr>
            <p:nvPr/>
          </p:nvSpPr>
          <p:spPr bwMode="auto">
            <a:xfrm>
              <a:off x="1171" y="276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79910" name="Group 49"/>
          <p:cNvGrpSpPr>
            <a:grpSpLocks/>
          </p:cNvGrpSpPr>
          <p:nvPr/>
        </p:nvGrpSpPr>
        <p:grpSpPr bwMode="auto">
          <a:xfrm>
            <a:off x="3403600" y="3619500"/>
            <a:ext cx="779463" cy="719138"/>
            <a:chOff x="2008" y="2734"/>
            <a:chExt cx="491" cy="453"/>
          </a:xfrm>
        </p:grpSpPr>
        <p:sp>
          <p:nvSpPr>
            <p:cNvPr id="79930"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9931"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9932"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79911" name="Group 53"/>
          <p:cNvGrpSpPr>
            <a:grpSpLocks/>
          </p:cNvGrpSpPr>
          <p:nvPr/>
        </p:nvGrpSpPr>
        <p:grpSpPr bwMode="auto">
          <a:xfrm>
            <a:off x="4965700" y="3619500"/>
            <a:ext cx="782638" cy="719138"/>
            <a:chOff x="2992" y="2734"/>
            <a:chExt cx="493" cy="453"/>
          </a:xfrm>
        </p:grpSpPr>
        <p:sp>
          <p:nvSpPr>
            <p:cNvPr id="79927"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79928"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9929"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79912" name="Group 57"/>
          <p:cNvGrpSpPr>
            <a:grpSpLocks/>
          </p:cNvGrpSpPr>
          <p:nvPr/>
        </p:nvGrpSpPr>
        <p:grpSpPr bwMode="auto">
          <a:xfrm>
            <a:off x="6527800" y="3619500"/>
            <a:ext cx="781050" cy="719138"/>
            <a:chOff x="3976" y="2734"/>
            <a:chExt cx="492" cy="453"/>
          </a:xfrm>
        </p:grpSpPr>
        <p:sp>
          <p:nvSpPr>
            <p:cNvPr id="79924"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9925"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9926"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79913" name="Group 61"/>
          <p:cNvGrpSpPr>
            <a:grpSpLocks/>
          </p:cNvGrpSpPr>
          <p:nvPr/>
        </p:nvGrpSpPr>
        <p:grpSpPr bwMode="auto">
          <a:xfrm>
            <a:off x="1187450" y="4941888"/>
            <a:ext cx="782638" cy="719137"/>
            <a:chOff x="612" y="3567"/>
            <a:chExt cx="493" cy="453"/>
          </a:xfrm>
        </p:grpSpPr>
        <p:sp>
          <p:nvSpPr>
            <p:cNvPr id="79921"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79922"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79923"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79914"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5"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6"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7"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8"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9"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5.55556E-7 4.07407E-6 C 0.00573 -0.02315 0.01528 -0.02084 0.03177 -0.02408 C 0.07674 -0.02199 0.09184 -0.01968 0.12952 -0.01505 C 0.15104 -0.00787 0.17153 0.01227 0.18854 0.03032 C 0.19219 0.03426 0.19584 0.03981 0.19775 0.0456 C 0.19966 0.05139 0.20226 0.06366 0.20226 0.06366 C 0.20104 0.08889 0.20452 0.12916 0.18177 0.13935 C 0.17882 0.15139 0.18125 0.14629 0.175 0.15463 " pathEditMode="relative" ptsTypes="fffffffA">
                                      <p:cBhvr>
                                        <p:cTn id="6" dur="2000" fill="hold"/>
                                        <p:tgtEl>
                                          <p:spTgt spid="29289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5E-6 -1.11111E-6 C -0.0184 -0.0081 -0.03854 -0.00463 -0.05677 -0.01504 C -0.07951 -0.02777 -0.04982 -0.01412 -0.07951 -0.02708 C -0.08177 -0.02801 -0.08646 -0.03009 -0.08646 -0.03009 C -0.08802 -0.03217 -0.08923 -0.03449 -0.09097 -0.03634 C -0.09305 -0.03865 -0.09583 -0.03981 -0.09774 -0.04236 C -0.11892 -0.0706 -0.08281 -0.03055 -0.10902 -0.06041 C -0.11406 -0.0662 -0.11996 -0.0699 -0.125 -0.07569 C -0.12899 -0.08032 -0.13194 -0.0868 -0.13646 -0.09074 C -0.14201 -0.0956 -0.14375 -0.09629 -0.14774 -0.10301 C -0.16128 -0.12592 -0.13836 -0.09375 -0.16371 -0.12708 C -0.16753 -0.13217 -0.17274 -0.14537 -0.17274 -0.14537 C -0.17569 -0.17268 -0.175 -0.15949 -0.175 -0.18472 " pathEditMode="relative" ptsTypes="ffffffffffffA">
                                      <p:cBhvr>
                                        <p:cTn id="8" dur="2000" fill="hold"/>
                                        <p:tgtEl>
                                          <p:spTgt spid="29290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025208A0-BB5B-465E-98F5-D6A664F83684}" type="slidenum">
              <a:rPr lang="en-US" altLang="zh-CN" sz="1200" b="0" smtClean="0">
                <a:latin typeface="Arial" charset="0"/>
              </a:rPr>
              <a:pPr eaLnBrk="1" hangingPunct="1">
                <a:spcBef>
                  <a:spcPct val="0"/>
                </a:spcBef>
                <a:buClrTx/>
                <a:buFontTx/>
                <a:buNone/>
              </a:pPr>
              <a:t>85</a:t>
            </a:fld>
            <a:endParaRPr lang="en-US" altLang="zh-CN" sz="1200" b="0" smtClean="0">
              <a:latin typeface="Arial" charset="0"/>
            </a:endParaRPr>
          </a:p>
        </p:txBody>
      </p:sp>
      <p:sp>
        <p:nvSpPr>
          <p:cNvPr id="293890"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93891" name="Group 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80929" name="Rectangle 32"/>
          <p:cNvSpPr>
            <a:spLocks noChangeArrowheads="1"/>
          </p:cNvSpPr>
          <p:nvPr/>
        </p:nvSpPr>
        <p:spPr bwMode="auto">
          <a:xfrm>
            <a:off x="827088"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重新建堆</a:t>
            </a:r>
          </a:p>
        </p:txBody>
      </p:sp>
      <p:grpSp>
        <p:nvGrpSpPr>
          <p:cNvPr id="293921" name="Group 33"/>
          <p:cNvGrpSpPr>
            <a:grpSpLocks/>
          </p:cNvGrpSpPr>
          <p:nvPr/>
        </p:nvGrpSpPr>
        <p:grpSpPr bwMode="auto">
          <a:xfrm>
            <a:off x="4183063" y="981075"/>
            <a:ext cx="782637" cy="720725"/>
            <a:chOff x="2499" y="1072"/>
            <a:chExt cx="493" cy="454"/>
          </a:xfrm>
        </p:grpSpPr>
        <p:sp>
          <p:nvSpPr>
            <p:cNvPr id="80966"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80967"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80968" name="Rectangle 36"/>
            <p:cNvSpPr>
              <a:spLocks noChangeArrowheads="1"/>
            </p:cNvSpPr>
            <p:nvPr/>
          </p:nvSpPr>
          <p:spPr bwMode="auto">
            <a:xfrm>
              <a:off x="2653" y="1118"/>
              <a:ext cx="256" cy="307"/>
            </a:xfrm>
            <a:prstGeom prst="rect">
              <a:avLst/>
            </a:prstGeom>
            <a:solidFill>
              <a:schemeClr val="tx1"/>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293925" name="Group 37"/>
          <p:cNvGrpSpPr>
            <a:grpSpLocks/>
          </p:cNvGrpSpPr>
          <p:nvPr/>
        </p:nvGrpSpPr>
        <p:grpSpPr bwMode="auto">
          <a:xfrm>
            <a:off x="2620963" y="2181225"/>
            <a:ext cx="782637" cy="722313"/>
            <a:chOff x="1515" y="1828"/>
            <a:chExt cx="493" cy="455"/>
          </a:xfrm>
        </p:grpSpPr>
        <p:sp>
          <p:nvSpPr>
            <p:cNvPr id="80963"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80964"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65"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80932" name="Group 41"/>
          <p:cNvGrpSpPr>
            <a:grpSpLocks/>
          </p:cNvGrpSpPr>
          <p:nvPr/>
        </p:nvGrpSpPr>
        <p:grpSpPr bwMode="auto">
          <a:xfrm>
            <a:off x="5748338" y="2181225"/>
            <a:ext cx="779462" cy="722313"/>
            <a:chOff x="3485" y="1828"/>
            <a:chExt cx="491" cy="455"/>
          </a:xfrm>
        </p:grpSpPr>
        <p:sp>
          <p:nvSpPr>
            <p:cNvPr id="80960"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0961"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0962" name="Rectangle 44"/>
            <p:cNvSpPr>
              <a:spLocks noChangeArrowheads="1"/>
            </p:cNvSpPr>
            <p:nvPr/>
          </p:nvSpPr>
          <p:spPr bwMode="auto">
            <a:xfrm>
              <a:off x="3651" y="188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80933" name="Group 45"/>
          <p:cNvGrpSpPr>
            <a:grpSpLocks/>
          </p:cNvGrpSpPr>
          <p:nvPr/>
        </p:nvGrpSpPr>
        <p:grpSpPr bwMode="auto">
          <a:xfrm>
            <a:off x="1838325" y="3619500"/>
            <a:ext cx="782638" cy="719138"/>
            <a:chOff x="1022" y="2734"/>
            <a:chExt cx="493" cy="453"/>
          </a:xfrm>
        </p:grpSpPr>
        <p:sp>
          <p:nvSpPr>
            <p:cNvPr id="80957"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0958"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0959" name="Rectangle 48"/>
            <p:cNvSpPr>
              <a:spLocks noChangeArrowheads="1"/>
            </p:cNvSpPr>
            <p:nvPr/>
          </p:nvSpPr>
          <p:spPr bwMode="auto">
            <a:xfrm>
              <a:off x="1171" y="276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80934" name="Group 49"/>
          <p:cNvGrpSpPr>
            <a:grpSpLocks/>
          </p:cNvGrpSpPr>
          <p:nvPr/>
        </p:nvGrpSpPr>
        <p:grpSpPr bwMode="auto">
          <a:xfrm>
            <a:off x="3403600" y="3619500"/>
            <a:ext cx="779463" cy="719138"/>
            <a:chOff x="2008" y="2734"/>
            <a:chExt cx="491" cy="453"/>
          </a:xfrm>
        </p:grpSpPr>
        <p:sp>
          <p:nvSpPr>
            <p:cNvPr id="80954"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0955"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0956"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80935" name="Group 53"/>
          <p:cNvGrpSpPr>
            <a:grpSpLocks/>
          </p:cNvGrpSpPr>
          <p:nvPr/>
        </p:nvGrpSpPr>
        <p:grpSpPr bwMode="auto">
          <a:xfrm>
            <a:off x="4965700" y="3619500"/>
            <a:ext cx="782638" cy="719138"/>
            <a:chOff x="2992" y="2734"/>
            <a:chExt cx="493" cy="453"/>
          </a:xfrm>
        </p:grpSpPr>
        <p:sp>
          <p:nvSpPr>
            <p:cNvPr id="80951"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80952"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0953"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80936" name="Group 57"/>
          <p:cNvGrpSpPr>
            <a:grpSpLocks/>
          </p:cNvGrpSpPr>
          <p:nvPr/>
        </p:nvGrpSpPr>
        <p:grpSpPr bwMode="auto">
          <a:xfrm>
            <a:off x="6527800" y="3619500"/>
            <a:ext cx="781050" cy="719138"/>
            <a:chOff x="3976" y="2734"/>
            <a:chExt cx="492" cy="453"/>
          </a:xfrm>
        </p:grpSpPr>
        <p:sp>
          <p:nvSpPr>
            <p:cNvPr id="80948"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0949"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0950"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80937" name="Group 61"/>
          <p:cNvGrpSpPr>
            <a:grpSpLocks/>
          </p:cNvGrpSpPr>
          <p:nvPr/>
        </p:nvGrpSpPr>
        <p:grpSpPr bwMode="auto">
          <a:xfrm>
            <a:off x="1187450" y="4941888"/>
            <a:ext cx="782638" cy="719137"/>
            <a:chOff x="612" y="3567"/>
            <a:chExt cx="493" cy="453"/>
          </a:xfrm>
        </p:grpSpPr>
        <p:sp>
          <p:nvSpPr>
            <p:cNvPr id="80945"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0946"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0947"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80938"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9"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0"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1"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2"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3"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4"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7.5E-6 -3.7037E-7 C -0.04895 -0.00578 -0.06545 -0.00509 -0.12725 -0.00301 C -0.13176 0.00093 -0.13801 0.00301 -0.14097 0.00903 C -0.14253 0.01204 -0.14357 0.01551 -0.14548 0.01806 C -0.14739 0.0206 -0.15017 0.02176 -0.15225 0.02408 C -0.15555 0.02778 -0.16145 0.03634 -0.16145 0.03634 C -0.16215 0.04329 -0.16249 0.05047 -0.16371 0.05741 C -0.16475 0.06366 -0.16822 0.0757 -0.16822 0.0757 C -0.1743 0.12477 -0.17048 0.08773 -0.17048 0.18773 " pathEditMode="relative" ptsTypes="ffffffffA">
                                      <p:cBhvr>
                                        <p:cTn id="6" dur="2000" fill="hold"/>
                                        <p:tgtEl>
                                          <p:spTgt spid="29392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77778E-6 -1.11111E-6 C 0.00226 0.00116 0.00434 0.00324 0.00677 0.00324 C 0.03785 0.00324 0.06893 0.00278 0.1 -1.11111E-6 C 0.10278 -0.00023 0.10434 -0.0044 0.10677 -0.00602 C 0.1158 -0.01203 0.12674 -0.01713 0.13403 -0.02708 C 0.14254 -0.03889 0.14861 -0.05115 0.15903 -0.06041 C 0.15973 -0.06342 0.15955 -0.06736 0.16129 -0.06967 C 0.16302 -0.07199 0.16684 -0.0699 0.16823 -0.07268 C 0.17223 -0.08032 0.17101 -0.09097 0.17275 -0.1 C 0.17414 -0.12963 0.17726 -0.15833 0.17726 -0.18773 " pathEditMode="relative" ptsTypes="fffffffffA">
                                      <p:cBhvr>
                                        <p:cTn id="8" dur="2000" fill="hold"/>
                                        <p:tgtEl>
                                          <p:spTgt spid="2939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A0C0EA6-51E9-444B-986B-2B3040B401DD}" type="slidenum">
              <a:rPr lang="en-US" altLang="zh-CN" sz="1200" b="0" smtClean="0">
                <a:latin typeface="Arial" charset="0"/>
              </a:rPr>
              <a:pPr eaLnBrk="1" hangingPunct="1">
                <a:spcBef>
                  <a:spcPct val="0"/>
                </a:spcBef>
                <a:buClrTx/>
                <a:buFontTx/>
                <a:buNone/>
              </a:pPr>
              <a:t>86</a:t>
            </a:fld>
            <a:endParaRPr lang="en-US" altLang="zh-CN" sz="1200" b="0" smtClean="0">
              <a:latin typeface="Arial" charset="0"/>
            </a:endParaRPr>
          </a:p>
        </p:txBody>
      </p:sp>
      <p:sp>
        <p:nvSpPr>
          <p:cNvPr id="294914"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94984" name="Group 72"/>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81953" name="Rectangle 3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7</a:t>
            </a:r>
            <a:r>
              <a:rPr kumimoji="0" lang="zh-CN" altLang="en-US" sz="2800">
                <a:latin typeface="Times New Roman" pitchFamily="18" charset="0"/>
              </a:rPr>
              <a:t>趟堆排序</a:t>
            </a:r>
          </a:p>
        </p:txBody>
      </p:sp>
      <p:grpSp>
        <p:nvGrpSpPr>
          <p:cNvPr id="294945" name="Group 33"/>
          <p:cNvGrpSpPr>
            <a:grpSpLocks/>
          </p:cNvGrpSpPr>
          <p:nvPr/>
        </p:nvGrpSpPr>
        <p:grpSpPr bwMode="auto">
          <a:xfrm>
            <a:off x="4183063" y="981075"/>
            <a:ext cx="782637" cy="720725"/>
            <a:chOff x="2499" y="1072"/>
            <a:chExt cx="493" cy="454"/>
          </a:xfrm>
        </p:grpSpPr>
        <p:sp>
          <p:nvSpPr>
            <p:cNvPr id="81990"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1991"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92"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294949" name="Group 37"/>
          <p:cNvGrpSpPr>
            <a:grpSpLocks/>
          </p:cNvGrpSpPr>
          <p:nvPr/>
        </p:nvGrpSpPr>
        <p:grpSpPr bwMode="auto">
          <a:xfrm>
            <a:off x="2620963" y="2181225"/>
            <a:ext cx="782637" cy="722313"/>
            <a:chOff x="1515" y="1828"/>
            <a:chExt cx="493" cy="455"/>
          </a:xfrm>
        </p:grpSpPr>
        <p:sp>
          <p:nvSpPr>
            <p:cNvPr id="81987"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FFFF"/>
            </a:solidFill>
            <a:ln w="38100" cmpd="sng">
              <a:solidFill>
                <a:schemeClr val="tx1"/>
              </a:solidFill>
              <a:round/>
              <a:headEnd/>
              <a:tailEnd/>
            </a:ln>
          </p:spPr>
          <p:txBody>
            <a:bodyPr/>
            <a:lstStyle/>
            <a:p>
              <a:endParaRPr lang="zh-CN" altLang="en-US"/>
            </a:p>
          </p:txBody>
        </p:sp>
        <p:sp>
          <p:nvSpPr>
            <p:cNvPr id="81988"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89" name="Rectangle 40"/>
            <p:cNvSpPr>
              <a:spLocks noChangeArrowheads="1"/>
            </p:cNvSpPr>
            <p:nvPr/>
          </p:nvSpPr>
          <p:spPr bwMode="auto">
            <a:xfrm>
              <a:off x="1610" y="188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81956" name="Group 41"/>
          <p:cNvGrpSpPr>
            <a:grpSpLocks/>
          </p:cNvGrpSpPr>
          <p:nvPr/>
        </p:nvGrpSpPr>
        <p:grpSpPr bwMode="auto">
          <a:xfrm>
            <a:off x="5748338" y="2181225"/>
            <a:ext cx="779462" cy="722313"/>
            <a:chOff x="3485" y="1828"/>
            <a:chExt cx="491" cy="455"/>
          </a:xfrm>
        </p:grpSpPr>
        <p:sp>
          <p:nvSpPr>
            <p:cNvPr id="81984"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1985"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86" name="Rectangle 44"/>
            <p:cNvSpPr>
              <a:spLocks noChangeArrowheads="1"/>
            </p:cNvSpPr>
            <p:nvPr/>
          </p:nvSpPr>
          <p:spPr bwMode="auto">
            <a:xfrm>
              <a:off x="3651" y="188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81957" name="Group 45"/>
          <p:cNvGrpSpPr>
            <a:grpSpLocks/>
          </p:cNvGrpSpPr>
          <p:nvPr/>
        </p:nvGrpSpPr>
        <p:grpSpPr bwMode="auto">
          <a:xfrm>
            <a:off x="1838325" y="3619500"/>
            <a:ext cx="782638" cy="719138"/>
            <a:chOff x="1022" y="2734"/>
            <a:chExt cx="493" cy="453"/>
          </a:xfrm>
        </p:grpSpPr>
        <p:sp>
          <p:nvSpPr>
            <p:cNvPr id="81981"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1982"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83" name="Rectangle 48"/>
            <p:cNvSpPr>
              <a:spLocks noChangeArrowheads="1"/>
            </p:cNvSpPr>
            <p:nvPr/>
          </p:nvSpPr>
          <p:spPr bwMode="auto">
            <a:xfrm>
              <a:off x="1171" y="276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81958" name="Group 49"/>
          <p:cNvGrpSpPr>
            <a:grpSpLocks/>
          </p:cNvGrpSpPr>
          <p:nvPr/>
        </p:nvGrpSpPr>
        <p:grpSpPr bwMode="auto">
          <a:xfrm>
            <a:off x="3403600" y="3619500"/>
            <a:ext cx="779463" cy="719138"/>
            <a:chOff x="2008" y="2734"/>
            <a:chExt cx="491" cy="453"/>
          </a:xfrm>
        </p:grpSpPr>
        <p:sp>
          <p:nvSpPr>
            <p:cNvPr id="81978"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1979"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80"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81959" name="Group 53"/>
          <p:cNvGrpSpPr>
            <a:grpSpLocks/>
          </p:cNvGrpSpPr>
          <p:nvPr/>
        </p:nvGrpSpPr>
        <p:grpSpPr bwMode="auto">
          <a:xfrm>
            <a:off x="4965700" y="3619500"/>
            <a:ext cx="782638" cy="719138"/>
            <a:chOff x="2992" y="2734"/>
            <a:chExt cx="493" cy="453"/>
          </a:xfrm>
        </p:grpSpPr>
        <p:sp>
          <p:nvSpPr>
            <p:cNvPr id="81975"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81976"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77"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81960" name="Group 57"/>
          <p:cNvGrpSpPr>
            <a:grpSpLocks/>
          </p:cNvGrpSpPr>
          <p:nvPr/>
        </p:nvGrpSpPr>
        <p:grpSpPr bwMode="auto">
          <a:xfrm>
            <a:off x="6527800" y="3619500"/>
            <a:ext cx="781050" cy="719138"/>
            <a:chOff x="3976" y="2734"/>
            <a:chExt cx="492" cy="453"/>
          </a:xfrm>
        </p:grpSpPr>
        <p:sp>
          <p:nvSpPr>
            <p:cNvPr id="81972"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1973"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74"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81961" name="Group 61"/>
          <p:cNvGrpSpPr>
            <a:grpSpLocks/>
          </p:cNvGrpSpPr>
          <p:nvPr/>
        </p:nvGrpSpPr>
        <p:grpSpPr bwMode="auto">
          <a:xfrm>
            <a:off x="1187450" y="4941888"/>
            <a:ext cx="782638" cy="719137"/>
            <a:chOff x="612" y="3567"/>
            <a:chExt cx="493" cy="453"/>
          </a:xfrm>
        </p:grpSpPr>
        <p:sp>
          <p:nvSpPr>
            <p:cNvPr id="81969"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1970"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1971"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81962"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3"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4"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6"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4.81481E-6 C -0.01493 0.00648 -0.03455 -0.00093 -0.05 -0.00301 C -0.07726 -0.00209 -0.10469 -0.00255 -0.13195 4.81481E-6 C -0.13663 0.00046 -0.14549 0.00625 -0.14549 0.00625 C -0.1507 0.0169 -0.15799 0.02037 -0.16372 0.03032 C -0.1691 0.03958 -0.18385 0.06504 -0.1842 0.07893 C -0.1849 0.10717 -0.1842 0.13541 -0.1842 0.16365 " pathEditMode="relative" ptsTypes="ffffffA">
                                      <p:cBhvr>
                                        <p:cTn id="6" dur="2000" fill="hold"/>
                                        <p:tgtEl>
                                          <p:spTgt spid="294945"/>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1.11111E-6 -1.11111E-6 C 0.02969 0.01065 0.0224 0.00579 0.07274 0.00324 C 0.08333 -0.00648 0.09462 -0.01273 0.10677 -0.01805 C 0.11493 -0.02615 0.12014 -0.02893 0.12951 -0.03333 C 0.14774 -0.05764 0.12413 -0.02916 0.14549 -0.04537 C 0.15052 -0.0493 0.15417 -0.05602 0.15903 -0.06041 C 0.16059 -0.06342 0.1618 -0.0669 0.16354 -0.06967 C 0.16562 -0.07291 0.16875 -0.07523 0.17049 -0.0787 C 0.17326 -0.08426 0.17448 -0.0912 0.17726 -0.09676 C 0.18455 -0.12685 0.18177 -0.15995 0.18177 -0.19074 " pathEditMode="relative" ptsTypes="fffffffffA">
                                      <p:cBhvr>
                                        <p:cTn id="10" dur="2000" fill="hold"/>
                                        <p:tgtEl>
                                          <p:spTgt spid="2949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4656484-E2B6-42EE-9F20-3F509D7D649A}" type="slidenum">
              <a:rPr lang="en-US" altLang="zh-CN" sz="1200" b="0" smtClean="0">
                <a:latin typeface="Arial" charset="0"/>
              </a:rPr>
              <a:pPr eaLnBrk="1" hangingPunct="1">
                <a:spcBef>
                  <a:spcPct val="0"/>
                </a:spcBef>
                <a:buClrTx/>
                <a:buFontTx/>
                <a:buNone/>
              </a:pPr>
              <a:t>87</a:t>
            </a:fld>
            <a:endParaRPr lang="en-US" altLang="zh-CN" sz="1200" b="0" smtClean="0">
              <a:latin typeface="Arial" charset="0"/>
            </a:endParaRPr>
          </a:p>
        </p:txBody>
      </p:sp>
      <p:sp>
        <p:nvSpPr>
          <p:cNvPr id="295938" name="Rectangle 2"/>
          <p:cNvSpPr>
            <a:spLocks noGrp="1" noRot="1" noChangeArrowheads="1"/>
          </p:cNvSpPr>
          <p:nvPr>
            <p:ph type="title"/>
          </p:nvPr>
        </p:nvSpPr>
        <p:spPr>
          <a:xfrm>
            <a:off x="395288" y="0"/>
            <a:ext cx="8229600" cy="981075"/>
          </a:xfrm>
        </p:spPr>
        <p:txBody>
          <a:bodyPr/>
          <a:lstStyle/>
          <a:p>
            <a:pPr eaLnBrk="1" hangingPunct="1">
              <a:defRPr/>
            </a:pPr>
            <a:r>
              <a:rPr lang="en-US" altLang="zh-CN" smtClean="0"/>
              <a:t> </a:t>
            </a:r>
            <a:r>
              <a:rPr lang="zh-CN" altLang="en-US" smtClean="0"/>
              <a:t>堆排序过程</a:t>
            </a:r>
          </a:p>
        </p:txBody>
      </p:sp>
      <p:graphicFrame>
        <p:nvGraphicFramePr>
          <p:cNvPr id="296009" name="Group 73"/>
          <p:cNvGraphicFramePr>
            <a:graphicFrameLocks noGrp="1"/>
          </p:cNvGraphicFramePr>
          <p:nvPr/>
        </p:nvGraphicFramePr>
        <p:xfrm>
          <a:off x="2955925" y="5562600"/>
          <a:ext cx="5216525" cy="1036638"/>
        </p:xfrm>
        <a:graphic>
          <a:graphicData uri="http://schemas.openxmlformats.org/drawingml/2006/table">
            <a:tbl>
              <a:tblPr/>
              <a:tblGrid>
                <a:gridCol w="635000"/>
                <a:gridCol w="677863"/>
                <a:gridCol w="677862"/>
                <a:gridCol w="676275"/>
                <a:gridCol w="677863"/>
                <a:gridCol w="677862"/>
                <a:gridCol w="676275"/>
                <a:gridCol w="517525"/>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0</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5</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97</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81</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76</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49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38</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27</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19</a:t>
                      </a:r>
                    </a:p>
                  </a:txBody>
                  <a:tcPr marT="45734" marB="457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pitchFamily="2" charset="-122"/>
                        </a:rPr>
                        <a:t>13</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00"/>
                    </a:solidFill>
                  </a:tcPr>
                </a:tc>
              </a:tr>
            </a:tbl>
          </a:graphicData>
        </a:graphic>
      </p:graphicFrame>
      <p:sp>
        <p:nvSpPr>
          <p:cNvPr id="82977" name="Rectangle 32"/>
          <p:cNvSpPr>
            <a:spLocks noChangeArrowheads="1"/>
          </p:cNvSpPr>
          <p:nvPr/>
        </p:nvSpPr>
        <p:spPr bwMode="auto">
          <a:xfrm>
            <a:off x="827088" y="58277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2800">
                <a:latin typeface="Times New Roman" pitchFamily="18" charset="0"/>
              </a:rPr>
              <a:t>第</a:t>
            </a:r>
            <a:r>
              <a:rPr kumimoji="0" lang="en-US" altLang="zh-CN" sz="2800">
                <a:latin typeface="Times New Roman" pitchFamily="18" charset="0"/>
              </a:rPr>
              <a:t>7</a:t>
            </a:r>
            <a:r>
              <a:rPr kumimoji="0" lang="zh-CN" altLang="en-US" sz="2800">
                <a:latin typeface="Times New Roman" pitchFamily="18" charset="0"/>
              </a:rPr>
              <a:t>趟堆排序</a:t>
            </a:r>
          </a:p>
        </p:txBody>
      </p:sp>
      <p:grpSp>
        <p:nvGrpSpPr>
          <p:cNvPr id="82978" name="Group 33"/>
          <p:cNvGrpSpPr>
            <a:grpSpLocks/>
          </p:cNvGrpSpPr>
          <p:nvPr/>
        </p:nvGrpSpPr>
        <p:grpSpPr bwMode="auto">
          <a:xfrm>
            <a:off x="4183063" y="981075"/>
            <a:ext cx="782637" cy="720725"/>
            <a:chOff x="2499" y="1072"/>
            <a:chExt cx="493" cy="454"/>
          </a:xfrm>
        </p:grpSpPr>
        <p:sp>
          <p:nvSpPr>
            <p:cNvPr id="83015" name="Freeform 34"/>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3016" name="Freeform 35"/>
            <p:cNvSpPr>
              <a:spLocks/>
            </p:cNvSpPr>
            <p:nvPr/>
          </p:nvSpPr>
          <p:spPr bwMode="auto">
            <a:xfrm>
              <a:off x="2499" y="1072"/>
              <a:ext cx="493" cy="454"/>
            </a:xfrm>
            <a:custGeom>
              <a:avLst/>
              <a:gdLst>
                <a:gd name="T0" fmla="*/ 0 w 340"/>
                <a:gd name="T1" fmla="*/ 387 h 339"/>
                <a:gd name="T2" fmla="*/ 1 w 340"/>
                <a:gd name="T3" fmla="*/ 346 h 339"/>
                <a:gd name="T4" fmla="*/ 15 w 340"/>
                <a:gd name="T5" fmla="*/ 305 h 339"/>
                <a:gd name="T6" fmla="*/ 32 w 340"/>
                <a:gd name="T7" fmla="*/ 269 h 339"/>
                <a:gd name="T8" fmla="*/ 52 w 340"/>
                <a:gd name="T9" fmla="*/ 232 h 339"/>
                <a:gd name="T10" fmla="*/ 93 w 340"/>
                <a:gd name="T11" fmla="*/ 179 h 339"/>
                <a:gd name="T12" fmla="*/ 149 w 340"/>
                <a:gd name="T13" fmla="*/ 118 h 339"/>
                <a:gd name="T14" fmla="*/ 229 w 340"/>
                <a:gd name="T15" fmla="*/ 72 h 339"/>
                <a:gd name="T16" fmla="*/ 293 w 340"/>
                <a:gd name="T17" fmla="*/ 42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2 h 339"/>
                <a:gd name="T36" fmla="*/ 808 w 340"/>
                <a:gd name="T37" fmla="*/ 72 h 339"/>
                <a:gd name="T38" fmla="*/ 885 w 340"/>
                <a:gd name="T39" fmla="*/ 118 h 339"/>
                <a:gd name="T40" fmla="*/ 950 w 340"/>
                <a:gd name="T41" fmla="*/ 179 h 339"/>
                <a:gd name="T42" fmla="*/ 985 w 340"/>
                <a:gd name="T43" fmla="*/ 232 h 339"/>
                <a:gd name="T44" fmla="*/ 1008 w 340"/>
                <a:gd name="T45" fmla="*/ 269 h 339"/>
                <a:gd name="T46" fmla="*/ 1018 w 340"/>
                <a:gd name="T47" fmla="*/ 305 h 339"/>
                <a:gd name="T48" fmla="*/ 1031 w 340"/>
                <a:gd name="T49" fmla="*/ 346 h 339"/>
                <a:gd name="T50" fmla="*/ 1037 w 340"/>
                <a:gd name="T51" fmla="*/ 387 h 339"/>
                <a:gd name="T52" fmla="*/ 1037 w 340"/>
                <a:gd name="T53" fmla="*/ 408 h 339"/>
                <a:gd name="T54" fmla="*/ 1031 w 340"/>
                <a:gd name="T55" fmla="*/ 449 h 339"/>
                <a:gd name="T56" fmla="*/ 1028 w 340"/>
                <a:gd name="T57" fmla="*/ 490 h 339"/>
                <a:gd name="T58" fmla="*/ 1015 w 340"/>
                <a:gd name="T59" fmla="*/ 530 h 339"/>
                <a:gd name="T60" fmla="*/ 996 w 340"/>
                <a:gd name="T61" fmla="*/ 566 h 339"/>
                <a:gd name="T62" fmla="*/ 976 w 340"/>
                <a:gd name="T63" fmla="*/ 601 h 339"/>
                <a:gd name="T64" fmla="*/ 921 w 340"/>
                <a:gd name="T65" fmla="*/ 666 h 339"/>
                <a:gd name="T66" fmla="*/ 847 w 340"/>
                <a:gd name="T67" fmla="*/ 723 h 339"/>
                <a:gd name="T68" fmla="*/ 766 w 340"/>
                <a:gd name="T69" fmla="*/ 770 h 339"/>
                <a:gd name="T70" fmla="*/ 719 w 340"/>
                <a:gd name="T71" fmla="*/ 786 h 339"/>
                <a:gd name="T72" fmla="*/ 673 w 340"/>
                <a:gd name="T73" fmla="*/ 798 h 339"/>
                <a:gd name="T74" fmla="*/ 622 w 340"/>
                <a:gd name="T75" fmla="*/ 809 h 339"/>
                <a:gd name="T76" fmla="*/ 570 w 340"/>
                <a:gd name="T77" fmla="*/ 813 h 339"/>
                <a:gd name="T78" fmla="*/ 519 w 340"/>
                <a:gd name="T79" fmla="*/ 814 h 339"/>
                <a:gd name="T80" fmla="*/ 467 w 340"/>
                <a:gd name="T81" fmla="*/ 813 h 339"/>
                <a:gd name="T82" fmla="*/ 415 w 340"/>
                <a:gd name="T83" fmla="*/ 809 h 339"/>
                <a:gd name="T84" fmla="*/ 364 w 340"/>
                <a:gd name="T85" fmla="*/ 798 h 339"/>
                <a:gd name="T86" fmla="*/ 313 w 340"/>
                <a:gd name="T87" fmla="*/ 786 h 339"/>
                <a:gd name="T88" fmla="*/ 271 w 340"/>
                <a:gd name="T89" fmla="*/ 770 h 339"/>
                <a:gd name="T90" fmla="*/ 190 w 340"/>
                <a:gd name="T91" fmla="*/ 723 h 339"/>
                <a:gd name="T92" fmla="*/ 120 w 340"/>
                <a:gd name="T93" fmla="*/ 666 h 339"/>
                <a:gd name="T94" fmla="*/ 64 w 340"/>
                <a:gd name="T95" fmla="*/ 601 h 339"/>
                <a:gd name="T96" fmla="*/ 42 w 340"/>
                <a:gd name="T97" fmla="*/ 566 h 339"/>
                <a:gd name="T98" fmla="*/ 25 w 340"/>
                <a:gd name="T99" fmla="*/ 530 h 339"/>
                <a:gd name="T100" fmla="*/ 13 w 340"/>
                <a:gd name="T101" fmla="*/ 490 h 339"/>
                <a:gd name="T102" fmla="*/ 1 w 340"/>
                <a:gd name="T103" fmla="*/ 449 h 339"/>
                <a:gd name="T104" fmla="*/ 0 w 340"/>
                <a:gd name="T105" fmla="*/ 408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30" y="75"/>
                  </a:lnTo>
                  <a:lnTo>
                    <a:pt x="39" y="62"/>
                  </a:lnTo>
                  <a:lnTo>
                    <a:pt x="49" y="49"/>
                  </a:lnTo>
                  <a:lnTo>
                    <a:pt x="62" y="39"/>
                  </a:lnTo>
                  <a:lnTo>
                    <a:pt x="75" y="30"/>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6" y="14"/>
                  </a:lnTo>
                  <a:lnTo>
                    <a:pt x="244" y="17"/>
                  </a:lnTo>
                  <a:lnTo>
                    <a:pt x="251" y="21"/>
                  </a:lnTo>
                  <a:lnTo>
                    <a:pt x="265" y="30"/>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6" y="327"/>
                  </a:lnTo>
                  <a:lnTo>
                    <a:pt x="228" y="330"/>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30"/>
                  </a:lnTo>
                  <a:lnTo>
                    <a:pt x="103" y="327"/>
                  </a:lnTo>
                  <a:lnTo>
                    <a:pt x="96" y="322"/>
                  </a:lnTo>
                  <a:lnTo>
                    <a:pt x="89" y="320"/>
                  </a:lnTo>
                  <a:lnTo>
                    <a:pt x="75" y="311"/>
                  </a:lnTo>
                  <a:lnTo>
                    <a:pt x="62" y="301"/>
                  </a:lnTo>
                  <a:lnTo>
                    <a:pt x="49" y="290"/>
                  </a:lnTo>
                  <a:lnTo>
                    <a:pt x="39" y="277"/>
                  </a:lnTo>
                  <a:lnTo>
                    <a:pt x="30" y="264"/>
                  </a:lnTo>
                  <a:lnTo>
                    <a:pt x="21" y="250"/>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3017" name="Rectangle 36"/>
            <p:cNvSpPr>
              <a:spLocks noChangeArrowheads="1"/>
            </p:cNvSpPr>
            <p:nvPr/>
          </p:nvSpPr>
          <p:spPr bwMode="auto">
            <a:xfrm>
              <a:off x="2653" y="1118"/>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97</a:t>
              </a:r>
              <a:endParaRPr lang="en-US" altLang="zh-CN">
                <a:solidFill>
                  <a:schemeClr val="bg1"/>
                </a:solidFill>
                <a:latin typeface="Times New Roman" pitchFamily="18" charset="0"/>
                <a:ea typeface="楷体_GB2312" pitchFamily="49" charset="-122"/>
              </a:endParaRPr>
            </a:p>
          </p:txBody>
        </p:sp>
      </p:grpSp>
      <p:grpSp>
        <p:nvGrpSpPr>
          <p:cNvPr id="82979" name="Group 37"/>
          <p:cNvGrpSpPr>
            <a:grpSpLocks/>
          </p:cNvGrpSpPr>
          <p:nvPr/>
        </p:nvGrpSpPr>
        <p:grpSpPr bwMode="auto">
          <a:xfrm>
            <a:off x="2620963" y="2181225"/>
            <a:ext cx="782637" cy="722313"/>
            <a:chOff x="1515" y="1828"/>
            <a:chExt cx="493" cy="455"/>
          </a:xfrm>
        </p:grpSpPr>
        <p:sp>
          <p:nvSpPr>
            <p:cNvPr id="83012" name="Freeform 38"/>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3013" name="Freeform 39"/>
            <p:cNvSpPr>
              <a:spLocks/>
            </p:cNvSpPr>
            <p:nvPr/>
          </p:nvSpPr>
          <p:spPr bwMode="auto">
            <a:xfrm>
              <a:off x="1515" y="1828"/>
              <a:ext cx="493" cy="455"/>
            </a:xfrm>
            <a:custGeom>
              <a:avLst/>
              <a:gdLst>
                <a:gd name="T0" fmla="*/ 0 w 341"/>
                <a:gd name="T1" fmla="*/ 389 h 339"/>
                <a:gd name="T2" fmla="*/ 6 w 341"/>
                <a:gd name="T3" fmla="*/ 348 h 339"/>
                <a:gd name="T4" fmla="*/ 19 w 341"/>
                <a:gd name="T5" fmla="*/ 306 h 339"/>
                <a:gd name="T6" fmla="*/ 29 w 341"/>
                <a:gd name="T7" fmla="*/ 270 h 339"/>
                <a:gd name="T8" fmla="*/ 52 w 341"/>
                <a:gd name="T9" fmla="*/ 232 h 339"/>
                <a:gd name="T10" fmla="*/ 90 w 341"/>
                <a:gd name="T11" fmla="*/ 183 h 339"/>
                <a:gd name="T12" fmla="*/ 150 w 341"/>
                <a:gd name="T13" fmla="*/ 119 h 339"/>
                <a:gd name="T14" fmla="*/ 230 w 341"/>
                <a:gd name="T15" fmla="*/ 72 h 339"/>
                <a:gd name="T16" fmla="*/ 292 w 341"/>
                <a:gd name="T17" fmla="*/ 42 h 339"/>
                <a:gd name="T18" fmla="*/ 338 w 341"/>
                <a:gd name="T19" fmla="*/ 23 h 339"/>
                <a:gd name="T20" fmla="*/ 386 w 341"/>
                <a:gd name="T21" fmla="*/ 15 h 339"/>
                <a:gd name="T22" fmla="*/ 440 w 341"/>
                <a:gd name="T23" fmla="*/ 1 h 339"/>
                <a:gd name="T24" fmla="*/ 489 w 341"/>
                <a:gd name="T25" fmla="*/ 0 h 339"/>
                <a:gd name="T26" fmla="*/ 541 w 341"/>
                <a:gd name="T27" fmla="*/ 0 h 339"/>
                <a:gd name="T28" fmla="*/ 591 w 341"/>
                <a:gd name="T29" fmla="*/ 1 h 339"/>
                <a:gd name="T30" fmla="*/ 643 w 341"/>
                <a:gd name="T31" fmla="*/ 15 h 339"/>
                <a:gd name="T32" fmla="*/ 693 w 341"/>
                <a:gd name="T33" fmla="*/ 23 h 339"/>
                <a:gd name="T34" fmla="*/ 737 w 341"/>
                <a:gd name="T35" fmla="*/ 42 h 339"/>
                <a:gd name="T36" fmla="*/ 801 w 341"/>
                <a:gd name="T37" fmla="*/ 72 h 339"/>
                <a:gd name="T38" fmla="*/ 880 w 341"/>
                <a:gd name="T39" fmla="*/ 119 h 339"/>
                <a:gd name="T40" fmla="*/ 943 w 341"/>
                <a:gd name="T41" fmla="*/ 183 h 339"/>
                <a:gd name="T42" fmla="*/ 979 w 341"/>
                <a:gd name="T43" fmla="*/ 232 h 339"/>
                <a:gd name="T44" fmla="*/ 1002 w 341"/>
                <a:gd name="T45" fmla="*/ 270 h 339"/>
                <a:gd name="T46" fmla="*/ 1012 w 341"/>
                <a:gd name="T47" fmla="*/ 306 h 339"/>
                <a:gd name="T48" fmla="*/ 1024 w 341"/>
                <a:gd name="T49" fmla="*/ 348 h 339"/>
                <a:gd name="T50" fmla="*/ 1031 w 341"/>
                <a:gd name="T51" fmla="*/ 389 h 339"/>
                <a:gd name="T52" fmla="*/ 1031 w 341"/>
                <a:gd name="T53" fmla="*/ 411 h 339"/>
                <a:gd name="T54" fmla="*/ 1024 w 341"/>
                <a:gd name="T55" fmla="*/ 452 h 339"/>
                <a:gd name="T56" fmla="*/ 1022 w 341"/>
                <a:gd name="T57" fmla="*/ 494 h 339"/>
                <a:gd name="T58" fmla="*/ 1009 w 341"/>
                <a:gd name="T59" fmla="*/ 536 h 339"/>
                <a:gd name="T60" fmla="*/ 990 w 341"/>
                <a:gd name="T61" fmla="*/ 570 h 339"/>
                <a:gd name="T62" fmla="*/ 970 w 341"/>
                <a:gd name="T63" fmla="*/ 605 h 339"/>
                <a:gd name="T64" fmla="*/ 914 w 341"/>
                <a:gd name="T65" fmla="*/ 670 h 339"/>
                <a:gd name="T66" fmla="*/ 840 w 341"/>
                <a:gd name="T67" fmla="*/ 727 h 339"/>
                <a:gd name="T68" fmla="*/ 759 w 341"/>
                <a:gd name="T69" fmla="*/ 773 h 339"/>
                <a:gd name="T70" fmla="*/ 717 w 341"/>
                <a:gd name="T71" fmla="*/ 791 h 339"/>
                <a:gd name="T72" fmla="*/ 671 w 341"/>
                <a:gd name="T73" fmla="*/ 804 h 339"/>
                <a:gd name="T74" fmla="*/ 619 w 341"/>
                <a:gd name="T75" fmla="*/ 815 h 339"/>
                <a:gd name="T76" fmla="*/ 568 w 341"/>
                <a:gd name="T77" fmla="*/ 817 h 339"/>
                <a:gd name="T78" fmla="*/ 516 w 341"/>
                <a:gd name="T79" fmla="*/ 820 h 339"/>
                <a:gd name="T80" fmla="*/ 466 w 341"/>
                <a:gd name="T81" fmla="*/ 817 h 339"/>
                <a:gd name="T82" fmla="*/ 413 w 341"/>
                <a:gd name="T83" fmla="*/ 815 h 339"/>
                <a:gd name="T84" fmla="*/ 361 w 341"/>
                <a:gd name="T85" fmla="*/ 804 h 339"/>
                <a:gd name="T86" fmla="*/ 314 w 341"/>
                <a:gd name="T87" fmla="*/ 791 h 339"/>
                <a:gd name="T88" fmla="*/ 272 w 341"/>
                <a:gd name="T89" fmla="*/ 773 h 339"/>
                <a:gd name="T90" fmla="*/ 191 w 341"/>
                <a:gd name="T91" fmla="*/ 727 h 339"/>
                <a:gd name="T92" fmla="*/ 121 w 341"/>
                <a:gd name="T93" fmla="*/ 670 h 339"/>
                <a:gd name="T94" fmla="*/ 67 w 341"/>
                <a:gd name="T95" fmla="*/ 605 h 339"/>
                <a:gd name="T96" fmla="*/ 46 w 341"/>
                <a:gd name="T97" fmla="*/ 570 h 339"/>
                <a:gd name="T98" fmla="*/ 27 w 341"/>
                <a:gd name="T99" fmla="*/ 536 h 339"/>
                <a:gd name="T100" fmla="*/ 14 w 341"/>
                <a:gd name="T101" fmla="*/ 494 h 339"/>
                <a:gd name="T102" fmla="*/ 6 w 341"/>
                <a:gd name="T103" fmla="*/ 452 h 339"/>
                <a:gd name="T104" fmla="*/ 0 w 341"/>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1" h="339">
                  <a:moveTo>
                    <a:pt x="0" y="170"/>
                  </a:moveTo>
                  <a:lnTo>
                    <a:pt x="0" y="161"/>
                  </a:lnTo>
                  <a:lnTo>
                    <a:pt x="2" y="153"/>
                  </a:lnTo>
                  <a:lnTo>
                    <a:pt x="2" y="144"/>
                  </a:lnTo>
                  <a:lnTo>
                    <a:pt x="5" y="136"/>
                  </a:lnTo>
                  <a:lnTo>
                    <a:pt x="6" y="127"/>
                  </a:lnTo>
                  <a:lnTo>
                    <a:pt x="9" y="119"/>
                  </a:lnTo>
                  <a:lnTo>
                    <a:pt x="10" y="112"/>
                  </a:lnTo>
                  <a:lnTo>
                    <a:pt x="15" y="103"/>
                  </a:lnTo>
                  <a:lnTo>
                    <a:pt x="17" y="96"/>
                  </a:lnTo>
                  <a:lnTo>
                    <a:pt x="22" y="89"/>
                  </a:lnTo>
                  <a:lnTo>
                    <a:pt x="30" y="75"/>
                  </a:lnTo>
                  <a:lnTo>
                    <a:pt x="40" y="62"/>
                  </a:lnTo>
                  <a:lnTo>
                    <a:pt x="50" y="49"/>
                  </a:lnTo>
                  <a:lnTo>
                    <a:pt x="63" y="39"/>
                  </a:lnTo>
                  <a:lnTo>
                    <a:pt x="76" y="30"/>
                  </a:lnTo>
                  <a:lnTo>
                    <a:pt x="90" y="21"/>
                  </a:lnTo>
                  <a:lnTo>
                    <a:pt x="97" y="17"/>
                  </a:lnTo>
                  <a:lnTo>
                    <a:pt x="104" y="14"/>
                  </a:lnTo>
                  <a:lnTo>
                    <a:pt x="112" y="10"/>
                  </a:lnTo>
                  <a:lnTo>
                    <a:pt x="120" y="8"/>
                  </a:lnTo>
                  <a:lnTo>
                    <a:pt x="128" y="6"/>
                  </a:lnTo>
                  <a:lnTo>
                    <a:pt x="137" y="4"/>
                  </a:lnTo>
                  <a:lnTo>
                    <a:pt x="145" y="1"/>
                  </a:lnTo>
                  <a:lnTo>
                    <a:pt x="154" y="1"/>
                  </a:lnTo>
                  <a:lnTo>
                    <a:pt x="162" y="0"/>
                  </a:lnTo>
                  <a:lnTo>
                    <a:pt x="171" y="0"/>
                  </a:lnTo>
                  <a:lnTo>
                    <a:pt x="179" y="0"/>
                  </a:lnTo>
                  <a:lnTo>
                    <a:pt x="188" y="1"/>
                  </a:lnTo>
                  <a:lnTo>
                    <a:pt x="196" y="1"/>
                  </a:lnTo>
                  <a:lnTo>
                    <a:pt x="205" y="4"/>
                  </a:lnTo>
                  <a:lnTo>
                    <a:pt x="213" y="6"/>
                  </a:lnTo>
                  <a:lnTo>
                    <a:pt x="222" y="8"/>
                  </a:lnTo>
                  <a:lnTo>
                    <a:pt x="229" y="10"/>
                  </a:lnTo>
                  <a:lnTo>
                    <a:pt x="237" y="14"/>
                  </a:lnTo>
                  <a:lnTo>
                    <a:pt x="244" y="17"/>
                  </a:lnTo>
                  <a:lnTo>
                    <a:pt x="251" y="21"/>
                  </a:lnTo>
                  <a:lnTo>
                    <a:pt x="265" y="30"/>
                  </a:lnTo>
                  <a:lnTo>
                    <a:pt x="278" y="39"/>
                  </a:lnTo>
                  <a:lnTo>
                    <a:pt x="291" y="49"/>
                  </a:lnTo>
                  <a:lnTo>
                    <a:pt x="302" y="62"/>
                  </a:lnTo>
                  <a:lnTo>
                    <a:pt x="312" y="75"/>
                  </a:lnTo>
                  <a:lnTo>
                    <a:pt x="321" y="89"/>
                  </a:lnTo>
                  <a:lnTo>
                    <a:pt x="324" y="96"/>
                  </a:lnTo>
                  <a:lnTo>
                    <a:pt x="328" y="103"/>
                  </a:lnTo>
                  <a:lnTo>
                    <a:pt x="331" y="112"/>
                  </a:lnTo>
                  <a:lnTo>
                    <a:pt x="334" y="119"/>
                  </a:lnTo>
                  <a:lnTo>
                    <a:pt x="335" y="127"/>
                  </a:lnTo>
                  <a:lnTo>
                    <a:pt x="338" y="136"/>
                  </a:lnTo>
                  <a:lnTo>
                    <a:pt x="339" y="144"/>
                  </a:lnTo>
                  <a:lnTo>
                    <a:pt x="339" y="153"/>
                  </a:lnTo>
                  <a:lnTo>
                    <a:pt x="341" y="161"/>
                  </a:lnTo>
                  <a:lnTo>
                    <a:pt x="341" y="170"/>
                  </a:lnTo>
                  <a:lnTo>
                    <a:pt x="341" y="178"/>
                  </a:lnTo>
                  <a:lnTo>
                    <a:pt x="339" y="187"/>
                  </a:lnTo>
                  <a:lnTo>
                    <a:pt x="339" y="195"/>
                  </a:lnTo>
                  <a:lnTo>
                    <a:pt x="338" y="204"/>
                  </a:lnTo>
                  <a:lnTo>
                    <a:pt x="335" y="212"/>
                  </a:lnTo>
                  <a:lnTo>
                    <a:pt x="334" y="221"/>
                  </a:lnTo>
                  <a:lnTo>
                    <a:pt x="331" y="228"/>
                  </a:lnTo>
                  <a:lnTo>
                    <a:pt x="328" y="236"/>
                  </a:lnTo>
                  <a:lnTo>
                    <a:pt x="324" y="243"/>
                  </a:lnTo>
                  <a:lnTo>
                    <a:pt x="321" y="250"/>
                  </a:lnTo>
                  <a:lnTo>
                    <a:pt x="312" y="264"/>
                  </a:lnTo>
                  <a:lnTo>
                    <a:pt x="302" y="277"/>
                  </a:lnTo>
                  <a:lnTo>
                    <a:pt x="291" y="290"/>
                  </a:lnTo>
                  <a:lnTo>
                    <a:pt x="278" y="301"/>
                  </a:lnTo>
                  <a:lnTo>
                    <a:pt x="265" y="311"/>
                  </a:lnTo>
                  <a:lnTo>
                    <a:pt x="251" y="320"/>
                  </a:lnTo>
                  <a:lnTo>
                    <a:pt x="244" y="322"/>
                  </a:lnTo>
                  <a:lnTo>
                    <a:pt x="237" y="327"/>
                  </a:lnTo>
                  <a:lnTo>
                    <a:pt x="229" y="330"/>
                  </a:lnTo>
                  <a:lnTo>
                    <a:pt x="222" y="332"/>
                  </a:lnTo>
                  <a:lnTo>
                    <a:pt x="213" y="334"/>
                  </a:lnTo>
                  <a:lnTo>
                    <a:pt x="205" y="337"/>
                  </a:lnTo>
                  <a:lnTo>
                    <a:pt x="196" y="338"/>
                  </a:lnTo>
                  <a:lnTo>
                    <a:pt x="188" y="338"/>
                  </a:lnTo>
                  <a:lnTo>
                    <a:pt x="179" y="339"/>
                  </a:lnTo>
                  <a:lnTo>
                    <a:pt x="171" y="339"/>
                  </a:lnTo>
                  <a:lnTo>
                    <a:pt x="162" y="339"/>
                  </a:lnTo>
                  <a:lnTo>
                    <a:pt x="154" y="338"/>
                  </a:lnTo>
                  <a:lnTo>
                    <a:pt x="145" y="338"/>
                  </a:lnTo>
                  <a:lnTo>
                    <a:pt x="137" y="337"/>
                  </a:lnTo>
                  <a:lnTo>
                    <a:pt x="128" y="334"/>
                  </a:lnTo>
                  <a:lnTo>
                    <a:pt x="120" y="332"/>
                  </a:lnTo>
                  <a:lnTo>
                    <a:pt x="112" y="330"/>
                  </a:lnTo>
                  <a:lnTo>
                    <a:pt x="104" y="327"/>
                  </a:lnTo>
                  <a:lnTo>
                    <a:pt x="97" y="322"/>
                  </a:lnTo>
                  <a:lnTo>
                    <a:pt x="90" y="320"/>
                  </a:lnTo>
                  <a:lnTo>
                    <a:pt x="76" y="311"/>
                  </a:lnTo>
                  <a:lnTo>
                    <a:pt x="63" y="301"/>
                  </a:lnTo>
                  <a:lnTo>
                    <a:pt x="50" y="290"/>
                  </a:lnTo>
                  <a:lnTo>
                    <a:pt x="40" y="277"/>
                  </a:lnTo>
                  <a:lnTo>
                    <a:pt x="30" y="264"/>
                  </a:lnTo>
                  <a:lnTo>
                    <a:pt x="22" y="250"/>
                  </a:lnTo>
                  <a:lnTo>
                    <a:pt x="17" y="243"/>
                  </a:lnTo>
                  <a:lnTo>
                    <a:pt x="15" y="236"/>
                  </a:lnTo>
                  <a:lnTo>
                    <a:pt x="10" y="228"/>
                  </a:lnTo>
                  <a:lnTo>
                    <a:pt x="9" y="221"/>
                  </a:lnTo>
                  <a:lnTo>
                    <a:pt x="6" y="212"/>
                  </a:lnTo>
                  <a:lnTo>
                    <a:pt x="5"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3014" name="Rectangle 40"/>
            <p:cNvSpPr>
              <a:spLocks noChangeArrowheads="1"/>
            </p:cNvSpPr>
            <p:nvPr/>
          </p:nvSpPr>
          <p:spPr bwMode="auto">
            <a:xfrm>
              <a:off x="1610" y="188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81</a:t>
              </a:r>
              <a:endParaRPr lang="en-US" altLang="zh-CN">
                <a:solidFill>
                  <a:schemeClr val="bg1"/>
                </a:solidFill>
                <a:latin typeface="Times New Roman" pitchFamily="18" charset="0"/>
                <a:ea typeface="楷体_GB2312" pitchFamily="49" charset="-122"/>
              </a:endParaRPr>
            </a:p>
          </p:txBody>
        </p:sp>
      </p:grpSp>
      <p:grpSp>
        <p:nvGrpSpPr>
          <p:cNvPr id="82980" name="Group 41"/>
          <p:cNvGrpSpPr>
            <a:grpSpLocks/>
          </p:cNvGrpSpPr>
          <p:nvPr/>
        </p:nvGrpSpPr>
        <p:grpSpPr bwMode="auto">
          <a:xfrm>
            <a:off x="5748338" y="2181225"/>
            <a:ext cx="779462" cy="722313"/>
            <a:chOff x="3485" y="1828"/>
            <a:chExt cx="491" cy="455"/>
          </a:xfrm>
        </p:grpSpPr>
        <p:sp>
          <p:nvSpPr>
            <p:cNvPr id="83009" name="Freeform 42"/>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3010" name="Freeform 43"/>
            <p:cNvSpPr>
              <a:spLocks/>
            </p:cNvSpPr>
            <p:nvPr/>
          </p:nvSpPr>
          <p:spPr bwMode="auto">
            <a:xfrm>
              <a:off x="3485" y="1828"/>
              <a:ext cx="491" cy="455"/>
            </a:xfrm>
            <a:custGeom>
              <a:avLst/>
              <a:gdLst>
                <a:gd name="T0" fmla="*/ 0 w 340"/>
                <a:gd name="T1" fmla="*/ 389 h 339"/>
                <a:gd name="T2" fmla="*/ 1 w 340"/>
                <a:gd name="T3" fmla="*/ 348 h 339"/>
                <a:gd name="T4" fmla="*/ 19 w 340"/>
                <a:gd name="T5" fmla="*/ 306 h 339"/>
                <a:gd name="T6" fmla="*/ 29 w 340"/>
                <a:gd name="T7" fmla="*/ 270 h 339"/>
                <a:gd name="T8" fmla="*/ 52 w 340"/>
                <a:gd name="T9" fmla="*/ 232 h 339"/>
                <a:gd name="T10" fmla="*/ 90 w 340"/>
                <a:gd name="T11" fmla="*/ 183 h 339"/>
                <a:gd name="T12" fmla="*/ 150 w 340"/>
                <a:gd name="T13" fmla="*/ 119 h 339"/>
                <a:gd name="T14" fmla="*/ 225 w 340"/>
                <a:gd name="T15" fmla="*/ 72 h 339"/>
                <a:gd name="T16" fmla="*/ 290 w 340"/>
                <a:gd name="T17" fmla="*/ 42 h 339"/>
                <a:gd name="T18" fmla="*/ 338 w 340"/>
                <a:gd name="T19" fmla="*/ 23 h 339"/>
                <a:gd name="T20" fmla="*/ 386 w 340"/>
                <a:gd name="T21" fmla="*/ 15 h 339"/>
                <a:gd name="T22" fmla="*/ 436 w 340"/>
                <a:gd name="T23" fmla="*/ 1 h 339"/>
                <a:gd name="T24" fmla="*/ 488 w 340"/>
                <a:gd name="T25" fmla="*/ 0 h 339"/>
                <a:gd name="T26" fmla="*/ 539 w 340"/>
                <a:gd name="T27" fmla="*/ 0 h 339"/>
                <a:gd name="T28" fmla="*/ 591 w 340"/>
                <a:gd name="T29" fmla="*/ 1 h 339"/>
                <a:gd name="T30" fmla="*/ 643 w 340"/>
                <a:gd name="T31" fmla="*/ 15 h 339"/>
                <a:gd name="T32" fmla="*/ 686 w 340"/>
                <a:gd name="T33" fmla="*/ 23 h 339"/>
                <a:gd name="T34" fmla="*/ 734 w 340"/>
                <a:gd name="T35" fmla="*/ 42 h 339"/>
                <a:gd name="T36" fmla="*/ 799 w 340"/>
                <a:gd name="T37" fmla="*/ 72 h 339"/>
                <a:gd name="T38" fmla="*/ 877 w 340"/>
                <a:gd name="T39" fmla="*/ 119 h 339"/>
                <a:gd name="T40" fmla="*/ 940 w 340"/>
                <a:gd name="T41" fmla="*/ 183 h 339"/>
                <a:gd name="T42" fmla="*/ 972 w 340"/>
                <a:gd name="T43" fmla="*/ 232 h 339"/>
                <a:gd name="T44" fmla="*/ 995 w 340"/>
                <a:gd name="T45" fmla="*/ 270 h 339"/>
                <a:gd name="T46" fmla="*/ 1009 w 340"/>
                <a:gd name="T47" fmla="*/ 306 h 339"/>
                <a:gd name="T48" fmla="*/ 1022 w 340"/>
                <a:gd name="T49" fmla="*/ 348 h 339"/>
                <a:gd name="T50" fmla="*/ 1024 w 340"/>
                <a:gd name="T51" fmla="*/ 389 h 339"/>
                <a:gd name="T52" fmla="*/ 1024 w 340"/>
                <a:gd name="T53" fmla="*/ 411 h 339"/>
                <a:gd name="T54" fmla="*/ 1022 w 340"/>
                <a:gd name="T55" fmla="*/ 452 h 339"/>
                <a:gd name="T56" fmla="*/ 1015 w 340"/>
                <a:gd name="T57" fmla="*/ 494 h 339"/>
                <a:gd name="T58" fmla="*/ 1004 w 340"/>
                <a:gd name="T59" fmla="*/ 536 h 339"/>
                <a:gd name="T60" fmla="*/ 985 w 340"/>
                <a:gd name="T61" fmla="*/ 570 h 339"/>
                <a:gd name="T62" fmla="*/ 963 w 340"/>
                <a:gd name="T63" fmla="*/ 605 h 339"/>
                <a:gd name="T64" fmla="*/ 910 w 340"/>
                <a:gd name="T65" fmla="*/ 670 h 339"/>
                <a:gd name="T66" fmla="*/ 836 w 340"/>
                <a:gd name="T67" fmla="*/ 727 h 339"/>
                <a:gd name="T68" fmla="*/ 755 w 340"/>
                <a:gd name="T69" fmla="*/ 773 h 339"/>
                <a:gd name="T70" fmla="*/ 713 w 340"/>
                <a:gd name="T71" fmla="*/ 791 h 339"/>
                <a:gd name="T72" fmla="*/ 666 w 340"/>
                <a:gd name="T73" fmla="*/ 804 h 339"/>
                <a:gd name="T74" fmla="*/ 615 w 340"/>
                <a:gd name="T75" fmla="*/ 815 h 339"/>
                <a:gd name="T76" fmla="*/ 563 w 340"/>
                <a:gd name="T77" fmla="*/ 817 h 339"/>
                <a:gd name="T78" fmla="*/ 513 w 340"/>
                <a:gd name="T79" fmla="*/ 820 h 339"/>
                <a:gd name="T80" fmla="*/ 461 w 340"/>
                <a:gd name="T81" fmla="*/ 817 h 339"/>
                <a:gd name="T82" fmla="*/ 409 w 340"/>
                <a:gd name="T83" fmla="*/ 815 h 339"/>
                <a:gd name="T84" fmla="*/ 358 w 340"/>
                <a:gd name="T85" fmla="*/ 804 h 339"/>
                <a:gd name="T86" fmla="*/ 313 w 340"/>
                <a:gd name="T87" fmla="*/ 791 h 339"/>
                <a:gd name="T88" fmla="*/ 269 w 340"/>
                <a:gd name="T89" fmla="*/ 773 h 339"/>
                <a:gd name="T90" fmla="*/ 188 w 340"/>
                <a:gd name="T91" fmla="*/ 727 h 339"/>
                <a:gd name="T92" fmla="*/ 121 w 340"/>
                <a:gd name="T93" fmla="*/ 670 h 339"/>
                <a:gd name="T94" fmla="*/ 62 w 340"/>
                <a:gd name="T95" fmla="*/ 605 h 339"/>
                <a:gd name="T96" fmla="*/ 42 w 340"/>
                <a:gd name="T97" fmla="*/ 570 h 339"/>
                <a:gd name="T98" fmla="*/ 27 w 340"/>
                <a:gd name="T99" fmla="*/ 536 h 339"/>
                <a:gd name="T100" fmla="*/ 13 w 340"/>
                <a:gd name="T101" fmla="*/ 494 h 339"/>
                <a:gd name="T102" fmla="*/ 1 w 340"/>
                <a:gd name="T103" fmla="*/ 452 h 339"/>
                <a:gd name="T104" fmla="*/ 0 w 340"/>
                <a:gd name="T105" fmla="*/ 411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9" y="119"/>
                  </a:lnTo>
                  <a:lnTo>
                    <a:pt x="10" y="112"/>
                  </a:lnTo>
                  <a:lnTo>
                    <a:pt x="14" y="103"/>
                  </a:lnTo>
                  <a:lnTo>
                    <a:pt x="17" y="96"/>
                  </a:lnTo>
                  <a:lnTo>
                    <a:pt x="21" y="89"/>
                  </a:lnTo>
                  <a:lnTo>
                    <a:pt x="30" y="75"/>
                  </a:lnTo>
                  <a:lnTo>
                    <a:pt x="40" y="62"/>
                  </a:lnTo>
                  <a:lnTo>
                    <a:pt x="50" y="49"/>
                  </a:lnTo>
                  <a:lnTo>
                    <a:pt x="62" y="39"/>
                  </a:lnTo>
                  <a:lnTo>
                    <a:pt x="75" y="30"/>
                  </a:lnTo>
                  <a:lnTo>
                    <a:pt x="89" y="21"/>
                  </a:lnTo>
                  <a:lnTo>
                    <a:pt x="96" y="17"/>
                  </a:lnTo>
                  <a:lnTo>
                    <a:pt x="104" y="14"/>
                  </a:lnTo>
                  <a:lnTo>
                    <a:pt x="112" y="10"/>
                  </a:lnTo>
                  <a:lnTo>
                    <a:pt x="119" y="8"/>
                  </a:lnTo>
                  <a:lnTo>
                    <a:pt x="128" y="6"/>
                  </a:lnTo>
                  <a:lnTo>
                    <a:pt x="136" y="4"/>
                  </a:lnTo>
                  <a:lnTo>
                    <a:pt x="145" y="1"/>
                  </a:lnTo>
                  <a:lnTo>
                    <a:pt x="153" y="1"/>
                  </a:lnTo>
                  <a:lnTo>
                    <a:pt x="162" y="0"/>
                  </a:lnTo>
                  <a:lnTo>
                    <a:pt x="170" y="0"/>
                  </a:lnTo>
                  <a:lnTo>
                    <a:pt x="179" y="0"/>
                  </a:lnTo>
                  <a:lnTo>
                    <a:pt x="187" y="1"/>
                  </a:lnTo>
                  <a:lnTo>
                    <a:pt x="196" y="1"/>
                  </a:lnTo>
                  <a:lnTo>
                    <a:pt x="204" y="4"/>
                  </a:lnTo>
                  <a:lnTo>
                    <a:pt x="213" y="6"/>
                  </a:lnTo>
                  <a:lnTo>
                    <a:pt x="221" y="8"/>
                  </a:lnTo>
                  <a:lnTo>
                    <a:pt x="228" y="10"/>
                  </a:lnTo>
                  <a:lnTo>
                    <a:pt x="237" y="14"/>
                  </a:lnTo>
                  <a:lnTo>
                    <a:pt x="244" y="17"/>
                  </a:lnTo>
                  <a:lnTo>
                    <a:pt x="251" y="21"/>
                  </a:lnTo>
                  <a:lnTo>
                    <a:pt x="265" y="30"/>
                  </a:lnTo>
                  <a:lnTo>
                    <a:pt x="278" y="39"/>
                  </a:lnTo>
                  <a:lnTo>
                    <a:pt x="291" y="49"/>
                  </a:lnTo>
                  <a:lnTo>
                    <a:pt x="302" y="62"/>
                  </a:lnTo>
                  <a:lnTo>
                    <a:pt x="312" y="75"/>
                  </a:lnTo>
                  <a:lnTo>
                    <a:pt x="320" y="89"/>
                  </a:lnTo>
                  <a:lnTo>
                    <a:pt x="323" y="96"/>
                  </a:lnTo>
                  <a:lnTo>
                    <a:pt x="327" y="103"/>
                  </a:lnTo>
                  <a:lnTo>
                    <a:pt x="330" y="112"/>
                  </a:lnTo>
                  <a:lnTo>
                    <a:pt x="333" y="119"/>
                  </a:lnTo>
                  <a:lnTo>
                    <a:pt x="335" y="127"/>
                  </a:lnTo>
                  <a:lnTo>
                    <a:pt x="337" y="136"/>
                  </a:lnTo>
                  <a:lnTo>
                    <a:pt x="339" y="144"/>
                  </a:lnTo>
                  <a:lnTo>
                    <a:pt x="339" y="153"/>
                  </a:lnTo>
                  <a:lnTo>
                    <a:pt x="340" y="161"/>
                  </a:lnTo>
                  <a:lnTo>
                    <a:pt x="340" y="170"/>
                  </a:lnTo>
                  <a:lnTo>
                    <a:pt x="340" y="178"/>
                  </a:lnTo>
                  <a:lnTo>
                    <a:pt x="339" y="187"/>
                  </a:lnTo>
                  <a:lnTo>
                    <a:pt x="339" y="195"/>
                  </a:lnTo>
                  <a:lnTo>
                    <a:pt x="337" y="204"/>
                  </a:lnTo>
                  <a:lnTo>
                    <a:pt x="335" y="212"/>
                  </a:lnTo>
                  <a:lnTo>
                    <a:pt x="333" y="221"/>
                  </a:lnTo>
                  <a:lnTo>
                    <a:pt x="330" y="228"/>
                  </a:lnTo>
                  <a:lnTo>
                    <a:pt x="327" y="236"/>
                  </a:lnTo>
                  <a:lnTo>
                    <a:pt x="323" y="243"/>
                  </a:lnTo>
                  <a:lnTo>
                    <a:pt x="320" y="250"/>
                  </a:lnTo>
                  <a:lnTo>
                    <a:pt x="312" y="264"/>
                  </a:lnTo>
                  <a:lnTo>
                    <a:pt x="302" y="277"/>
                  </a:lnTo>
                  <a:lnTo>
                    <a:pt x="291" y="290"/>
                  </a:lnTo>
                  <a:lnTo>
                    <a:pt x="278" y="301"/>
                  </a:lnTo>
                  <a:lnTo>
                    <a:pt x="265" y="311"/>
                  </a:lnTo>
                  <a:lnTo>
                    <a:pt x="251" y="320"/>
                  </a:lnTo>
                  <a:lnTo>
                    <a:pt x="244" y="322"/>
                  </a:lnTo>
                  <a:lnTo>
                    <a:pt x="237" y="327"/>
                  </a:lnTo>
                  <a:lnTo>
                    <a:pt x="228" y="330"/>
                  </a:lnTo>
                  <a:lnTo>
                    <a:pt x="221" y="332"/>
                  </a:lnTo>
                  <a:lnTo>
                    <a:pt x="213" y="334"/>
                  </a:lnTo>
                  <a:lnTo>
                    <a:pt x="204" y="337"/>
                  </a:lnTo>
                  <a:lnTo>
                    <a:pt x="196" y="338"/>
                  </a:lnTo>
                  <a:lnTo>
                    <a:pt x="187" y="338"/>
                  </a:lnTo>
                  <a:lnTo>
                    <a:pt x="179" y="339"/>
                  </a:lnTo>
                  <a:lnTo>
                    <a:pt x="170" y="339"/>
                  </a:lnTo>
                  <a:lnTo>
                    <a:pt x="162" y="339"/>
                  </a:lnTo>
                  <a:lnTo>
                    <a:pt x="153" y="338"/>
                  </a:lnTo>
                  <a:lnTo>
                    <a:pt x="145" y="338"/>
                  </a:lnTo>
                  <a:lnTo>
                    <a:pt x="136" y="337"/>
                  </a:lnTo>
                  <a:lnTo>
                    <a:pt x="128" y="334"/>
                  </a:lnTo>
                  <a:lnTo>
                    <a:pt x="119" y="332"/>
                  </a:lnTo>
                  <a:lnTo>
                    <a:pt x="112" y="330"/>
                  </a:lnTo>
                  <a:lnTo>
                    <a:pt x="104" y="327"/>
                  </a:lnTo>
                  <a:lnTo>
                    <a:pt x="96" y="322"/>
                  </a:lnTo>
                  <a:lnTo>
                    <a:pt x="89" y="320"/>
                  </a:lnTo>
                  <a:lnTo>
                    <a:pt x="75" y="311"/>
                  </a:lnTo>
                  <a:lnTo>
                    <a:pt x="62" y="301"/>
                  </a:lnTo>
                  <a:lnTo>
                    <a:pt x="50" y="290"/>
                  </a:lnTo>
                  <a:lnTo>
                    <a:pt x="40" y="277"/>
                  </a:lnTo>
                  <a:lnTo>
                    <a:pt x="30" y="264"/>
                  </a:lnTo>
                  <a:lnTo>
                    <a:pt x="21" y="250"/>
                  </a:lnTo>
                  <a:lnTo>
                    <a:pt x="17" y="243"/>
                  </a:lnTo>
                  <a:lnTo>
                    <a:pt x="14" y="236"/>
                  </a:lnTo>
                  <a:lnTo>
                    <a:pt x="10" y="228"/>
                  </a:lnTo>
                  <a:lnTo>
                    <a:pt x="9"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3011" name="Rectangle 44"/>
            <p:cNvSpPr>
              <a:spLocks noChangeArrowheads="1"/>
            </p:cNvSpPr>
            <p:nvPr/>
          </p:nvSpPr>
          <p:spPr bwMode="auto">
            <a:xfrm>
              <a:off x="3651" y="188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76</a:t>
              </a:r>
              <a:endParaRPr lang="en-US" altLang="zh-CN">
                <a:solidFill>
                  <a:schemeClr val="bg1"/>
                </a:solidFill>
                <a:latin typeface="Times New Roman" pitchFamily="18" charset="0"/>
                <a:ea typeface="楷体_GB2312" pitchFamily="49" charset="-122"/>
              </a:endParaRPr>
            </a:p>
          </p:txBody>
        </p:sp>
      </p:grpSp>
      <p:grpSp>
        <p:nvGrpSpPr>
          <p:cNvPr id="82981" name="Group 45"/>
          <p:cNvGrpSpPr>
            <a:grpSpLocks/>
          </p:cNvGrpSpPr>
          <p:nvPr/>
        </p:nvGrpSpPr>
        <p:grpSpPr bwMode="auto">
          <a:xfrm>
            <a:off x="1838325" y="3619500"/>
            <a:ext cx="782638" cy="719138"/>
            <a:chOff x="1022" y="2734"/>
            <a:chExt cx="493" cy="453"/>
          </a:xfrm>
        </p:grpSpPr>
        <p:sp>
          <p:nvSpPr>
            <p:cNvPr id="83006" name="Freeform 46"/>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3007" name="Freeform 47"/>
            <p:cNvSpPr>
              <a:spLocks/>
            </p:cNvSpPr>
            <p:nvPr/>
          </p:nvSpPr>
          <p:spPr bwMode="auto">
            <a:xfrm>
              <a:off x="1022" y="2734"/>
              <a:ext cx="493" cy="453"/>
            </a:xfrm>
            <a:custGeom>
              <a:avLst/>
              <a:gdLst>
                <a:gd name="T0" fmla="*/ 0 w 340"/>
                <a:gd name="T1" fmla="*/ 381 h 340"/>
                <a:gd name="T2" fmla="*/ 6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6 w 340"/>
                <a:gd name="T17" fmla="*/ 41 h 340"/>
                <a:gd name="T18" fmla="*/ 341 w 340"/>
                <a:gd name="T19" fmla="*/ 23 h 340"/>
                <a:gd name="T20" fmla="*/ 392 w 340"/>
                <a:gd name="T21" fmla="*/ 15 h 340"/>
                <a:gd name="T22" fmla="*/ 442 w 340"/>
                <a:gd name="T23" fmla="*/ 5 h 340"/>
                <a:gd name="T24" fmla="*/ 494 w 340"/>
                <a:gd name="T25" fmla="*/ 0 h 340"/>
                <a:gd name="T26" fmla="*/ 547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7 w 340"/>
                <a:gd name="T39" fmla="*/ 119 h 340"/>
                <a:gd name="T40" fmla="*/ 950 w 340"/>
                <a:gd name="T41" fmla="*/ 177 h 340"/>
                <a:gd name="T42" fmla="*/ 985 w 340"/>
                <a:gd name="T43" fmla="*/ 228 h 340"/>
                <a:gd name="T44" fmla="*/ 1009 w 340"/>
                <a:gd name="T45" fmla="*/ 265 h 340"/>
                <a:gd name="T46" fmla="*/ 1022 w 340"/>
                <a:gd name="T47" fmla="*/ 300 h 340"/>
                <a:gd name="T48" fmla="*/ 1034 w 340"/>
                <a:gd name="T49" fmla="*/ 341 h 340"/>
                <a:gd name="T50" fmla="*/ 1037 w 340"/>
                <a:gd name="T51" fmla="*/ 381 h 340"/>
                <a:gd name="T52" fmla="*/ 1037 w 340"/>
                <a:gd name="T53" fmla="*/ 402 h 340"/>
                <a:gd name="T54" fmla="*/ 1034 w 340"/>
                <a:gd name="T55" fmla="*/ 442 h 340"/>
                <a:gd name="T56" fmla="*/ 1031 w 340"/>
                <a:gd name="T57" fmla="*/ 482 h 340"/>
                <a:gd name="T58" fmla="*/ 1015 w 340"/>
                <a:gd name="T59" fmla="*/ 522 h 340"/>
                <a:gd name="T60" fmla="*/ 1001 w 340"/>
                <a:gd name="T61" fmla="*/ 557 h 340"/>
                <a:gd name="T62" fmla="*/ 977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8 w 340"/>
                <a:gd name="T87" fmla="*/ 774 h 340"/>
                <a:gd name="T88" fmla="*/ 276 w 340"/>
                <a:gd name="T89" fmla="*/ 757 h 340"/>
                <a:gd name="T90" fmla="*/ 191 w 340"/>
                <a:gd name="T91" fmla="*/ 714 h 340"/>
                <a:gd name="T92" fmla="*/ 122 w 340"/>
                <a:gd name="T93" fmla="*/ 656 h 340"/>
                <a:gd name="T94" fmla="*/ 67 w 340"/>
                <a:gd name="T95" fmla="*/ 593 h 340"/>
                <a:gd name="T96" fmla="*/ 42 w 340"/>
                <a:gd name="T97" fmla="*/ 557 h 340"/>
                <a:gd name="T98" fmla="*/ 28 w 340"/>
                <a:gd name="T99" fmla="*/ 522 h 340"/>
                <a:gd name="T100" fmla="*/ 15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5" y="136"/>
                  </a:lnTo>
                  <a:lnTo>
                    <a:pt x="6" y="127"/>
                  </a:lnTo>
                  <a:lnTo>
                    <a:pt x="9" y="119"/>
                  </a:lnTo>
                  <a:lnTo>
                    <a:pt x="10" y="112"/>
                  </a:lnTo>
                  <a:lnTo>
                    <a:pt x="14" y="103"/>
                  </a:lnTo>
                  <a:lnTo>
                    <a:pt x="17" y="96"/>
                  </a:lnTo>
                  <a:lnTo>
                    <a:pt x="22"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1"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1"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2" y="251"/>
                  </a:lnTo>
                  <a:lnTo>
                    <a:pt x="17" y="243"/>
                  </a:lnTo>
                  <a:lnTo>
                    <a:pt x="14" y="236"/>
                  </a:lnTo>
                  <a:lnTo>
                    <a:pt x="10" y="228"/>
                  </a:lnTo>
                  <a:lnTo>
                    <a:pt x="9" y="221"/>
                  </a:lnTo>
                  <a:lnTo>
                    <a:pt x="6" y="212"/>
                  </a:lnTo>
                  <a:lnTo>
                    <a:pt x="5"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3008" name="Rectangle 48"/>
            <p:cNvSpPr>
              <a:spLocks noChangeArrowheads="1"/>
            </p:cNvSpPr>
            <p:nvPr/>
          </p:nvSpPr>
          <p:spPr bwMode="auto">
            <a:xfrm>
              <a:off x="1171" y="2769"/>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49</a:t>
              </a:r>
              <a:endParaRPr lang="en-US" altLang="zh-CN">
                <a:solidFill>
                  <a:schemeClr val="bg1"/>
                </a:solidFill>
                <a:latin typeface="Times New Roman" pitchFamily="18" charset="0"/>
                <a:ea typeface="楷体_GB2312" pitchFamily="49" charset="-122"/>
              </a:endParaRPr>
            </a:p>
          </p:txBody>
        </p:sp>
      </p:grpSp>
      <p:grpSp>
        <p:nvGrpSpPr>
          <p:cNvPr id="82982" name="Group 49"/>
          <p:cNvGrpSpPr>
            <a:grpSpLocks/>
          </p:cNvGrpSpPr>
          <p:nvPr/>
        </p:nvGrpSpPr>
        <p:grpSpPr bwMode="auto">
          <a:xfrm>
            <a:off x="3403600" y="3619500"/>
            <a:ext cx="779463" cy="719138"/>
            <a:chOff x="2008" y="2734"/>
            <a:chExt cx="491" cy="453"/>
          </a:xfrm>
        </p:grpSpPr>
        <p:sp>
          <p:nvSpPr>
            <p:cNvPr id="83003" name="Freeform 50"/>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3004" name="Freeform 51"/>
            <p:cNvSpPr>
              <a:spLocks/>
            </p:cNvSpPr>
            <p:nvPr/>
          </p:nvSpPr>
          <p:spPr bwMode="auto">
            <a:xfrm>
              <a:off x="2008" y="2734"/>
              <a:ext cx="491" cy="453"/>
            </a:xfrm>
            <a:custGeom>
              <a:avLst/>
              <a:gdLst>
                <a:gd name="T0" fmla="*/ 0 w 340"/>
                <a:gd name="T1" fmla="*/ 381 h 340"/>
                <a:gd name="T2" fmla="*/ 1 w 340"/>
                <a:gd name="T3" fmla="*/ 341 h 340"/>
                <a:gd name="T4" fmla="*/ 14 w 340"/>
                <a:gd name="T5" fmla="*/ 300 h 340"/>
                <a:gd name="T6" fmla="*/ 29 w 340"/>
                <a:gd name="T7" fmla="*/ 265 h 340"/>
                <a:gd name="T8" fmla="*/ 52 w 340"/>
                <a:gd name="T9" fmla="*/ 228 h 340"/>
                <a:gd name="T10" fmla="*/ 88 w 340"/>
                <a:gd name="T11" fmla="*/ 177 h 340"/>
                <a:gd name="T12" fmla="*/ 149 w 340"/>
                <a:gd name="T13" fmla="*/ 119 h 340"/>
                <a:gd name="T14" fmla="*/ 225 w 340"/>
                <a:gd name="T15" fmla="*/ 71 h 340"/>
                <a:gd name="T16" fmla="*/ 290 w 340"/>
                <a:gd name="T17" fmla="*/ 41 h 340"/>
                <a:gd name="T18" fmla="*/ 338 w 340"/>
                <a:gd name="T19" fmla="*/ 23 h 340"/>
                <a:gd name="T20" fmla="*/ 381 w 340"/>
                <a:gd name="T21" fmla="*/ 15 h 340"/>
                <a:gd name="T22" fmla="*/ 433 w 340"/>
                <a:gd name="T23" fmla="*/ 5 h 340"/>
                <a:gd name="T24" fmla="*/ 485 w 340"/>
                <a:gd name="T25" fmla="*/ 0 h 340"/>
                <a:gd name="T26" fmla="*/ 536 w 340"/>
                <a:gd name="T27" fmla="*/ 0 h 340"/>
                <a:gd name="T28" fmla="*/ 588 w 340"/>
                <a:gd name="T29" fmla="*/ 5 h 340"/>
                <a:gd name="T30" fmla="*/ 638 w 340"/>
                <a:gd name="T31" fmla="*/ 15 h 340"/>
                <a:gd name="T32" fmla="*/ 686 w 340"/>
                <a:gd name="T33" fmla="*/ 23 h 340"/>
                <a:gd name="T34" fmla="*/ 732 w 340"/>
                <a:gd name="T35" fmla="*/ 41 h 340"/>
                <a:gd name="T36" fmla="*/ 799 w 340"/>
                <a:gd name="T37" fmla="*/ 71 h 340"/>
                <a:gd name="T38" fmla="*/ 874 w 340"/>
                <a:gd name="T39" fmla="*/ 119 h 340"/>
                <a:gd name="T40" fmla="*/ 936 w 340"/>
                <a:gd name="T41" fmla="*/ 177 h 340"/>
                <a:gd name="T42" fmla="*/ 972 w 340"/>
                <a:gd name="T43" fmla="*/ 228 h 340"/>
                <a:gd name="T44" fmla="*/ 995 w 340"/>
                <a:gd name="T45" fmla="*/ 265 h 340"/>
                <a:gd name="T46" fmla="*/ 1005 w 340"/>
                <a:gd name="T47" fmla="*/ 300 h 340"/>
                <a:gd name="T48" fmla="*/ 1018 w 340"/>
                <a:gd name="T49" fmla="*/ 341 h 340"/>
                <a:gd name="T50" fmla="*/ 1024 w 340"/>
                <a:gd name="T51" fmla="*/ 381 h 340"/>
                <a:gd name="T52" fmla="*/ 1024 w 340"/>
                <a:gd name="T53" fmla="*/ 402 h 340"/>
                <a:gd name="T54" fmla="*/ 1018 w 340"/>
                <a:gd name="T55" fmla="*/ 442 h 340"/>
                <a:gd name="T56" fmla="*/ 1015 w 340"/>
                <a:gd name="T57" fmla="*/ 482 h 340"/>
                <a:gd name="T58" fmla="*/ 1004 w 340"/>
                <a:gd name="T59" fmla="*/ 522 h 340"/>
                <a:gd name="T60" fmla="*/ 985 w 340"/>
                <a:gd name="T61" fmla="*/ 557 h 340"/>
                <a:gd name="T62" fmla="*/ 963 w 340"/>
                <a:gd name="T63" fmla="*/ 593 h 340"/>
                <a:gd name="T64" fmla="*/ 907 w 340"/>
                <a:gd name="T65" fmla="*/ 656 h 340"/>
                <a:gd name="T66" fmla="*/ 835 w 340"/>
                <a:gd name="T67" fmla="*/ 714 h 340"/>
                <a:gd name="T68" fmla="*/ 752 w 340"/>
                <a:gd name="T69" fmla="*/ 757 h 340"/>
                <a:gd name="T70" fmla="*/ 711 w 340"/>
                <a:gd name="T71" fmla="*/ 774 h 340"/>
                <a:gd name="T72" fmla="*/ 666 w 340"/>
                <a:gd name="T73" fmla="*/ 789 h 340"/>
                <a:gd name="T74" fmla="*/ 615 w 340"/>
                <a:gd name="T75" fmla="*/ 797 h 340"/>
                <a:gd name="T76" fmla="*/ 563 w 340"/>
                <a:gd name="T77" fmla="*/ 799 h 340"/>
                <a:gd name="T78" fmla="*/ 513 w 340"/>
                <a:gd name="T79" fmla="*/ 805 h 340"/>
                <a:gd name="T80" fmla="*/ 461 w 340"/>
                <a:gd name="T81" fmla="*/ 799 h 340"/>
                <a:gd name="T82" fmla="*/ 409 w 340"/>
                <a:gd name="T83" fmla="*/ 797 h 340"/>
                <a:gd name="T84" fmla="*/ 358 w 340"/>
                <a:gd name="T85" fmla="*/ 789 h 340"/>
                <a:gd name="T86" fmla="*/ 310 w 340"/>
                <a:gd name="T87" fmla="*/ 774 h 340"/>
                <a:gd name="T88" fmla="*/ 269 w 340"/>
                <a:gd name="T89" fmla="*/ 757 h 340"/>
                <a:gd name="T90" fmla="*/ 188 w 340"/>
                <a:gd name="T91" fmla="*/ 714 h 340"/>
                <a:gd name="T92" fmla="*/ 117 w 340"/>
                <a:gd name="T93" fmla="*/ 656 h 340"/>
                <a:gd name="T94" fmla="*/ 62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5" y="127"/>
                  </a:lnTo>
                  <a:lnTo>
                    <a:pt x="8" y="119"/>
                  </a:lnTo>
                  <a:lnTo>
                    <a:pt x="10" y="112"/>
                  </a:lnTo>
                  <a:lnTo>
                    <a:pt x="14" y="103"/>
                  </a:lnTo>
                  <a:lnTo>
                    <a:pt x="17" y="96"/>
                  </a:lnTo>
                  <a:lnTo>
                    <a:pt x="21" y="89"/>
                  </a:lnTo>
                  <a:lnTo>
                    <a:pt x="29" y="75"/>
                  </a:lnTo>
                  <a:lnTo>
                    <a:pt x="39" y="62"/>
                  </a:lnTo>
                  <a:lnTo>
                    <a:pt x="49"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5" y="2"/>
                  </a:lnTo>
                  <a:lnTo>
                    <a:pt x="204" y="4"/>
                  </a:lnTo>
                  <a:lnTo>
                    <a:pt x="212" y="6"/>
                  </a:lnTo>
                  <a:lnTo>
                    <a:pt x="221" y="9"/>
                  </a:lnTo>
                  <a:lnTo>
                    <a:pt x="228" y="10"/>
                  </a:lnTo>
                  <a:lnTo>
                    <a:pt x="236" y="14"/>
                  </a:lnTo>
                  <a:lnTo>
                    <a:pt x="243" y="17"/>
                  </a:lnTo>
                  <a:lnTo>
                    <a:pt x="250" y="21"/>
                  </a:lnTo>
                  <a:lnTo>
                    <a:pt x="265" y="30"/>
                  </a:lnTo>
                  <a:lnTo>
                    <a:pt x="277" y="40"/>
                  </a:lnTo>
                  <a:lnTo>
                    <a:pt x="290" y="50"/>
                  </a:lnTo>
                  <a:lnTo>
                    <a:pt x="301" y="62"/>
                  </a:lnTo>
                  <a:lnTo>
                    <a:pt x="311" y="75"/>
                  </a:lnTo>
                  <a:lnTo>
                    <a:pt x="320" y="89"/>
                  </a:lnTo>
                  <a:lnTo>
                    <a:pt x="323" y="96"/>
                  </a:lnTo>
                  <a:lnTo>
                    <a:pt x="327" y="103"/>
                  </a:lnTo>
                  <a:lnTo>
                    <a:pt x="330" y="112"/>
                  </a:lnTo>
                  <a:lnTo>
                    <a:pt x="333" y="119"/>
                  </a:lnTo>
                  <a:lnTo>
                    <a:pt x="334" y="127"/>
                  </a:lnTo>
                  <a:lnTo>
                    <a:pt x="337" y="136"/>
                  </a:lnTo>
                  <a:lnTo>
                    <a:pt x="338" y="144"/>
                  </a:lnTo>
                  <a:lnTo>
                    <a:pt x="338" y="153"/>
                  </a:lnTo>
                  <a:lnTo>
                    <a:pt x="340" y="161"/>
                  </a:lnTo>
                  <a:lnTo>
                    <a:pt x="340" y="170"/>
                  </a:lnTo>
                  <a:lnTo>
                    <a:pt x="340" y="178"/>
                  </a:lnTo>
                  <a:lnTo>
                    <a:pt x="338" y="187"/>
                  </a:lnTo>
                  <a:lnTo>
                    <a:pt x="338" y="195"/>
                  </a:lnTo>
                  <a:lnTo>
                    <a:pt x="337" y="204"/>
                  </a:lnTo>
                  <a:lnTo>
                    <a:pt x="334" y="212"/>
                  </a:lnTo>
                  <a:lnTo>
                    <a:pt x="333" y="221"/>
                  </a:lnTo>
                  <a:lnTo>
                    <a:pt x="330" y="228"/>
                  </a:lnTo>
                  <a:lnTo>
                    <a:pt x="327" y="236"/>
                  </a:lnTo>
                  <a:lnTo>
                    <a:pt x="323" y="243"/>
                  </a:lnTo>
                  <a:lnTo>
                    <a:pt x="320" y="251"/>
                  </a:lnTo>
                  <a:lnTo>
                    <a:pt x="311" y="265"/>
                  </a:lnTo>
                  <a:lnTo>
                    <a:pt x="301" y="277"/>
                  </a:lnTo>
                  <a:lnTo>
                    <a:pt x="290" y="290"/>
                  </a:lnTo>
                  <a:lnTo>
                    <a:pt x="277" y="302"/>
                  </a:lnTo>
                  <a:lnTo>
                    <a:pt x="265" y="311"/>
                  </a:lnTo>
                  <a:lnTo>
                    <a:pt x="250" y="320"/>
                  </a:lnTo>
                  <a:lnTo>
                    <a:pt x="243" y="323"/>
                  </a:lnTo>
                  <a:lnTo>
                    <a:pt x="236" y="327"/>
                  </a:lnTo>
                  <a:lnTo>
                    <a:pt x="228" y="330"/>
                  </a:lnTo>
                  <a:lnTo>
                    <a:pt x="221" y="333"/>
                  </a:lnTo>
                  <a:lnTo>
                    <a:pt x="212" y="334"/>
                  </a:lnTo>
                  <a:lnTo>
                    <a:pt x="204" y="337"/>
                  </a:lnTo>
                  <a:lnTo>
                    <a:pt x="195"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49" y="290"/>
                  </a:lnTo>
                  <a:lnTo>
                    <a:pt x="39" y="277"/>
                  </a:lnTo>
                  <a:lnTo>
                    <a:pt x="29" y="265"/>
                  </a:lnTo>
                  <a:lnTo>
                    <a:pt x="21" y="251"/>
                  </a:lnTo>
                  <a:lnTo>
                    <a:pt x="17" y="243"/>
                  </a:lnTo>
                  <a:lnTo>
                    <a:pt x="14" y="236"/>
                  </a:lnTo>
                  <a:lnTo>
                    <a:pt x="10" y="228"/>
                  </a:lnTo>
                  <a:lnTo>
                    <a:pt x="8" y="221"/>
                  </a:lnTo>
                  <a:lnTo>
                    <a:pt x="5"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3005" name="Rectangle 52"/>
            <p:cNvSpPr>
              <a:spLocks noChangeArrowheads="1"/>
            </p:cNvSpPr>
            <p:nvPr/>
          </p:nvSpPr>
          <p:spPr bwMode="auto">
            <a:xfrm>
              <a:off x="2063" y="2805"/>
              <a:ext cx="351"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38</a:t>
              </a:r>
              <a:endParaRPr lang="en-US" altLang="zh-CN">
                <a:solidFill>
                  <a:schemeClr val="bg1"/>
                </a:solidFill>
                <a:latin typeface="Times New Roman" pitchFamily="18" charset="0"/>
                <a:ea typeface="楷体_GB2312" pitchFamily="49" charset="-122"/>
              </a:endParaRPr>
            </a:p>
          </p:txBody>
        </p:sp>
      </p:grpSp>
      <p:grpSp>
        <p:nvGrpSpPr>
          <p:cNvPr id="82983" name="Group 53"/>
          <p:cNvGrpSpPr>
            <a:grpSpLocks/>
          </p:cNvGrpSpPr>
          <p:nvPr/>
        </p:nvGrpSpPr>
        <p:grpSpPr bwMode="auto">
          <a:xfrm>
            <a:off x="4965700" y="3619500"/>
            <a:ext cx="782638" cy="719138"/>
            <a:chOff x="2992" y="2734"/>
            <a:chExt cx="493" cy="453"/>
          </a:xfrm>
        </p:grpSpPr>
        <p:sp>
          <p:nvSpPr>
            <p:cNvPr id="83000" name="Freeform 54"/>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close/>
                </a:path>
              </a:pathLst>
            </a:custGeom>
            <a:solidFill>
              <a:schemeClr val="tx1"/>
            </a:solidFill>
            <a:ln w="38100" cmpd="sng">
              <a:solidFill>
                <a:schemeClr val="tx1"/>
              </a:solidFill>
              <a:round/>
              <a:headEnd/>
              <a:tailEnd/>
            </a:ln>
          </p:spPr>
          <p:txBody>
            <a:bodyPr/>
            <a:lstStyle/>
            <a:p>
              <a:endParaRPr lang="zh-CN" altLang="en-US"/>
            </a:p>
          </p:txBody>
        </p:sp>
        <p:sp>
          <p:nvSpPr>
            <p:cNvPr id="83001" name="Freeform 55"/>
            <p:cNvSpPr>
              <a:spLocks/>
            </p:cNvSpPr>
            <p:nvPr/>
          </p:nvSpPr>
          <p:spPr bwMode="auto">
            <a:xfrm>
              <a:off x="2992" y="2734"/>
              <a:ext cx="493" cy="453"/>
            </a:xfrm>
            <a:custGeom>
              <a:avLst/>
              <a:gdLst>
                <a:gd name="T0" fmla="*/ 0 w 340"/>
                <a:gd name="T1" fmla="*/ 381 h 340"/>
                <a:gd name="T2" fmla="*/ 1 w 340"/>
                <a:gd name="T3" fmla="*/ 341 h 340"/>
                <a:gd name="T4" fmla="*/ 19 w 340"/>
                <a:gd name="T5" fmla="*/ 300 h 340"/>
                <a:gd name="T6" fmla="*/ 32 w 340"/>
                <a:gd name="T7" fmla="*/ 265 h 340"/>
                <a:gd name="T8" fmla="*/ 52 w 340"/>
                <a:gd name="T9" fmla="*/ 228 h 340"/>
                <a:gd name="T10" fmla="*/ 93 w 340"/>
                <a:gd name="T11" fmla="*/ 177 h 340"/>
                <a:gd name="T12" fmla="*/ 154 w 340"/>
                <a:gd name="T13" fmla="*/ 119 h 340"/>
                <a:gd name="T14" fmla="*/ 229 w 340"/>
                <a:gd name="T15" fmla="*/ 71 h 340"/>
                <a:gd name="T16" fmla="*/ 293 w 340"/>
                <a:gd name="T17" fmla="*/ 41 h 340"/>
                <a:gd name="T18" fmla="*/ 341 w 340"/>
                <a:gd name="T19" fmla="*/ 23 h 340"/>
                <a:gd name="T20" fmla="*/ 387 w 340"/>
                <a:gd name="T21" fmla="*/ 15 h 340"/>
                <a:gd name="T22" fmla="*/ 439 w 340"/>
                <a:gd name="T23" fmla="*/ 5 h 340"/>
                <a:gd name="T24" fmla="*/ 490 w 340"/>
                <a:gd name="T25" fmla="*/ 0 h 340"/>
                <a:gd name="T26" fmla="*/ 542 w 340"/>
                <a:gd name="T27" fmla="*/ 0 h 340"/>
                <a:gd name="T28" fmla="*/ 597 w 340"/>
                <a:gd name="T29" fmla="*/ 5 h 340"/>
                <a:gd name="T30" fmla="*/ 650 w 340"/>
                <a:gd name="T31" fmla="*/ 15 h 340"/>
                <a:gd name="T32" fmla="*/ 696 w 340"/>
                <a:gd name="T33" fmla="*/ 23 h 340"/>
                <a:gd name="T34" fmla="*/ 744 w 340"/>
                <a:gd name="T35" fmla="*/ 41 h 340"/>
                <a:gd name="T36" fmla="*/ 808 w 340"/>
                <a:gd name="T37" fmla="*/ 71 h 340"/>
                <a:gd name="T38" fmla="*/ 885 w 340"/>
                <a:gd name="T39" fmla="*/ 119 h 340"/>
                <a:gd name="T40" fmla="*/ 950 w 340"/>
                <a:gd name="T41" fmla="*/ 177 h 340"/>
                <a:gd name="T42" fmla="*/ 985 w 340"/>
                <a:gd name="T43" fmla="*/ 228 h 340"/>
                <a:gd name="T44" fmla="*/ 1008 w 340"/>
                <a:gd name="T45" fmla="*/ 265 h 340"/>
                <a:gd name="T46" fmla="*/ 1018 w 340"/>
                <a:gd name="T47" fmla="*/ 300 h 340"/>
                <a:gd name="T48" fmla="*/ 1034 w 340"/>
                <a:gd name="T49" fmla="*/ 341 h 340"/>
                <a:gd name="T50" fmla="*/ 1037 w 340"/>
                <a:gd name="T51" fmla="*/ 381 h 340"/>
                <a:gd name="T52" fmla="*/ 1037 w 340"/>
                <a:gd name="T53" fmla="*/ 402 h 340"/>
                <a:gd name="T54" fmla="*/ 1034 w 340"/>
                <a:gd name="T55" fmla="*/ 442 h 340"/>
                <a:gd name="T56" fmla="*/ 1028 w 340"/>
                <a:gd name="T57" fmla="*/ 482 h 340"/>
                <a:gd name="T58" fmla="*/ 1015 w 340"/>
                <a:gd name="T59" fmla="*/ 522 h 340"/>
                <a:gd name="T60" fmla="*/ 996 w 340"/>
                <a:gd name="T61" fmla="*/ 557 h 340"/>
                <a:gd name="T62" fmla="*/ 976 w 340"/>
                <a:gd name="T63" fmla="*/ 593 h 340"/>
                <a:gd name="T64" fmla="*/ 921 w 340"/>
                <a:gd name="T65" fmla="*/ 656 h 340"/>
                <a:gd name="T66" fmla="*/ 847 w 340"/>
                <a:gd name="T67" fmla="*/ 714 h 340"/>
                <a:gd name="T68" fmla="*/ 766 w 340"/>
                <a:gd name="T69" fmla="*/ 757 h 340"/>
                <a:gd name="T70" fmla="*/ 724 w 340"/>
                <a:gd name="T71" fmla="*/ 774 h 340"/>
                <a:gd name="T72" fmla="*/ 673 w 340"/>
                <a:gd name="T73" fmla="*/ 789 h 340"/>
                <a:gd name="T74" fmla="*/ 622 w 340"/>
                <a:gd name="T75" fmla="*/ 797 h 340"/>
                <a:gd name="T76" fmla="*/ 570 w 340"/>
                <a:gd name="T77" fmla="*/ 799 h 340"/>
                <a:gd name="T78" fmla="*/ 519 w 340"/>
                <a:gd name="T79" fmla="*/ 805 h 340"/>
                <a:gd name="T80" fmla="*/ 467 w 340"/>
                <a:gd name="T81" fmla="*/ 799 h 340"/>
                <a:gd name="T82" fmla="*/ 415 w 340"/>
                <a:gd name="T83" fmla="*/ 797 h 340"/>
                <a:gd name="T84" fmla="*/ 364 w 340"/>
                <a:gd name="T85" fmla="*/ 789 h 340"/>
                <a:gd name="T86" fmla="*/ 313 w 340"/>
                <a:gd name="T87" fmla="*/ 774 h 340"/>
                <a:gd name="T88" fmla="*/ 271 w 340"/>
                <a:gd name="T89" fmla="*/ 757 h 340"/>
                <a:gd name="T90" fmla="*/ 190 w 340"/>
                <a:gd name="T91" fmla="*/ 714 h 340"/>
                <a:gd name="T92" fmla="*/ 122 w 340"/>
                <a:gd name="T93" fmla="*/ 656 h 340"/>
                <a:gd name="T94" fmla="*/ 64 w 340"/>
                <a:gd name="T95" fmla="*/ 593 h 340"/>
                <a:gd name="T96" fmla="*/ 42 w 340"/>
                <a:gd name="T97" fmla="*/ 557 h 340"/>
                <a:gd name="T98" fmla="*/ 25 w 340"/>
                <a:gd name="T99" fmla="*/ 522 h 340"/>
                <a:gd name="T100" fmla="*/ 13 w 340"/>
                <a:gd name="T101" fmla="*/ 482 h 340"/>
                <a:gd name="T102" fmla="*/ 1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50" y="50"/>
                  </a:lnTo>
                  <a:lnTo>
                    <a:pt x="62" y="40"/>
                  </a:lnTo>
                  <a:lnTo>
                    <a:pt x="75" y="30"/>
                  </a:lnTo>
                  <a:lnTo>
                    <a:pt x="89" y="21"/>
                  </a:lnTo>
                  <a:lnTo>
                    <a:pt x="96" y="17"/>
                  </a:lnTo>
                  <a:lnTo>
                    <a:pt x="103" y="14"/>
                  </a:lnTo>
                  <a:lnTo>
                    <a:pt x="112" y="10"/>
                  </a:lnTo>
                  <a:lnTo>
                    <a:pt x="119" y="9"/>
                  </a:lnTo>
                  <a:lnTo>
                    <a:pt x="127" y="6"/>
                  </a:lnTo>
                  <a:lnTo>
                    <a:pt x="136" y="4"/>
                  </a:lnTo>
                  <a:lnTo>
                    <a:pt x="144" y="2"/>
                  </a:lnTo>
                  <a:lnTo>
                    <a:pt x="153" y="2"/>
                  </a:lnTo>
                  <a:lnTo>
                    <a:pt x="161" y="0"/>
                  </a:lnTo>
                  <a:lnTo>
                    <a:pt x="170" y="0"/>
                  </a:lnTo>
                  <a:lnTo>
                    <a:pt x="178"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0" y="50"/>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1"/>
                  </a:lnTo>
                  <a:lnTo>
                    <a:pt x="330" y="228"/>
                  </a:lnTo>
                  <a:lnTo>
                    <a:pt x="327" y="236"/>
                  </a:lnTo>
                  <a:lnTo>
                    <a:pt x="323" y="243"/>
                  </a:lnTo>
                  <a:lnTo>
                    <a:pt x="320" y="251"/>
                  </a:lnTo>
                  <a:lnTo>
                    <a:pt x="312" y="265"/>
                  </a:lnTo>
                  <a:lnTo>
                    <a:pt x="302" y="277"/>
                  </a:lnTo>
                  <a:lnTo>
                    <a:pt x="290"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8" y="340"/>
                  </a:lnTo>
                  <a:lnTo>
                    <a:pt x="170" y="340"/>
                  </a:lnTo>
                  <a:lnTo>
                    <a:pt x="161" y="340"/>
                  </a:lnTo>
                  <a:lnTo>
                    <a:pt x="153" y="338"/>
                  </a:lnTo>
                  <a:lnTo>
                    <a:pt x="144" y="338"/>
                  </a:lnTo>
                  <a:lnTo>
                    <a:pt x="136" y="337"/>
                  </a:lnTo>
                  <a:lnTo>
                    <a:pt x="127" y="334"/>
                  </a:lnTo>
                  <a:lnTo>
                    <a:pt x="119" y="333"/>
                  </a:lnTo>
                  <a:lnTo>
                    <a:pt x="112" y="330"/>
                  </a:lnTo>
                  <a:lnTo>
                    <a:pt x="103" y="327"/>
                  </a:lnTo>
                  <a:lnTo>
                    <a:pt x="96" y="323"/>
                  </a:lnTo>
                  <a:lnTo>
                    <a:pt x="89" y="320"/>
                  </a:lnTo>
                  <a:lnTo>
                    <a:pt x="75" y="311"/>
                  </a:lnTo>
                  <a:lnTo>
                    <a:pt x="62" y="302"/>
                  </a:lnTo>
                  <a:lnTo>
                    <a:pt x="50" y="290"/>
                  </a:lnTo>
                  <a:lnTo>
                    <a:pt x="40" y="277"/>
                  </a:lnTo>
                  <a:lnTo>
                    <a:pt x="30" y="265"/>
                  </a:lnTo>
                  <a:lnTo>
                    <a:pt x="21" y="251"/>
                  </a:lnTo>
                  <a:lnTo>
                    <a:pt x="17" y="243"/>
                  </a:lnTo>
                  <a:lnTo>
                    <a:pt x="14" y="236"/>
                  </a:lnTo>
                  <a:lnTo>
                    <a:pt x="10" y="228"/>
                  </a:lnTo>
                  <a:lnTo>
                    <a:pt x="8" y="221"/>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3002" name="Rectangle 56"/>
            <p:cNvSpPr>
              <a:spLocks noChangeArrowheads="1"/>
            </p:cNvSpPr>
            <p:nvPr/>
          </p:nvSpPr>
          <p:spPr bwMode="auto">
            <a:xfrm>
              <a:off x="3071" y="2769"/>
              <a:ext cx="270"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27</a:t>
              </a:r>
              <a:endParaRPr lang="en-US" altLang="zh-CN">
                <a:solidFill>
                  <a:schemeClr val="bg1"/>
                </a:solidFill>
                <a:latin typeface="Times New Roman" pitchFamily="18" charset="0"/>
                <a:ea typeface="楷体_GB2312" pitchFamily="49" charset="-122"/>
              </a:endParaRPr>
            </a:p>
          </p:txBody>
        </p:sp>
      </p:grpSp>
      <p:grpSp>
        <p:nvGrpSpPr>
          <p:cNvPr id="82984" name="Group 57"/>
          <p:cNvGrpSpPr>
            <a:grpSpLocks/>
          </p:cNvGrpSpPr>
          <p:nvPr/>
        </p:nvGrpSpPr>
        <p:grpSpPr bwMode="auto">
          <a:xfrm>
            <a:off x="6527800" y="3619500"/>
            <a:ext cx="781050" cy="719138"/>
            <a:chOff x="3976" y="2734"/>
            <a:chExt cx="492" cy="453"/>
          </a:xfrm>
        </p:grpSpPr>
        <p:sp>
          <p:nvSpPr>
            <p:cNvPr id="82997" name="Freeform 58"/>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2998" name="Freeform 59"/>
            <p:cNvSpPr>
              <a:spLocks/>
            </p:cNvSpPr>
            <p:nvPr/>
          </p:nvSpPr>
          <p:spPr bwMode="auto">
            <a:xfrm>
              <a:off x="3976" y="2734"/>
              <a:ext cx="492" cy="453"/>
            </a:xfrm>
            <a:custGeom>
              <a:avLst/>
              <a:gdLst>
                <a:gd name="T0" fmla="*/ 0 w 340"/>
                <a:gd name="T1" fmla="*/ 381 h 340"/>
                <a:gd name="T2" fmla="*/ 6 w 340"/>
                <a:gd name="T3" fmla="*/ 341 h 340"/>
                <a:gd name="T4" fmla="*/ 19 w 340"/>
                <a:gd name="T5" fmla="*/ 300 h 340"/>
                <a:gd name="T6" fmla="*/ 29 w 340"/>
                <a:gd name="T7" fmla="*/ 265 h 340"/>
                <a:gd name="T8" fmla="*/ 52 w 340"/>
                <a:gd name="T9" fmla="*/ 228 h 340"/>
                <a:gd name="T10" fmla="*/ 90 w 340"/>
                <a:gd name="T11" fmla="*/ 177 h 340"/>
                <a:gd name="T12" fmla="*/ 150 w 340"/>
                <a:gd name="T13" fmla="*/ 119 h 340"/>
                <a:gd name="T14" fmla="*/ 229 w 340"/>
                <a:gd name="T15" fmla="*/ 71 h 340"/>
                <a:gd name="T16" fmla="*/ 294 w 340"/>
                <a:gd name="T17" fmla="*/ 41 h 340"/>
                <a:gd name="T18" fmla="*/ 339 w 340"/>
                <a:gd name="T19" fmla="*/ 23 h 340"/>
                <a:gd name="T20" fmla="*/ 388 w 340"/>
                <a:gd name="T21" fmla="*/ 15 h 340"/>
                <a:gd name="T22" fmla="*/ 440 w 340"/>
                <a:gd name="T23" fmla="*/ 5 h 340"/>
                <a:gd name="T24" fmla="*/ 491 w 340"/>
                <a:gd name="T25" fmla="*/ 0 h 340"/>
                <a:gd name="T26" fmla="*/ 543 w 340"/>
                <a:gd name="T27" fmla="*/ 0 h 340"/>
                <a:gd name="T28" fmla="*/ 595 w 340"/>
                <a:gd name="T29" fmla="*/ 5 h 340"/>
                <a:gd name="T30" fmla="*/ 645 w 340"/>
                <a:gd name="T31" fmla="*/ 15 h 340"/>
                <a:gd name="T32" fmla="*/ 692 w 340"/>
                <a:gd name="T33" fmla="*/ 23 h 340"/>
                <a:gd name="T34" fmla="*/ 739 w 340"/>
                <a:gd name="T35" fmla="*/ 41 h 340"/>
                <a:gd name="T36" fmla="*/ 802 w 340"/>
                <a:gd name="T37" fmla="*/ 71 h 340"/>
                <a:gd name="T38" fmla="*/ 881 w 340"/>
                <a:gd name="T39" fmla="*/ 119 h 340"/>
                <a:gd name="T40" fmla="*/ 945 w 340"/>
                <a:gd name="T41" fmla="*/ 177 h 340"/>
                <a:gd name="T42" fmla="*/ 978 w 340"/>
                <a:gd name="T43" fmla="*/ 228 h 340"/>
                <a:gd name="T44" fmla="*/ 1001 w 340"/>
                <a:gd name="T45" fmla="*/ 265 h 340"/>
                <a:gd name="T46" fmla="*/ 1016 w 340"/>
                <a:gd name="T47" fmla="*/ 300 h 340"/>
                <a:gd name="T48" fmla="*/ 1029 w 340"/>
                <a:gd name="T49" fmla="*/ 341 h 340"/>
                <a:gd name="T50" fmla="*/ 1030 w 340"/>
                <a:gd name="T51" fmla="*/ 381 h 340"/>
                <a:gd name="T52" fmla="*/ 1030 w 340"/>
                <a:gd name="T53" fmla="*/ 402 h 340"/>
                <a:gd name="T54" fmla="*/ 1029 w 340"/>
                <a:gd name="T55" fmla="*/ 442 h 340"/>
                <a:gd name="T56" fmla="*/ 1025 w 340"/>
                <a:gd name="T57" fmla="*/ 482 h 340"/>
                <a:gd name="T58" fmla="*/ 1009 w 340"/>
                <a:gd name="T59" fmla="*/ 522 h 340"/>
                <a:gd name="T60" fmla="*/ 994 w 340"/>
                <a:gd name="T61" fmla="*/ 557 h 340"/>
                <a:gd name="T62" fmla="*/ 974 w 340"/>
                <a:gd name="T63" fmla="*/ 593 h 340"/>
                <a:gd name="T64" fmla="*/ 915 w 340"/>
                <a:gd name="T65" fmla="*/ 656 h 340"/>
                <a:gd name="T66" fmla="*/ 842 w 340"/>
                <a:gd name="T67" fmla="*/ 714 h 340"/>
                <a:gd name="T68" fmla="*/ 760 w 340"/>
                <a:gd name="T69" fmla="*/ 757 h 340"/>
                <a:gd name="T70" fmla="*/ 718 w 340"/>
                <a:gd name="T71" fmla="*/ 774 h 340"/>
                <a:gd name="T72" fmla="*/ 670 w 340"/>
                <a:gd name="T73" fmla="*/ 789 h 340"/>
                <a:gd name="T74" fmla="*/ 618 w 340"/>
                <a:gd name="T75" fmla="*/ 797 h 340"/>
                <a:gd name="T76" fmla="*/ 567 w 340"/>
                <a:gd name="T77" fmla="*/ 799 h 340"/>
                <a:gd name="T78" fmla="*/ 515 w 340"/>
                <a:gd name="T79" fmla="*/ 805 h 340"/>
                <a:gd name="T80" fmla="*/ 463 w 340"/>
                <a:gd name="T81" fmla="*/ 799 h 340"/>
                <a:gd name="T82" fmla="*/ 412 w 340"/>
                <a:gd name="T83" fmla="*/ 797 h 340"/>
                <a:gd name="T84" fmla="*/ 360 w 340"/>
                <a:gd name="T85" fmla="*/ 789 h 340"/>
                <a:gd name="T86" fmla="*/ 314 w 340"/>
                <a:gd name="T87" fmla="*/ 774 h 340"/>
                <a:gd name="T88" fmla="*/ 272 w 340"/>
                <a:gd name="T89" fmla="*/ 757 h 340"/>
                <a:gd name="T90" fmla="*/ 191 w 340"/>
                <a:gd name="T91" fmla="*/ 714 h 340"/>
                <a:gd name="T92" fmla="*/ 122 w 340"/>
                <a:gd name="T93" fmla="*/ 656 h 340"/>
                <a:gd name="T94" fmla="*/ 62 w 340"/>
                <a:gd name="T95" fmla="*/ 593 h 340"/>
                <a:gd name="T96" fmla="*/ 42 w 340"/>
                <a:gd name="T97" fmla="*/ 557 h 340"/>
                <a:gd name="T98" fmla="*/ 27 w 340"/>
                <a:gd name="T99" fmla="*/ 522 h 340"/>
                <a:gd name="T100" fmla="*/ 13 w 340"/>
                <a:gd name="T101" fmla="*/ 482 h 340"/>
                <a:gd name="T102" fmla="*/ 6 w 340"/>
                <a:gd name="T103" fmla="*/ 442 h 340"/>
                <a:gd name="T104" fmla="*/ 0 w 340"/>
                <a:gd name="T105" fmla="*/ 402 h 3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40">
                  <a:moveTo>
                    <a:pt x="0" y="170"/>
                  </a:moveTo>
                  <a:lnTo>
                    <a:pt x="0" y="161"/>
                  </a:lnTo>
                  <a:lnTo>
                    <a:pt x="2" y="153"/>
                  </a:lnTo>
                  <a:lnTo>
                    <a:pt x="2" y="144"/>
                  </a:lnTo>
                  <a:lnTo>
                    <a:pt x="4" y="136"/>
                  </a:lnTo>
                  <a:lnTo>
                    <a:pt x="6" y="127"/>
                  </a:lnTo>
                  <a:lnTo>
                    <a:pt x="9" y="119"/>
                  </a:lnTo>
                  <a:lnTo>
                    <a:pt x="10" y="112"/>
                  </a:lnTo>
                  <a:lnTo>
                    <a:pt x="14" y="103"/>
                  </a:lnTo>
                  <a:lnTo>
                    <a:pt x="17" y="96"/>
                  </a:lnTo>
                  <a:lnTo>
                    <a:pt x="21" y="89"/>
                  </a:lnTo>
                  <a:lnTo>
                    <a:pt x="30" y="75"/>
                  </a:lnTo>
                  <a:lnTo>
                    <a:pt x="40" y="62"/>
                  </a:lnTo>
                  <a:lnTo>
                    <a:pt x="50" y="50"/>
                  </a:lnTo>
                  <a:lnTo>
                    <a:pt x="63" y="40"/>
                  </a:lnTo>
                  <a:lnTo>
                    <a:pt x="75" y="30"/>
                  </a:lnTo>
                  <a:lnTo>
                    <a:pt x="90" y="21"/>
                  </a:lnTo>
                  <a:lnTo>
                    <a:pt x="97" y="17"/>
                  </a:lnTo>
                  <a:lnTo>
                    <a:pt x="104" y="14"/>
                  </a:lnTo>
                  <a:lnTo>
                    <a:pt x="112" y="10"/>
                  </a:lnTo>
                  <a:lnTo>
                    <a:pt x="119" y="9"/>
                  </a:lnTo>
                  <a:lnTo>
                    <a:pt x="128" y="6"/>
                  </a:lnTo>
                  <a:lnTo>
                    <a:pt x="136" y="4"/>
                  </a:lnTo>
                  <a:lnTo>
                    <a:pt x="145" y="2"/>
                  </a:lnTo>
                  <a:lnTo>
                    <a:pt x="153" y="2"/>
                  </a:lnTo>
                  <a:lnTo>
                    <a:pt x="162" y="0"/>
                  </a:lnTo>
                  <a:lnTo>
                    <a:pt x="170" y="0"/>
                  </a:lnTo>
                  <a:lnTo>
                    <a:pt x="179" y="0"/>
                  </a:lnTo>
                  <a:lnTo>
                    <a:pt x="187" y="2"/>
                  </a:lnTo>
                  <a:lnTo>
                    <a:pt x="196" y="2"/>
                  </a:lnTo>
                  <a:lnTo>
                    <a:pt x="204" y="4"/>
                  </a:lnTo>
                  <a:lnTo>
                    <a:pt x="213" y="6"/>
                  </a:lnTo>
                  <a:lnTo>
                    <a:pt x="221" y="9"/>
                  </a:lnTo>
                  <a:lnTo>
                    <a:pt x="228" y="10"/>
                  </a:lnTo>
                  <a:lnTo>
                    <a:pt x="237" y="14"/>
                  </a:lnTo>
                  <a:lnTo>
                    <a:pt x="244" y="17"/>
                  </a:lnTo>
                  <a:lnTo>
                    <a:pt x="251" y="21"/>
                  </a:lnTo>
                  <a:lnTo>
                    <a:pt x="265" y="30"/>
                  </a:lnTo>
                  <a:lnTo>
                    <a:pt x="278" y="40"/>
                  </a:lnTo>
                  <a:lnTo>
                    <a:pt x="291" y="50"/>
                  </a:lnTo>
                  <a:lnTo>
                    <a:pt x="302" y="62"/>
                  </a:lnTo>
                  <a:lnTo>
                    <a:pt x="312" y="75"/>
                  </a:lnTo>
                  <a:lnTo>
                    <a:pt x="321" y="89"/>
                  </a:lnTo>
                  <a:lnTo>
                    <a:pt x="323" y="96"/>
                  </a:lnTo>
                  <a:lnTo>
                    <a:pt x="328" y="103"/>
                  </a:lnTo>
                  <a:lnTo>
                    <a:pt x="330" y="112"/>
                  </a:lnTo>
                  <a:lnTo>
                    <a:pt x="333" y="119"/>
                  </a:lnTo>
                  <a:lnTo>
                    <a:pt x="335" y="127"/>
                  </a:lnTo>
                  <a:lnTo>
                    <a:pt x="338" y="136"/>
                  </a:lnTo>
                  <a:lnTo>
                    <a:pt x="339" y="144"/>
                  </a:lnTo>
                  <a:lnTo>
                    <a:pt x="339" y="153"/>
                  </a:lnTo>
                  <a:lnTo>
                    <a:pt x="340" y="161"/>
                  </a:lnTo>
                  <a:lnTo>
                    <a:pt x="340" y="170"/>
                  </a:lnTo>
                  <a:lnTo>
                    <a:pt x="340" y="178"/>
                  </a:lnTo>
                  <a:lnTo>
                    <a:pt x="339" y="187"/>
                  </a:lnTo>
                  <a:lnTo>
                    <a:pt x="339" y="195"/>
                  </a:lnTo>
                  <a:lnTo>
                    <a:pt x="338" y="204"/>
                  </a:lnTo>
                  <a:lnTo>
                    <a:pt x="335" y="212"/>
                  </a:lnTo>
                  <a:lnTo>
                    <a:pt x="333" y="221"/>
                  </a:lnTo>
                  <a:lnTo>
                    <a:pt x="330" y="228"/>
                  </a:lnTo>
                  <a:lnTo>
                    <a:pt x="328" y="236"/>
                  </a:lnTo>
                  <a:lnTo>
                    <a:pt x="323" y="243"/>
                  </a:lnTo>
                  <a:lnTo>
                    <a:pt x="321" y="251"/>
                  </a:lnTo>
                  <a:lnTo>
                    <a:pt x="312" y="265"/>
                  </a:lnTo>
                  <a:lnTo>
                    <a:pt x="302" y="277"/>
                  </a:lnTo>
                  <a:lnTo>
                    <a:pt x="291" y="290"/>
                  </a:lnTo>
                  <a:lnTo>
                    <a:pt x="278" y="302"/>
                  </a:lnTo>
                  <a:lnTo>
                    <a:pt x="265" y="311"/>
                  </a:lnTo>
                  <a:lnTo>
                    <a:pt x="251" y="320"/>
                  </a:lnTo>
                  <a:lnTo>
                    <a:pt x="244" y="323"/>
                  </a:lnTo>
                  <a:lnTo>
                    <a:pt x="237" y="327"/>
                  </a:lnTo>
                  <a:lnTo>
                    <a:pt x="228" y="330"/>
                  </a:lnTo>
                  <a:lnTo>
                    <a:pt x="221" y="333"/>
                  </a:lnTo>
                  <a:lnTo>
                    <a:pt x="213" y="334"/>
                  </a:lnTo>
                  <a:lnTo>
                    <a:pt x="204" y="337"/>
                  </a:lnTo>
                  <a:lnTo>
                    <a:pt x="196" y="338"/>
                  </a:lnTo>
                  <a:lnTo>
                    <a:pt x="187" y="338"/>
                  </a:lnTo>
                  <a:lnTo>
                    <a:pt x="179" y="340"/>
                  </a:lnTo>
                  <a:lnTo>
                    <a:pt x="170" y="340"/>
                  </a:lnTo>
                  <a:lnTo>
                    <a:pt x="162" y="340"/>
                  </a:lnTo>
                  <a:lnTo>
                    <a:pt x="153" y="338"/>
                  </a:lnTo>
                  <a:lnTo>
                    <a:pt x="145" y="338"/>
                  </a:lnTo>
                  <a:lnTo>
                    <a:pt x="136" y="337"/>
                  </a:lnTo>
                  <a:lnTo>
                    <a:pt x="128" y="334"/>
                  </a:lnTo>
                  <a:lnTo>
                    <a:pt x="119" y="333"/>
                  </a:lnTo>
                  <a:lnTo>
                    <a:pt x="112" y="330"/>
                  </a:lnTo>
                  <a:lnTo>
                    <a:pt x="104" y="327"/>
                  </a:lnTo>
                  <a:lnTo>
                    <a:pt x="97" y="323"/>
                  </a:lnTo>
                  <a:lnTo>
                    <a:pt x="90" y="320"/>
                  </a:lnTo>
                  <a:lnTo>
                    <a:pt x="75" y="311"/>
                  </a:lnTo>
                  <a:lnTo>
                    <a:pt x="63" y="302"/>
                  </a:lnTo>
                  <a:lnTo>
                    <a:pt x="50" y="290"/>
                  </a:lnTo>
                  <a:lnTo>
                    <a:pt x="40" y="277"/>
                  </a:lnTo>
                  <a:lnTo>
                    <a:pt x="30" y="265"/>
                  </a:lnTo>
                  <a:lnTo>
                    <a:pt x="21" y="251"/>
                  </a:lnTo>
                  <a:lnTo>
                    <a:pt x="17" y="243"/>
                  </a:lnTo>
                  <a:lnTo>
                    <a:pt x="14" y="236"/>
                  </a:lnTo>
                  <a:lnTo>
                    <a:pt x="10" y="228"/>
                  </a:lnTo>
                  <a:lnTo>
                    <a:pt x="9" y="221"/>
                  </a:lnTo>
                  <a:lnTo>
                    <a:pt x="6" y="212"/>
                  </a:lnTo>
                  <a:lnTo>
                    <a:pt x="4" y="204"/>
                  </a:lnTo>
                  <a:lnTo>
                    <a:pt x="2" y="195"/>
                  </a:lnTo>
                  <a:lnTo>
                    <a:pt x="2"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2999" name="Rectangle 60"/>
            <p:cNvSpPr>
              <a:spLocks noChangeArrowheads="1"/>
            </p:cNvSpPr>
            <p:nvPr/>
          </p:nvSpPr>
          <p:spPr bwMode="auto">
            <a:xfrm>
              <a:off x="4021" y="2769"/>
              <a:ext cx="393" cy="308"/>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  19</a:t>
              </a:r>
              <a:endParaRPr lang="en-US" altLang="zh-CN">
                <a:solidFill>
                  <a:schemeClr val="bg1"/>
                </a:solidFill>
                <a:latin typeface="Times New Roman" pitchFamily="18" charset="0"/>
                <a:ea typeface="楷体_GB2312" pitchFamily="49" charset="-122"/>
              </a:endParaRPr>
            </a:p>
          </p:txBody>
        </p:sp>
      </p:grpSp>
      <p:grpSp>
        <p:nvGrpSpPr>
          <p:cNvPr id="82985" name="Group 61"/>
          <p:cNvGrpSpPr>
            <a:grpSpLocks/>
          </p:cNvGrpSpPr>
          <p:nvPr/>
        </p:nvGrpSpPr>
        <p:grpSpPr bwMode="auto">
          <a:xfrm>
            <a:off x="1187450" y="4941888"/>
            <a:ext cx="782638" cy="719137"/>
            <a:chOff x="612" y="3567"/>
            <a:chExt cx="493" cy="453"/>
          </a:xfrm>
        </p:grpSpPr>
        <p:sp>
          <p:nvSpPr>
            <p:cNvPr id="82994" name="Freeform 62"/>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close/>
                </a:path>
              </a:pathLst>
            </a:custGeom>
            <a:solidFill>
              <a:srgbClr val="FF3300"/>
            </a:solidFill>
            <a:ln w="38100" cmpd="sng">
              <a:solidFill>
                <a:schemeClr val="tx1"/>
              </a:solidFill>
              <a:round/>
              <a:headEnd/>
              <a:tailEnd/>
            </a:ln>
          </p:spPr>
          <p:txBody>
            <a:bodyPr/>
            <a:lstStyle/>
            <a:p>
              <a:endParaRPr lang="zh-CN" altLang="en-US"/>
            </a:p>
          </p:txBody>
        </p:sp>
        <p:sp>
          <p:nvSpPr>
            <p:cNvPr id="82995" name="Freeform 63"/>
            <p:cNvSpPr>
              <a:spLocks/>
            </p:cNvSpPr>
            <p:nvPr/>
          </p:nvSpPr>
          <p:spPr bwMode="auto">
            <a:xfrm>
              <a:off x="612" y="3567"/>
              <a:ext cx="493" cy="453"/>
            </a:xfrm>
            <a:custGeom>
              <a:avLst/>
              <a:gdLst>
                <a:gd name="T0" fmla="*/ 0 w 340"/>
                <a:gd name="T1" fmla="*/ 384 h 339"/>
                <a:gd name="T2" fmla="*/ 1 w 340"/>
                <a:gd name="T3" fmla="*/ 343 h 339"/>
                <a:gd name="T4" fmla="*/ 19 w 340"/>
                <a:gd name="T5" fmla="*/ 303 h 339"/>
                <a:gd name="T6" fmla="*/ 32 w 340"/>
                <a:gd name="T7" fmla="*/ 267 h 339"/>
                <a:gd name="T8" fmla="*/ 52 w 340"/>
                <a:gd name="T9" fmla="*/ 229 h 339"/>
                <a:gd name="T10" fmla="*/ 93 w 340"/>
                <a:gd name="T11" fmla="*/ 179 h 339"/>
                <a:gd name="T12" fmla="*/ 149 w 340"/>
                <a:gd name="T13" fmla="*/ 116 h 339"/>
                <a:gd name="T14" fmla="*/ 229 w 340"/>
                <a:gd name="T15" fmla="*/ 69 h 339"/>
                <a:gd name="T16" fmla="*/ 293 w 340"/>
                <a:gd name="T17" fmla="*/ 41 h 339"/>
                <a:gd name="T18" fmla="*/ 341 w 340"/>
                <a:gd name="T19" fmla="*/ 23 h 339"/>
                <a:gd name="T20" fmla="*/ 387 w 340"/>
                <a:gd name="T21" fmla="*/ 12 h 339"/>
                <a:gd name="T22" fmla="*/ 439 w 340"/>
                <a:gd name="T23" fmla="*/ 1 h 339"/>
                <a:gd name="T24" fmla="*/ 490 w 340"/>
                <a:gd name="T25" fmla="*/ 0 h 339"/>
                <a:gd name="T26" fmla="*/ 542 w 340"/>
                <a:gd name="T27" fmla="*/ 0 h 339"/>
                <a:gd name="T28" fmla="*/ 595 w 340"/>
                <a:gd name="T29" fmla="*/ 1 h 339"/>
                <a:gd name="T30" fmla="*/ 645 w 340"/>
                <a:gd name="T31" fmla="*/ 12 h 339"/>
                <a:gd name="T32" fmla="*/ 696 w 340"/>
                <a:gd name="T33" fmla="*/ 23 h 339"/>
                <a:gd name="T34" fmla="*/ 744 w 340"/>
                <a:gd name="T35" fmla="*/ 41 h 339"/>
                <a:gd name="T36" fmla="*/ 808 w 340"/>
                <a:gd name="T37" fmla="*/ 69 h 339"/>
                <a:gd name="T38" fmla="*/ 885 w 340"/>
                <a:gd name="T39" fmla="*/ 116 h 339"/>
                <a:gd name="T40" fmla="*/ 950 w 340"/>
                <a:gd name="T41" fmla="*/ 179 h 339"/>
                <a:gd name="T42" fmla="*/ 985 w 340"/>
                <a:gd name="T43" fmla="*/ 229 h 339"/>
                <a:gd name="T44" fmla="*/ 1008 w 340"/>
                <a:gd name="T45" fmla="*/ 267 h 339"/>
                <a:gd name="T46" fmla="*/ 1018 w 340"/>
                <a:gd name="T47" fmla="*/ 303 h 339"/>
                <a:gd name="T48" fmla="*/ 1034 w 340"/>
                <a:gd name="T49" fmla="*/ 343 h 339"/>
                <a:gd name="T50" fmla="*/ 1037 w 340"/>
                <a:gd name="T51" fmla="*/ 384 h 339"/>
                <a:gd name="T52" fmla="*/ 1037 w 340"/>
                <a:gd name="T53" fmla="*/ 405 h 339"/>
                <a:gd name="T54" fmla="*/ 1034 w 340"/>
                <a:gd name="T55" fmla="*/ 446 h 339"/>
                <a:gd name="T56" fmla="*/ 1028 w 340"/>
                <a:gd name="T57" fmla="*/ 488 h 339"/>
                <a:gd name="T58" fmla="*/ 1015 w 340"/>
                <a:gd name="T59" fmla="*/ 525 h 339"/>
                <a:gd name="T60" fmla="*/ 996 w 340"/>
                <a:gd name="T61" fmla="*/ 563 h 339"/>
                <a:gd name="T62" fmla="*/ 976 w 340"/>
                <a:gd name="T63" fmla="*/ 596 h 339"/>
                <a:gd name="T64" fmla="*/ 921 w 340"/>
                <a:gd name="T65" fmla="*/ 660 h 339"/>
                <a:gd name="T66" fmla="*/ 847 w 340"/>
                <a:gd name="T67" fmla="*/ 718 h 339"/>
                <a:gd name="T68" fmla="*/ 766 w 340"/>
                <a:gd name="T69" fmla="*/ 764 h 339"/>
                <a:gd name="T70" fmla="*/ 724 w 340"/>
                <a:gd name="T71" fmla="*/ 780 h 339"/>
                <a:gd name="T72" fmla="*/ 673 w 340"/>
                <a:gd name="T73" fmla="*/ 792 h 339"/>
                <a:gd name="T74" fmla="*/ 622 w 340"/>
                <a:gd name="T75" fmla="*/ 803 h 339"/>
                <a:gd name="T76" fmla="*/ 570 w 340"/>
                <a:gd name="T77" fmla="*/ 807 h 339"/>
                <a:gd name="T78" fmla="*/ 519 w 340"/>
                <a:gd name="T79" fmla="*/ 808 h 339"/>
                <a:gd name="T80" fmla="*/ 467 w 340"/>
                <a:gd name="T81" fmla="*/ 807 h 339"/>
                <a:gd name="T82" fmla="*/ 415 w 340"/>
                <a:gd name="T83" fmla="*/ 803 h 339"/>
                <a:gd name="T84" fmla="*/ 364 w 340"/>
                <a:gd name="T85" fmla="*/ 792 h 339"/>
                <a:gd name="T86" fmla="*/ 313 w 340"/>
                <a:gd name="T87" fmla="*/ 780 h 339"/>
                <a:gd name="T88" fmla="*/ 271 w 340"/>
                <a:gd name="T89" fmla="*/ 764 h 339"/>
                <a:gd name="T90" fmla="*/ 190 w 340"/>
                <a:gd name="T91" fmla="*/ 718 h 339"/>
                <a:gd name="T92" fmla="*/ 122 w 340"/>
                <a:gd name="T93" fmla="*/ 660 h 339"/>
                <a:gd name="T94" fmla="*/ 64 w 340"/>
                <a:gd name="T95" fmla="*/ 596 h 339"/>
                <a:gd name="T96" fmla="*/ 42 w 340"/>
                <a:gd name="T97" fmla="*/ 563 h 339"/>
                <a:gd name="T98" fmla="*/ 25 w 340"/>
                <a:gd name="T99" fmla="*/ 525 h 339"/>
                <a:gd name="T100" fmla="*/ 13 w 340"/>
                <a:gd name="T101" fmla="*/ 488 h 339"/>
                <a:gd name="T102" fmla="*/ 1 w 340"/>
                <a:gd name="T103" fmla="*/ 446 h 339"/>
                <a:gd name="T104" fmla="*/ 0 w 340"/>
                <a:gd name="T105" fmla="*/ 405 h 3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0" h="339">
                  <a:moveTo>
                    <a:pt x="0" y="170"/>
                  </a:moveTo>
                  <a:lnTo>
                    <a:pt x="0" y="161"/>
                  </a:lnTo>
                  <a:lnTo>
                    <a:pt x="1" y="153"/>
                  </a:lnTo>
                  <a:lnTo>
                    <a:pt x="1" y="144"/>
                  </a:lnTo>
                  <a:lnTo>
                    <a:pt x="4" y="136"/>
                  </a:lnTo>
                  <a:lnTo>
                    <a:pt x="6" y="127"/>
                  </a:lnTo>
                  <a:lnTo>
                    <a:pt x="8" y="119"/>
                  </a:lnTo>
                  <a:lnTo>
                    <a:pt x="10" y="112"/>
                  </a:lnTo>
                  <a:lnTo>
                    <a:pt x="14" y="103"/>
                  </a:lnTo>
                  <a:lnTo>
                    <a:pt x="17" y="96"/>
                  </a:lnTo>
                  <a:lnTo>
                    <a:pt x="21" y="89"/>
                  </a:lnTo>
                  <a:lnTo>
                    <a:pt x="30" y="75"/>
                  </a:lnTo>
                  <a:lnTo>
                    <a:pt x="40" y="62"/>
                  </a:lnTo>
                  <a:lnTo>
                    <a:pt x="49" y="49"/>
                  </a:lnTo>
                  <a:lnTo>
                    <a:pt x="62" y="39"/>
                  </a:lnTo>
                  <a:lnTo>
                    <a:pt x="75" y="29"/>
                  </a:lnTo>
                  <a:lnTo>
                    <a:pt x="89" y="21"/>
                  </a:lnTo>
                  <a:lnTo>
                    <a:pt x="96" y="17"/>
                  </a:lnTo>
                  <a:lnTo>
                    <a:pt x="103" y="14"/>
                  </a:lnTo>
                  <a:lnTo>
                    <a:pt x="112" y="10"/>
                  </a:lnTo>
                  <a:lnTo>
                    <a:pt x="119" y="8"/>
                  </a:lnTo>
                  <a:lnTo>
                    <a:pt x="127" y="5"/>
                  </a:lnTo>
                  <a:lnTo>
                    <a:pt x="136" y="4"/>
                  </a:lnTo>
                  <a:lnTo>
                    <a:pt x="144" y="1"/>
                  </a:lnTo>
                  <a:lnTo>
                    <a:pt x="153" y="1"/>
                  </a:lnTo>
                  <a:lnTo>
                    <a:pt x="161" y="0"/>
                  </a:lnTo>
                  <a:lnTo>
                    <a:pt x="170" y="0"/>
                  </a:lnTo>
                  <a:lnTo>
                    <a:pt x="178" y="0"/>
                  </a:lnTo>
                  <a:lnTo>
                    <a:pt x="187" y="1"/>
                  </a:lnTo>
                  <a:lnTo>
                    <a:pt x="195" y="1"/>
                  </a:lnTo>
                  <a:lnTo>
                    <a:pt x="204" y="4"/>
                  </a:lnTo>
                  <a:lnTo>
                    <a:pt x="212" y="5"/>
                  </a:lnTo>
                  <a:lnTo>
                    <a:pt x="221" y="8"/>
                  </a:lnTo>
                  <a:lnTo>
                    <a:pt x="228" y="10"/>
                  </a:lnTo>
                  <a:lnTo>
                    <a:pt x="237" y="14"/>
                  </a:lnTo>
                  <a:lnTo>
                    <a:pt x="244" y="17"/>
                  </a:lnTo>
                  <a:lnTo>
                    <a:pt x="251" y="21"/>
                  </a:lnTo>
                  <a:lnTo>
                    <a:pt x="265" y="29"/>
                  </a:lnTo>
                  <a:lnTo>
                    <a:pt x="278" y="39"/>
                  </a:lnTo>
                  <a:lnTo>
                    <a:pt x="290" y="49"/>
                  </a:lnTo>
                  <a:lnTo>
                    <a:pt x="302" y="62"/>
                  </a:lnTo>
                  <a:lnTo>
                    <a:pt x="312" y="75"/>
                  </a:lnTo>
                  <a:lnTo>
                    <a:pt x="320" y="89"/>
                  </a:lnTo>
                  <a:lnTo>
                    <a:pt x="323" y="96"/>
                  </a:lnTo>
                  <a:lnTo>
                    <a:pt x="327" y="103"/>
                  </a:lnTo>
                  <a:lnTo>
                    <a:pt x="330" y="112"/>
                  </a:lnTo>
                  <a:lnTo>
                    <a:pt x="333" y="119"/>
                  </a:lnTo>
                  <a:lnTo>
                    <a:pt x="334" y="127"/>
                  </a:lnTo>
                  <a:lnTo>
                    <a:pt x="337" y="136"/>
                  </a:lnTo>
                  <a:lnTo>
                    <a:pt x="339" y="144"/>
                  </a:lnTo>
                  <a:lnTo>
                    <a:pt x="339" y="153"/>
                  </a:lnTo>
                  <a:lnTo>
                    <a:pt x="340" y="161"/>
                  </a:lnTo>
                  <a:lnTo>
                    <a:pt x="340" y="170"/>
                  </a:lnTo>
                  <a:lnTo>
                    <a:pt x="340" y="178"/>
                  </a:lnTo>
                  <a:lnTo>
                    <a:pt x="339" y="187"/>
                  </a:lnTo>
                  <a:lnTo>
                    <a:pt x="339" y="195"/>
                  </a:lnTo>
                  <a:lnTo>
                    <a:pt x="337" y="204"/>
                  </a:lnTo>
                  <a:lnTo>
                    <a:pt x="334" y="212"/>
                  </a:lnTo>
                  <a:lnTo>
                    <a:pt x="333" y="220"/>
                  </a:lnTo>
                  <a:lnTo>
                    <a:pt x="330" y="228"/>
                  </a:lnTo>
                  <a:lnTo>
                    <a:pt x="327" y="236"/>
                  </a:lnTo>
                  <a:lnTo>
                    <a:pt x="323" y="243"/>
                  </a:lnTo>
                  <a:lnTo>
                    <a:pt x="320" y="250"/>
                  </a:lnTo>
                  <a:lnTo>
                    <a:pt x="312" y="264"/>
                  </a:lnTo>
                  <a:lnTo>
                    <a:pt x="302" y="277"/>
                  </a:lnTo>
                  <a:lnTo>
                    <a:pt x="290" y="290"/>
                  </a:lnTo>
                  <a:lnTo>
                    <a:pt x="278" y="301"/>
                  </a:lnTo>
                  <a:lnTo>
                    <a:pt x="265" y="311"/>
                  </a:lnTo>
                  <a:lnTo>
                    <a:pt x="251" y="320"/>
                  </a:lnTo>
                  <a:lnTo>
                    <a:pt x="244" y="322"/>
                  </a:lnTo>
                  <a:lnTo>
                    <a:pt x="237" y="327"/>
                  </a:lnTo>
                  <a:lnTo>
                    <a:pt x="228" y="329"/>
                  </a:lnTo>
                  <a:lnTo>
                    <a:pt x="221" y="332"/>
                  </a:lnTo>
                  <a:lnTo>
                    <a:pt x="212" y="334"/>
                  </a:lnTo>
                  <a:lnTo>
                    <a:pt x="204" y="337"/>
                  </a:lnTo>
                  <a:lnTo>
                    <a:pt x="195" y="338"/>
                  </a:lnTo>
                  <a:lnTo>
                    <a:pt x="187" y="338"/>
                  </a:lnTo>
                  <a:lnTo>
                    <a:pt x="178" y="339"/>
                  </a:lnTo>
                  <a:lnTo>
                    <a:pt x="170" y="339"/>
                  </a:lnTo>
                  <a:lnTo>
                    <a:pt x="161" y="339"/>
                  </a:lnTo>
                  <a:lnTo>
                    <a:pt x="153" y="338"/>
                  </a:lnTo>
                  <a:lnTo>
                    <a:pt x="144" y="338"/>
                  </a:lnTo>
                  <a:lnTo>
                    <a:pt x="136" y="337"/>
                  </a:lnTo>
                  <a:lnTo>
                    <a:pt x="127" y="334"/>
                  </a:lnTo>
                  <a:lnTo>
                    <a:pt x="119" y="332"/>
                  </a:lnTo>
                  <a:lnTo>
                    <a:pt x="112" y="329"/>
                  </a:lnTo>
                  <a:lnTo>
                    <a:pt x="103" y="327"/>
                  </a:lnTo>
                  <a:lnTo>
                    <a:pt x="96" y="322"/>
                  </a:lnTo>
                  <a:lnTo>
                    <a:pt x="89" y="320"/>
                  </a:lnTo>
                  <a:lnTo>
                    <a:pt x="75" y="311"/>
                  </a:lnTo>
                  <a:lnTo>
                    <a:pt x="62" y="301"/>
                  </a:lnTo>
                  <a:lnTo>
                    <a:pt x="49" y="290"/>
                  </a:lnTo>
                  <a:lnTo>
                    <a:pt x="40" y="277"/>
                  </a:lnTo>
                  <a:lnTo>
                    <a:pt x="30" y="264"/>
                  </a:lnTo>
                  <a:lnTo>
                    <a:pt x="21" y="250"/>
                  </a:lnTo>
                  <a:lnTo>
                    <a:pt x="17" y="243"/>
                  </a:lnTo>
                  <a:lnTo>
                    <a:pt x="14" y="236"/>
                  </a:lnTo>
                  <a:lnTo>
                    <a:pt x="10" y="228"/>
                  </a:lnTo>
                  <a:lnTo>
                    <a:pt x="8" y="220"/>
                  </a:lnTo>
                  <a:lnTo>
                    <a:pt x="6" y="212"/>
                  </a:lnTo>
                  <a:lnTo>
                    <a:pt x="4" y="204"/>
                  </a:lnTo>
                  <a:lnTo>
                    <a:pt x="1" y="195"/>
                  </a:lnTo>
                  <a:lnTo>
                    <a:pt x="1" y="187"/>
                  </a:lnTo>
                  <a:lnTo>
                    <a:pt x="0" y="178"/>
                  </a:lnTo>
                  <a:lnTo>
                    <a:pt x="0" y="170"/>
                  </a:lnTo>
                </a:path>
              </a:pathLst>
            </a:custGeom>
            <a:solidFill>
              <a:srgbClr val="FF3300"/>
            </a:solidFill>
            <a:ln w="38100" cmpd="sng">
              <a:solidFill>
                <a:schemeClr val="tx1"/>
              </a:solidFill>
              <a:prstDash val="solid"/>
              <a:round/>
              <a:headEnd/>
              <a:tailEnd/>
            </a:ln>
          </p:spPr>
          <p:txBody>
            <a:bodyPr/>
            <a:lstStyle/>
            <a:p>
              <a:endParaRPr lang="zh-CN" altLang="en-US"/>
            </a:p>
          </p:txBody>
        </p:sp>
        <p:sp>
          <p:nvSpPr>
            <p:cNvPr id="82996" name="Rectangle 64"/>
            <p:cNvSpPr>
              <a:spLocks noChangeArrowheads="1"/>
            </p:cNvSpPr>
            <p:nvPr/>
          </p:nvSpPr>
          <p:spPr bwMode="auto">
            <a:xfrm>
              <a:off x="690" y="3617"/>
              <a:ext cx="256" cy="307"/>
            </a:xfrm>
            <a:prstGeom prst="rect">
              <a:avLst/>
            </a:prstGeom>
            <a:solidFill>
              <a:srgbClr val="FF3300"/>
            </a:solidFill>
            <a:ln>
              <a:noFill/>
            </a:ln>
            <a:extLst>
              <a:ext uri="{91240B29-F687-4F45-9708-019B960494DF}">
                <a14:hiddenLine xmlns:a14="http://schemas.microsoft.com/office/drawing/2010/main" w="38100">
                  <a:solidFill>
                    <a:schemeClr val="tx1"/>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solidFill>
                    <a:schemeClr val="bg1"/>
                  </a:solidFill>
                  <a:latin typeface="Times New Roman" pitchFamily="18" charset="0"/>
                </a:rPr>
                <a:t>13</a:t>
              </a:r>
              <a:endParaRPr lang="en-US" altLang="zh-CN">
                <a:solidFill>
                  <a:schemeClr val="bg1"/>
                </a:solidFill>
                <a:latin typeface="Times New Roman" pitchFamily="18" charset="0"/>
                <a:ea typeface="楷体_GB2312" pitchFamily="49" charset="-122"/>
              </a:endParaRPr>
            </a:p>
          </p:txBody>
        </p:sp>
      </p:grpSp>
      <p:sp>
        <p:nvSpPr>
          <p:cNvPr id="82986" name="Line 65"/>
          <p:cNvSpPr>
            <a:spLocks noChangeShapeType="1"/>
          </p:cNvSpPr>
          <p:nvPr/>
        </p:nvSpPr>
        <p:spPr bwMode="auto">
          <a:xfrm flipH="1">
            <a:off x="3279775" y="1579563"/>
            <a:ext cx="1001713" cy="698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7" name="Line 66"/>
          <p:cNvSpPr>
            <a:spLocks noChangeShapeType="1"/>
          </p:cNvSpPr>
          <p:nvPr/>
        </p:nvSpPr>
        <p:spPr bwMode="auto">
          <a:xfrm>
            <a:off x="4870450" y="1579563"/>
            <a:ext cx="990600" cy="708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8" name="Line 67"/>
          <p:cNvSpPr>
            <a:spLocks noChangeShapeType="1"/>
          </p:cNvSpPr>
          <p:nvPr/>
        </p:nvSpPr>
        <p:spPr bwMode="auto">
          <a:xfrm flipH="1">
            <a:off x="2365375" y="2830513"/>
            <a:ext cx="412750" cy="81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9" name="Line 68"/>
          <p:cNvSpPr>
            <a:spLocks noChangeShapeType="1"/>
          </p:cNvSpPr>
          <p:nvPr/>
        </p:nvSpPr>
        <p:spPr bwMode="auto">
          <a:xfrm>
            <a:off x="3251200" y="2824163"/>
            <a:ext cx="346075" cy="844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0" name="Line 69"/>
          <p:cNvSpPr>
            <a:spLocks noChangeShapeType="1"/>
          </p:cNvSpPr>
          <p:nvPr/>
        </p:nvSpPr>
        <p:spPr bwMode="auto">
          <a:xfrm flipH="1">
            <a:off x="1744663" y="4306888"/>
            <a:ext cx="314325" cy="668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1" name="Line 70"/>
          <p:cNvSpPr>
            <a:spLocks noChangeShapeType="1"/>
          </p:cNvSpPr>
          <p:nvPr/>
        </p:nvSpPr>
        <p:spPr bwMode="auto">
          <a:xfrm flipH="1">
            <a:off x="5495925" y="2840038"/>
            <a:ext cx="427038" cy="8016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Line 71"/>
          <p:cNvSpPr>
            <a:spLocks noChangeShapeType="1"/>
          </p:cNvSpPr>
          <p:nvPr/>
        </p:nvSpPr>
        <p:spPr bwMode="auto">
          <a:xfrm>
            <a:off x="6348413" y="2841625"/>
            <a:ext cx="377825" cy="827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3" name="AutoShape 72"/>
          <p:cNvSpPr>
            <a:spLocks noChangeArrowheads="1"/>
          </p:cNvSpPr>
          <p:nvPr/>
        </p:nvSpPr>
        <p:spPr bwMode="auto">
          <a:xfrm>
            <a:off x="6156325" y="692150"/>
            <a:ext cx="2663825" cy="1728788"/>
          </a:xfrm>
          <a:prstGeom prst="wedgeEllipseCallout">
            <a:avLst>
              <a:gd name="adj1" fmla="val -93981"/>
              <a:gd name="adj2" fmla="val -7116"/>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2800">
                <a:solidFill>
                  <a:schemeClr val="bg2"/>
                </a:solidFill>
                <a:latin typeface="Times New Roman" pitchFamily="18" charset="0"/>
                <a:ea typeface="黑体" pitchFamily="49" charset="-122"/>
              </a:rPr>
              <a:t>最后一个元素为最大值。</a:t>
            </a: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A1228C8A-00D2-41D7-8855-8AE4BAA24C06}" type="slidenum">
              <a:rPr lang="en-US" altLang="zh-CN" sz="1200" b="0" smtClean="0">
                <a:latin typeface="Arial" charset="0"/>
              </a:rPr>
              <a:pPr eaLnBrk="1" hangingPunct="1">
                <a:spcBef>
                  <a:spcPct val="0"/>
                </a:spcBef>
                <a:buClrTx/>
                <a:buFontTx/>
                <a:buNone/>
              </a:pPr>
              <a:t>88</a:t>
            </a:fld>
            <a:endParaRPr lang="en-US" altLang="zh-CN" sz="1200" b="0" smtClean="0">
              <a:latin typeface="Arial" charset="0"/>
            </a:endParaRPr>
          </a:p>
        </p:txBody>
      </p:sp>
      <p:sp>
        <p:nvSpPr>
          <p:cNvPr id="83971" name="Rectangle 2"/>
          <p:cNvSpPr>
            <a:spLocks noChangeArrowheads="1"/>
          </p:cNvSpPr>
          <p:nvPr/>
        </p:nvSpPr>
        <p:spPr bwMode="auto">
          <a:xfrm>
            <a:off x="533400" y="404813"/>
            <a:ext cx="86106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spcBef>
                <a:spcPct val="50000"/>
              </a:spcBef>
              <a:buClrTx/>
              <a:buFontTx/>
              <a:buNone/>
            </a:pPr>
            <a:r>
              <a:rPr lang="zh-CN" altLang="en-US">
                <a:solidFill>
                  <a:srgbClr val="FFFF00"/>
                </a:solidFill>
                <a:latin typeface="Times New Roman" pitchFamily="18" charset="0"/>
                <a:ea typeface="楷体_GB2312" pitchFamily="49" charset="-122"/>
              </a:rPr>
              <a:t>堆排序算法如下：</a:t>
            </a:r>
          </a:p>
          <a:p>
            <a:pPr>
              <a:spcBef>
                <a:spcPct val="0"/>
              </a:spcBef>
              <a:buClrTx/>
              <a:buFontTx/>
              <a:buNone/>
            </a:pPr>
            <a:r>
              <a:rPr lang="en-US" altLang="zh-CN" sz="2800">
                <a:latin typeface="Times New Roman" pitchFamily="18" charset="0"/>
                <a:ea typeface="楷体_GB2312" pitchFamily="49" charset="-122"/>
              </a:rPr>
              <a:t>void HeapSort(T R[], int n)</a:t>
            </a:r>
          </a:p>
          <a:p>
            <a:pPr>
              <a:spcBef>
                <a:spcPct val="0"/>
              </a:spcBef>
              <a:buClrTx/>
              <a:buFontTx/>
              <a:buNone/>
            </a:pPr>
            <a:r>
              <a:rPr lang="en-US" altLang="zh-CN" sz="2800">
                <a:latin typeface="Times New Roman" pitchFamily="18" charset="0"/>
                <a:ea typeface="楷体_GB2312" pitchFamily="49" charset="-122"/>
              </a:rPr>
              <a:t>{</a:t>
            </a:r>
          </a:p>
          <a:p>
            <a:pPr>
              <a:spcBef>
                <a:spcPct val="0"/>
              </a:spcBef>
              <a:buClrTx/>
              <a:buFontTx/>
              <a:buNone/>
            </a:pPr>
            <a:r>
              <a:rPr lang="en-US" altLang="zh-CN" sz="2800">
                <a:latin typeface="Times New Roman" pitchFamily="18" charset="0"/>
                <a:ea typeface="楷体_GB2312" pitchFamily="49" charset="-122"/>
              </a:rPr>
              <a:t>   int i;</a:t>
            </a:r>
          </a:p>
          <a:p>
            <a:pPr>
              <a:spcBef>
                <a:spcPct val="0"/>
              </a:spcBef>
              <a:buClrTx/>
              <a:buFontTx/>
              <a:buNone/>
            </a:pPr>
            <a:r>
              <a:rPr lang="en-US" altLang="zh-CN" sz="2800">
                <a:latin typeface="Times New Roman" pitchFamily="18" charset="0"/>
                <a:ea typeface="楷体_GB2312" pitchFamily="49" charset="-122"/>
              </a:rPr>
              <a:t>   T temp;   </a:t>
            </a:r>
          </a:p>
          <a:p>
            <a:pPr>
              <a:spcBef>
                <a:spcPct val="0"/>
              </a:spcBef>
              <a:buClrTx/>
              <a:buFontTx/>
              <a:buNone/>
            </a:pPr>
            <a:r>
              <a:rPr lang="en-US" altLang="zh-CN" sz="2800">
                <a:latin typeface="Times New Roman" pitchFamily="18" charset="0"/>
                <a:ea typeface="楷体_GB2312" pitchFamily="49" charset="-122"/>
              </a:rPr>
              <a:t>   InitCreatHeap(R, n);	//</a:t>
            </a:r>
            <a:r>
              <a:rPr lang="zh-CN" altLang="en-US" sz="2800">
                <a:latin typeface="Times New Roman" pitchFamily="18" charset="0"/>
                <a:ea typeface="楷体_GB2312" pitchFamily="49" charset="-122"/>
              </a:rPr>
              <a:t>初始化创建最大堆 </a:t>
            </a:r>
          </a:p>
          <a:p>
            <a:pPr>
              <a:spcBef>
                <a:spcPct val="0"/>
              </a:spcBef>
              <a:buClrTx/>
              <a:buFontTx/>
              <a:buNone/>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for(i = n-1; i &gt; 0; i--) //</a:t>
            </a:r>
            <a:r>
              <a:rPr lang="zh-CN" altLang="en-US" sz="2800">
                <a:latin typeface="Times New Roman" pitchFamily="18" charset="0"/>
                <a:ea typeface="楷体_GB2312" pitchFamily="49" charset="-122"/>
              </a:rPr>
              <a:t>当前最大堆个数每次递减</a:t>
            </a:r>
            <a:r>
              <a:rPr lang="en-US" altLang="zh-CN" sz="2800">
                <a:latin typeface="Times New Roman" pitchFamily="18" charset="0"/>
                <a:ea typeface="楷体_GB2312" pitchFamily="49" charset="-122"/>
              </a:rPr>
              <a:t>1</a:t>
            </a:r>
          </a:p>
          <a:p>
            <a:pPr>
              <a:spcBef>
                <a:spcPct val="0"/>
              </a:spcBef>
              <a:buClrTx/>
              <a:buFontTx/>
              <a:buNone/>
            </a:pPr>
            <a:r>
              <a:rPr lang="en-US" altLang="zh-CN" sz="2800">
                <a:latin typeface="Times New Roman" pitchFamily="18" charset="0"/>
                <a:ea typeface="楷体_GB2312" pitchFamily="49" charset="-122"/>
              </a:rPr>
              <a:t>   {     //</a:t>
            </a:r>
            <a:r>
              <a:rPr lang="zh-CN" altLang="en-US" sz="2800">
                <a:latin typeface="Times New Roman" pitchFamily="18" charset="0"/>
                <a:ea typeface="楷体_GB2312" pitchFamily="49" charset="-122"/>
              </a:rPr>
              <a:t>把堆顶</a:t>
            </a:r>
            <a:r>
              <a:rPr lang="en-US" altLang="zh-CN" sz="2800">
                <a:latin typeface="Times New Roman" pitchFamily="18" charset="0"/>
                <a:ea typeface="楷体_GB2312" pitchFamily="49" charset="-122"/>
              </a:rPr>
              <a:t>a[0]</a:t>
            </a:r>
            <a:r>
              <a:rPr lang="zh-CN" altLang="en-US" sz="2800">
                <a:latin typeface="Times New Roman" pitchFamily="18" charset="0"/>
                <a:ea typeface="楷体_GB2312" pitchFamily="49" charset="-122"/>
              </a:rPr>
              <a:t>元素和最后一个元素交换</a:t>
            </a:r>
          </a:p>
          <a:p>
            <a:pPr>
              <a:spcBef>
                <a:spcPct val="0"/>
              </a:spcBef>
              <a:buClrTx/>
              <a:buFontTx/>
              <a:buNone/>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temp = R[0]</a:t>
            </a: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R[0] = a[i];	    R[i] = temp; </a:t>
            </a:r>
          </a:p>
          <a:p>
            <a:pPr>
              <a:spcBef>
                <a:spcPct val="0"/>
              </a:spcBef>
              <a:buClrTx/>
              <a:buFontTx/>
              <a:buNone/>
            </a:pPr>
            <a:r>
              <a:rPr lang="en-US" altLang="zh-CN" sz="2800">
                <a:latin typeface="Times New Roman" pitchFamily="18" charset="0"/>
                <a:ea typeface="楷体_GB2312" pitchFamily="49" charset="-122"/>
              </a:rPr>
              <a:t>      CreatHeap(R, i, 0);//</a:t>
            </a:r>
            <a:r>
              <a:rPr lang="zh-CN" altLang="en-US" sz="2800">
                <a:latin typeface="Times New Roman" pitchFamily="18" charset="0"/>
                <a:ea typeface="楷体_GB2312" pitchFamily="49" charset="-122"/>
              </a:rPr>
              <a:t>调整根结点满足最大堆</a:t>
            </a:r>
          </a:p>
          <a:p>
            <a:pPr>
              <a:spcBef>
                <a:spcPct val="0"/>
              </a:spcBef>
              <a:buClrTx/>
              <a:buFontTx/>
              <a:buNone/>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a:t>
            </a:r>
          </a:p>
          <a:p>
            <a:pPr>
              <a:spcBef>
                <a:spcPct val="0"/>
              </a:spcBef>
              <a:buClrTx/>
              <a:buFontTx/>
              <a:buNone/>
            </a:pPr>
            <a:r>
              <a:rPr lang="en-US" altLang="zh-CN" sz="2800">
                <a:latin typeface="Times New Roman" pitchFamily="18" charset="0"/>
                <a:ea typeface="楷体_GB2312" pitchFamily="49" charset="-122"/>
              </a:rPr>
              <a:t>}</a:t>
            </a:r>
          </a:p>
        </p:txBody>
      </p:sp>
    </p:spTree>
  </p:cSld>
  <p:clrMapOvr>
    <a:masterClrMapping/>
  </p:clrMapOvr>
  <p:transition spd="med">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D3AD1946-626B-449D-89F7-3B05D35EC222}" type="slidenum">
              <a:rPr lang="en-US" altLang="zh-CN" sz="1200" b="0" smtClean="0">
                <a:latin typeface="Arial" charset="0"/>
              </a:rPr>
              <a:pPr eaLnBrk="1" hangingPunct="1">
                <a:spcBef>
                  <a:spcPct val="0"/>
                </a:spcBef>
                <a:buClrTx/>
                <a:buFontTx/>
                <a:buNone/>
              </a:pPr>
              <a:t>89</a:t>
            </a:fld>
            <a:endParaRPr lang="en-US" altLang="zh-CN" sz="1200" b="0" smtClean="0">
              <a:latin typeface="Arial" charset="0"/>
            </a:endParaRPr>
          </a:p>
        </p:txBody>
      </p:sp>
      <p:sp>
        <p:nvSpPr>
          <p:cNvPr id="84995" name="Rectangle 2"/>
          <p:cNvSpPr>
            <a:spLocks noGrp="1" noChangeArrowheads="1"/>
          </p:cNvSpPr>
          <p:nvPr>
            <p:ph type="body" idx="1"/>
          </p:nvPr>
        </p:nvSpPr>
        <p:spPr>
          <a:xfrm>
            <a:off x="381000" y="609600"/>
            <a:ext cx="8458200" cy="5607050"/>
          </a:xfrm>
        </p:spPr>
        <p:txBody>
          <a:bodyPr/>
          <a:lstStyle/>
          <a:p>
            <a:pPr marL="533400" indent="-533400" eaLnBrk="1" hangingPunct="1">
              <a:buFont typeface="Wingdings" pitchFamily="2" charset="2"/>
              <a:buAutoNum type="arabicPeriod" startAt="3"/>
            </a:pPr>
            <a:r>
              <a:rPr lang="zh-CN" altLang="en-US" smtClean="0">
                <a:solidFill>
                  <a:srgbClr val="FFFF00"/>
                </a:solidFill>
              </a:rPr>
              <a:t>堆排序的效率分析</a:t>
            </a:r>
          </a:p>
          <a:p>
            <a:pPr marL="533400" indent="-533400" eaLnBrk="1" hangingPunct="1">
              <a:spcBef>
                <a:spcPct val="10000"/>
              </a:spcBef>
            </a:pPr>
            <a:r>
              <a:rPr lang="zh-CN" altLang="en-US" sz="2800" smtClean="0"/>
              <a:t>在整个堆排序中，共需要进行</a:t>
            </a:r>
            <a:r>
              <a:rPr lang="en-US" altLang="zh-CN" sz="2800" smtClean="0"/>
              <a:t>n+</a:t>
            </a:r>
            <a:r>
              <a:rPr lang="en-US" altLang="zh-CN" sz="2800" smtClean="0">
                <a:sym typeface="Symbol" pitchFamily="18" charset="2"/>
              </a:rPr>
              <a:t>(</a:t>
            </a:r>
            <a:r>
              <a:rPr lang="en-US" altLang="zh-CN" sz="2800" smtClean="0"/>
              <a:t>n-1)/2</a:t>
            </a:r>
            <a:r>
              <a:rPr lang="en-US" altLang="zh-CN" sz="2800" smtClean="0">
                <a:sym typeface="Symbol" pitchFamily="18" charset="2"/>
              </a:rPr>
              <a:t></a:t>
            </a:r>
            <a:r>
              <a:rPr lang="en-US" altLang="zh-CN" sz="2800" smtClean="0"/>
              <a:t> -1</a:t>
            </a:r>
            <a:r>
              <a:rPr lang="zh-CN" altLang="en-US" sz="2800" smtClean="0"/>
              <a:t>次筛选运算，每次筛选运算进行双亲和孩子或兄弟结点的排序码的比较和移动次数都不会超过完全二叉树的深度，</a:t>
            </a:r>
          </a:p>
          <a:p>
            <a:pPr marL="533400" indent="-533400" eaLnBrk="1" hangingPunct="1">
              <a:spcBef>
                <a:spcPct val="10000"/>
              </a:spcBef>
            </a:pPr>
            <a:r>
              <a:rPr lang="zh-CN" altLang="en-US" sz="2800" smtClean="0"/>
              <a:t>所以，每次筛选运算的时间复杂度为</a:t>
            </a:r>
            <a:r>
              <a:rPr lang="en-US" altLang="zh-CN" sz="2800" smtClean="0"/>
              <a:t>O(log</a:t>
            </a:r>
            <a:r>
              <a:rPr lang="en-US" altLang="zh-CN" sz="2800" baseline="-30000" smtClean="0"/>
              <a:t>2</a:t>
            </a:r>
            <a:r>
              <a:rPr lang="en-US" altLang="zh-CN" sz="2800" smtClean="0"/>
              <a:t>n)</a:t>
            </a:r>
            <a:r>
              <a:rPr lang="zh-CN" altLang="en-US" sz="2800" smtClean="0"/>
              <a:t>，故整个堆排序过程的时间复杂度为</a:t>
            </a:r>
            <a:r>
              <a:rPr lang="en-US" altLang="zh-CN" sz="2800" smtClean="0"/>
              <a:t>O(nlog</a:t>
            </a:r>
            <a:r>
              <a:rPr lang="en-US" altLang="zh-CN" sz="2800" baseline="-30000" smtClean="0"/>
              <a:t>2</a:t>
            </a:r>
            <a:r>
              <a:rPr lang="en-US" altLang="zh-CN" sz="2800" smtClean="0"/>
              <a:t>n)</a:t>
            </a:r>
            <a:r>
              <a:rPr lang="zh-CN" altLang="en-US" sz="2800" smtClean="0"/>
              <a:t>。</a:t>
            </a:r>
          </a:p>
          <a:p>
            <a:pPr marL="533400" indent="-533400" algn="just" eaLnBrk="1" hangingPunct="1">
              <a:spcBef>
                <a:spcPct val="50000"/>
              </a:spcBef>
              <a:buClr>
                <a:srgbClr val="D03010"/>
              </a:buClr>
            </a:pPr>
            <a:r>
              <a:rPr lang="zh-CN" altLang="en-US" sz="2800" smtClean="0"/>
              <a:t>堆排序占用的辅助空间为</a:t>
            </a:r>
            <a:r>
              <a:rPr lang="en-US" altLang="zh-CN" sz="2800" smtClean="0"/>
              <a:t>1</a:t>
            </a:r>
            <a:r>
              <a:rPr lang="zh-CN" altLang="en-US" sz="2800" smtClean="0"/>
              <a:t>（供交换元素用），故它的空间复杂度为</a:t>
            </a:r>
            <a:r>
              <a:rPr lang="en-US" altLang="zh-CN" sz="2800" smtClean="0"/>
              <a:t>O</a:t>
            </a:r>
            <a:r>
              <a:rPr lang="zh-CN" altLang="en-US" sz="2800" smtClean="0"/>
              <a:t>（</a:t>
            </a:r>
            <a:r>
              <a:rPr lang="en-US" altLang="zh-CN" sz="2800" smtClean="0"/>
              <a:t>1</a:t>
            </a:r>
            <a:r>
              <a:rPr lang="zh-CN" altLang="en-US" sz="2800" smtClean="0"/>
              <a:t>）。</a:t>
            </a:r>
          </a:p>
          <a:p>
            <a:pPr marL="533400" indent="-533400" algn="just" eaLnBrk="1" hangingPunct="1">
              <a:spcBef>
                <a:spcPct val="50000"/>
              </a:spcBef>
              <a:buClr>
                <a:srgbClr val="D03010"/>
              </a:buClr>
            </a:pPr>
            <a:r>
              <a:rPr lang="zh-CN" altLang="en-US" sz="2800" smtClean="0"/>
              <a:t>堆排序是一种不稳定的排序方法，例如，给定排序码：</a:t>
            </a:r>
            <a:r>
              <a:rPr lang="en-US" altLang="zh-CN" sz="2800" u="sng" smtClean="0"/>
              <a:t>2</a:t>
            </a:r>
            <a:r>
              <a:rPr lang="zh-CN" altLang="en-US" sz="2800" smtClean="0"/>
              <a:t>，</a:t>
            </a:r>
            <a:r>
              <a:rPr lang="en-US" altLang="zh-CN" sz="2800" smtClean="0"/>
              <a:t>1</a:t>
            </a:r>
            <a:r>
              <a:rPr lang="zh-CN" altLang="en-US" sz="2800" smtClean="0"/>
              <a:t>，</a:t>
            </a:r>
            <a:r>
              <a:rPr lang="en-US" altLang="zh-CN" sz="2800" smtClean="0"/>
              <a:t>2</a:t>
            </a:r>
            <a:r>
              <a:rPr lang="zh-CN" altLang="en-US" sz="2800" smtClean="0"/>
              <a:t>，它的排序结果为：</a:t>
            </a:r>
            <a:r>
              <a:rPr lang="en-US" altLang="zh-CN" sz="2800" smtClean="0"/>
              <a:t>1</a:t>
            </a:r>
            <a:r>
              <a:rPr lang="zh-CN" altLang="en-US" sz="2800" smtClean="0"/>
              <a:t>，</a:t>
            </a:r>
            <a:r>
              <a:rPr lang="en-US" altLang="zh-CN" sz="2800" smtClean="0"/>
              <a:t>2</a:t>
            </a:r>
            <a:r>
              <a:rPr lang="zh-CN" altLang="en-US" sz="2800" smtClean="0"/>
              <a:t>，</a:t>
            </a:r>
            <a:r>
              <a:rPr lang="en-US" altLang="zh-CN" sz="2800" u="sng" smtClean="0"/>
              <a:t>2</a:t>
            </a:r>
            <a:r>
              <a:rPr lang="zh-CN" altLang="en-US" sz="2800" smtClean="0"/>
              <a:t>。    </a:t>
            </a: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7F750EF9-F7D7-46B7-8364-027A1FC6E2C8}" type="slidenum">
              <a:rPr lang="en-US" altLang="zh-CN" sz="1200" b="0" smtClean="0">
                <a:latin typeface="Arial" charset="0"/>
              </a:rPr>
              <a:pPr eaLnBrk="1" hangingPunct="1">
                <a:spcBef>
                  <a:spcPct val="0"/>
                </a:spcBef>
                <a:buClrTx/>
                <a:buFontTx/>
                <a:buNone/>
              </a:pPr>
              <a:t>9</a:t>
            </a:fld>
            <a:endParaRPr lang="en-US" altLang="zh-CN" sz="1200" b="0" smtClean="0">
              <a:latin typeface="Arial" charset="0"/>
            </a:endParaRPr>
          </a:p>
        </p:txBody>
      </p:sp>
      <p:sp>
        <p:nvSpPr>
          <p:cNvPr id="11267" name="Rectangle 3"/>
          <p:cNvSpPr>
            <a:spLocks noGrp="1" noChangeArrowheads="1"/>
          </p:cNvSpPr>
          <p:nvPr>
            <p:ph type="body" idx="1"/>
          </p:nvPr>
        </p:nvSpPr>
        <p:spPr>
          <a:xfrm>
            <a:off x="323850" y="1196975"/>
            <a:ext cx="8534400" cy="5318125"/>
          </a:xfrm>
        </p:spPr>
        <p:txBody>
          <a:bodyPr/>
          <a:lstStyle/>
          <a:p>
            <a:pPr marL="457200" indent="-457200" algn="just" eaLnBrk="1" hangingPunct="1">
              <a:spcBef>
                <a:spcPct val="50000"/>
              </a:spcBef>
              <a:buClr>
                <a:srgbClr val="D03010"/>
              </a:buClr>
              <a:buFontTx/>
              <a:buNone/>
            </a:pPr>
            <a:r>
              <a:rPr lang="zh-CN" altLang="en-US" sz="3600" smtClean="0">
                <a:solidFill>
                  <a:srgbClr val="FFFF00"/>
                </a:solidFill>
              </a:rPr>
              <a:t>五、排序算法的比较</a:t>
            </a:r>
          </a:p>
          <a:p>
            <a:pPr marL="457200" indent="-457200" algn="just" eaLnBrk="1" hangingPunct="1">
              <a:spcBef>
                <a:spcPct val="50000"/>
              </a:spcBef>
              <a:buClr>
                <a:srgbClr val="D03010"/>
              </a:buClr>
            </a:pPr>
            <a:r>
              <a:rPr lang="zh-CN" altLang="en-US" smtClean="0">
                <a:solidFill>
                  <a:srgbClr val="FFFF00"/>
                </a:solidFill>
              </a:rPr>
              <a:t>时间复杂性</a:t>
            </a:r>
          </a:p>
          <a:p>
            <a:pPr marL="457200" indent="-457200" algn="just" eaLnBrk="1" hangingPunct="1">
              <a:spcBef>
                <a:spcPct val="50000"/>
              </a:spcBef>
              <a:buClrTx/>
              <a:buFontTx/>
              <a:buNone/>
            </a:pPr>
            <a:r>
              <a:rPr lang="zh-CN" altLang="en-US" smtClean="0"/>
              <a:t>      排序 </a:t>
            </a:r>
            <a:r>
              <a:rPr lang="en-US" altLang="zh-CN" smtClean="0"/>
              <a:t>= </a:t>
            </a:r>
            <a:r>
              <a:rPr lang="zh-CN" altLang="en-US" smtClean="0"/>
              <a:t>比较</a:t>
            </a:r>
            <a:r>
              <a:rPr lang="en-US" altLang="zh-CN" smtClean="0"/>
              <a:t>+</a:t>
            </a:r>
            <a:r>
              <a:rPr lang="zh-CN" altLang="en-US" smtClean="0"/>
              <a:t>移动</a:t>
            </a:r>
          </a:p>
          <a:p>
            <a:pPr marL="457200" indent="-457200" algn="just" eaLnBrk="1" hangingPunct="1">
              <a:spcBef>
                <a:spcPct val="50000"/>
              </a:spcBef>
              <a:buClr>
                <a:srgbClr val="D03010"/>
              </a:buClr>
            </a:pPr>
            <a:r>
              <a:rPr lang="zh-CN" altLang="en-US" smtClean="0">
                <a:solidFill>
                  <a:srgbClr val="FFFF00"/>
                </a:solidFill>
              </a:rPr>
              <a:t>空间复杂性</a:t>
            </a:r>
          </a:p>
          <a:p>
            <a:pPr marL="457200" indent="-457200" algn="just" eaLnBrk="1" hangingPunct="1">
              <a:spcBef>
                <a:spcPct val="50000"/>
              </a:spcBef>
              <a:buClrTx/>
              <a:buFontTx/>
              <a:buNone/>
            </a:pPr>
            <a:r>
              <a:rPr lang="zh-CN" altLang="en-US" smtClean="0"/>
              <a:t>     衡量算法中使用的辅助内存空间的多少。</a:t>
            </a:r>
          </a:p>
          <a:p>
            <a:pPr marL="457200" indent="-457200" algn="just" eaLnBrk="1" hangingPunct="1">
              <a:spcBef>
                <a:spcPct val="50000"/>
              </a:spcBef>
              <a:buClr>
                <a:srgbClr val="D03010"/>
              </a:buClr>
            </a:pPr>
            <a:r>
              <a:rPr lang="zh-CN" altLang="en-US" smtClean="0">
                <a:solidFill>
                  <a:srgbClr val="FFFF00"/>
                </a:solidFill>
              </a:rPr>
              <a:t>稳定性：</a:t>
            </a:r>
          </a:p>
          <a:p>
            <a:pPr marL="457200" indent="-457200" algn="just" eaLnBrk="1" hangingPunct="1">
              <a:spcBef>
                <a:spcPct val="50000"/>
              </a:spcBef>
              <a:buClrTx/>
              <a:buFontTx/>
              <a:buNone/>
            </a:pPr>
            <a:r>
              <a:rPr lang="zh-CN" altLang="en-US" smtClean="0"/>
              <a:t>     是否为稳定算法</a:t>
            </a:r>
            <a:endParaRPr lang="zh-CN" altLang="en-US" sz="2800" smtClean="0">
              <a:solidFill>
                <a:srgbClr val="4C1490"/>
              </a:solidFill>
            </a:endParaRPr>
          </a:p>
        </p:txBody>
      </p:sp>
      <p:sp>
        <p:nvSpPr>
          <p:cNvPr id="55300" name="Rectangle 4"/>
          <p:cNvSpPr>
            <a:spLocks noGrp="1" noChangeArrowheads="1"/>
          </p:cNvSpPr>
          <p:nvPr>
            <p:ph type="title"/>
          </p:nvPr>
        </p:nvSpPr>
        <p:spPr/>
        <p:txBody>
          <a:bodyPr/>
          <a:lstStyle/>
          <a:p>
            <a:pPr eaLnBrk="1" hangingPunct="1">
              <a:defRPr/>
            </a:pPr>
            <a:r>
              <a:rPr lang="en-US" altLang="zh-CN" smtClean="0"/>
              <a:t>9.1 </a:t>
            </a:r>
            <a:r>
              <a:rPr lang="zh-CN" altLang="en-US" smtClean="0"/>
              <a:t>基本概念</a:t>
            </a:r>
          </a:p>
        </p:txBody>
      </p:sp>
    </p:spTree>
  </p:cSld>
  <p:clrMapOvr>
    <a:masterClrMapping/>
  </p:clrMapOvr>
  <p:transition spd="med">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A5A9459-D0CB-4D1D-9157-3AFB68479514}" type="slidenum">
              <a:rPr lang="en-US" altLang="zh-CN" sz="1200" b="0" smtClean="0">
                <a:latin typeface="Arial" charset="0"/>
              </a:rPr>
              <a:pPr eaLnBrk="1" hangingPunct="1">
                <a:spcBef>
                  <a:spcPct val="0"/>
                </a:spcBef>
                <a:buClrTx/>
                <a:buFontTx/>
                <a:buNone/>
              </a:pPr>
              <a:t>90</a:t>
            </a:fld>
            <a:endParaRPr lang="en-US" altLang="zh-CN" sz="1200" b="0" smtClean="0">
              <a:latin typeface="Arial" charset="0"/>
            </a:endParaRPr>
          </a:p>
        </p:txBody>
      </p:sp>
      <p:sp>
        <p:nvSpPr>
          <p:cNvPr id="235522" name="Rectangle 2"/>
          <p:cNvSpPr>
            <a:spLocks noGrp="1" noRot="1" noChangeArrowheads="1"/>
          </p:cNvSpPr>
          <p:nvPr>
            <p:ph type="title"/>
          </p:nvPr>
        </p:nvSpPr>
        <p:spPr/>
        <p:txBody>
          <a:bodyPr/>
          <a:lstStyle/>
          <a:p>
            <a:pPr eaLnBrk="1" hangingPunct="1">
              <a:defRPr/>
            </a:pPr>
            <a:r>
              <a:rPr lang="zh-CN" altLang="en-US" smtClean="0"/>
              <a:t>练习</a:t>
            </a:r>
            <a:r>
              <a:rPr lang="en-US" altLang="zh-CN" smtClean="0"/>
              <a:t>:</a:t>
            </a:r>
          </a:p>
        </p:txBody>
      </p:sp>
      <p:sp>
        <p:nvSpPr>
          <p:cNvPr id="235523" name="Rectangle 3"/>
          <p:cNvSpPr>
            <a:spLocks noGrp="1" noChangeArrowheads="1"/>
          </p:cNvSpPr>
          <p:nvPr>
            <p:ph type="body" idx="1"/>
          </p:nvPr>
        </p:nvSpPr>
        <p:spPr/>
        <p:txBody>
          <a:bodyPr/>
          <a:lstStyle/>
          <a:p>
            <a:pPr eaLnBrk="1" hangingPunct="1"/>
            <a:r>
              <a:rPr lang="zh-CN" altLang="en-US" smtClean="0"/>
              <a:t>请写出以下待排序序列，在执行简单选择排序和堆排序过程中，每趟排序后的序列。</a:t>
            </a:r>
          </a:p>
          <a:p>
            <a:pPr eaLnBrk="1" hangingPunct="1"/>
            <a:endParaRPr lang="zh-CN" altLang="en-US" smtClean="0"/>
          </a:p>
          <a:p>
            <a:pPr eaLnBrk="1" hangingPunct="1">
              <a:buFont typeface="Wingdings" pitchFamily="2" charset="2"/>
              <a:buNone/>
            </a:pPr>
            <a:r>
              <a:rPr lang="zh-CN" altLang="en-US" sz="3600" smtClean="0"/>
              <a:t>         </a:t>
            </a:r>
            <a:r>
              <a:rPr lang="en-US" altLang="zh-CN" sz="3600" smtClean="0"/>
              <a:t>3</a:t>
            </a:r>
            <a:r>
              <a:rPr lang="zh-CN" altLang="en-US" sz="3600" smtClean="0"/>
              <a:t>，</a:t>
            </a:r>
            <a:r>
              <a:rPr lang="en-US" altLang="zh-CN" sz="3600" u="sng" smtClean="0">
                <a:solidFill>
                  <a:srgbClr val="FFFF00"/>
                </a:solidFill>
              </a:rPr>
              <a:t>7</a:t>
            </a:r>
            <a:r>
              <a:rPr lang="zh-CN" altLang="en-US" sz="3600" smtClean="0"/>
              <a:t>，</a:t>
            </a:r>
            <a:r>
              <a:rPr lang="en-US" altLang="zh-CN" sz="3600" smtClean="0"/>
              <a:t>2</a:t>
            </a:r>
            <a:r>
              <a:rPr lang="zh-CN" altLang="en-US" sz="3600" smtClean="0"/>
              <a:t>，</a:t>
            </a:r>
            <a:r>
              <a:rPr lang="en-US" altLang="zh-CN" sz="3600" smtClean="0"/>
              <a:t>1</a:t>
            </a:r>
            <a:r>
              <a:rPr lang="zh-CN" altLang="en-US" sz="3600" smtClean="0"/>
              <a:t>，</a:t>
            </a:r>
            <a:r>
              <a:rPr lang="en-US" altLang="zh-CN" sz="3600" smtClean="0"/>
              <a:t>7</a:t>
            </a:r>
            <a:r>
              <a:rPr lang="zh-CN" altLang="en-US" sz="3600" smtClean="0"/>
              <a:t>，</a:t>
            </a:r>
            <a:r>
              <a:rPr lang="en-US" altLang="zh-CN" sz="3600" smtClean="0"/>
              <a:t>4</a:t>
            </a:r>
            <a:r>
              <a:rPr lang="zh-CN" altLang="en-US" sz="3600" smtClean="0"/>
              <a:t>，</a:t>
            </a:r>
            <a:r>
              <a:rPr lang="en-US" altLang="zh-CN" sz="3600" smtClean="0"/>
              <a:t>6</a:t>
            </a:r>
            <a:r>
              <a:rPr lang="zh-CN" altLang="en-US" sz="3600" smtClean="0"/>
              <a:t>，</a:t>
            </a:r>
            <a:r>
              <a:rPr lang="en-US" altLang="zh-CN" sz="3600" smtClean="0"/>
              <a:t>5</a:t>
            </a:r>
            <a:endParaRPr lang="en-US" altLang="zh-CN" smtClean="0"/>
          </a:p>
          <a:p>
            <a:pPr eaLnBrk="1" hangingPunct="1"/>
            <a:endParaRPr lang="en-US" altLang="zh-CN"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35523">
                                            <p:txEl>
                                              <p:pRg st="2" end="2"/>
                                            </p:txEl>
                                          </p:spTgt>
                                        </p:tgtEl>
                                        <p:attrNameLst>
                                          <p:attrName>style.visibility</p:attrName>
                                        </p:attrNameLst>
                                      </p:cBhvr>
                                      <p:to>
                                        <p:strVal val="visible"/>
                                      </p:to>
                                    </p:set>
                                    <p:anim calcmode="lin" valueType="num">
                                      <p:cBhvr>
                                        <p:cTn id="7" dur="500" fill="hold"/>
                                        <p:tgtEl>
                                          <p:spTgt spid="23552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3552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35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E77FB84-E68D-4154-927A-89011B715E0C}" type="slidenum">
              <a:rPr lang="en-US" altLang="zh-CN" sz="1200" b="0" smtClean="0">
                <a:latin typeface="Arial" charset="0"/>
              </a:rPr>
              <a:pPr eaLnBrk="1" hangingPunct="1">
                <a:spcBef>
                  <a:spcPct val="0"/>
                </a:spcBef>
                <a:buClrTx/>
                <a:buFontTx/>
                <a:buNone/>
              </a:pPr>
              <a:t>91</a:t>
            </a:fld>
            <a:endParaRPr lang="en-US" altLang="zh-CN" sz="1200" b="0" smtClean="0">
              <a:latin typeface="Arial" charset="0"/>
            </a:endParaRPr>
          </a:p>
        </p:txBody>
      </p:sp>
      <p:sp>
        <p:nvSpPr>
          <p:cNvPr id="96258" name="Rectangle 2"/>
          <p:cNvSpPr>
            <a:spLocks noGrp="1" noRot="1" noChangeArrowheads="1"/>
          </p:cNvSpPr>
          <p:nvPr>
            <p:ph type="title"/>
          </p:nvPr>
        </p:nvSpPr>
        <p:spPr>
          <a:xfrm>
            <a:off x="684213" y="333375"/>
            <a:ext cx="7772400" cy="576263"/>
          </a:xfrm>
        </p:spPr>
        <p:txBody>
          <a:bodyPr/>
          <a:lstStyle/>
          <a:p>
            <a:pPr eaLnBrk="1" hangingPunct="1">
              <a:defRPr/>
            </a:pPr>
            <a:r>
              <a:rPr lang="en-US" altLang="zh-CN" smtClean="0"/>
              <a:t>9.5  </a:t>
            </a:r>
            <a:r>
              <a:rPr lang="zh-CN" altLang="en-US" smtClean="0"/>
              <a:t>归并排序</a:t>
            </a:r>
          </a:p>
        </p:txBody>
      </p:sp>
      <p:sp>
        <p:nvSpPr>
          <p:cNvPr id="87044" name="Rectangle 3"/>
          <p:cNvSpPr>
            <a:spLocks noGrp="1" noChangeArrowheads="1"/>
          </p:cNvSpPr>
          <p:nvPr>
            <p:ph type="body" idx="1"/>
          </p:nvPr>
        </p:nvSpPr>
        <p:spPr>
          <a:xfrm>
            <a:off x="381000" y="1143000"/>
            <a:ext cx="8458200" cy="5454650"/>
          </a:xfrm>
        </p:spPr>
        <p:txBody>
          <a:bodyPr/>
          <a:lstStyle/>
          <a:p>
            <a:pPr marL="533400" indent="-533400" eaLnBrk="1" hangingPunct="1">
              <a:buFont typeface="Wingdings" pitchFamily="2" charset="2"/>
              <a:buAutoNum type="arabicPeriod"/>
            </a:pPr>
            <a:r>
              <a:rPr lang="zh-CN" altLang="en-US" sz="2800" smtClean="0">
                <a:solidFill>
                  <a:srgbClr val="FFFF00"/>
                </a:solidFill>
              </a:rPr>
              <a:t>二路归并排序的基本思想</a:t>
            </a:r>
          </a:p>
          <a:p>
            <a:pPr marL="533400" indent="-533400" eaLnBrk="1" hangingPunct="1"/>
            <a:r>
              <a:rPr lang="zh-CN" altLang="en-US" sz="2800" smtClean="0"/>
              <a:t>将相邻的两个有序子区间（有序表）合并成一个有序子区间，一次合并完成后，有序子区间的数目减少一半，而区间的长度增加一倍，当区间长度从</a:t>
            </a:r>
            <a:r>
              <a:rPr lang="en-US" altLang="zh-CN" sz="2800" smtClean="0"/>
              <a:t>1</a:t>
            </a:r>
            <a:r>
              <a:rPr lang="zh-CN" altLang="en-US" sz="2800" smtClean="0"/>
              <a:t>增加到</a:t>
            </a:r>
            <a:r>
              <a:rPr lang="en-US" altLang="zh-CN" sz="2800" smtClean="0"/>
              <a:t>n</a:t>
            </a:r>
            <a:r>
              <a:rPr lang="zh-CN" altLang="en-US" sz="2800" smtClean="0"/>
              <a:t>（元素个数）时，整个区间变为一个，则该区间中的有序序列即为我们所需的排序结果。</a:t>
            </a:r>
          </a:p>
          <a:p>
            <a:pPr marL="533400" indent="-533400" algn="just" eaLnBrk="1" hangingPunct="1">
              <a:spcBef>
                <a:spcPct val="50000"/>
              </a:spcBef>
            </a:pPr>
            <a:r>
              <a:rPr lang="zh-CN" altLang="en-US" sz="2800" smtClean="0"/>
              <a:t>例如，给定关键字</a:t>
            </a:r>
          </a:p>
          <a:p>
            <a:pPr marL="533400" indent="-533400" algn="just" eaLnBrk="1" hangingPunct="1">
              <a:spcBef>
                <a:spcPct val="50000"/>
              </a:spcBef>
              <a:buFont typeface="Wingdings" pitchFamily="2" charset="2"/>
              <a:buNone/>
            </a:pPr>
            <a:r>
              <a:rPr lang="zh-CN" altLang="en-US" sz="2800" smtClean="0"/>
              <a:t>       </a:t>
            </a:r>
            <a:r>
              <a:rPr lang="en-US" altLang="zh-CN" sz="2800" smtClean="0"/>
              <a:t>46</a:t>
            </a:r>
            <a:r>
              <a:rPr lang="zh-CN" altLang="en-US" sz="2800" smtClean="0"/>
              <a:t>，</a:t>
            </a:r>
            <a:r>
              <a:rPr lang="en-US" altLang="zh-CN" sz="2800" smtClean="0"/>
              <a:t>55</a:t>
            </a:r>
            <a:r>
              <a:rPr lang="zh-CN" altLang="en-US" sz="2800" smtClean="0"/>
              <a:t>，</a:t>
            </a:r>
            <a:r>
              <a:rPr lang="en-US" altLang="zh-CN" sz="2800" smtClean="0"/>
              <a:t>13</a:t>
            </a:r>
            <a:r>
              <a:rPr lang="zh-CN" altLang="en-US" sz="2800" smtClean="0"/>
              <a:t>，</a:t>
            </a:r>
            <a:r>
              <a:rPr lang="en-US" altLang="zh-CN" sz="2800" smtClean="0"/>
              <a:t>42</a:t>
            </a:r>
            <a:r>
              <a:rPr lang="zh-CN" altLang="en-US" sz="2800" smtClean="0"/>
              <a:t>，</a:t>
            </a:r>
            <a:r>
              <a:rPr lang="en-US" altLang="zh-CN" sz="2800" smtClean="0"/>
              <a:t>94</a:t>
            </a:r>
            <a:r>
              <a:rPr lang="zh-CN" altLang="en-US" sz="2800" smtClean="0"/>
              <a:t>，</a:t>
            </a:r>
            <a:r>
              <a:rPr lang="en-US" altLang="zh-CN" sz="2800" smtClean="0"/>
              <a:t>05</a:t>
            </a:r>
            <a:r>
              <a:rPr lang="zh-CN" altLang="en-US" sz="2800" smtClean="0"/>
              <a:t>，</a:t>
            </a:r>
            <a:r>
              <a:rPr lang="en-US" altLang="zh-CN" sz="2800" smtClean="0"/>
              <a:t>17</a:t>
            </a:r>
            <a:r>
              <a:rPr lang="zh-CN" altLang="en-US" sz="2800" smtClean="0"/>
              <a:t>，</a:t>
            </a:r>
            <a:r>
              <a:rPr lang="en-US" altLang="zh-CN" sz="2800" smtClean="0"/>
              <a:t>70</a:t>
            </a:r>
            <a:r>
              <a:rPr lang="zh-CN" altLang="en-US" sz="2800" smtClean="0"/>
              <a:t>，</a:t>
            </a:r>
          </a:p>
          <a:p>
            <a:pPr marL="533400" indent="-533400" algn="just" eaLnBrk="1" hangingPunct="1">
              <a:spcBef>
                <a:spcPct val="50000"/>
              </a:spcBef>
              <a:buFont typeface="Wingdings" pitchFamily="2" charset="2"/>
              <a:buNone/>
            </a:pPr>
            <a:r>
              <a:rPr lang="zh-CN" altLang="en-US" sz="2800" smtClean="0"/>
              <a:t>     二路归并排序过程如下图所示。</a:t>
            </a:r>
          </a:p>
        </p:txBody>
      </p:sp>
    </p:spTree>
  </p:cSld>
  <p:clrMapOvr>
    <a:masterClrMapping/>
  </p:clrMapOvr>
  <p:transition spd="med">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073EBC1-B077-43F0-A173-9C19AD3880F1}" type="slidenum">
              <a:rPr lang="en-US" altLang="zh-CN" sz="1200" b="0" smtClean="0">
                <a:latin typeface="Arial" charset="0"/>
              </a:rPr>
              <a:pPr eaLnBrk="1" hangingPunct="1">
                <a:spcBef>
                  <a:spcPct val="0"/>
                </a:spcBef>
                <a:buClrTx/>
                <a:buFontTx/>
                <a:buNone/>
              </a:pPr>
              <a:t>92</a:t>
            </a:fld>
            <a:endParaRPr lang="en-US" altLang="zh-CN" sz="1200" b="0" smtClean="0">
              <a:latin typeface="Arial" charset="0"/>
            </a:endParaRPr>
          </a:p>
        </p:txBody>
      </p:sp>
      <p:sp>
        <p:nvSpPr>
          <p:cNvPr id="88067" name="Rectangle 7"/>
          <p:cNvSpPr>
            <a:spLocks noChangeArrowheads="1"/>
          </p:cNvSpPr>
          <p:nvPr/>
        </p:nvSpPr>
        <p:spPr bwMode="auto">
          <a:xfrm>
            <a:off x="533400" y="900113"/>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68" name="Rectangle 8"/>
          <p:cNvSpPr>
            <a:spLocks noChangeArrowheads="1"/>
          </p:cNvSpPr>
          <p:nvPr/>
        </p:nvSpPr>
        <p:spPr bwMode="auto">
          <a:xfrm>
            <a:off x="679450" y="900113"/>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69" name="Rectangle 9"/>
          <p:cNvSpPr>
            <a:spLocks noChangeArrowheads="1"/>
          </p:cNvSpPr>
          <p:nvPr/>
        </p:nvSpPr>
        <p:spPr bwMode="auto">
          <a:xfrm>
            <a:off x="533400" y="131762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0" name="Rectangle 10"/>
          <p:cNvSpPr>
            <a:spLocks noChangeArrowheads="1"/>
          </p:cNvSpPr>
          <p:nvPr/>
        </p:nvSpPr>
        <p:spPr bwMode="auto">
          <a:xfrm>
            <a:off x="533400" y="173672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1" name="Rectangle 11"/>
          <p:cNvSpPr>
            <a:spLocks noChangeArrowheads="1"/>
          </p:cNvSpPr>
          <p:nvPr/>
        </p:nvSpPr>
        <p:spPr bwMode="auto">
          <a:xfrm>
            <a:off x="679450" y="173672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2" name="Rectangle 12"/>
          <p:cNvSpPr>
            <a:spLocks noChangeArrowheads="1"/>
          </p:cNvSpPr>
          <p:nvPr/>
        </p:nvSpPr>
        <p:spPr bwMode="auto">
          <a:xfrm>
            <a:off x="533400" y="216217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3" name="Rectangle 13"/>
          <p:cNvSpPr>
            <a:spLocks noChangeArrowheads="1"/>
          </p:cNvSpPr>
          <p:nvPr/>
        </p:nvSpPr>
        <p:spPr bwMode="auto">
          <a:xfrm>
            <a:off x="533400" y="258127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4" name="Rectangle 14"/>
          <p:cNvSpPr>
            <a:spLocks noChangeArrowheads="1"/>
          </p:cNvSpPr>
          <p:nvPr/>
        </p:nvSpPr>
        <p:spPr bwMode="auto">
          <a:xfrm>
            <a:off x="679450" y="258127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5" name="Rectangle 15"/>
          <p:cNvSpPr>
            <a:spLocks noChangeArrowheads="1"/>
          </p:cNvSpPr>
          <p:nvPr/>
        </p:nvSpPr>
        <p:spPr bwMode="auto">
          <a:xfrm>
            <a:off x="533400" y="300037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8076" name="Rectangle 16"/>
          <p:cNvSpPr>
            <a:spLocks noChangeArrowheads="1"/>
          </p:cNvSpPr>
          <p:nvPr/>
        </p:nvSpPr>
        <p:spPr bwMode="auto">
          <a:xfrm>
            <a:off x="679450" y="3000375"/>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97297" name="Rectangle 17"/>
          <p:cNvSpPr>
            <a:spLocks noChangeArrowheads="1"/>
          </p:cNvSpPr>
          <p:nvPr/>
        </p:nvSpPr>
        <p:spPr bwMode="auto">
          <a:xfrm>
            <a:off x="733425" y="4900613"/>
            <a:ext cx="1849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900">
                <a:latin typeface="宋体" pitchFamily="2" charset="-122"/>
              </a:rPr>
              <a:t>三趟归并：</a:t>
            </a:r>
            <a:endParaRPr lang="zh-CN" altLang="en-US" sz="2800" b="0">
              <a:latin typeface="Times New Roman" pitchFamily="18" charset="0"/>
            </a:endParaRPr>
          </a:p>
        </p:txBody>
      </p:sp>
      <p:sp>
        <p:nvSpPr>
          <p:cNvPr id="97298" name="Rectangle 18"/>
          <p:cNvSpPr>
            <a:spLocks noChangeArrowheads="1"/>
          </p:cNvSpPr>
          <p:nvPr/>
        </p:nvSpPr>
        <p:spPr bwMode="auto">
          <a:xfrm>
            <a:off x="2206625" y="4875213"/>
            <a:ext cx="4848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[05  13  17  42  46  55   70  94  ]</a:t>
            </a:r>
            <a:endParaRPr lang="en-US" altLang="zh-CN" sz="2800" b="0">
              <a:latin typeface="Times New Roman" pitchFamily="18" charset="0"/>
            </a:endParaRPr>
          </a:p>
        </p:txBody>
      </p:sp>
      <p:sp>
        <p:nvSpPr>
          <p:cNvPr id="88079" name="Rectangle 19"/>
          <p:cNvSpPr>
            <a:spLocks noChangeArrowheads="1"/>
          </p:cNvSpPr>
          <p:nvPr/>
        </p:nvSpPr>
        <p:spPr bwMode="auto">
          <a:xfrm>
            <a:off x="7361238" y="4875213"/>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a:t>
            </a:r>
            <a:endParaRPr lang="en-US" altLang="zh-CN" sz="2800" b="0">
              <a:latin typeface="Times New Roman" pitchFamily="18" charset="0"/>
            </a:endParaRPr>
          </a:p>
        </p:txBody>
      </p:sp>
      <p:grpSp>
        <p:nvGrpSpPr>
          <p:cNvPr id="97337" name="Group 57"/>
          <p:cNvGrpSpPr>
            <a:grpSpLocks/>
          </p:cNvGrpSpPr>
          <p:nvPr/>
        </p:nvGrpSpPr>
        <p:grpSpPr bwMode="auto">
          <a:xfrm>
            <a:off x="2786063" y="4179888"/>
            <a:ext cx="3255962" cy="269875"/>
            <a:chOff x="1755" y="2633"/>
            <a:chExt cx="2051" cy="170"/>
          </a:xfrm>
        </p:grpSpPr>
        <p:sp>
          <p:nvSpPr>
            <p:cNvPr id="88111" name="Line 20"/>
            <p:cNvSpPr>
              <a:spLocks noChangeShapeType="1"/>
            </p:cNvSpPr>
            <p:nvPr/>
          </p:nvSpPr>
          <p:spPr bwMode="auto">
            <a:xfrm>
              <a:off x="3805" y="2633"/>
              <a:ext cx="1" cy="16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2" name="Line 21"/>
            <p:cNvSpPr>
              <a:spLocks noChangeShapeType="1"/>
            </p:cNvSpPr>
            <p:nvPr/>
          </p:nvSpPr>
          <p:spPr bwMode="auto">
            <a:xfrm>
              <a:off x="1755" y="2633"/>
              <a:ext cx="1" cy="16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3" name="Line 22"/>
            <p:cNvSpPr>
              <a:spLocks noChangeShapeType="1"/>
            </p:cNvSpPr>
            <p:nvPr/>
          </p:nvSpPr>
          <p:spPr bwMode="auto">
            <a:xfrm>
              <a:off x="1755" y="2802"/>
              <a:ext cx="2050" cy="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303" name="Rectangle 23"/>
          <p:cNvSpPr>
            <a:spLocks noChangeArrowheads="1"/>
          </p:cNvSpPr>
          <p:nvPr/>
        </p:nvSpPr>
        <p:spPr bwMode="auto">
          <a:xfrm>
            <a:off x="733425" y="3619500"/>
            <a:ext cx="1849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900">
                <a:latin typeface="宋体" pitchFamily="2" charset="-122"/>
              </a:rPr>
              <a:t>二趟归并：</a:t>
            </a:r>
            <a:endParaRPr lang="zh-CN" altLang="en-US" sz="2800" b="0">
              <a:latin typeface="Times New Roman" pitchFamily="18" charset="0"/>
            </a:endParaRPr>
          </a:p>
        </p:txBody>
      </p:sp>
      <p:sp>
        <p:nvSpPr>
          <p:cNvPr id="97304" name="Rectangle 24"/>
          <p:cNvSpPr>
            <a:spLocks noChangeArrowheads="1"/>
          </p:cNvSpPr>
          <p:nvPr/>
        </p:nvSpPr>
        <p:spPr bwMode="auto">
          <a:xfrm>
            <a:off x="2206625" y="3594100"/>
            <a:ext cx="5000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[13  42  46  55]   [05  17  70  94 ]</a:t>
            </a:r>
            <a:endParaRPr lang="en-US" altLang="zh-CN" sz="2800" b="0">
              <a:latin typeface="Times New Roman" pitchFamily="18" charset="0"/>
            </a:endParaRPr>
          </a:p>
        </p:txBody>
      </p:sp>
      <p:sp>
        <p:nvSpPr>
          <p:cNvPr id="88083" name="Rectangle 25"/>
          <p:cNvSpPr>
            <a:spLocks noChangeArrowheads="1"/>
          </p:cNvSpPr>
          <p:nvPr/>
        </p:nvSpPr>
        <p:spPr bwMode="auto">
          <a:xfrm>
            <a:off x="7334250" y="3594100"/>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a:t>
            </a:r>
            <a:endParaRPr lang="en-US" altLang="zh-CN" sz="2800" b="0">
              <a:latin typeface="Times New Roman" pitchFamily="18" charset="0"/>
            </a:endParaRPr>
          </a:p>
        </p:txBody>
      </p:sp>
      <p:sp>
        <p:nvSpPr>
          <p:cNvPr id="88084" name="Rectangle 26"/>
          <p:cNvSpPr>
            <a:spLocks noChangeArrowheads="1"/>
          </p:cNvSpPr>
          <p:nvPr/>
        </p:nvSpPr>
        <p:spPr bwMode="auto">
          <a:xfrm>
            <a:off x="733425" y="4044950"/>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97307" name="Line 27"/>
          <p:cNvSpPr>
            <a:spLocks noChangeShapeType="1"/>
          </p:cNvSpPr>
          <p:nvPr/>
        </p:nvSpPr>
        <p:spPr bwMode="auto">
          <a:xfrm>
            <a:off x="5786438" y="2941638"/>
            <a:ext cx="1587" cy="2762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8" name="Line 28"/>
          <p:cNvSpPr>
            <a:spLocks noChangeShapeType="1"/>
          </p:cNvSpPr>
          <p:nvPr/>
        </p:nvSpPr>
        <p:spPr bwMode="auto">
          <a:xfrm>
            <a:off x="7540625" y="2941638"/>
            <a:ext cx="1588" cy="2762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9" name="Line 29"/>
          <p:cNvSpPr>
            <a:spLocks noChangeShapeType="1"/>
          </p:cNvSpPr>
          <p:nvPr/>
        </p:nvSpPr>
        <p:spPr bwMode="auto">
          <a:xfrm>
            <a:off x="5786438" y="3217863"/>
            <a:ext cx="1754187" cy="15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0" name="Line 30"/>
          <p:cNvSpPr>
            <a:spLocks noChangeShapeType="1"/>
          </p:cNvSpPr>
          <p:nvPr/>
        </p:nvSpPr>
        <p:spPr bwMode="auto">
          <a:xfrm>
            <a:off x="2786063" y="2908300"/>
            <a:ext cx="1587" cy="2667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1" name="Line 31"/>
          <p:cNvSpPr>
            <a:spLocks noChangeShapeType="1"/>
          </p:cNvSpPr>
          <p:nvPr/>
        </p:nvSpPr>
        <p:spPr bwMode="auto">
          <a:xfrm>
            <a:off x="4286250" y="2908300"/>
            <a:ext cx="1588" cy="2667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2" name="Line 32"/>
          <p:cNvSpPr>
            <a:spLocks noChangeShapeType="1"/>
          </p:cNvSpPr>
          <p:nvPr/>
        </p:nvSpPr>
        <p:spPr bwMode="auto">
          <a:xfrm>
            <a:off x="2786063" y="3175000"/>
            <a:ext cx="1500187"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3" name="Rectangle 33"/>
          <p:cNvSpPr>
            <a:spLocks noChangeArrowheads="1"/>
          </p:cNvSpPr>
          <p:nvPr/>
        </p:nvSpPr>
        <p:spPr bwMode="auto">
          <a:xfrm>
            <a:off x="733425" y="2355850"/>
            <a:ext cx="1849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900">
                <a:latin typeface="宋体" pitchFamily="2" charset="-122"/>
              </a:rPr>
              <a:t>一趟归并：</a:t>
            </a:r>
            <a:endParaRPr lang="zh-CN" altLang="en-US" sz="2800" b="0">
              <a:latin typeface="Times New Roman" pitchFamily="18" charset="0"/>
            </a:endParaRPr>
          </a:p>
        </p:txBody>
      </p:sp>
      <p:sp>
        <p:nvSpPr>
          <p:cNvPr id="97314" name="Rectangle 34"/>
          <p:cNvSpPr>
            <a:spLocks noChangeArrowheads="1"/>
          </p:cNvSpPr>
          <p:nvPr/>
        </p:nvSpPr>
        <p:spPr bwMode="auto">
          <a:xfrm>
            <a:off x="2206625" y="2330450"/>
            <a:ext cx="5673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[46  55]   [13   42 ]  [05  94]   [17  70]</a:t>
            </a:r>
            <a:endParaRPr lang="en-US" altLang="zh-CN" sz="2800" b="0">
              <a:latin typeface="Times New Roman" pitchFamily="18" charset="0"/>
            </a:endParaRPr>
          </a:p>
        </p:txBody>
      </p:sp>
      <p:sp>
        <p:nvSpPr>
          <p:cNvPr id="88093" name="Rectangle 35"/>
          <p:cNvSpPr>
            <a:spLocks noChangeArrowheads="1"/>
          </p:cNvSpPr>
          <p:nvPr/>
        </p:nvSpPr>
        <p:spPr bwMode="auto">
          <a:xfrm>
            <a:off x="8020050" y="2330450"/>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a:t>
            </a:r>
            <a:endParaRPr lang="en-US" altLang="zh-CN" sz="2800" b="0">
              <a:latin typeface="Times New Roman" pitchFamily="18" charset="0"/>
            </a:endParaRPr>
          </a:p>
        </p:txBody>
      </p:sp>
      <p:sp>
        <p:nvSpPr>
          <p:cNvPr id="97316" name="Line 36"/>
          <p:cNvSpPr>
            <a:spLocks noChangeShapeType="1"/>
          </p:cNvSpPr>
          <p:nvPr/>
        </p:nvSpPr>
        <p:spPr bwMode="auto">
          <a:xfrm>
            <a:off x="2600325" y="1636713"/>
            <a:ext cx="1588" cy="2762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7" name="Line 37"/>
          <p:cNvSpPr>
            <a:spLocks noChangeShapeType="1"/>
          </p:cNvSpPr>
          <p:nvPr/>
        </p:nvSpPr>
        <p:spPr bwMode="auto">
          <a:xfrm>
            <a:off x="3327400" y="1636713"/>
            <a:ext cx="1588" cy="2762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8" name="Line 38"/>
          <p:cNvSpPr>
            <a:spLocks noChangeShapeType="1"/>
          </p:cNvSpPr>
          <p:nvPr/>
        </p:nvSpPr>
        <p:spPr bwMode="auto">
          <a:xfrm>
            <a:off x="2600325" y="1878013"/>
            <a:ext cx="746125" cy="15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9" name="Line 39"/>
          <p:cNvSpPr>
            <a:spLocks noChangeShapeType="1"/>
          </p:cNvSpPr>
          <p:nvPr/>
        </p:nvSpPr>
        <p:spPr bwMode="auto">
          <a:xfrm>
            <a:off x="7207250" y="1601788"/>
            <a:ext cx="1588" cy="2762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0" name="Line 40"/>
          <p:cNvSpPr>
            <a:spLocks noChangeShapeType="1"/>
          </p:cNvSpPr>
          <p:nvPr/>
        </p:nvSpPr>
        <p:spPr bwMode="auto">
          <a:xfrm>
            <a:off x="7953375" y="1601788"/>
            <a:ext cx="1588" cy="2762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1" name="Line 41"/>
          <p:cNvSpPr>
            <a:spLocks noChangeShapeType="1"/>
          </p:cNvSpPr>
          <p:nvPr/>
        </p:nvSpPr>
        <p:spPr bwMode="auto">
          <a:xfrm>
            <a:off x="7207250" y="1878013"/>
            <a:ext cx="746125" cy="15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2" name="Line 42"/>
          <p:cNvSpPr>
            <a:spLocks noChangeShapeType="1"/>
          </p:cNvSpPr>
          <p:nvPr/>
        </p:nvSpPr>
        <p:spPr bwMode="auto">
          <a:xfrm>
            <a:off x="5513388" y="1585913"/>
            <a:ext cx="1587" cy="2682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3" name="Line 43"/>
          <p:cNvSpPr>
            <a:spLocks noChangeShapeType="1"/>
          </p:cNvSpPr>
          <p:nvPr/>
        </p:nvSpPr>
        <p:spPr bwMode="auto">
          <a:xfrm>
            <a:off x="6473825" y="1585913"/>
            <a:ext cx="1588" cy="2682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4" name="Line 44"/>
          <p:cNvSpPr>
            <a:spLocks noChangeShapeType="1"/>
          </p:cNvSpPr>
          <p:nvPr/>
        </p:nvSpPr>
        <p:spPr bwMode="auto">
          <a:xfrm>
            <a:off x="5513388" y="1854200"/>
            <a:ext cx="1000125"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5" name="Line 45"/>
          <p:cNvSpPr>
            <a:spLocks noChangeShapeType="1"/>
          </p:cNvSpPr>
          <p:nvPr/>
        </p:nvSpPr>
        <p:spPr bwMode="auto">
          <a:xfrm>
            <a:off x="4140200" y="1577975"/>
            <a:ext cx="1588" cy="2667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6" name="Line 46"/>
          <p:cNvSpPr>
            <a:spLocks noChangeShapeType="1"/>
          </p:cNvSpPr>
          <p:nvPr/>
        </p:nvSpPr>
        <p:spPr bwMode="auto">
          <a:xfrm>
            <a:off x="4894263" y="1601788"/>
            <a:ext cx="1587" cy="2682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7" name="Line 47"/>
          <p:cNvSpPr>
            <a:spLocks noChangeShapeType="1"/>
          </p:cNvSpPr>
          <p:nvPr/>
        </p:nvSpPr>
        <p:spPr bwMode="auto">
          <a:xfrm>
            <a:off x="4140200" y="1844675"/>
            <a:ext cx="754063"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6" name="Rectangle 48"/>
          <p:cNvSpPr>
            <a:spLocks noChangeArrowheads="1"/>
          </p:cNvSpPr>
          <p:nvPr/>
        </p:nvSpPr>
        <p:spPr bwMode="auto">
          <a:xfrm>
            <a:off x="733425" y="1092200"/>
            <a:ext cx="1849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sz="2900">
                <a:latin typeface="宋体" pitchFamily="2" charset="-122"/>
              </a:rPr>
              <a:t>初始状态：</a:t>
            </a:r>
            <a:endParaRPr lang="zh-CN" altLang="en-US" sz="2800" b="0">
              <a:latin typeface="Times New Roman" pitchFamily="18" charset="0"/>
            </a:endParaRPr>
          </a:p>
        </p:txBody>
      </p:sp>
      <p:sp>
        <p:nvSpPr>
          <p:cNvPr id="88107" name="Rectangle 49"/>
          <p:cNvSpPr>
            <a:spLocks noChangeArrowheads="1"/>
          </p:cNvSpPr>
          <p:nvPr/>
        </p:nvSpPr>
        <p:spPr bwMode="auto">
          <a:xfrm>
            <a:off x="2206625" y="1066800"/>
            <a:ext cx="62833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[46]  [55]  [13]  [42]  [94]  [05]  [17]  [70]</a:t>
            </a:r>
            <a:endParaRPr lang="en-US" altLang="zh-CN" sz="2800" b="0">
              <a:latin typeface="Times New Roman" pitchFamily="18" charset="0"/>
            </a:endParaRPr>
          </a:p>
        </p:txBody>
      </p:sp>
      <p:sp>
        <p:nvSpPr>
          <p:cNvPr id="88108" name="Rectangle 50"/>
          <p:cNvSpPr>
            <a:spLocks noChangeArrowheads="1"/>
          </p:cNvSpPr>
          <p:nvPr/>
        </p:nvSpPr>
        <p:spPr bwMode="auto">
          <a:xfrm>
            <a:off x="8286750" y="1066800"/>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a:t>
            </a:r>
            <a:endParaRPr lang="en-US" altLang="zh-CN" sz="2800" b="0">
              <a:latin typeface="Times New Roman" pitchFamily="18" charset="0"/>
            </a:endParaRPr>
          </a:p>
        </p:txBody>
      </p:sp>
      <p:sp>
        <p:nvSpPr>
          <p:cNvPr id="88109" name="Rectangle 55"/>
          <p:cNvSpPr>
            <a:spLocks noChangeArrowheads="1"/>
          </p:cNvSpPr>
          <p:nvPr/>
        </p:nvSpPr>
        <p:spPr bwMode="auto">
          <a:xfrm>
            <a:off x="2427288" y="5845175"/>
            <a:ext cx="44878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a:latin typeface="宋体" pitchFamily="2" charset="-122"/>
              </a:rPr>
              <a:t>二路归并排序过程示意图</a:t>
            </a:r>
            <a:endParaRPr lang="zh-CN" altLang="en-US">
              <a:latin typeface="Times New Roman" pitchFamily="18" charset="0"/>
            </a:endParaRPr>
          </a:p>
        </p:txBody>
      </p:sp>
      <p:sp>
        <p:nvSpPr>
          <p:cNvPr id="88110" name="Rectangle 56"/>
          <p:cNvSpPr>
            <a:spLocks noChangeArrowheads="1"/>
          </p:cNvSpPr>
          <p:nvPr/>
        </p:nvSpPr>
        <p:spPr bwMode="auto">
          <a:xfrm>
            <a:off x="5180013" y="5837238"/>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500" b="0">
                <a:latin typeface="Times New Roman" pitchFamily="18" charset="0"/>
              </a:rPr>
              <a:t> </a:t>
            </a:r>
            <a:endParaRPr lang="en-US" altLang="zh-CN" sz="2800" b="0">
              <a:latin typeface="Times New Roman"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7316"/>
                                        </p:tgtEl>
                                        <p:attrNameLst>
                                          <p:attrName>style.visibility</p:attrName>
                                        </p:attrNameLst>
                                      </p:cBhvr>
                                      <p:to>
                                        <p:strVal val="visible"/>
                                      </p:to>
                                    </p:set>
                                    <p:anim calcmode="lin" valueType="num">
                                      <p:cBhvr>
                                        <p:cTn id="7" dur="500" fill="hold"/>
                                        <p:tgtEl>
                                          <p:spTgt spid="97316"/>
                                        </p:tgtEl>
                                        <p:attrNameLst>
                                          <p:attrName>ppt_w</p:attrName>
                                        </p:attrNameLst>
                                      </p:cBhvr>
                                      <p:tavLst>
                                        <p:tav tm="0">
                                          <p:val>
                                            <p:fltVal val="0"/>
                                          </p:val>
                                        </p:tav>
                                        <p:tav tm="100000">
                                          <p:val>
                                            <p:strVal val="#ppt_w"/>
                                          </p:val>
                                        </p:tav>
                                      </p:tavLst>
                                    </p:anim>
                                    <p:anim calcmode="lin" valueType="num">
                                      <p:cBhvr>
                                        <p:cTn id="8" dur="500" fill="hold"/>
                                        <p:tgtEl>
                                          <p:spTgt spid="97316"/>
                                        </p:tgtEl>
                                        <p:attrNameLst>
                                          <p:attrName>ppt_h</p:attrName>
                                        </p:attrNameLst>
                                      </p:cBhvr>
                                      <p:tavLst>
                                        <p:tav tm="0">
                                          <p:val>
                                            <p:fltVal val="0"/>
                                          </p:val>
                                        </p:tav>
                                        <p:tav tm="100000">
                                          <p:val>
                                            <p:strVal val="#ppt_h"/>
                                          </p:val>
                                        </p:tav>
                                      </p:tavLst>
                                    </p:anim>
                                    <p:animEffect transition="in" filter="fade">
                                      <p:cBhvr>
                                        <p:cTn id="9" dur="500"/>
                                        <p:tgtEl>
                                          <p:spTgt spid="9731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7317"/>
                                        </p:tgtEl>
                                        <p:attrNameLst>
                                          <p:attrName>style.visibility</p:attrName>
                                        </p:attrNameLst>
                                      </p:cBhvr>
                                      <p:to>
                                        <p:strVal val="visible"/>
                                      </p:to>
                                    </p:set>
                                    <p:anim calcmode="lin" valueType="num">
                                      <p:cBhvr>
                                        <p:cTn id="12" dur="500" fill="hold"/>
                                        <p:tgtEl>
                                          <p:spTgt spid="97317"/>
                                        </p:tgtEl>
                                        <p:attrNameLst>
                                          <p:attrName>ppt_w</p:attrName>
                                        </p:attrNameLst>
                                      </p:cBhvr>
                                      <p:tavLst>
                                        <p:tav tm="0">
                                          <p:val>
                                            <p:fltVal val="0"/>
                                          </p:val>
                                        </p:tav>
                                        <p:tav tm="100000">
                                          <p:val>
                                            <p:strVal val="#ppt_w"/>
                                          </p:val>
                                        </p:tav>
                                      </p:tavLst>
                                    </p:anim>
                                    <p:anim calcmode="lin" valueType="num">
                                      <p:cBhvr>
                                        <p:cTn id="13" dur="500" fill="hold"/>
                                        <p:tgtEl>
                                          <p:spTgt spid="97317"/>
                                        </p:tgtEl>
                                        <p:attrNameLst>
                                          <p:attrName>ppt_h</p:attrName>
                                        </p:attrNameLst>
                                      </p:cBhvr>
                                      <p:tavLst>
                                        <p:tav tm="0">
                                          <p:val>
                                            <p:fltVal val="0"/>
                                          </p:val>
                                        </p:tav>
                                        <p:tav tm="100000">
                                          <p:val>
                                            <p:strVal val="#ppt_h"/>
                                          </p:val>
                                        </p:tav>
                                      </p:tavLst>
                                    </p:anim>
                                    <p:animEffect transition="in" filter="fade">
                                      <p:cBhvr>
                                        <p:cTn id="14" dur="500"/>
                                        <p:tgtEl>
                                          <p:spTgt spid="9731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97318"/>
                                        </p:tgtEl>
                                        <p:attrNameLst>
                                          <p:attrName>style.visibility</p:attrName>
                                        </p:attrNameLst>
                                      </p:cBhvr>
                                      <p:to>
                                        <p:strVal val="visible"/>
                                      </p:to>
                                    </p:set>
                                    <p:anim calcmode="lin" valueType="num">
                                      <p:cBhvr>
                                        <p:cTn id="17" dur="500" fill="hold"/>
                                        <p:tgtEl>
                                          <p:spTgt spid="97318"/>
                                        </p:tgtEl>
                                        <p:attrNameLst>
                                          <p:attrName>ppt_w</p:attrName>
                                        </p:attrNameLst>
                                      </p:cBhvr>
                                      <p:tavLst>
                                        <p:tav tm="0">
                                          <p:val>
                                            <p:fltVal val="0"/>
                                          </p:val>
                                        </p:tav>
                                        <p:tav tm="100000">
                                          <p:val>
                                            <p:strVal val="#ppt_w"/>
                                          </p:val>
                                        </p:tav>
                                      </p:tavLst>
                                    </p:anim>
                                    <p:anim calcmode="lin" valueType="num">
                                      <p:cBhvr>
                                        <p:cTn id="18" dur="500" fill="hold"/>
                                        <p:tgtEl>
                                          <p:spTgt spid="97318"/>
                                        </p:tgtEl>
                                        <p:attrNameLst>
                                          <p:attrName>ppt_h</p:attrName>
                                        </p:attrNameLst>
                                      </p:cBhvr>
                                      <p:tavLst>
                                        <p:tav tm="0">
                                          <p:val>
                                            <p:fltVal val="0"/>
                                          </p:val>
                                        </p:tav>
                                        <p:tav tm="100000">
                                          <p:val>
                                            <p:strVal val="#ppt_h"/>
                                          </p:val>
                                        </p:tav>
                                      </p:tavLst>
                                    </p:anim>
                                    <p:animEffect transition="in" filter="fade">
                                      <p:cBhvr>
                                        <p:cTn id="19" dur="500"/>
                                        <p:tgtEl>
                                          <p:spTgt spid="97318"/>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97319"/>
                                        </p:tgtEl>
                                        <p:attrNameLst>
                                          <p:attrName>style.visibility</p:attrName>
                                        </p:attrNameLst>
                                      </p:cBhvr>
                                      <p:to>
                                        <p:strVal val="visible"/>
                                      </p:to>
                                    </p:set>
                                    <p:anim calcmode="lin" valueType="num">
                                      <p:cBhvr>
                                        <p:cTn id="22" dur="500" fill="hold"/>
                                        <p:tgtEl>
                                          <p:spTgt spid="97319"/>
                                        </p:tgtEl>
                                        <p:attrNameLst>
                                          <p:attrName>ppt_w</p:attrName>
                                        </p:attrNameLst>
                                      </p:cBhvr>
                                      <p:tavLst>
                                        <p:tav tm="0">
                                          <p:val>
                                            <p:fltVal val="0"/>
                                          </p:val>
                                        </p:tav>
                                        <p:tav tm="100000">
                                          <p:val>
                                            <p:strVal val="#ppt_w"/>
                                          </p:val>
                                        </p:tav>
                                      </p:tavLst>
                                    </p:anim>
                                    <p:anim calcmode="lin" valueType="num">
                                      <p:cBhvr>
                                        <p:cTn id="23" dur="500" fill="hold"/>
                                        <p:tgtEl>
                                          <p:spTgt spid="97319"/>
                                        </p:tgtEl>
                                        <p:attrNameLst>
                                          <p:attrName>ppt_h</p:attrName>
                                        </p:attrNameLst>
                                      </p:cBhvr>
                                      <p:tavLst>
                                        <p:tav tm="0">
                                          <p:val>
                                            <p:fltVal val="0"/>
                                          </p:val>
                                        </p:tav>
                                        <p:tav tm="100000">
                                          <p:val>
                                            <p:strVal val="#ppt_h"/>
                                          </p:val>
                                        </p:tav>
                                      </p:tavLst>
                                    </p:anim>
                                    <p:animEffect transition="in" filter="fade">
                                      <p:cBhvr>
                                        <p:cTn id="24" dur="500"/>
                                        <p:tgtEl>
                                          <p:spTgt spid="97319"/>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97320"/>
                                        </p:tgtEl>
                                        <p:attrNameLst>
                                          <p:attrName>style.visibility</p:attrName>
                                        </p:attrNameLst>
                                      </p:cBhvr>
                                      <p:to>
                                        <p:strVal val="visible"/>
                                      </p:to>
                                    </p:set>
                                    <p:anim calcmode="lin" valueType="num">
                                      <p:cBhvr>
                                        <p:cTn id="27" dur="500" fill="hold"/>
                                        <p:tgtEl>
                                          <p:spTgt spid="97320"/>
                                        </p:tgtEl>
                                        <p:attrNameLst>
                                          <p:attrName>ppt_w</p:attrName>
                                        </p:attrNameLst>
                                      </p:cBhvr>
                                      <p:tavLst>
                                        <p:tav tm="0">
                                          <p:val>
                                            <p:fltVal val="0"/>
                                          </p:val>
                                        </p:tav>
                                        <p:tav tm="100000">
                                          <p:val>
                                            <p:strVal val="#ppt_w"/>
                                          </p:val>
                                        </p:tav>
                                      </p:tavLst>
                                    </p:anim>
                                    <p:anim calcmode="lin" valueType="num">
                                      <p:cBhvr>
                                        <p:cTn id="28" dur="500" fill="hold"/>
                                        <p:tgtEl>
                                          <p:spTgt spid="97320"/>
                                        </p:tgtEl>
                                        <p:attrNameLst>
                                          <p:attrName>ppt_h</p:attrName>
                                        </p:attrNameLst>
                                      </p:cBhvr>
                                      <p:tavLst>
                                        <p:tav tm="0">
                                          <p:val>
                                            <p:fltVal val="0"/>
                                          </p:val>
                                        </p:tav>
                                        <p:tav tm="100000">
                                          <p:val>
                                            <p:strVal val="#ppt_h"/>
                                          </p:val>
                                        </p:tav>
                                      </p:tavLst>
                                    </p:anim>
                                    <p:animEffect transition="in" filter="fade">
                                      <p:cBhvr>
                                        <p:cTn id="29" dur="500"/>
                                        <p:tgtEl>
                                          <p:spTgt spid="97320"/>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97321"/>
                                        </p:tgtEl>
                                        <p:attrNameLst>
                                          <p:attrName>style.visibility</p:attrName>
                                        </p:attrNameLst>
                                      </p:cBhvr>
                                      <p:to>
                                        <p:strVal val="visible"/>
                                      </p:to>
                                    </p:set>
                                    <p:anim calcmode="lin" valueType="num">
                                      <p:cBhvr>
                                        <p:cTn id="32" dur="500" fill="hold"/>
                                        <p:tgtEl>
                                          <p:spTgt spid="97321"/>
                                        </p:tgtEl>
                                        <p:attrNameLst>
                                          <p:attrName>ppt_w</p:attrName>
                                        </p:attrNameLst>
                                      </p:cBhvr>
                                      <p:tavLst>
                                        <p:tav tm="0">
                                          <p:val>
                                            <p:fltVal val="0"/>
                                          </p:val>
                                        </p:tav>
                                        <p:tav tm="100000">
                                          <p:val>
                                            <p:strVal val="#ppt_w"/>
                                          </p:val>
                                        </p:tav>
                                      </p:tavLst>
                                    </p:anim>
                                    <p:anim calcmode="lin" valueType="num">
                                      <p:cBhvr>
                                        <p:cTn id="33" dur="500" fill="hold"/>
                                        <p:tgtEl>
                                          <p:spTgt spid="97321"/>
                                        </p:tgtEl>
                                        <p:attrNameLst>
                                          <p:attrName>ppt_h</p:attrName>
                                        </p:attrNameLst>
                                      </p:cBhvr>
                                      <p:tavLst>
                                        <p:tav tm="0">
                                          <p:val>
                                            <p:fltVal val="0"/>
                                          </p:val>
                                        </p:tav>
                                        <p:tav tm="100000">
                                          <p:val>
                                            <p:strVal val="#ppt_h"/>
                                          </p:val>
                                        </p:tav>
                                      </p:tavLst>
                                    </p:anim>
                                    <p:animEffect transition="in" filter="fade">
                                      <p:cBhvr>
                                        <p:cTn id="34" dur="500"/>
                                        <p:tgtEl>
                                          <p:spTgt spid="97321"/>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97322"/>
                                        </p:tgtEl>
                                        <p:attrNameLst>
                                          <p:attrName>style.visibility</p:attrName>
                                        </p:attrNameLst>
                                      </p:cBhvr>
                                      <p:to>
                                        <p:strVal val="visible"/>
                                      </p:to>
                                    </p:set>
                                    <p:anim calcmode="lin" valueType="num">
                                      <p:cBhvr>
                                        <p:cTn id="37" dur="500" fill="hold"/>
                                        <p:tgtEl>
                                          <p:spTgt spid="97322"/>
                                        </p:tgtEl>
                                        <p:attrNameLst>
                                          <p:attrName>ppt_w</p:attrName>
                                        </p:attrNameLst>
                                      </p:cBhvr>
                                      <p:tavLst>
                                        <p:tav tm="0">
                                          <p:val>
                                            <p:fltVal val="0"/>
                                          </p:val>
                                        </p:tav>
                                        <p:tav tm="100000">
                                          <p:val>
                                            <p:strVal val="#ppt_w"/>
                                          </p:val>
                                        </p:tav>
                                      </p:tavLst>
                                    </p:anim>
                                    <p:anim calcmode="lin" valueType="num">
                                      <p:cBhvr>
                                        <p:cTn id="38" dur="500" fill="hold"/>
                                        <p:tgtEl>
                                          <p:spTgt spid="97322"/>
                                        </p:tgtEl>
                                        <p:attrNameLst>
                                          <p:attrName>ppt_h</p:attrName>
                                        </p:attrNameLst>
                                      </p:cBhvr>
                                      <p:tavLst>
                                        <p:tav tm="0">
                                          <p:val>
                                            <p:fltVal val="0"/>
                                          </p:val>
                                        </p:tav>
                                        <p:tav tm="100000">
                                          <p:val>
                                            <p:strVal val="#ppt_h"/>
                                          </p:val>
                                        </p:tav>
                                      </p:tavLst>
                                    </p:anim>
                                    <p:animEffect transition="in" filter="fade">
                                      <p:cBhvr>
                                        <p:cTn id="39" dur="500"/>
                                        <p:tgtEl>
                                          <p:spTgt spid="9732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97323"/>
                                        </p:tgtEl>
                                        <p:attrNameLst>
                                          <p:attrName>style.visibility</p:attrName>
                                        </p:attrNameLst>
                                      </p:cBhvr>
                                      <p:to>
                                        <p:strVal val="visible"/>
                                      </p:to>
                                    </p:set>
                                    <p:anim calcmode="lin" valueType="num">
                                      <p:cBhvr>
                                        <p:cTn id="42" dur="500" fill="hold"/>
                                        <p:tgtEl>
                                          <p:spTgt spid="97323"/>
                                        </p:tgtEl>
                                        <p:attrNameLst>
                                          <p:attrName>ppt_w</p:attrName>
                                        </p:attrNameLst>
                                      </p:cBhvr>
                                      <p:tavLst>
                                        <p:tav tm="0">
                                          <p:val>
                                            <p:fltVal val="0"/>
                                          </p:val>
                                        </p:tav>
                                        <p:tav tm="100000">
                                          <p:val>
                                            <p:strVal val="#ppt_w"/>
                                          </p:val>
                                        </p:tav>
                                      </p:tavLst>
                                    </p:anim>
                                    <p:anim calcmode="lin" valueType="num">
                                      <p:cBhvr>
                                        <p:cTn id="43" dur="500" fill="hold"/>
                                        <p:tgtEl>
                                          <p:spTgt spid="97323"/>
                                        </p:tgtEl>
                                        <p:attrNameLst>
                                          <p:attrName>ppt_h</p:attrName>
                                        </p:attrNameLst>
                                      </p:cBhvr>
                                      <p:tavLst>
                                        <p:tav tm="0">
                                          <p:val>
                                            <p:fltVal val="0"/>
                                          </p:val>
                                        </p:tav>
                                        <p:tav tm="100000">
                                          <p:val>
                                            <p:strVal val="#ppt_h"/>
                                          </p:val>
                                        </p:tav>
                                      </p:tavLst>
                                    </p:anim>
                                    <p:animEffect transition="in" filter="fade">
                                      <p:cBhvr>
                                        <p:cTn id="44" dur="500"/>
                                        <p:tgtEl>
                                          <p:spTgt spid="97323"/>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97324"/>
                                        </p:tgtEl>
                                        <p:attrNameLst>
                                          <p:attrName>style.visibility</p:attrName>
                                        </p:attrNameLst>
                                      </p:cBhvr>
                                      <p:to>
                                        <p:strVal val="visible"/>
                                      </p:to>
                                    </p:set>
                                    <p:anim calcmode="lin" valueType="num">
                                      <p:cBhvr>
                                        <p:cTn id="47" dur="500" fill="hold"/>
                                        <p:tgtEl>
                                          <p:spTgt spid="97324"/>
                                        </p:tgtEl>
                                        <p:attrNameLst>
                                          <p:attrName>ppt_w</p:attrName>
                                        </p:attrNameLst>
                                      </p:cBhvr>
                                      <p:tavLst>
                                        <p:tav tm="0">
                                          <p:val>
                                            <p:fltVal val="0"/>
                                          </p:val>
                                        </p:tav>
                                        <p:tav tm="100000">
                                          <p:val>
                                            <p:strVal val="#ppt_w"/>
                                          </p:val>
                                        </p:tav>
                                      </p:tavLst>
                                    </p:anim>
                                    <p:anim calcmode="lin" valueType="num">
                                      <p:cBhvr>
                                        <p:cTn id="48" dur="500" fill="hold"/>
                                        <p:tgtEl>
                                          <p:spTgt spid="97324"/>
                                        </p:tgtEl>
                                        <p:attrNameLst>
                                          <p:attrName>ppt_h</p:attrName>
                                        </p:attrNameLst>
                                      </p:cBhvr>
                                      <p:tavLst>
                                        <p:tav tm="0">
                                          <p:val>
                                            <p:fltVal val="0"/>
                                          </p:val>
                                        </p:tav>
                                        <p:tav tm="100000">
                                          <p:val>
                                            <p:strVal val="#ppt_h"/>
                                          </p:val>
                                        </p:tav>
                                      </p:tavLst>
                                    </p:anim>
                                    <p:animEffect transition="in" filter="fade">
                                      <p:cBhvr>
                                        <p:cTn id="49" dur="500"/>
                                        <p:tgtEl>
                                          <p:spTgt spid="97324"/>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97325"/>
                                        </p:tgtEl>
                                        <p:attrNameLst>
                                          <p:attrName>style.visibility</p:attrName>
                                        </p:attrNameLst>
                                      </p:cBhvr>
                                      <p:to>
                                        <p:strVal val="visible"/>
                                      </p:to>
                                    </p:set>
                                    <p:anim calcmode="lin" valueType="num">
                                      <p:cBhvr>
                                        <p:cTn id="52" dur="500" fill="hold"/>
                                        <p:tgtEl>
                                          <p:spTgt spid="97325"/>
                                        </p:tgtEl>
                                        <p:attrNameLst>
                                          <p:attrName>ppt_w</p:attrName>
                                        </p:attrNameLst>
                                      </p:cBhvr>
                                      <p:tavLst>
                                        <p:tav tm="0">
                                          <p:val>
                                            <p:fltVal val="0"/>
                                          </p:val>
                                        </p:tav>
                                        <p:tav tm="100000">
                                          <p:val>
                                            <p:strVal val="#ppt_w"/>
                                          </p:val>
                                        </p:tav>
                                      </p:tavLst>
                                    </p:anim>
                                    <p:anim calcmode="lin" valueType="num">
                                      <p:cBhvr>
                                        <p:cTn id="53" dur="500" fill="hold"/>
                                        <p:tgtEl>
                                          <p:spTgt spid="97325"/>
                                        </p:tgtEl>
                                        <p:attrNameLst>
                                          <p:attrName>ppt_h</p:attrName>
                                        </p:attrNameLst>
                                      </p:cBhvr>
                                      <p:tavLst>
                                        <p:tav tm="0">
                                          <p:val>
                                            <p:fltVal val="0"/>
                                          </p:val>
                                        </p:tav>
                                        <p:tav tm="100000">
                                          <p:val>
                                            <p:strVal val="#ppt_h"/>
                                          </p:val>
                                        </p:tav>
                                      </p:tavLst>
                                    </p:anim>
                                    <p:animEffect transition="in" filter="fade">
                                      <p:cBhvr>
                                        <p:cTn id="54" dur="500"/>
                                        <p:tgtEl>
                                          <p:spTgt spid="97325"/>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97326"/>
                                        </p:tgtEl>
                                        <p:attrNameLst>
                                          <p:attrName>style.visibility</p:attrName>
                                        </p:attrNameLst>
                                      </p:cBhvr>
                                      <p:to>
                                        <p:strVal val="visible"/>
                                      </p:to>
                                    </p:set>
                                    <p:anim calcmode="lin" valueType="num">
                                      <p:cBhvr>
                                        <p:cTn id="57" dur="500" fill="hold"/>
                                        <p:tgtEl>
                                          <p:spTgt spid="97326"/>
                                        </p:tgtEl>
                                        <p:attrNameLst>
                                          <p:attrName>ppt_w</p:attrName>
                                        </p:attrNameLst>
                                      </p:cBhvr>
                                      <p:tavLst>
                                        <p:tav tm="0">
                                          <p:val>
                                            <p:fltVal val="0"/>
                                          </p:val>
                                        </p:tav>
                                        <p:tav tm="100000">
                                          <p:val>
                                            <p:strVal val="#ppt_w"/>
                                          </p:val>
                                        </p:tav>
                                      </p:tavLst>
                                    </p:anim>
                                    <p:anim calcmode="lin" valueType="num">
                                      <p:cBhvr>
                                        <p:cTn id="58" dur="500" fill="hold"/>
                                        <p:tgtEl>
                                          <p:spTgt spid="97326"/>
                                        </p:tgtEl>
                                        <p:attrNameLst>
                                          <p:attrName>ppt_h</p:attrName>
                                        </p:attrNameLst>
                                      </p:cBhvr>
                                      <p:tavLst>
                                        <p:tav tm="0">
                                          <p:val>
                                            <p:fltVal val="0"/>
                                          </p:val>
                                        </p:tav>
                                        <p:tav tm="100000">
                                          <p:val>
                                            <p:strVal val="#ppt_h"/>
                                          </p:val>
                                        </p:tav>
                                      </p:tavLst>
                                    </p:anim>
                                    <p:animEffect transition="in" filter="fade">
                                      <p:cBhvr>
                                        <p:cTn id="59" dur="500"/>
                                        <p:tgtEl>
                                          <p:spTgt spid="97326"/>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97327"/>
                                        </p:tgtEl>
                                        <p:attrNameLst>
                                          <p:attrName>style.visibility</p:attrName>
                                        </p:attrNameLst>
                                      </p:cBhvr>
                                      <p:to>
                                        <p:strVal val="visible"/>
                                      </p:to>
                                    </p:set>
                                    <p:anim calcmode="lin" valueType="num">
                                      <p:cBhvr>
                                        <p:cTn id="62" dur="500" fill="hold"/>
                                        <p:tgtEl>
                                          <p:spTgt spid="97327"/>
                                        </p:tgtEl>
                                        <p:attrNameLst>
                                          <p:attrName>ppt_w</p:attrName>
                                        </p:attrNameLst>
                                      </p:cBhvr>
                                      <p:tavLst>
                                        <p:tav tm="0">
                                          <p:val>
                                            <p:fltVal val="0"/>
                                          </p:val>
                                        </p:tav>
                                        <p:tav tm="100000">
                                          <p:val>
                                            <p:strVal val="#ppt_w"/>
                                          </p:val>
                                        </p:tav>
                                      </p:tavLst>
                                    </p:anim>
                                    <p:anim calcmode="lin" valueType="num">
                                      <p:cBhvr>
                                        <p:cTn id="63" dur="500" fill="hold"/>
                                        <p:tgtEl>
                                          <p:spTgt spid="97327"/>
                                        </p:tgtEl>
                                        <p:attrNameLst>
                                          <p:attrName>ppt_h</p:attrName>
                                        </p:attrNameLst>
                                      </p:cBhvr>
                                      <p:tavLst>
                                        <p:tav tm="0">
                                          <p:val>
                                            <p:fltVal val="0"/>
                                          </p:val>
                                        </p:tav>
                                        <p:tav tm="100000">
                                          <p:val>
                                            <p:strVal val="#ppt_h"/>
                                          </p:val>
                                        </p:tav>
                                      </p:tavLst>
                                    </p:anim>
                                    <p:animEffect transition="in" filter="fade">
                                      <p:cBhvr>
                                        <p:cTn id="64" dur="500"/>
                                        <p:tgtEl>
                                          <p:spTgt spid="973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97313"/>
                                        </p:tgtEl>
                                        <p:attrNameLst>
                                          <p:attrName>style.visibility</p:attrName>
                                        </p:attrNameLst>
                                      </p:cBhvr>
                                      <p:to>
                                        <p:strVal val="visible"/>
                                      </p:to>
                                    </p:set>
                                    <p:anim calcmode="lin" valueType="num">
                                      <p:cBhvr>
                                        <p:cTn id="69" dur="500" fill="hold"/>
                                        <p:tgtEl>
                                          <p:spTgt spid="97313"/>
                                        </p:tgtEl>
                                        <p:attrNameLst>
                                          <p:attrName>ppt_w</p:attrName>
                                        </p:attrNameLst>
                                      </p:cBhvr>
                                      <p:tavLst>
                                        <p:tav tm="0">
                                          <p:val>
                                            <p:fltVal val="0"/>
                                          </p:val>
                                        </p:tav>
                                        <p:tav tm="100000">
                                          <p:val>
                                            <p:strVal val="#ppt_w"/>
                                          </p:val>
                                        </p:tav>
                                      </p:tavLst>
                                    </p:anim>
                                    <p:anim calcmode="lin" valueType="num">
                                      <p:cBhvr>
                                        <p:cTn id="70" dur="500" fill="hold"/>
                                        <p:tgtEl>
                                          <p:spTgt spid="97313"/>
                                        </p:tgtEl>
                                        <p:attrNameLst>
                                          <p:attrName>ppt_h</p:attrName>
                                        </p:attrNameLst>
                                      </p:cBhvr>
                                      <p:tavLst>
                                        <p:tav tm="0">
                                          <p:val>
                                            <p:fltVal val="0"/>
                                          </p:val>
                                        </p:tav>
                                        <p:tav tm="100000">
                                          <p:val>
                                            <p:strVal val="#ppt_h"/>
                                          </p:val>
                                        </p:tav>
                                      </p:tavLst>
                                    </p:anim>
                                    <p:animEffect transition="in" filter="fade">
                                      <p:cBhvr>
                                        <p:cTn id="71" dur="500"/>
                                        <p:tgtEl>
                                          <p:spTgt spid="97313"/>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97314"/>
                                        </p:tgtEl>
                                        <p:attrNameLst>
                                          <p:attrName>style.visibility</p:attrName>
                                        </p:attrNameLst>
                                      </p:cBhvr>
                                      <p:to>
                                        <p:strVal val="visible"/>
                                      </p:to>
                                    </p:set>
                                    <p:anim calcmode="lin" valueType="num">
                                      <p:cBhvr>
                                        <p:cTn id="74" dur="500" fill="hold"/>
                                        <p:tgtEl>
                                          <p:spTgt spid="97314"/>
                                        </p:tgtEl>
                                        <p:attrNameLst>
                                          <p:attrName>ppt_w</p:attrName>
                                        </p:attrNameLst>
                                      </p:cBhvr>
                                      <p:tavLst>
                                        <p:tav tm="0">
                                          <p:val>
                                            <p:fltVal val="0"/>
                                          </p:val>
                                        </p:tav>
                                        <p:tav tm="100000">
                                          <p:val>
                                            <p:strVal val="#ppt_w"/>
                                          </p:val>
                                        </p:tav>
                                      </p:tavLst>
                                    </p:anim>
                                    <p:anim calcmode="lin" valueType="num">
                                      <p:cBhvr>
                                        <p:cTn id="75" dur="500" fill="hold"/>
                                        <p:tgtEl>
                                          <p:spTgt spid="97314"/>
                                        </p:tgtEl>
                                        <p:attrNameLst>
                                          <p:attrName>ppt_h</p:attrName>
                                        </p:attrNameLst>
                                      </p:cBhvr>
                                      <p:tavLst>
                                        <p:tav tm="0">
                                          <p:val>
                                            <p:fltVal val="0"/>
                                          </p:val>
                                        </p:tav>
                                        <p:tav tm="100000">
                                          <p:val>
                                            <p:strVal val="#ppt_h"/>
                                          </p:val>
                                        </p:tav>
                                      </p:tavLst>
                                    </p:anim>
                                    <p:animEffect transition="in" filter="fade">
                                      <p:cBhvr>
                                        <p:cTn id="76" dur="500"/>
                                        <p:tgtEl>
                                          <p:spTgt spid="9731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97307"/>
                                        </p:tgtEl>
                                        <p:attrNameLst>
                                          <p:attrName>style.visibility</p:attrName>
                                        </p:attrNameLst>
                                      </p:cBhvr>
                                      <p:to>
                                        <p:strVal val="visible"/>
                                      </p:to>
                                    </p:set>
                                    <p:anim calcmode="lin" valueType="num">
                                      <p:cBhvr>
                                        <p:cTn id="81" dur="500" fill="hold"/>
                                        <p:tgtEl>
                                          <p:spTgt spid="97307"/>
                                        </p:tgtEl>
                                        <p:attrNameLst>
                                          <p:attrName>ppt_w</p:attrName>
                                        </p:attrNameLst>
                                      </p:cBhvr>
                                      <p:tavLst>
                                        <p:tav tm="0">
                                          <p:val>
                                            <p:fltVal val="0"/>
                                          </p:val>
                                        </p:tav>
                                        <p:tav tm="100000">
                                          <p:val>
                                            <p:strVal val="#ppt_w"/>
                                          </p:val>
                                        </p:tav>
                                      </p:tavLst>
                                    </p:anim>
                                    <p:anim calcmode="lin" valueType="num">
                                      <p:cBhvr>
                                        <p:cTn id="82" dur="500" fill="hold"/>
                                        <p:tgtEl>
                                          <p:spTgt spid="97307"/>
                                        </p:tgtEl>
                                        <p:attrNameLst>
                                          <p:attrName>ppt_h</p:attrName>
                                        </p:attrNameLst>
                                      </p:cBhvr>
                                      <p:tavLst>
                                        <p:tav tm="0">
                                          <p:val>
                                            <p:fltVal val="0"/>
                                          </p:val>
                                        </p:tav>
                                        <p:tav tm="100000">
                                          <p:val>
                                            <p:strVal val="#ppt_h"/>
                                          </p:val>
                                        </p:tav>
                                      </p:tavLst>
                                    </p:anim>
                                    <p:animEffect transition="in" filter="fade">
                                      <p:cBhvr>
                                        <p:cTn id="83" dur="500"/>
                                        <p:tgtEl>
                                          <p:spTgt spid="97307"/>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97308"/>
                                        </p:tgtEl>
                                        <p:attrNameLst>
                                          <p:attrName>style.visibility</p:attrName>
                                        </p:attrNameLst>
                                      </p:cBhvr>
                                      <p:to>
                                        <p:strVal val="visible"/>
                                      </p:to>
                                    </p:set>
                                    <p:anim calcmode="lin" valueType="num">
                                      <p:cBhvr>
                                        <p:cTn id="86" dur="500" fill="hold"/>
                                        <p:tgtEl>
                                          <p:spTgt spid="97308"/>
                                        </p:tgtEl>
                                        <p:attrNameLst>
                                          <p:attrName>ppt_w</p:attrName>
                                        </p:attrNameLst>
                                      </p:cBhvr>
                                      <p:tavLst>
                                        <p:tav tm="0">
                                          <p:val>
                                            <p:fltVal val="0"/>
                                          </p:val>
                                        </p:tav>
                                        <p:tav tm="100000">
                                          <p:val>
                                            <p:strVal val="#ppt_w"/>
                                          </p:val>
                                        </p:tav>
                                      </p:tavLst>
                                    </p:anim>
                                    <p:anim calcmode="lin" valueType="num">
                                      <p:cBhvr>
                                        <p:cTn id="87" dur="500" fill="hold"/>
                                        <p:tgtEl>
                                          <p:spTgt spid="97308"/>
                                        </p:tgtEl>
                                        <p:attrNameLst>
                                          <p:attrName>ppt_h</p:attrName>
                                        </p:attrNameLst>
                                      </p:cBhvr>
                                      <p:tavLst>
                                        <p:tav tm="0">
                                          <p:val>
                                            <p:fltVal val="0"/>
                                          </p:val>
                                        </p:tav>
                                        <p:tav tm="100000">
                                          <p:val>
                                            <p:strVal val="#ppt_h"/>
                                          </p:val>
                                        </p:tav>
                                      </p:tavLst>
                                    </p:anim>
                                    <p:animEffect transition="in" filter="fade">
                                      <p:cBhvr>
                                        <p:cTn id="88" dur="500"/>
                                        <p:tgtEl>
                                          <p:spTgt spid="97308"/>
                                        </p:tgtEl>
                                      </p:cBhvr>
                                    </p:animEffect>
                                  </p:childTnLst>
                                </p:cTn>
                              </p:par>
                              <p:par>
                                <p:cTn id="89" presetID="53" presetClass="entr" presetSubtype="0" fill="hold" grpId="0" nodeType="withEffect">
                                  <p:stCondLst>
                                    <p:cond delay="0"/>
                                  </p:stCondLst>
                                  <p:childTnLst>
                                    <p:set>
                                      <p:cBhvr>
                                        <p:cTn id="90" dur="1" fill="hold">
                                          <p:stCondLst>
                                            <p:cond delay="0"/>
                                          </p:stCondLst>
                                        </p:cTn>
                                        <p:tgtEl>
                                          <p:spTgt spid="97309"/>
                                        </p:tgtEl>
                                        <p:attrNameLst>
                                          <p:attrName>style.visibility</p:attrName>
                                        </p:attrNameLst>
                                      </p:cBhvr>
                                      <p:to>
                                        <p:strVal val="visible"/>
                                      </p:to>
                                    </p:set>
                                    <p:anim calcmode="lin" valueType="num">
                                      <p:cBhvr>
                                        <p:cTn id="91" dur="500" fill="hold"/>
                                        <p:tgtEl>
                                          <p:spTgt spid="97309"/>
                                        </p:tgtEl>
                                        <p:attrNameLst>
                                          <p:attrName>ppt_w</p:attrName>
                                        </p:attrNameLst>
                                      </p:cBhvr>
                                      <p:tavLst>
                                        <p:tav tm="0">
                                          <p:val>
                                            <p:fltVal val="0"/>
                                          </p:val>
                                        </p:tav>
                                        <p:tav tm="100000">
                                          <p:val>
                                            <p:strVal val="#ppt_w"/>
                                          </p:val>
                                        </p:tav>
                                      </p:tavLst>
                                    </p:anim>
                                    <p:anim calcmode="lin" valueType="num">
                                      <p:cBhvr>
                                        <p:cTn id="92" dur="500" fill="hold"/>
                                        <p:tgtEl>
                                          <p:spTgt spid="97309"/>
                                        </p:tgtEl>
                                        <p:attrNameLst>
                                          <p:attrName>ppt_h</p:attrName>
                                        </p:attrNameLst>
                                      </p:cBhvr>
                                      <p:tavLst>
                                        <p:tav tm="0">
                                          <p:val>
                                            <p:fltVal val="0"/>
                                          </p:val>
                                        </p:tav>
                                        <p:tav tm="100000">
                                          <p:val>
                                            <p:strVal val="#ppt_h"/>
                                          </p:val>
                                        </p:tav>
                                      </p:tavLst>
                                    </p:anim>
                                    <p:animEffect transition="in" filter="fade">
                                      <p:cBhvr>
                                        <p:cTn id="93" dur="500"/>
                                        <p:tgtEl>
                                          <p:spTgt spid="97309"/>
                                        </p:tgtEl>
                                      </p:cBhvr>
                                    </p:animEffect>
                                  </p:childTnLst>
                                </p:cTn>
                              </p:par>
                              <p:par>
                                <p:cTn id="94" presetID="53" presetClass="entr" presetSubtype="0" fill="hold" grpId="0" nodeType="withEffect">
                                  <p:stCondLst>
                                    <p:cond delay="0"/>
                                  </p:stCondLst>
                                  <p:childTnLst>
                                    <p:set>
                                      <p:cBhvr>
                                        <p:cTn id="95" dur="1" fill="hold">
                                          <p:stCondLst>
                                            <p:cond delay="0"/>
                                          </p:stCondLst>
                                        </p:cTn>
                                        <p:tgtEl>
                                          <p:spTgt spid="97310"/>
                                        </p:tgtEl>
                                        <p:attrNameLst>
                                          <p:attrName>style.visibility</p:attrName>
                                        </p:attrNameLst>
                                      </p:cBhvr>
                                      <p:to>
                                        <p:strVal val="visible"/>
                                      </p:to>
                                    </p:set>
                                    <p:anim calcmode="lin" valueType="num">
                                      <p:cBhvr>
                                        <p:cTn id="96" dur="500" fill="hold"/>
                                        <p:tgtEl>
                                          <p:spTgt spid="97310"/>
                                        </p:tgtEl>
                                        <p:attrNameLst>
                                          <p:attrName>ppt_w</p:attrName>
                                        </p:attrNameLst>
                                      </p:cBhvr>
                                      <p:tavLst>
                                        <p:tav tm="0">
                                          <p:val>
                                            <p:fltVal val="0"/>
                                          </p:val>
                                        </p:tav>
                                        <p:tav tm="100000">
                                          <p:val>
                                            <p:strVal val="#ppt_w"/>
                                          </p:val>
                                        </p:tav>
                                      </p:tavLst>
                                    </p:anim>
                                    <p:anim calcmode="lin" valueType="num">
                                      <p:cBhvr>
                                        <p:cTn id="97" dur="500" fill="hold"/>
                                        <p:tgtEl>
                                          <p:spTgt spid="97310"/>
                                        </p:tgtEl>
                                        <p:attrNameLst>
                                          <p:attrName>ppt_h</p:attrName>
                                        </p:attrNameLst>
                                      </p:cBhvr>
                                      <p:tavLst>
                                        <p:tav tm="0">
                                          <p:val>
                                            <p:fltVal val="0"/>
                                          </p:val>
                                        </p:tav>
                                        <p:tav tm="100000">
                                          <p:val>
                                            <p:strVal val="#ppt_h"/>
                                          </p:val>
                                        </p:tav>
                                      </p:tavLst>
                                    </p:anim>
                                    <p:animEffect transition="in" filter="fade">
                                      <p:cBhvr>
                                        <p:cTn id="98" dur="500"/>
                                        <p:tgtEl>
                                          <p:spTgt spid="97310"/>
                                        </p:tgtEl>
                                      </p:cBhvr>
                                    </p:animEffect>
                                  </p:childTnLst>
                                </p:cTn>
                              </p:par>
                              <p:par>
                                <p:cTn id="99" presetID="53" presetClass="entr" presetSubtype="0" fill="hold" grpId="0" nodeType="withEffect">
                                  <p:stCondLst>
                                    <p:cond delay="0"/>
                                  </p:stCondLst>
                                  <p:childTnLst>
                                    <p:set>
                                      <p:cBhvr>
                                        <p:cTn id="100" dur="1" fill="hold">
                                          <p:stCondLst>
                                            <p:cond delay="0"/>
                                          </p:stCondLst>
                                        </p:cTn>
                                        <p:tgtEl>
                                          <p:spTgt spid="97311"/>
                                        </p:tgtEl>
                                        <p:attrNameLst>
                                          <p:attrName>style.visibility</p:attrName>
                                        </p:attrNameLst>
                                      </p:cBhvr>
                                      <p:to>
                                        <p:strVal val="visible"/>
                                      </p:to>
                                    </p:set>
                                    <p:anim calcmode="lin" valueType="num">
                                      <p:cBhvr>
                                        <p:cTn id="101" dur="500" fill="hold"/>
                                        <p:tgtEl>
                                          <p:spTgt spid="97311"/>
                                        </p:tgtEl>
                                        <p:attrNameLst>
                                          <p:attrName>ppt_w</p:attrName>
                                        </p:attrNameLst>
                                      </p:cBhvr>
                                      <p:tavLst>
                                        <p:tav tm="0">
                                          <p:val>
                                            <p:fltVal val="0"/>
                                          </p:val>
                                        </p:tav>
                                        <p:tav tm="100000">
                                          <p:val>
                                            <p:strVal val="#ppt_w"/>
                                          </p:val>
                                        </p:tav>
                                      </p:tavLst>
                                    </p:anim>
                                    <p:anim calcmode="lin" valueType="num">
                                      <p:cBhvr>
                                        <p:cTn id="102" dur="500" fill="hold"/>
                                        <p:tgtEl>
                                          <p:spTgt spid="97311"/>
                                        </p:tgtEl>
                                        <p:attrNameLst>
                                          <p:attrName>ppt_h</p:attrName>
                                        </p:attrNameLst>
                                      </p:cBhvr>
                                      <p:tavLst>
                                        <p:tav tm="0">
                                          <p:val>
                                            <p:fltVal val="0"/>
                                          </p:val>
                                        </p:tav>
                                        <p:tav tm="100000">
                                          <p:val>
                                            <p:strVal val="#ppt_h"/>
                                          </p:val>
                                        </p:tav>
                                      </p:tavLst>
                                    </p:anim>
                                    <p:animEffect transition="in" filter="fade">
                                      <p:cBhvr>
                                        <p:cTn id="103" dur="500"/>
                                        <p:tgtEl>
                                          <p:spTgt spid="97311"/>
                                        </p:tgtEl>
                                      </p:cBhvr>
                                    </p:animEffect>
                                  </p:childTnLst>
                                </p:cTn>
                              </p:par>
                              <p:par>
                                <p:cTn id="104" presetID="53" presetClass="entr" presetSubtype="0" fill="hold" grpId="0" nodeType="withEffect">
                                  <p:stCondLst>
                                    <p:cond delay="0"/>
                                  </p:stCondLst>
                                  <p:childTnLst>
                                    <p:set>
                                      <p:cBhvr>
                                        <p:cTn id="105" dur="1" fill="hold">
                                          <p:stCondLst>
                                            <p:cond delay="0"/>
                                          </p:stCondLst>
                                        </p:cTn>
                                        <p:tgtEl>
                                          <p:spTgt spid="97312"/>
                                        </p:tgtEl>
                                        <p:attrNameLst>
                                          <p:attrName>style.visibility</p:attrName>
                                        </p:attrNameLst>
                                      </p:cBhvr>
                                      <p:to>
                                        <p:strVal val="visible"/>
                                      </p:to>
                                    </p:set>
                                    <p:anim calcmode="lin" valueType="num">
                                      <p:cBhvr>
                                        <p:cTn id="106" dur="500" fill="hold"/>
                                        <p:tgtEl>
                                          <p:spTgt spid="97312"/>
                                        </p:tgtEl>
                                        <p:attrNameLst>
                                          <p:attrName>ppt_w</p:attrName>
                                        </p:attrNameLst>
                                      </p:cBhvr>
                                      <p:tavLst>
                                        <p:tav tm="0">
                                          <p:val>
                                            <p:fltVal val="0"/>
                                          </p:val>
                                        </p:tav>
                                        <p:tav tm="100000">
                                          <p:val>
                                            <p:strVal val="#ppt_w"/>
                                          </p:val>
                                        </p:tav>
                                      </p:tavLst>
                                    </p:anim>
                                    <p:anim calcmode="lin" valueType="num">
                                      <p:cBhvr>
                                        <p:cTn id="107" dur="500" fill="hold"/>
                                        <p:tgtEl>
                                          <p:spTgt spid="97312"/>
                                        </p:tgtEl>
                                        <p:attrNameLst>
                                          <p:attrName>ppt_h</p:attrName>
                                        </p:attrNameLst>
                                      </p:cBhvr>
                                      <p:tavLst>
                                        <p:tav tm="0">
                                          <p:val>
                                            <p:fltVal val="0"/>
                                          </p:val>
                                        </p:tav>
                                        <p:tav tm="100000">
                                          <p:val>
                                            <p:strVal val="#ppt_h"/>
                                          </p:val>
                                        </p:tav>
                                      </p:tavLst>
                                    </p:anim>
                                    <p:animEffect transition="in" filter="fade">
                                      <p:cBhvr>
                                        <p:cTn id="108" dur="500"/>
                                        <p:tgtEl>
                                          <p:spTgt spid="9731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3" presetClass="entr" presetSubtype="0" fill="hold" grpId="0" nodeType="clickEffect">
                                  <p:stCondLst>
                                    <p:cond delay="0"/>
                                  </p:stCondLst>
                                  <p:childTnLst>
                                    <p:set>
                                      <p:cBhvr>
                                        <p:cTn id="112" dur="1" fill="hold">
                                          <p:stCondLst>
                                            <p:cond delay="0"/>
                                          </p:stCondLst>
                                        </p:cTn>
                                        <p:tgtEl>
                                          <p:spTgt spid="97304"/>
                                        </p:tgtEl>
                                        <p:attrNameLst>
                                          <p:attrName>style.visibility</p:attrName>
                                        </p:attrNameLst>
                                      </p:cBhvr>
                                      <p:to>
                                        <p:strVal val="visible"/>
                                      </p:to>
                                    </p:set>
                                    <p:anim calcmode="lin" valueType="num">
                                      <p:cBhvr>
                                        <p:cTn id="113" dur="500" fill="hold"/>
                                        <p:tgtEl>
                                          <p:spTgt spid="97304"/>
                                        </p:tgtEl>
                                        <p:attrNameLst>
                                          <p:attrName>ppt_w</p:attrName>
                                        </p:attrNameLst>
                                      </p:cBhvr>
                                      <p:tavLst>
                                        <p:tav tm="0">
                                          <p:val>
                                            <p:fltVal val="0"/>
                                          </p:val>
                                        </p:tav>
                                        <p:tav tm="100000">
                                          <p:val>
                                            <p:strVal val="#ppt_w"/>
                                          </p:val>
                                        </p:tav>
                                      </p:tavLst>
                                    </p:anim>
                                    <p:anim calcmode="lin" valueType="num">
                                      <p:cBhvr>
                                        <p:cTn id="114" dur="500" fill="hold"/>
                                        <p:tgtEl>
                                          <p:spTgt spid="97304"/>
                                        </p:tgtEl>
                                        <p:attrNameLst>
                                          <p:attrName>ppt_h</p:attrName>
                                        </p:attrNameLst>
                                      </p:cBhvr>
                                      <p:tavLst>
                                        <p:tav tm="0">
                                          <p:val>
                                            <p:fltVal val="0"/>
                                          </p:val>
                                        </p:tav>
                                        <p:tav tm="100000">
                                          <p:val>
                                            <p:strVal val="#ppt_h"/>
                                          </p:val>
                                        </p:tav>
                                      </p:tavLst>
                                    </p:anim>
                                    <p:animEffect transition="in" filter="fade">
                                      <p:cBhvr>
                                        <p:cTn id="115" dur="500"/>
                                        <p:tgtEl>
                                          <p:spTgt spid="97304"/>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97303"/>
                                        </p:tgtEl>
                                        <p:attrNameLst>
                                          <p:attrName>style.visibility</p:attrName>
                                        </p:attrNameLst>
                                      </p:cBhvr>
                                      <p:to>
                                        <p:strVal val="visible"/>
                                      </p:to>
                                    </p:set>
                                    <p:anim calcmode="lin" valueType="num">
                                      <p:cBhvr>
                                        <p:cTn id="118" dur="500" fill="hold"/>
                                        <p:tgtEl>
                                          <p:spTgt spid="97303"/>
                                        </p:tgtEl>
                                        <p:attrNameLst>
                                          <p:attrName>ppt_w</p:attrName>
                                        </p:attrNameLst>
                                      </p:cBhvr>
                                      <p:tavLst>
                                        <p:tav tm="0">
                                          <p:val>
                                            <p:fltVal val="0"/>
                                          </p:val>
                                        </p:tav>
                                        <p:tav tm="100000">
                                          <p:val>
                                            <p:strVal val="#ppt_w"/>
                                          </p:val>
                                        </p:tav>
                                      </p:tavLst>
                                    </p:anim>
                                    <p:anim calcmode="lin" valueType="num">
                                      <p:cBhvr>
                                        <p:cTn id="119" dur="500" fill="hold"/>
                                        <p:tgtEl>
                                          <p:spTgt spid="97303"/>
                                        </p:tgtEl>
                                        <p:attrNameLst>
                                          <p:attrName>ppt_h</p:attrName>
                                        </p:attrNameLst>
                                      </p:cBhvr>
                                      <p:tavLst>
                                        <p:tav tm="0">
                                          <p:val>
                                            <p:fltVal val="0"/>
                                          </p:val>
                                        </p:tav>
                                        <p:tav tm="100000">
                                          <p:val>
                                            <p:strVal val="#ppt_h"/>
                                          </p:val>
                                        </p:tav>
                                      </p:tavLst>
                                    </p:anim>
                                    <p:animEffect transition="in" filter="fade">
                                      <p:cBhvr>
                                        <p:cTn id="120" dur="500"/>
                                        <p:tgtEl>
                                          <p:spTgt spid="9730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53" presetClass="entr" presetSubtype="0" fill="hold" nodeType="clickEffect">
                                  <p:stCondLst>
                                    <p:cond delay="0"/>
                                  </p:stCondLst>
                                  <p:childTnLst>
                                    <p:set>
                                      <p:cBhvr>
                                        <p:cTn id="124" dur="1" fill="hold">
                                          <p:stCondLst>
                                            <p:cond delay="0"/>
                                          </p:stCondLst>
                                        </p:cTn>
                                        <p:tgtEl>
                                          <p:spTgt spid="97337"/>
                                        </p:tgtEl>
                                        <p:attrNameLst>
                                          <p:attrName>style.visibility</p:attrName>
                                        </p:attrNameLst>
                                      </p:cBhvr>
                                      <p:to>
                                        <p:strVal val="visible"/>
                                      </p:to>
                                    </p:set>
                                    <p:anim calcmode="lin" valueType="num">
                                      <p:cBhvr>
                                        <p:cTn id="125" dur="500" fill="hold"/>
                                        <p:tgtEl>
                                          <p:spTgt spid="97337"/>
                                        </p:tgtEl>
                                        <p:attrNameLst>
                                          <p:attrName>ppt_w</p:attrName>
                                        </p:attrNameLst>
                                      </p:cBhvr>
                                      <p:tavLst>
                                        <p:tav tm="0">
                                          <p:val>
                                            <p:fltVal val="0"/>
                                          </p:val>
                                        </p:tav>
                                        <p:tav tm="100000">
                                          <p:val>
                                            <p:strVal val="#ppt_w"/>
                                          </p:val>
                                        </p:tav>
                                      </p:tavLst>
                                    </p:anim>
                                    <p:anim calcmode="lin" valueType="num">
                                      <p:cBhvr>
                                        <p:cTn id="126" dur="500" fill="hold"/>
                                        <p:tgtEl>
                                          <p:spTgt spid="97337"/>
                                        </p:tgtEl>
                                        <p:attrNameLst>
                                          <p:attrName>ppt_h</p:attrName>
                                        </p:attrNameLst>
                                      </p:cBhvr>
                                      <p:tavLst>
                                        <p:tav tm="0">
                                          <p:val>
                                            <p:fltVal val="0"/>
                                          </p:val>
                                        </p:tav>
                                        <p:tav tm="100000">
                                          <p:val>
                                            <p:strVal val="#ppt_h"/>
                                          </p:val>
                                        </p:tav>
                                      </p:tavLst>
                                    </p:anim>
                                    <p:animEffect transition="in" filter="fade">
                                      <p:cBhvr>
                                        <p:cTn id="127" dur="500"/>
                                        <p:tgtEl>
                                          <p:spTgt spid="9733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53" presetClass="entr" presetSubtype="0" fill="hold" grpId="0" nodeType="clickEffect">
                                  <p:stCondLst>
                                    <p:cond delay="0"/>
                                  </p:stCondLst>
                                  <p:childTnLst>
                                    <p:set>
                                      <p:cBhvr>
                                        <p:cTn id="131" dur="1" fill="hold">
                                          <p:stCondLst>
                                            <p:cond delay="0"/>
                                          </p:stCondLst>
                                        </p:cTn>
                                        <p:tgtEl>
                                          <p:spTgt spid="97297"/>
                                        </p:tgtEl>
                                        <p:attrNameLst>
                                          <p:attrName>style.visibility</p:attrName>
                                        </p:attrNameLst>
                                      </p:cBhvr>
                                      <p:to>
                                        <p:strVal val="visible"/>
                                      </p:to>
                                    </p:set>
                                    <p:anim calcmode="lin" valueType="num">
                                      <p:cBhvr>
                                        <p:cTn id="132" dur="500" fill="hold"/>
                                        <p:tgtEl>
                                          <p:spTgt spid="97297"/>
                                        </p:tgtEl>
                                        <p:attrNameLst>
                                          <p:attrName>ppt_w</p:attrName>
                                        </p:attrNameLst>
                                      </p:cBhvr>
                                      <p:tavLst>
                                        <p:tav tm="0">
                                          <p:val>
                                            <p:fltVal val="0"/>
                                          </p:val>
                                        </p:tav>
                                        <p:tav tm="100000">
                                          <p:val>
                                            <p:strVal val="#ppt_w"/>
                                          </p:val>
                                        </p:tav>
                                      </p:tavLst>
                                    </p:anim>
                                    <p:anim calcmode="lin" valueType="num">
                                      <p:cBhvr>
                                        <p:cTn id="133" dur="500" fill="hold"/>
                                        <p:tgtEl>
                                          <p:spTgt spid="97297"/>
                                        </p:tgtEl>
                                        <p:attrNameLst>
                                          <p:attrName>ppt_h</p:attrName>
                                        </p:attrNameLst>
                                      </p:cBhvr>
                                      <p:tavLst>
                                        <p:tav tm="0">
                                          <p:val>
                                            <p:fltVal val="0"/>
                                          </p:val>
                                        </p:tav>
                                        <p:tav tm="100000">
                                          <p:val>
                                            <p:strVal val="#ppt_h"/>
                                          </p:val>
                                        </p:tav>
                                      </p:tavLst>
                                    </p:anim>
                                    <p:animEffect transition="in" filter="fade">
                                      <p:cBhvr>
                                        <p:cTn id="134" dur="500"/>
                                        <p:tgtEl>
                                          <p:spTgt spid="97297"/>
                                        </p:tgtEl>
                                      </p:cBhvr>
                                    </p:animEffect>
                                  </p:childTnLst>
                                </p:cTn>
                              </p:par>
                              <p:par>
                                <p:cTn id="135" presetID="53" presetClass="entr" presetSubtype="0" fill="hold" grpId="0" nodeType="withEffect">
                                  <p:stCondLst>
                                    <p:cond delay="0"/>
                                  </p:stCondLst>
                                  <p:childTnLst>
                                    <p:set>
                                      <p:cBhvr>
                                        <p:cTn id="136" dur="1" fill="hold">
                                          <p:stCondLst>
                                            <p:cond delay="0"/>
                                          </p:stCondLst>
                                        </p:cTn>
                                        <p:tgtEl>
                                          <p:spTgt spid="97298"/>
                                        </p:tgtEl>
                                        <p:attrNameLst>
                                          <p:attrName>style.visibility</p:attrName>
                                        </p:attrNameLst>
                                      </p:cBhvr>
                                      <p:to>
                                        <p:strVal val="visible"/>
                                      </p:to>
                                    </p:set>
                                    <p:anim calcmode="lin" valueType="num">
                                      <p:cBhvr>
                                        <p:cTn id="137" dur="500" fill="hold"/>
                                        <p:tgtEl>
                                          <p:spTgt spid="97298"/>
                                        </p:tgtEl>
                                        <p:attrNameLst>
                                          <p:attrName>ppt_w</p:attrName>
                                        </p:attrNameLst>
                                      </p:cBhvr>
                                      <p:tavLst>
                                        <p:tav tm="0">
                                          <p:val>
                                            <p:fltVal val="0"/>
                                          </p:val>
                                        </p:tav>
                                        <p:tav tm="100000">
                                          <p:val>
                                            <p:strVal val="#ppt_w"/>
                                          </p:val>
                                        </p:tav>
                                      </p:tavLst>
                                    </p:anim>
                                    <p:anim calcmode="lin" valueType="num">
                                      <p:cBhvr>
                                        <p:cTn id="138" dur="500" fill="hold"/>
                                        <p:tgtEl>
                                          <p:spTgt spid="97298"/>
                                        </p:tgtEl>
                                        <p:attrNameLst>
                                          <p:attrName>ppt_h</p:attrName>
                                        </p:attrNameLst>
                                      </p:cBhvr>
                                      <p:tavLst>
                                        <p:tav tm="0">
                                          <p:val>
                                            <p:fltVal val="0"/>
                                          </p:val>
                                        </p:tav>
                                        <p:tav tm="100000">
                                          <p:val>
                                            <p:strVal val="#ppt_h"/>
                                          </p:val>
                                        </p:tav>
                                      </p:tavLst>
                                    </p:anim>
                                    <p:animEffect transition="in" filter="fade">
                                      <p:cBhvr>
                                        <p:cTn id="139" dur="500"/>
                                        <p:tgtEl>
                                          <p:spTgt spid="97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7" grpId="0"/>
      <p:bldP spid="97298" grpId="0"/>
      <p:bldP spid="97303" grpId="0"/>
      <p:bldP spid="97304" grpId="0"/>
      <p:bldP spid="97307" grpId="0" animBg="1"/>
      <p:bldP spid="97308" grpId="0" animBg="1"/>
      <p:bldP spid="97309" grpId="0" animBg="1"/>
      <p:bldP spid="97310" grpId="0" animBg="1"/>
      <p:bldP spid="97311" grpId="0" animBg="1"/>
      <p:bldP spid="97312" grpId="0" animBg="1"/>
      <p:bldP spid="97313" grpId="0"/>
      <p:bldP spid="97314" grpId="0"/>
      <p:bldP spid="97316" grpId="0" animBg="1"/>
      <p:bldP spid="97317" grpId="0" animBg="1"/>
      <p:bldP spid="97318" grpId="0" animBg="1"/>
      <p:bldP spid="97319" grpId="0" animBg="1"/>
      <p:bldP spid="97320" grpId="0" animBg="1"/>
      <p:bldP spid="97321" grpId="0" animBg="1"/>
      <p:bldP spid="97322" grpId="0" animBg="1"/>
      <p:bldP spid="97323" grpId="0" animBg="1"/>
      <p:bldP spid="97324" grpId="0" animBg="1"/>
      <p:bldP spid="97325" grpId="0" animBg="1"/>
      <p:bldP spid="97326" grpId="0" animBg="1"/>
      <p:bldP spid="9732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83C1DFF-43E9-43DD-AF9B-63CF2E8F99E7}" type="slidenum">
              <a:rPr lang="en-US" altLang="zh-CN" sz="1200" b="0" smtClean="0">
                <a:latin typeface="Arial" charset="0"/>
              </a:rPr>
              <a:pPr eaLnBrk="1" hangingPunct="1">
                <a:spcBef>
                  <a:spcPct val="0"/>
                </a:spcBef>
                <a:buClrTx/>
                <a:buFontTx/>
                <a:buNone/>
              </a:pPr>
              <a:t>93</a:t>
            </a:fld>
            <a:endParaRPr lang="en-US" altLang="zh-CN" sz="1200" b="0" smtClean="0">
              <a:latin typeface="Arial" charset="0"/>
            </a:endParaRPr>
          </a:p>
        </p:txBody>
      </p:sp>
      <p:sp>
        <p:nvSpPr>
          <p:cNvPr id="89091" name="Rectangle 21"/>
          <p:cNvSpPr>
            <a:spLocks noChangeArrowheads="1"/>
          </p:cNvSpPr>
          <p:nvPr/>
        </p:nvSpPr>
        <p:spPr bwMode="auto">
          <a:xfrm>
            <a:off x="7178675" y="908050"/>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a:latin typeface="Times New Roman" pitchFamily="18" charset="0"/>
              </a:rPr>
              <a:t> </a:t>
            </a:r>
            <a:endParaRPr lang="en-US" altLang="zh-CN" sz="2800" b="0">
              <a:latin typeface="Times New Roman" pitchFamily="18" charset="0"/>
            </a:endParaRPr>
          </a:p>
        </p:txBody>
      </p:sp>
      <p:sp>
        <p:nvSpPr>
          <p:cNvPr id="89092" name="Rectangle 22"/>
          <p:cNvSpPr>
            <a:spLocks noChangeArrowheads="1"/>
          </p:cNvSpPr>
          <p:nvPr/>
        </p:nvSpPr>
        <p:spPr bwMode="auto">
          <a:xfrm>
            <a:off x="733425" y="4044950"/>
            <a:ext cx="9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900" b="0">
                <a:latin typeface="Times New Roman" pitchFamily="18" charset="0"/>
              </a:rPr>
              <a:t> </a:t>
            </a:r>
            <a:endParaRPr lang="en-US" altLang="zh-CN" sz="2800" b="0">
              <a:latin typeface="Times New Roman" pitchFamily="18" charset="0"/>
            </a:endParaRPr>
          </a:p>
        </p:txBody>
      </p:sp>
      <p:sp>
        <p:nvSpPr>
          <p:cNvPr id="89093" name="Rectangle 47"/>
          <p:cNvSpPr>
            <a:spLocks noChangeArrowheads="1"/>
          </p:cNvSpPr>
          <p:nvPr/>
        </p:nvSpPr>
        <p:spPr bwMode="auto">
          <a:xfrm>
            <a:off x="2411413" y="6370638"/>
            <a:ext cx="44878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zh-CN" altLang="en-US">
                <a:latin typeface="宋体" pitchFamily="2" charset="-122"/>
              </a:rPr>
              <a:t>两个有序子区间合并过程</a:t>
            </a:r>
            <a:endParaRPr lang="zh-CN" altLang="en-US">
              <a:latin typeface="Times New Roman" pitchFamily="18" charset="0"/>
            </a:endParaRPr>
          </a:p>
        </p:txBody>
      </p:sp>
      <p:sp>
        <p:nvSpPr>
          <p:cNvPr id="89094" name="Rectangle 48"/>
          <p:cNvSpPr>
            <a:spLocks noChangeArrowheads="1"/>
          </p:cNvSpPr>
          <p:nvPr/>
        </p:nvSpPr>
        <p:spPr bwMode="auto">
          <a:xfrm>
            <a:off x="5180013" y="5837238"/>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500" b="0">
                <a:latin typeface="Times New Roman" pitchFamily="18" charset="0"/>
              </a:rPr>
              <a:t> </a:t>
            </a:r>
            <a:endParaRPr lang="en-US" altLang="zh-CN" sz="2800" b="0">
              <a:latin typeface="Times New Roman" pitchFamily="18" charset="0"/>
            </a:endParaRPr>
          </a:p>
        </p:txBody>
      </p:sp>
      <p:graphicFrame>
        <p:nvGraphicFramePr>
          <p:cNvPr id="305317" name="Group 165"/>
          <p:cNvGraphicFramePr>
            <a:graphicFrameLocks noGrp="1"/>
          </p:cNvGraphicFramePr>
          <p:nvPr/>
        </p:nvGraphicFramePr>
        <p:xfrm>
          <a:off x="1476375" y="1989138"/>
          <a:ext cx="6096000" cy="639962"/>
        </p:xfrm>
        <a:graphic>
          <a:graphicData uri="http://schemas.openxmlformats.org/drawingml/2006/table">
            <a:tbl>
              <a:tblPr/>
              <a:tblGrid>
                <a:gridCol w="762000"/>
                <a:gridCol w="762000"/>
                <a:gridCol w="762000"/>
                <a:gridCol w="762000"/>
                <a:gridCol w="762000"/>
                <a:gridCol w="762000"/>
                <a:gridCol w="762000"/>
                <a:gridCol w="762000"/>
              </a:tblGrid>
              <a:tr h="6397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13</a:t>
                      </a:r>
                    </a:p>
                  </a:txBody>
                  <a:tcPr marT="45661" marB="456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42</a:t>
                      </a: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46</a:t>
                      </a: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55</a:t>
                      </a: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05</a:t>
                      </a: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17</a:t>
                      </a: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70</a:t>
                      </a: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600" b="1" i="0" u="none" strike="noStrike" cap="none" normalizeH="0" baseline="0" smtClean="0">
                          <a:ln>
                            <a:noFill/>
                          </a:ln>
                          <a:solidFill>
                            <a:schemeClr val="tx1"/>
                          </a:solidFill>
                          <a:effectLst/>
                          <a:latin typeface="Garamond" pitchFamily="18" charset="0"/>
                          <a:ea typeface="宋体" pitchFamily="2" charset="-122"/>
                        </a:rPr>
                        <a:t>94</a:t>
                      </a:r>
                    </a:p>
                  </a:txBody>
                  <a:tcPr marT="45661" marB="456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5318" name="Group 166"/>
          <p:cNvGraphicFramePr>
            <a:graphicFrameLocks noGrp="1"/>
          </p:cNvGraphicFramePr>
          <p:nvPr/>
        </p:nvGraphicFramePr>
        <p:xfrm>
          <a:off x="1547813" y="3716338"/>
          <a:ext cx="6096000" cy="639962"/>
        </p:xfrm>
        <a:graphic>
          <a:graphicData uri="http://schemas.openxmlformats.org/drawingml/2006/table">
            <a:tbl>
              <a:tblPr/>
              <a:tblGrid>
                <a:gridCol w="762000"/>
                <a:gridCol w="762000"/>
                <a:gridCol w="762000"/>
                <a:gridCol w="762000"/>
                <a:gridCol w="762000"/>
                <a:gridCol w="762000"/>
                <a:gridCol w="762000"/>
                <a:gridCol w="762000"/>
              </a:tblGrid>
              <a:tr h="6397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600" b="1" i="0" u="none" strike="noStrike" cap="none" normalizeH="0" baseline="0" smtClean="0">
                        <a:ln>
                          <a:noFill/>
                        </a:ln>
                        <a:solidFill>
                          <a:schemeClr val="tx1"/>
                        </a:solidFill>
                        <a:effectLst/>
                        <a:latin typeface="Garamond" pitchFamily="18" charset="0"/>
                        <a:ea typeface="宋体" pitchFamily="2" charset="-122"/>
                      </a:endParaRPr>
                    </a:p>
                  </a:txBody>
                  <a:tcPr marT="45661" marB="456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9135" name="Text Box 186"/>
          <p:cNvSpPr txBox="1">
            <a:spLocks noChangeArrowheads="1"/>
          </p:cNvSpPr>
          <p:nvPr/>
        </p:nvSpPr>
        <p:spPr bwMode="auto">
          <a:xfrm>
            <a:off x="663575" y="2030413"/>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b="0">
                <a:latin typeface="Times New Roman" pitchFamily="18" charset="0"/>
              </a:rPr>
              <a:t>X</a:t>
            </a:r>
          </a:p>
        </p:txBody>
      </p:sp>
      <p:sp>
        <p:nvSpPr>
          <p:cNvPr id="89136" name="Text Box 187"/>
          <p:cNvSpPr txBox="1">
            <a:spLocks noChangeArrowheads="1"/>
          </p:cNvSpPr>
          <p:nvPr/>
        </p:nvSpPr>
        <p:spPr bwMode="auto">
          <a:xfrm>
            <a:off x="684213" y="371633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sz="2800" b="0">
                <a:latin typeface="Times New Roman" pitchFamily="18" charset="0"/>
              </a:rPr>
              <a:t>Y</a:t>
            </a:r>
          </a:p>
        </p:txBody>
      </p:sp>
      <p:grpSp>
        <p:nvGrpSpPr>
          <p:cNvPr id="305427" name="Group 275"/>
          <p:cNvGrpSpPr>
            <a:grpSpLocks/>
          </p:cNvGrpSpPr>
          <p:nvPr/>
        </p:nvGrpSpPr>
        <p:grpSpPr bwMode="auto">
          <a:xfrm>
            <a:off x="1476375" y="717550"/>
            <a:ext cx="6048375" cy="1127125"/>
            <a:chOff x="930" y="452"/>
            <a:chExt cx="3810" cy="710"/>
          </a:xfrm>
        </p:grpSpPr>
        <p:sp>
          <p:nvSpPr>
            <p:cNvPr id="89160" name="AutoShape 188"/>
            <p:cNvSpPr>
              <a:spLocks/>
            </p:cNvSpPr>
            <p:nvPr/>
          </p:nvSpPr>
          <p:spPr bwMode="auto">
            <a:xfrm rot="5400000">
              <a:off x="1724" y="96"/>
              <a:ext cx="272" cy="1859"/>
            </a:xfrm>
            <a:prstGeom prst="leftBrace">
              <a:avLst>
                <a:gd name="adj1" fmla="val 56955"/>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89161" name="Text Box 189"/>
            <p:cNvSpPr txBox="1">
              <a:spLocks noChangeArrowheads="1"/>
            </p:cNvSpPr>
            <p:nvPr/>
          </p:nvSpPr>
          <p:spPr bwMode="auto">
            <a:xfrm>
              <a:off x="1701" y="45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n</a:t>
              </a:r>
            </a:p>
          </p:txBody>
        </p:sp>
        <p:sp>
          <p:nvSpPr>
            <p:cNvPr id="89162" name="AutoShape 190"/>
            <p:cNvSpPr>
              <a:spLocks/>
            </p:cNvSpPr>
            <p:nvPr/>
          </p:nvSpPr>
          <p:spPr bwMode="auto">
            <a:xfrm rot="5400000">
              <a:off x="3675" y="51"/>
              <a:ext cx="272" cy="1859"/>
            </a:xfrm>
            <a:prstGeom prst="leftBrace">
              <a:avLst>
                <a:gd name="adj1" fmla="val 56955"/>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endParaRPr lang="zh-CN" altLang="en-US" sz="2800" b="0">
                <a:latin typeface="Times New Roman" pitchFamily="18" charset="0"/>
              </a:endParaRPr>
            </a:p>
          </p:txBody>
        </p:sp>
        <p:sp>
          <p:nvSpPr>
            <p:cNvPr id="89163" name="Text Box 191"/>
            <p:cNvSpPr txBox="1">
              <a:spLocks noChangeArrowheads="1"/>
            </p:cNvSpPr>
            <p:nvPr/>
          </p:nvSpPr>
          <p:spPr bwMode="auto">
            <a:xfrm>
              <a:off x="3651" y="45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lang="en-US" altLang="zh-CN">
                  <a:latin typeface="Times New Roman" pitchFamily="18" charset="0"/>
                </a:rPr>
                <a:t>n</a:t>
              </a:r>
            </a:p>
          </p:txBody>
        </p:sp>
      </p:grpSp>
      <p:grpSp>
        <p:nvGrpSpPr>
          <p:cNvPr id="305346" name="Group 194"/>
          <p:cNvGrpSpPr>
            <a:grpSpLocks/>
          </p:cNvGrpSpPr>
          <p:nvPr/>
        </p:nvGrpSpPr>
        <p:grpSpPr bwMode="auto">
          <a:xfrm>
            <a:off x="1476375" y="403225"/>
            <a:ext cx="325438" cy="1370013"/>
            <a:chOff x="930" y="254"/>
            <a:chExt cx="205" cy="863"/>
          </a:xfrm>
        </p:grpSpPr>
        <p:sp>
          <p:nvSpPr>
            <p:cNvPr id="89158" name="Rectangle 192"/>
            <p:cNvSpPr>
              <a:spLocks noChangeArrowheads="1"/>
            </p:cNvSpPr>
            <p:nvPr/>
          </p:nvSpPr>
          <p:spPr bwMode="auto">
            <a:xfrm>
              <a:off x="930" y="254"/>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4000">
                  <a:latin typeface="Times New Roman" pitchFamily="18" charset="0"/>
                </a:rPr>
                <a:t>i</a:t>
              </a:r>
            </a:p>
          </p:txBody>
        </p:sp>
        <p:sp>
          <p:nvSpPr>
            <p:cNvPr id="89159" name="Line 193"/>
            <p:cNvSpPr>
              <a:spLocks noChangeShapeType="1"/>
            </p:cNvSpPr>
            <p:nvPr/>
          </p:nvSpPr>
          <p:spPr bwMode="auto">
            <a:xfrm>
              <a:off x="1111" y="754"/>
              <a:ext cx="0" cy="363"/>
            </a:xfrm>
            <a:prstGeom prst="line">
              <a:avLst/>
            </a:prstGeom>
            <a:noFill/>
            <a:ln w="7620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05347" name="Group 195"/>
          <p:cNvGrpSpPr>
            <a:grpSpLocks/>
          </p:cNvGrpSpPr>
          <p:nvPr/>
        </p:nvGrpSpPr>
        <p:grpSpPr bwMode="auto">
          <a:xfrm>
            <a:off x="4427538" y="549275"/>
            <a:ext cx="354012" cy="1370013"/>
            <a:chOff x="930" y="254"/>
            <a:chExt cx="223" cy="863"/>
          </a:xfrm>
        </p:grpSpPr>
        <p:sp>
          <p:nvSpPr>
            <p:cNvPr id="89156" name="Rectangle 196"/>
            <p:cNvSpPr>
              <a:spLocks noChangeArrowheads="1"/>
            </p:cNvSpPr>
            <p:nvPr/>
          </p:nvSpPr>
          <p:spPr bwMode="auto">
            <a:xfrm>
              <a:off x="930" y="254"/>
              <a:ext cx="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4000">
                  <a:latin typeface="Times New Roman" pitchFamily="18" charset="0"/>
                </a:rPr>
                <a:t>j</a:t>
              </a:r>
            </a:p>
          </p:txBody>
        </p:sp>
        <p:sp>
          <p:nvSpPr>
            <p:cNvPr id="89157" name="Line 197"/>
            <p:cNvSpPr>
              <a:spLocks noChangeShapeType="1"/>
            </p:cNvSpPr>
            <p:nvPr/>
          </p:nvSpPr>
          <p:spPr bwMode="auto">
            <a:xfrm>
              <a:off x="1111" y="754"/>
              <a:ext cx="0" cy="363"/>
            </a:xfrm>
            <a:prstGeom prst="line">
              <a:avLst/>
            </a:prstGeom>
            <a:noFill/>
            <a:ln w="7620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9140" name="Rectangle 199"/>
          <p:cNvSpPr>
            <a:spLocks noChangeArrowheads="1"/>
          </p:cNvSpPr>
          <p:nvPr/>
        </p:nvSpPr>
        <p:spPr bwMode="auto">
          <a:xfrm>
            <a:off x="7272338" y="0"/>
            <a:ext cx="18716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zh-CN" altLang="en-US" sz="4000">
                <a:latin typeface="Times New Roman" pitchFamily="18" charset="0"/>
              </a:rPr>
              <a:t>不能超过</a:t>
            </a:r>
            <a:r>
              <a:rPr kumimoji="0" lang="en-US" altLang="zh-CN" sz="4000">
                <a:latin typeface="Times New Roman" pitchFamily="18" charset="0"/>
              </a:rPr>
              <a:t>len</a:t>
            </a:r>
          </a:p>
        </p:txBody>
      </p:sp>
      <p:sp>
        <p:nvSpPr>
          <p:cNvPr id="89141" name="Line 200"/>
          <p:cNvSpPr>
            <a:spLocks noChangeShapeType="1"/>
          </p:cNvSpPr>
          <p:nvPr/>
        </p:nvSpPr>
        <p:spPr bwMode="auto">
          <a:xfrm flipH="1">
            <a:off x="7667625" y="1343025"/>
            <a:ext cx="287338" cy="573088"/>
          </a:xfrm>
          <a:prstGeom prst="line">
            <a:avLst/>
          </a:prstGeom>
          <a:noFill/>
          <a:ln w="7620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391" name="Rectangle 239"/>
          <p:cNvSpPr>
            <a:spLocks noChangeArrowheads="1"/>
          </p:cNvSpPr>
          <p:nvPr/>
        </p:nvSpPr>
        <p:spPr bwMode="auto">
          <a:xfrm>
            <a:off x="4500563" y="19891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latin typeface="Times New Roman" pitchFamily="18" charset="0"/>
              </a:rPr>
              <a:t>05</a:t>
            </a:r>
          </a:p>
        </p:txBody>
      </p:sp>
      <p:sp>
        <p:nvSpPr>
          <p:cNvPr id="305393" name="Rectangle 241"/>
          <p:cNvSpPr>
            <a:spLocks noChangeArrowheads="1"/>
          </p:cNvSpPr>
          <p:nvPr/>
        </p:nvSpPr>
        <p:spPr bwMode="auto">
          <a:xfrm>
            <a:off x="1476375" y="1995488"/>
            <a:ext cx="579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13</a:t>
            </a:r>
          </a:p>
        </p:txBody>
      </p:sp>
      <p:sp>
        <p:nvSpPr>
          <p:cNvPr id="305395" name="Rectangle 243"/>
          <p:cNvSpPr>
            <a:spLocks noChangeArrowheads="1"/>
          </p:cNvSpPr>
          <p:nvPr/>
        </p:nvSpPr>
        <p:spPr bwMode="auto">
          <a:xfrm>
            <a:off x="2230438" y="1995488"/>
            <a:ext cx="612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42</a:t>
            </a:r>
          </a:p>
        </p:txBody>
      </p:sp>
      <p:sp>
        <p:nvSpPr>
          <p:cNvPr id="305397" name="Rectangle 245"/>
          <p:cNvSpPr>
            <a:spLocks noChangeArrowheads="1"/>
          </p:cNvSpPr>
          <p:nvPr/>
        </p:nvSpPr>
        <p:spPr bwMode="auto">
          <a:xfrm>
            <a:off x="5292725" y="1989138"/>
            <a:ext cx="579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17</a:t>
            </a:r>
          </a:p>
        </p:txBody>
      </p:sp>
      <p:sp>
        <p:nvSpPr>
          <p:cNvPr id="305399" name="Rectangle 247"/>
          <p:cNvSpPr>
            <a:spLocks noChangeArrowheads="1"/>
          </p:cNvSpPr>
          <p:nvPr/>
        </p:nvSpPr>
        <p:spPr bwMode="auto">
          <a:xfrm>
            <a:off x="3022600" y="1989138"/>
            <a:ext cx="612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46</a:t>
            </a:r>
          </a:p>
        </p:txBody>
      </p:sp>
      <p:sp>
        <p:nvSpPr>
          <p:cNvPr id="305402" name="Rectangle 250"/>
          <p:cNvSpPr>
            <a:spLocks noChangeArrowheads="1"/>
          </p:cNvSpPr>
          <p:nvPr/>
        </p:nvSpPr>
        <p:spPr bwMode="auto">
          <a:xfrm>
            <a:off x="3779838" y="1995488"/>
            <a:ext cx="612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55</a:t>
            </a:r>
          </a:p>
        </p:txBody>
      </p:sp>
      <p:sp>
        <p:nvSpPr>
          <p:cNvPr id="305404" name="AutoShape 252"/>
          <p:cNvSpPr>
            <a:spLocks noChangeArrowheads="1"/>
          </p:cNvSpPr>
          <p:nvPr/>
        </p:nvSpPr>
        <p:spPr bwMode="auto">
          <a:xfrm>
            <a:off x="2555875" y="4797425"/>
            <a:ext cx="6588125" cy="1368425"/>
          </a:xfrm>
          <a:prstGeom prst="wedgeRoundRectCallout">
            <a:avLst>
              <a:gd name="adj1" fmla="val -18264"/>
              <a:gd name="adj2" fmla="val -288977"/>
              <a:gd name="adj3" fmla="val 16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en-US" altLang="zh-CN">
                <a:solidFill>
                  <a:schemeClr val="bg1"/>
                </a:solidFill>
                <a:latin typeface="Times New Roman" pitchFamily="18" charset="0"/>
              </a:rPr>
              <a:t>i=b2,</a:t>
            </a:r>
            <a:r>
              <a:rPr lang="zh-CN" altLang="en-US">
                <a:solidFill>
                  <a:schemeClr val="bg1"/>
                </a:solidFill>
                <a:latin typeface="Times New Roman" pitchFamily="18" charset="0"/>
              </a:rPr>
              <a:t>左半区间合并完毕，把右区间剩余的数按需复制到</a:t>
            </a:r>
            <a:r>
              <a:rPr lang="en-US" altLang="zh-CN">
                <a:solidFill>
                  <a:schemeClr val="bg1"/>
                </a:solidFill>
                <a:latin typeface="Times New Roman" pitchFamily="18" charset="0"/>
              </a:rPr>
              <a:t>Y</a:t>
            </a:r>
            <a:r>
              <a:rPr lang="zh-CN" altLang="en-US">
                <a:solidFill>
                  <a:schemeClr val="bg1"/>
                </a:solidFill>
                <a:latin typeface="Times New Roman" pitchFamily="18" charset="0"/>
              </a:rPr>
              <a:t>中</a:t>
            </a:r>
          </a:p>
        </p:txBody>
      </p:sp>
      <p:sp>
        <p:nvSpPr>
          <p:cNvPr id="89149" name="Rectangle 254"/>
          <p:cNvSpPr>
            <a:spLocks noChangeArrowheads="1"/>
          </p:cNvSpPr>
          <p:nvPr/>
        </p:nvSpPr>
        <p:spPr bwMode="auto">
          <a:xfrm>
            <a:off x="682625" y="639763"/>
            <a:ext cx="720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4000">
                <a:latin typeface="Times New Roman" pitchFamily="18" charset="0"/>
              </a:rPr>
              <a:t>b1</a:t>
            </a:r>
          </a:p>
        </p:txBody>
      </p:sp>
      <p:sp>
        <p:nvSpPr>
          <p:cNvPr id="89150" name="Line 255"/>
          <p:cNvSpPr>
            <a:spLocks noChangeShapeType="1"/>
          </p:cNvSpPr>
          <p:nvPr/>
        </p:nvSpPr>
        <p:spPr bwMode="auto">
          <a:xfrm>
            <a:off x="1187450" y="1268413"/>
            <a:ext cx="360363" cy="576262"/>
          </a:xfrm>
          <a:prstGeom prst="line">
            <a:avLst/>
          </a:prstGeom>
          <a:noFill/>
          <a:ln w="7620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51" name="Rectangle 256"/>
          <p:cNvSpPr>
            <a:spLocks noChangeArrowheads="1"/>
          </p:cNvSpPr>
          <p:nvPr/>
        </p:nvSpPr>
        <p:spPr bwMode="auto">
          <a:xfrm>
            <a:off x="3708400" y="404813"/>
            <a:ext cx="720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4000">
                <a:latin typeface="Times New Roman" pitchFamily="18" charset="0"/>
              </a:rPr>
              <a:t>b2</a:t>
            </a:r>
          </a:p>
        </p:txBody>
      </p:sp>
      <p:sp>
        <p:nvSpPr>
          <p:cNvPr id="89152" name="Line 257"/>
          <p:cNvSpPr>
            <a:spLocks noChangeShapeType="1"/>
          </p:cNvSpPr>
          <p:nvPr/>
        </p:nvSpPr>
        <p:spPr bwMode="auto">
          <a:xfrm>
            <a:off x="4140200" y="1196975"/>
            <a:ext cx="431800" cy="647700"/>
          </a:xfrm>
          <a:prstGeom prst="line">
            <a:avLst/>
          </a:prstGeom>
          <a:noFill/>
          <a:ln w="7620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5426" name="Group 274"/>
          <p:cNvGrpSpPr>
            <a:grpSpLocks/>
          </p:cNvGrpSpPr>
          <p:nvPr/>
        </p:nvGrpSpPr>
        <p:grpSpPr bwMode="auto">
          <a:xfrm>
            <a:off x="6084888" y="1989138"/>
            <a:ext cx="1331912" cy="641350"/>
            <a:chOff x="3833" y="1253"/>
            <a:chExt cx="839" cy="404"/>
          </a:xfrm>
        </p:grpSpPr>
        <p:sp>
          <p:nvSpPr>
            <p:cNvPr id="89154" name="Rectangle 271"/>
            <p:cNvSpPr>
              <a:spLocks noChangeArrowheads="1"/>
            </p:cNvSpPr>
            <p:nvPr/>
          </p:nvSpPr>
          <p:spPr bwMode="auto">
            <a:xfrm>
              <a:off x="3833" y="1253"/>
              <a:ext cx="3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70</a:t>
              </a:r>
            </a:p>
          </p:txBody>
        </p:sp>
        <p:sp>
          <p:nvSpPr>
            <p:cNvPr id="89155" name="Rectangle 273"/>
            <p:cNvSpPr>
              <a:spLocks noChangeArrowheads="1"/>
            </p:cNvSpPr>
            <p:nvPr/>
          </p:nvSpPr>
          <p:spPr bwMode="auto">
            <a:xfrm>
              <a:off x="4286" y="1253"/>
              <a:ext cx="3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r>
                <a:rPr kumimoji="0" lang="en-US" altLang="zh-CN" sz="3600"/>
                <a:t>94</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0" fill="hold" nodeType="clickEffect">
                                  <p:stCondLst>
                                    <p:cond delay="0"/>
                                  </p:stCondLst>
                                  <p:childTnLst>
                                    <p:anim calcmode="lin" valueType="num">
                                      <p:cBhvr>
                                        <p:cTn id="6" dur="500"/>
                                        <p:tgtEl>
                                          <p:spTgt spid="305427"/>
                                        </p:tgtEl>
                                        <p:attrNameLst>
                                          <p:attrName>ppt_w</p:attrName>
                                        </p:attrNameLst>
                                      </p:cBhvr>
                                      <p:tavLst>
                                        <p:tav tm="0">
                                          <p:val>
                                            <p:strVal val="ppt_w"/>
                                          </p:val>
                                        </p:tav>
                                        <p:tav tm="100000">
                                          <p:val>
                                            <p:fltVal val="0"/>
                                          </p:val>
                                        </p:tav>
                                      </p:tavLst>
                                    </p:anim>
                                    <p:anim calcmode="lin" valueType="num">
                                      <p:cBhvr>
                                        <p:cTn id="7" dur="500"/>
                                        <p:tgtEl>
                                          <p:spTgt spid="305427"/>
                                        </p:tgtEl>
                                        <p:attrNameLst>
                                          <p:attrName>ppt_h</p:attrName>
                                        </p:attrNameLst>
                                      </p:cBhvr>
                                      <p:tavLst>
                                        <p:tav tm="0">
                                          <p:val>
                                            <p:strVal val="ppt_h"/>
                                          </p:val>
                                        </p:tav>
                                        <p:tav tm="100000">
                                          <p:val>
                                            <p:fltVal val="0"/>
                                          </p:val>
                                        </p:tav>
                                      </p:tavLst>
                                    </p:anim>
                                    <p:animEffect transition="out" filter="fade">
                                      <p:cBhvr>
                                        <p:cTn id="8" dur="500"/>
                                        <p:tgtEl>
                                          <p:spTgt spid="305427"/>
                                        </p:tgtEl>
                                      </p:cBhvr>
                                    </p:animEffect>
                                    <p:set>
                                      <p:cBhvr>
                                        <p:cTn id="9" dur="1" fill="hold">
                                          <p:stCondLst>
                                            <p:cond delay="499"/>
                                          </p:stCondLst>
                                        </p:cTn>
                                        <p:tgtEl>
                                          <p:spTgt spid="305427"/>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0" presetClass="path" presetSubtype="0" accel="50000" decel="50000" fill="hold" grpId="0" nodeType="clickEffect">
                                  <p:stCondLst>
                                    <p:cond delay="0"/>
                                  </p:stCondLst>
                                  <p:childTnLst>
                                    <p:animMotion origin="layout" path="M 3.05556E-6 3.81503E-6 L -0.32657 0.25734 " pathEditMode="relative" rAng="0" ptsTypes="AA">
                                      <p:cBhvr>
                                        <p:cTn id="13" dur="2000" fill="hold"/>
                                        <p:tgtEl>
                                          <p:spTgt spid="305391"/>
                                        </p:tgtEl>
                                        <p:attrNameLst>
                                          <p:attrName>ppt_x</p:attrName>
                                          <p:attrName>ppt_y</p:attrName>
                                        </p:attrNameLst>
                                      </p:cBhvr>
                                      <p:rCtr x="-16337" y="12855"/>
                                    </p:animMotion>
                                  </p:childTnLst>
                                </p:cTn>
                              </p:par>
                            </p:childTnLst>
                          </p:cTn>
                        </p:par>
                        <p:par>
                          <p:cTn id="14" fill="hold" nodeType="afterGroup">
                            <p:stCondLst>
                              <p:cond delay="2000"/>
                            </p:stCondLst>
                            <p:childTnLst>
                              <p:par>
                                <p:cTn id="15" presetID="0" presetClass="path" presetSubtype="0" accel="50000" decel="50000" fill="hold" nodeType="afterEffect">
                                  <p:stCondLst>
                                    <p:cond delay="0"/>
                                  </p:stCondLst>
                                  <p:childTnLst>
                                    <p:animMotion origin="layout" path="M -1.38889E-6 1.6451E-6 L 0.07882 1.6451E-6 " pathEditMode="relative" ptsTypes="AA">
                                      <p:cBhvr>
                                        <p:cTn id="16" dur="2000" fill="hold"/>
                                        <p:tgtEl>
                                          <p:spTgt spid="305347"/>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0" nodeType="clickEffect">
                                  <p:stCondLst>
                                    <p:cond delay="0"/>
                                  </p:stCondLst>
                                  <p:childTnLst>
                                    <p:animMotion origin="layout" path="M 4.44444E-6 -1.04046E-6 L 0.09427 0.25642 " pathEditMode="relative" rAng="0" ptsTypes="AA">
                                      <p:cBhvr>
                                        <p:cTn id="20" dur="2000" fill="hold"/>
                                        <p:tgtEl>
                                          <p:spTgt spid="305393"/>
                                        </p:tgtEl>
                                        <p:attrNameLst>
                                          <p:attrName>ppt_x</p:attrName>
                                          <p:attrName>ppt_y</p:attrName>
                                        </p:attrNameLst>
                                      </p:cBhvr>
                                      <p:rCtr x="4705" y="12809"/>
                                    </p:animMotion>
                                  </p:childTnLst>
                                </p:cTn>
                              </p:par>
                            </p:childTnLst>
                          </p:cTn>
                        </p:par>
                        <p:par>
                          <p:cTn id="21" fill="hold" nodeType="afterGroup">
                            <p:stCondLst>
                              <p:cond delay="2000"/>
                            </p:stCondLst>
                            <p:childTnLst>
                              <p:par>
                                <p:cTn id="22" presetID="0" presetClass="path" presetSubtype="0" accel="50000" decel="50000" fill="hold" nodeType="afterEffect">
                                  <p:stCondLst>
                                    <p:cond delay="0"/>
                                  </p:stCondLst>
                                  <p:childTnLst>
                                    <p:animMotion origin="layout" path="M -3.88889E-6 4.01109E-6 L 0.06302 4.01109E-6 " pathEditMode="relative" ptsTypes="AA">
                                      <p:cBhvr>
                                        <p:cTn id="23" dur="2000" fill="hold"/>
                                        <p:tgtEl>
                                          <p:spTgt spid="305346"/>
                                        </p:tgtEl>
                                        <p:attrNameLst>
                                          <p:attrName>ppt_x</p:attrName>
                                          <p:attrName>ppt_y</p:attrName>
                                        </p:attrNameLst>
                                      </p:cBhvr>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grpId="0" nodeType="clickEffect">
                                  <p:stCondLst>
                                    <p:cond delay="0"/>
                                  </p:stCondLst>
                                  <p:childTnLst>
                                    <p:animMotion origin="layout" path="M 3.33333E-6 3.81503E-6 L -0.24427 0.25734 " pathEditMode="relative" rAng="0" ptsTypes="AA">
                                      <p:cBhvr>
                                        <p:cTn id="27" dur="2000" fill="hold"/>
                                        <p:tgtEl>
                                          <p:spTgt spid="305397"/>
                                        </p:tgtEl>
                                        <p:attrNameLst>
                                          <p:attrName>ppt_x</p:attrName>
                                          <p:attrName>ppt_y</p:attrName>
                                        </p:attrNameLst>
                                      </p:cBhvr>
                                      <p:rCtr x="-12222" y="12855"/>
                                    </p:animMotion>
                                  </p:childTnLst>
                                </p:cTn>
                              </p:par>
                            </p:childTnLst>
                          </p:cTn>
                        </p:par>
                        <p:par>
                          <p:cTn id="28" fill="hold" nodeType="afterGroup">
                            <p:stCondLst>
                              <p:cond delay="2000"/>
                            </p:stCondLst>
                            <p:childTnLst>
                              <p:par>
                                <p:cTn id="29" presetID="0" presetClass="path" presetSubtype="0" accel="50000" decel="50000" fill="hold" nodeType="afterEffect">
                                  <p:stCondLst>
                                    <p:cond delay="0"/>
                                  </p:stCondLst>
                                  <p:childTnLst>
                                    <p:animMotion origin="layout" path="M 0.07882 1.34935E-6 L 0.17327 0.00508 " pathEditMode="relative" rAng="0" ptsTypes="AA">
                                      <p:cBhvr>
                                        <p:cTn id="30" dur="2000" fill="hold"/>
                                        <p:tgtEl>
                                          <p:spTgt spid="305347"/>
                                        </p:tgtEl>
                                        <p:attrNameLst>
                                          <p:attrName>ppt_x</p:attrName>
                                          <p:attrName>ppt_y</p:attrName>
                                        </p:attrNameLst>
                                      </p:cBhvr>
                                      <p:rCtr x="4722" y="254"/>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5.55556E-7 -1.04046E-6 L 0.17535 0.25642 " pathEditMode="relative" rAng="0" ptsTypes="AA">
                                      <p:cBhvr>
                                        <p:cTn id="34" dur="2000" fill="hold"/>
                                        <p:tgtEl>
                                          <p:spTgt spid="305395"/>
                                        </p:tgtEl>
                                        <p:attrNameLst>
                                          <p:attrName>ppt_x</p:attrName>
                                          <p:attrName>ppt_y</p:attrName>
                                        </p:attrNameLst>
                                      </p:cBhvr>
                                      <p:rCtr x="8767" y="12809"/>
                                    </p:animMotion>
                                  </p:childTnLst>
                                </p:cTn>
                              </p:par>
                            </p:childTnLst>
                          </p:cTn>
                        </p:par>
                        <p:par>
                          <p:cTn id="35" fill="hold" nodeType="afterGroup">
                            <p:stCondLst>
                              <p:cond delay="2000"/>
                            </p:stCondLst>
                            <p:childTnLst>
                              <p:par>
                                <p:cTn id="36" presetID="0" presetClass="path" presetSubtype="0" accel="50000" decel="50000" fill="hold" nodeType="afterEffect">
                                  <p:stCondLst>
                                    <p:cond delay="0"/>
                                  </p:stCondLst>
                                  <p:childTnLst>
                                    <p:animMotion origin="layout" path="M 0.06302 -1.71904E-6 L 0.14948 0.00555 " pathEditMode="relative" rAng="0" ptsTypes="AA">
                                      <p:cBhvr>
                                        <p:cTn id="37" dur="2000" fill="hold"/>
                                        <p:tgtEl>
                                          <p:spTgt spid="305346"/>
                                        </p:tgtEl>
                                        <p:attrNameLst>
                                          <p:attrName>ppt_x</p:attrName>
                                          <p:attrName>ppt_y</p:attrName>
                                        </p:attrNameLst>
                                      </p:cBhvr>
                                      <p:rCtr x="4323" y="277"/>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0" nodeType="clickEffect">
                                  <p:stCondLst>
                                    <p:cond delay="0"/>
                                  </p:stCondLst>
                                  <p:childTnLst>
                                    <p:animMotion origin="layout" path="M -2.5E-6 3.81503E-6 L 0.17535 0.25734 " pathEditMode="relative" rAng="0" ptsTypes="AA">
                                      <p:cBhvr>
                                        <p:cTn id="41" dur="2000" fill="hold"/>
                                        <p:tgtEl>
                                          <p:spTgt spid="305399"/>
                                        </p:tgtEl>
                                        <p:attrNameLst>
                                          <p:attrName>ppt_x</p:attrName>
                                          <p:attrName>ppt_y</p:attrName>
                                        </p:attrNameLst>
                                      </p:cBhvr>
                                      <p:rCtr x="8767" y="12855"/>
                                    </p:animMotion>
                                  </p:childTnLst>
                                </p:cTn>
                              </p:par>
                            </p:childTnLst>
                          </p:cTn>
                        </p:par>
                        <p:par>
                          <p:cTn id="42" fill="hold" nodeType="afterGroup">
                            <p:stCondLst>
                              <p:cond delay="2000"/>
                            </p:stCondLst>
                            <p:childTnLst>
                              <p:par>
                                <p:cTn id="43" presetID="0" presetClass="path" presetSubtype="0" accel="50000" decel="50000" fill="hold" nodeType="afterEffect">
                                  <p:stCondLst>
                                    <p:cond delay="0"/>
                                  </p:stCondLst>
                                  <p:childTnLst>
                                    <p:animMotion origin="layout" path="M 0.14947 0.00555 L 0.24392 0.01618 " pathEditMode="relative" ptsTypes="AA">
                                      <p:cBhvr>
                                        <p:cTn id="44" dur="2000" fill="hold"/>
                                        <p:tgtEl>
                                          <p:spTgt spid="305346"/>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0" nodeType="clickEffect">
                                  <p:stCondLst>
                                    <p:cond delay="0"/>
                                  </p:stCondLst>
                                  <p:childTnLst>
                                    <p:animMotion origin="layout" path="M 5E-6 -1.04046E-6 L 0.17917 0.25642 " pathEditMode="relative" rAng="0" ptsTypes="AA">
                                      <p:cBhvr>
                                        <p:cTn id="48" dur="2000" fill="hold"/>
                                        <p:tgtEl>
                                          <p:spTgt spid="305402"/>
                                        </p:tgtEl>
                                        <p:attrNameLst>
                                          <p:attrName>ppt_x</p:attrName>
                                          <p:attrName>ppt_y</p:attrName>
                                        </p:attrNameLst>
                                      </p:cBhvr>
                                      <p:rCtr x="8958" y="12809"/>
                                    </p:animMotion>
                                  </p:childTnLst>
                                </p:cTn>
                              </p:par>
                            </p:childTnLst>
                          </p:cTn>
                        </p:par>
                        <p:par>
                          <p:cTn id="49" fill="hold" nodeType="afterGroup">
                            <p:stCondLst>
                              <p:cond delay="2000"/>
                            </p:stCondLst>
                            <p:childTnLst>
                              <p:par>
                                <p:cTn id="50" presetID="0" presetClass="path" presetSubtype="0" accel="50000" decel="50000" fill="hold" nodeType="afterEffect">
                                  <p:stCondLst>
                                    <p:cond delay="0"/>
                                  </p:stCondLst>
                                  <p:childTnLst>
                                    <p:animMotion origin="layout" path="M 0.24392 0.01621 L 0.31493 0.01621 " pathEditMode="relative" ptsTypes="AA">
                                      <p:cBhvr>
                                        <p:cTn id="51" dur="2000" fill="hold"/>
                                        <p:tgtEl>
                                          <p:spTgt spid="305346"/>
                                        </p:tgtEl>
                                        <p:attrNameLst>
                                          <p:attrName>ppt_x</p:attrName>
                                          <p:attrName>ppt_y</p:attrName>
                                        </p:attrNameLst>
                                      </p:cBhvr>
                                    </p:animMotion>
                                  </p:childTnLst>
                                </p:cTn>
                              </p:par>
                            </p:childTnLst>
                          </p:cTn>
                        </p:par>
                        <p:par>
                          <p:cTn id="52" fill="hold" nodeType="afterGroup">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305404"/>
                                        </p:tgtEl>
                                        <p:attrNameLst>
                                          <p:attrName>style.visibility</p:attrName>
                                        </p:attrNameLst>
                                      </p:cBhvr>
                                      <p:to>
                                        <p:strVal val="visible"/>
                                      </p:to>
                                    </p:set>
                                    <p:anim calcmode="lin" valueType="num">
                                      <p:cBhvr>
                                        <p:cTn id="55" dur="500" fill="hold"/>
                                        <p:tgtEl>
                                          <p:spTgt spid="305404"/>
                                        </p:tgtEl>
                                        <p:attrNameLst>
                                          <p:attrName>ppt_w</p:attrName>
                                        </p:attrNameLst>
                                      </p:cBhvr>
                                      <p:tavLst>
                                        <p:tav tm="0">
                                          <p:val>
                                            <p:fltVal val="0"/>
                                          </p:val>
                                        </p:tav>
                                        <p:tav tm="100000">
                                          <p:val>
                                            <p:strVal val="#ppt_w"/>
                                          </p:val>
                                        </p:tav>
                                      </p:tavLst>
                                    </p:anim>
                                    <p:anim calcmode="lin" valueType="num">
                                      <p:cBhvr>
                                        <p:cTn id="56" dur="500" fill="hold"/>
                                        <p:tgtEl>
                                          <p:spTgt spid="305404"/>
                                        </p:tgtEl>
                                        <p:attrNameLst>
                                          <p:attrName>ppt_h</p:attrName>
                                        </p:attrNameLst>
                                      </p:cBhvr>
                                      <p:tavLst>
                                        <p:tav tm="0">
                                          <p:val>
                                            <p:fltVal val="0"/>
                                          </p:val>
                                        </p:tav>
                                        <p:tav tm="100000">
                                          <p:val>
                                            <p:strVal val="#ppt_h"/>
                                          </p:val>
                                        </p:tav>
                                      </p:tavLst>
                                    </p:anim>
                                    <p:animEffect transition="in" filter="fade">
                                      <p:cBhvr>
                                        <p:cTn id="57" dur="500"/>
                                        <p:tgtEl>
                                          <p:spTgt spid="3054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xit" presetSubtype="0" fill="hold" grpId="1" nodeType="clickEffect">
                                  <p:stCondLst>
                                    <p:cond delay="0"/>
                                  </p:stCondLst>
                                  <p:childTnLst>
                                    <p:anim calcmode="lin" valueType="num">
                                      <p:cBhvr>
                                        <p:cTn id="61" dur="500"/>
                                        <p:tgtEl>
                                          <p:spTgt spid="305404"/>
                                        </p:tgtEl>
                                        <p:attrNameLst>
                                          <p:attrName>ppt_w</p:attrName>
                                        </p:attrNameLst>
                                      </p:cBhvr>
                                      <p:tavLst>
                                        <p:tav tm="0">
                                          <p:val>
                                            <p:strVal val="ppt_w"/>
                                          </p:val>
                                        </p:tav>
                                        <p:tav tm="100000">
                                          <p:val>
                                            <p:fltVal val="0"/>
                                          </p:val>
                                        </p:tav>
                                      </p:tavLst>
                                    </p:anim>
                                    <p:anim calcmode="lin" valueType="num">
                                      <p:cBhvr>
                                        <p:cTn id="62" dur="500"/>
                                        <p:tgtEl>
                                          <p:spTgt spid="305404"/>
                                        </p:tgtEl>
                                        <p:attrNameLst>
                                          <p:attrName>ppt_h</p:attrName>
                                        </p:attrNameLst>
                                      </p:cBhvr>
                                      <p:tavLst>
                                        <p:tav tm="0">
                                          <p:val>
                                            <p:strVal val="ppt_h"/>
                                          </p:val>
                                        </p:tav>
                                        <p:tav tm="100000">
                                          <p:val>
                                            <p:fltVal val="0"/>
                                          </p:val>
                                        </p:tav>
                                      </p:tavLst>
                                    </p:anim>
                                    <p:animEffect transition="out" filter="fade">
                                      <p:cBhvr>
                                        <p:cTn id="63" dur="500"/>
                                        <p:tgtEl>
                                          <p:spTgt spid="305404"/>
                                        </p:tgtEl>
                                      </p:cBhvr>
                                    </p:animEffect>
                                    <p:set>
                                      <p:cBhvr>
                                        <p:cTn id="64" dur="1" fill="hold">
                                          <p:stCondLst>
                                            <p:cond delay="499"/>
                                          </p:stCondLst>
                                        </p:cTn>
                                        <p:tgtEl>
                                          <p:spTgt spid="305404"/>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nodeType="clickEffect">
                                  <p:stCondLst>
                                    <p:cond delay="0"/>
                                  </p:stCondLst>
                                  <p:childTnLst>
                                    <p:animMotion origin="layout" path="M -4.44444E-6 4.44444E-6 L 0.00591 0.26828 " pathEditMode="relative" rAng="0" ptsTypes="AA">
                                      <p:cBhvr>
                                        <p:cTn id="68" dur="2000" fill="hold"/>
                                        <p:tgtEl>
                                          <p:spTgt spid="305426"/>
                                        </p:tgtEl>
                                        <p:attrNameLst>
                                          <p:attrName>ppt_x</p:attrName>
                                          <p:attrName>ppt_y</p:attrName>
                                        </p:attrNameLst>
                                      </p:cBhvr>
                                      <p:rCtr x="295" y="13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391" grpId="0"/>
      <p:bldP spid="305393" grpId="0"/>
      <p:bldP spid="305395" grpId="0"/>
      <p:bldP spid="305397" grpId="0"/>
      <p:bldP spid="305399" grpId="0"/>
      <p:bldP spid="305402" grpId="0"/>
      <p:bldP spid="305404" grpId="0" animBg="1"/>
      <p:bldP spid="305404"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E0B8797-4C0C-411B-8FC9-9C433E9D5131}" type="slidenum">
              <a:rPr lang="en-US" altLang="zh-CN" sz="1200" b="0" smtClean="0">
                <a:latin typeface="Arial" charset="0"/>
              </a:rPr>
              <a:pPr eaLnBrk="1" hangingPunct="1">
                <a:spcBef>
                  <a:spcPct val="0"/>
                </a:spcBef>
                <a:buClrTx/>
                <a:buFontTx/>
                <a:buNone/>
              </a:pPr>
              <a:t>94</a:t>
            </a:fld>
            <a:endParaRPr lang="en-US" altLang="zh-CN" sz="1200" b="0" smtClean="0">
              <a:latin typeface="Arial" charset="0"/>
            </a:endParaRPr>
          </a:p>
        </p:txBody>
      </p:sp>
      <p:sp>
        <p:nvSpPr>
          <p:cNvPr id="90115" name="Rectangle 3"/>
          <p:cNvSpPr>
            <a:spLocks noGrp="1" noChangeArrowheads="1"/>
          </p:cNvSpPr>
          <p:nvPr>
            <p:ph type="body" idx="1"/>
          </p:nvPr>
        </p:nvSpPr>
        <p:spPr>
          <a:xfrm>
            <a:off x="228600" y="315913"/>
            <a:ext cx="8915400" cy="6542087"/>
          </a:xfrm>
        </p:spPr>
        <p:txBody>
          <a:bodyPr/>
          <a:lstStyle/>
          <a:p>
            <a:pPr marL="533400" indent="-533400" eaLnBrk="1" hangingPunct="1">
              <a:lnSpc>
                <a:spcPct val="110000"/>
              </a:lnSpc>
              <a:buFont typeface="Wingdings" pitchFamily="2" charset="2"/>
              <a:buNone/>
            </a:pPr>
            <a:r>
              <a:rPr lang="en-US" altLang="zh-CN" sz="2800" smtClean="0">
                <a:solidFill>
                  <a:srgbClr val="66FF66"/>
                </a:solidFill>
              </a:rPr>
              <a:t>1)  </a:t>
            </a:r>
            <a:r>
              <a:rPr lang="zh-CN" altLang="en-US" sz="2800" smtClean="0">
                <a:solidFill>
                  <a:srgbClr val="66FF66"/>
                </a:solidFill>
              </a:rPr>
              <a:t>将两个升序序列合并成一个升序序列</a:t>
            </a:r>
          </a:p>
          <a:p>
            <a:pPr marL="533400" indent="-533400" eaLnBrk="1" hangingPunct="1">
              <a:lnSpc>
                <a:spcPct val="80000"/>
              </a:lnSpc>
              <a:buFont typeface="Wingdings" pitchFamily="2" charset="2"/>
              <a:buNone/>
            </a:pPr>
            <a:r>
              <a:rPr lang="en-US" altLang="zh-CN" sz="2800" smtClean="0"/>
              <a:t>void merge(T X[], int len, T Y[], int b1, int b2, int n)</a:t>
            </a:r>
          </a:p>
          <a:p>
            <a:pPr marL="533400" indent="-533400" eaLnBrk="1" hangingPunct="1">
              <a:lnSpc>
                <a:spcPct val="80000"/>
              </a:lnSpc>
              <a:buFont typeface="Wingdings" pitchFamily="2" charset="2"/>
              <a:buNone/>
            </a:pPr>
            <a:r>
              <a:rPr lang="en-US" altLang="zh-CN" sz="2800" smtClean="0"/>
              <a:t>{</a:t>
            </a:r>
          </a:p>
          <a:p>
            <a:pPr marL="533400" indent="-533400" eaLnBrk="1" hangingPunct="1">
              <a:lnSpc>
                <a:spcPct val="80000"/>
              </a:lnSpc>
              <a:buFont typeface="Wingdings" pitchFamily="2" charset="2"/>
              <a:buNone/>
            </a:pPr>
            <a:r>
              <a:rPr lang="en-US" altLang="zh-CN" sz="2800" smtClean="0"/>
              <a:t>    int i=b1, j=b2, k=b1;</a:t>
            </a:r>
          </a:p>
          <a:p>
            <a:pPr marL="533400" indent="-533400" eaLnBrk="1" hangingPunct="1">
              <a:lnSpc>
                <a:spcPct val="80000"/>
              </a:lnSpc>
              <a:buFont typeface="Wingdings" pitchFamily="2" charset="2"/>
              <a:buNone/>
            </a:pPr>
            <a:r>
              <a:rPr lang="en-US" altLang="zh-CN" sz="2800" smtClean="0"/>
              <a:t>    while (i&lt;b1+n &amp;&amp; j&lt;b2+n &amp;&amp; j&lt;len) </a:t>
            </a:r>
          </a:p>
          <a:p>
            <a:pPr marL="533400" indent="-533400" eaLnBrk="1" hangingPunct="1">
              <a:lnSpc>
                <a:spcPct val="80000"/>
              </a:lnSpc>
              <a:buFont typeface="Wingdings" pitchFamily="2" charset="2"/>
              <a:buNone/>
            </a:pPr>
            <a:r>
              <a:rPr lang="en-US" altLang="zh-CN" sz="2800" smtClean="0"/>
              <a:t>     {   //</a:t>
            </a:r>
            <a:r>
              <a:rPr lang="zh-CN" altLang="en-US" sz="2800" smtClean="0"/>
              <a:t>较小值复制到</a:t>
            </a:r>
            <a:r>
              <a:rPr lang="en-US" altLang="zh-CN" sz="2800" smtClean="0"/>
              <a:t>Y</a:t>
            </a:r>
          </a:p>
          <a:p>
            <a:pPr marL="533400" indent="-533400" eaLnBrk="1" hangingPunct="1">
              <a:lnSpc>
                <a:spcPct val="80000"/>
              </a:lnSpc>
              <a:buFont typeface="Wingdings" pitchFamily="2" charset="2"/>
              <a:buNone/>
            </a:pPr>
            <a:r>
              <a:rPr lang="en-US" altLang="zh-CN" sz="2800" smtClean="0"/>
              <a:t>          if (X[i] &lt; =X[j]) { Y[k]=X[i]; k++; i++;}</a:t>
            </a:r>
          </a:p>
          <a:p>
            <a:pPr marL="533400" indent="-533400" eaLnBrk="1" hangingPunct="1">
              <a:lnSpc>
                <a:spcPct val="80000"/>
              </a:lnSpc>
              <a:buFont typeface="Wingdings" pitchFamily="2" charset="2"/>
              <a:buNone/>
            </a:pPr>
            <a:r>
              <a:rPr lang="en-US" altLang="zh-CN" sz="2800" smtClean="0"/>
              <a:t>         else {  Y[k]=X[j];  k++; j++;} </a:t>
            </a:r>
          </a:p>
          <a:p>
            <a:pPr marL="533400" indent="-533400" eaLnBrk="1" hangingPunct="1">
              <a:lnSpc>
                <a:spcPct val="80000"/>
              </a:lnSpc>
              <a:buFont typeface="Wingdings" pitchFamily="2" charset="2"/>
              <a:buNone/>
            </a:pPr>
            <a:r>
              <a:rPr lang="en-US" altLang="zh-CN" sz="2800" smtClean="0"/>
              <a:t>     }</a:t>
            </a:r>
          </a:p>
          <a:p>
            <a:pPr marL="533400" indent="-533400" eaLnBrk="1" hangingPunct="1">
              <a:lnSpc>
                <a:spcPct val="80000"/>
              </a:lnSpc>
              <a:buFont typeface="Wingdings" pitchFamily="2" charset="2"/>
              <a:buNone/>
            </a:pPr>
            <a:endParaRPr lang="en-US" altLang="zh-CN" sz="2800" smtClean="0"/>
          </a:p>
          <a:p>
            <a:pPr marL="533400" indent="-533400" eaLnBrk="1" hangingPunct="1">
              <a:lnSpc>
                <a:spcPct val="80000"/>
              </a:lnSpc>
              <a:buFont typeface="Wingdings" pitchFamily="2" charset="2"/>
              <a:buNone/>
            </a:pPr>
            <a:r>
              <a:rPr lang="en-US" altLang="zh-CN" sz="2800" smtClean="0"/>
              <a:t>   //</a:t>
            </a:r>
            <a:r>
              <a:rPr lang="zh-CN" altLang="en-US" sz="2800" smtClean="0"/>
              <a:t>剩余元素复制到</a:t>
            </a:r>
            <a:r>
              <a:rPr lang="en-US" altLang="zh-CN" sz="2800" smtClean="0"/>
              <a:t>Y</a:t>
            </a:r>
            <a:r>
              <a:rPr lang="zh-CN" altLang="en-US" sz="2800" smtClean="0"/>
              <a:t>中，子序列长度可能不足</a:t>
            </a:r>
            <a:r>
              <a:rPr lang="en-US" altLang="zh-CN" sz="2800" smtClean="0"/>
              <a:t>n </a:t>
            </a:r>
          </a:p>
          <a:p>
            <a:pPr marL="533400" indent="-533400" eaLnBrk="1" hangingPunct="1">
              <a:lnSpc>
                <a:spcPct val="80000"/>
              </a:lnSpc>
              <a:buFont typeface="Wingdings" pitchFamily="2" charset="2"/>
              <a:buNone/>
            </a:pPr>
            <a:r>
              <a:rPr lang="en-US" altLang="zh-CN" sz="2800" smtClean="0"/>
              <a:t>    while (i&lt;b1+n &amp;&amp; i&lt;len)  { Y[k]=X[i]; k++; i++;}        </a:t>
            </a:r>
          </a:p>
          <a:p>
            <a:pPr marL="533400" indent="-533400" eaLnBrk="1" hangingPunct="1">
              <a:lnSpc>
                <a:spcPct val="80000"/>
              </a:lnSpc>
              <a:buFont typeface="Wingdings" pitchFamily="2" charset="2"/>
              <a:buNone/>
            </a:pPr>
            <a:r>
              <a:rPr lang="en-US" altLang="zh-CN" sz="2800" smtClean="0"/>
              <a:t>    while (j&lt;b2+n &amp;&amp; j&lt;len) {  Y[k]=X[j];  k++; j++;} </a:t>
            </a:r>
          </a:p>
          <a:p>
            <a:pPr marL="533400" indent="-533400" eaLnBrk="1" hangingPunct="1">
              <a:lnSpc>
                <a:spcPct val="80000"/>
              </a:lnSpc>
              <a:buFont typeface="Wingdings" pitchFamily="2" charset="2"/>
              <a:buNone/>
            </a:pPr>
            <a:r>
              <a:rPr lang="en-US" altLang="zh-CN" sz="2800" smtClean="0"/>
              <a:t>}</a:t>
            </a:r>
          </a:p>
        </p:txBody>
      </p:sp>
    </p:spTree>
  </p:cSld>
  <p:clrMapOvr>
    <a:masterClrMapping/>
  </p:clrMapOvr>
  <p:transition spd="med">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2303C9B7-E631-4B45-98E2-D8925F792464}" type="slidenum">
              <a:rPr lang="en-US" altLang="zh-CN" sz="1200" b="0" smtClean="0">
                <a:latin typeface="Arial" charset="0"/>
              </a:rPr>
              <a:pPr eaLnBrk="1" hangingPunct="1">
                <a:spcBef>
                  <a:spcPct val="0"/>
                </a:spcBef>
                <a:buClrTx/>
                <a:buFontTx/>
                <a:buNone/>
              </a:pPr>
              <a:t>95</a:t>
            </a:fld>
            <a:endParaRPr lang="en-US" altLang="zh-CN" sz="1200" b="0" smtClean="0">
              <a:latin typeface="Arial" charset="0"/>
            </a:endParaRPr>
          </a:p>
        </p:txBody>
      </p:sp>
      <p:sp>
        <p:nvSpPr>
          <p:cNvPr id="91139" name="Rectangle 3"/>
          <p:cNvSpPr>
            <a:spLocks noGrp="1" noChangeArrowheads="1"/>
          </p:cNvSpPr>
          <p:nvPr>
            <p:ph type="body" idx="1"/>
          </p:nvPr>
        </p:nvSpPr>
        <p:spPr>
          <a:xfrm>
            <a:off x="457200" y="1196975"/>
            <a:ext cx="8686800" cy="5327650"/>
          </a:xfrm>
        </p:spPr>
        <p:txBody>
          <a:bodyPr/>
          <a:lstStyle/>
          <a:p>
            <a:pPr eaLnBrk="1" hangingPunct="1">
              <a:buFont typeface="Wingdings" pitchFamily="2" charset="2"/>
              <a:buNone/>
            </a:pPr>
            <a:r>
              <a:rPr lang="en-US" altLang="zh-CN" smtClean="0"/>
              <a:t>void mergepass(T X[], int len, T Y[], int n)               //</a:t>
            </a:r>
            <a:r>
              <a:rPr lang="zh-CN" altLang="en-US" smtClean="0"/>
              <a:t>一趟归并，子序列长度为</a:t>
            </a:r>
            <a:r>
              <a:rPr lang="en-US" altLang="zh-CN" smtClean="0"/>
              <a:t>n</a:t>
            </a:r>
          </a:p>
          <a:p>
            <a:pPr eaLnBrk="1" hangingPunct="1">
              <a:buFont typeface="Wingdings" pitchFamily="2" charset="2"/>
              <a:buNone/>
            </a:pPr>
            <a:r>
              <a:rPr lang="en-US" altLang="zh-CN" smtClean="0"/>
              <a:t>{//X</a:t>
            </a:r>
            <a:r>
              <a:rPr lang="zh-CN" altLang="en-US" smtClean="0"/>
              <a:t>中若干相邻子序列归并到</a:t>
            </a:r>
            <a:r>
              <a:rPr lang="en-US" altLang="zh-CN" smtClean="0"/>
              <a:t>Y</a:t>
            </a:r>
            <a:r>
              <a:rPr lang="zh-CN" altLang="en-US" smtClean="0"/>
              <a:t>中</a:t>
            </a:r>
          </a:p>
          <a:p>
            <a:pPr eaLnBrk="1" hangingPunct="1">
              <a:buFont typeface="Wingdings" pitchFamily="2" charset="2"/>
              <a:buNone/>
            </a:pPr>
            <a:r>
              <a:rPr lang="zh-CN" altLang="en-US" smtClean="0"/>
              <a:t>  </a:t>
            </a:r>
            <a:r>
              <a:rPr lang="en-US" altLang="zh-CN" smtClean="0"/>
              <a:t>for (int i=0;  i&lt;len;  i+=2*n)</a:t>
            </a:r>
          </a:p>
          <a:p>
            <a:pPr eaLnBrk="1" hangingPunct="1">
              <a:buFont typeface="Wingdings" pitchFamily="2" charset="2"/>
              <a:buNone/>
            </a:pPr>
            <a:r>
              <a:rPr lang="en-US" altLang="zh-CN" smtClean="0"/>
              <a:t>  //</a:t>
            </a:r>
            <a:r>
              <a:rPr lang="zh-CN" altLang="en-US" smtClean="0"/>
              <a:t>将</a:t>
            </a:r>
            <a:r>
              <a:rPr lang="en-US" altLang="zh-CN" smtClean="0"/>
              <a:t>X</a:t>
            </a:r>
            <a:r>
              <a:rPr lang="zh-CN" altLang="en-US" smtClean="0"/>
              <a:t>中两个相邻子序列一次归并到</a:t>
            </a:r>
            <a:r>
              <a:rPr lang="en-US" altLang="zh-CN" smtClean="0"/>
              <a:t>Y</a:t>
            </a:r>
            <a:r>
              <a:rPr lang="zh-CN" altLang="en-US" smtClean="0"/>
              <a:t>数组中</a:t>
            </a:r>
          </a:p>
          <a:p>
            <a:pPr eaLnBrk="1" hangingPunct="1">
              <a:buFont typeface="Wingdings" pitchFamily="2" charset="2"/>
              <a:buNone/>
            </a:pPr>
            <a:r>
              <a:rPr lang="zh-CN" altLang="en-US" smtClean="0"/>
              <a:t>     </a:t>
            </a:r>
            <a:r>
              <a:rPr lang="en-US" altLang="zh-CN" smtClean="0"/>
              <a:t>merge(X, len, Y, i, i+n, n); </a:t>
            </a:r>
          </a:p>
          <a:p>
            <a:pPr eaLnBrk="1" hangingPunct="1">
              <a:buFont typeface="Wingdings" pitchFamily="2" charset="2"/>
              <a:buNone/>
            </a:pPr>
            <a:r>
              <a:rPr lang="en-US" altLang="zh-CN" smtClean="0"/>
              <a:t>}</a:t>
            </a:r>
          </a:p>
        </p:txBody>
      </p:sp>
      <p:sp>
        <p:nvSpPr>
          <p:cNvPr id="91140" name="Rectangle 6"/>
          <p:cNvSpPr>
            <a:spLocks noChangeArrowheads="1"/>
          </p:cNvSpPr>
          <p:nvPr/>
        </p:nvSpPr>
        <p:spPr bwMode="auto">
          <a:xfrm>
            <a:off x="323850" y="357188"/>
            <a:ext cx="34274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en-US" altLang="zh-CN" sz="2800">
                <a:solidFill>
                  <a:srgbClr val="66FF66"/>
                </a:solidFill>
                <a:latin typeface="Times New Roman" pitchFamily="18" charset="0"/>
              </a:rPr>
              <a:t>2) </a:t>
            </a:r>
            <a:r>
              <a:rPr kumimoji="0" lang="zh-CN" altLang="en-US" sz="2800">
                <a:solidFill>
                  <a:srgbClr val="66FF66"/>
                </a:solidFill>
                <a:latin typeface="Times New Roman" pitchFamily="18" charset="0"/>
              </a:rPr>
              <a:t>一趟升序归并排序</a:t>
            </a:r>
          </a:p>
        </p:txBody>
      </p:sp>
    </p:spTree>
  </p:cSld>
  <p:clrMapOvr>
    <a:masterClrMapping/>
  </p:clrMapOvr>
  <p:transition spd="med">
    <p:zo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B6DBEA37-E5C2-4223-B68E-111F5AA2DA81}" type="slidenum">
              <a:rPr lang="en-US" altLang="zh-CN" sz="1200" b="0" smtClean="0">
                <a:latin typeface="Arial" charset="0"/>
              </a:rPr>
              <a:pPr eaLnBrk="1" hangingPunct="1">
                <a:spcBef>
                  <a:spcPct val="0"/>
                </a:spcBef>
                <a:buClrTx/>
                <a:buFontTx/>
                <a:buNone/>
              </a:pPr>
              <a:t>96</a:t>
            </a:fld>
            <a:endParaRPr lang="en-US" altLang="zh-CN" sz="1200" b="0" smtClean="0">
              <a:latin typeface="Arial" charset="0"/>
            </a:endParaRPr>
          </a:p>
        </p:txBody>
      </p:sp>
      <p:sp>
        <p:nvSpPr>
          <p:cNvPr id="92163" name="Rectangle 3"/>
          <p:cNvSpPr>
            <a:spLocks noGrp="1" noChangeArrowheads="1"/>
          </p:cNvSpPr>
          <p:nvPr>
            <p:ph type="body" idx="1"/>
          </p:nvPr>
        </p:nvSpPr>
        <p:spPr>
          <a:xfrm>
            <a:off x="206375" y="836613"/>
            <a:ext cx="8686800" cy="6021387"/>
          </a:xfrm>
        </p:spPr>
        <p:txBody>
          <a:bodyPr/>
          <a:lstStyle/>
          <a:p>
            <a:pPr eaLnBrk="1" hangingPunct="1">
              <a:lnSpc>
                <a:spcPct val="80000"/>
              </a:lnSpc>
              <a:buFont typeface="Wingdings" pitchFamily="2" charset="2"/>
              <a:buNone/>
            </a:pPr>
            <a:r>
              <a:rPr lang="en-US" altLang="zh-CN" sz="2800" smtClean="0"/>
              <a:t>//</a:t>
            </a:r>
            <a:r>
              <a:rPr lang="zh-CN" altLang="en-US" sz="2800" smtClean="0"/>
              <a:t>归并排序，</a:t>
            </a:r>
            <a:r>
              <a:rPr lang="en-US" altLang="zh-CN" sz="2800" smtClean="0"/>
              <a:t>X</a:t>
            </a:r>
            <a:r>
              <a:rPr lang="zh-CN" altLang="en-US" sz="2800" smtClean="0"/>
              <a:t>数组长度为</a:t>
            </a:r>
            <a:r>
              <a:rPr lang="en-US" altLang="zh-CN" sz="2800" smtClean="0"/>
              <a:t>len </a:t>
            </a:r>
          </a:p>
          <a:p>
            <a:pPr eaLnBrk="1" hangingPunct="1">
              <a:lnSpc>
                <a:spcPct val="80000"/>
              </a:lnSpc>
              <a:buFont typeface="Wingdings" pitchFamily="2" charset="2"/>
              <a:buNone/>
            </a:pPr>
            <a:r>
              <a:rPr lang="en-US" altLang="zh-CN" sz="2800" smtClean="0"/>
              <a:t>void mergeSort(T X[], int len) </a:t>
            </a:r>
          </a:p>
          <a:p>
            <a:pPr eaLnBrk="1" hangingPunct="1">
              <a:lnSpc>
                <a:spcPct val="80000"/>
              </a:lnSpc>
              <a:buFont typeface="Wingdings" pitchFamily="2" charset="2"/>
              <a:buNone/>
            </a:pPr>
            <a:r>
              <a:rPr lang="en-US" altLang="zh-CN" sz="2800" smtClean="0"/>
              <a:t>{    T *Y = new T[len]; //Y</a:t>
            </a:r>
            <a:r>
              <a:rPr lang="zh-CN" altLang="en-US" sz="2800" smtClean="0"/>
              <a:t>数组长度同</a:t>
            </a:r>
            <a:r>
              <a:rPr lang="en-US" altLang="zh-CN" sz="2800" smtClean="0"/>
              <a:t>X</a:t>
            </a:r>
            <a:r>
              <a:rPr lang="zh-CN" altLang="en-US" sz="2800" smtClean="0"/>
              <a:t>数组</a:t>
            </a:r>
          </a:p>
          <a:p>
            <a:pPr eaLnBrk="1" hangingPunct="1">
              <a:lnSpc>
                <a:spcPct val="80000"/>
              </a:lnSpc>
              <a:buFont typeface="Wingdings" pitchFamily="2" charset="2"/>
              <a:buNone/>
            </a:pPr>
            <a:r>
              <a:rPr lang="zh-CN" altLang="en-US" sz="2800" smtClean="0"/>
              <a:t>    </a:t>
            </a:r>
            <a:r>
              <a:rPr lang="en-US" altLang="zh-CN" sz="2800" smtClean="0"/>
              <a:t>int n=1; //</a:t>
            </a:r>
            <a:r>
              <a:rPr lang="zh-CN" altLang="en-US" sz="2800" smtClean="0"/>
              <a:t>排序子序列初始长度</a:t>
            </a:r>
          </a:p>
          <a:p>
            <a:pPr eaLnBrk="1" hangingPunct="1">
              <a:lnSpc>
                <a:spcPct val="80000"/>
              </a:lnSpc>
              <a:buFont typeface="Wingdings" pitchFamily="2" charset="2"/>
              <a:buNone/>
            </a:pPr>
            <a:r>
              <a:rPr lang="zh-CN" altLang="en-US" sz="2800" smtClean="0"/>
              <a:t>    </a:t>
            </a:r>
            <a:r>
              <a:rPr lang="en-US" altLang="zh-CN" sz="2800" smtClean="0"/>
              <a:t>while (n&lt;len)</a:t>
            </a:r>
          </a:p>
          <a:p>
            <a:pPr eaLnBrk="1" hangingPunct="1">
              <a:lnSpc>
                <a:spcPct val="80000"/>
              </a:lnSpc>
              <a:buFont typeface="Wingdings" pitchFamily="2" charset="2"/>
              <a:buNone/>
            </a:pPr>
            <a:r>
              <a:rPr lang="en-US" altLang="zh-CN" sz="2800" smtClean="0"/>
              <a:t>    {     //</a:t>
            </a:r>
            <a:r>
              <a:rPr lang="zh-CN" altLang="en-US" sz="2800" smtClean="0"/>
              <a:t>一趟归并，将</a:t>
            </a:r>
            <a:r>
              <a:rPr lang="en-US" altLang="zh-CN" sz="2800" smtClean="0"/>
              <a:t>X</a:t>
            </a:r>
            <a:r>
              <a:rPr lang="zh-CN" altLang="en-US" sz="2800" smtClean="0"/>
              <a:t>数组中各子序列归并到</a:t>
            </a:r>
            <a:r>
              <a:rPr lang="en-US" altLang="zh-CN" sz="2800" smtClean="0"/>
              <a:t>Y</a:t>
            </a:r>
            <a:r>
              <a:rPr lang="zh-CN" altLang="en-US" sz="2800" smtClean="0"/>
              <a:t>中</a:t>
            </a:r>
          </a:p>
          <a:p>
            <a:pPr eaLnBrk="1" hangingPunct="1">
              <a:lnSpc>
                <a:spcPct val="80000"/>
              </a:lnSpc>
              <a:buFont typeface="Wingdings" pitchFamily="2" charset="2"/>
              <a:buNone/>
            </a:pPr>
            <a:r>
              <a:rPr lang="zh-CN" altLang="en-US" sz="2800" smtClean="0"/>
              <a:t>           </a:t>
            </a:r>
            <a:r>
              <a:rPr lang="en-US" altLang="zh-CN" sz="2800" smtClean="0"/>
              <a:t>mergepass(X, len, Y, n); </a:t>
            </a:r>
          </a:p>
          <a:p>
            <a:pPr eaLnBrk="1" hangingPunct="1">
              <a:lnSpc>
                <a:spcPct val="80000"/>
              </a:lnSpc>
              <a:buFont typeface="Wingdings" pitchFamily="2" charset="2"/>
              <a:buNone/>
            </a:pPr>
            <a:r>
              <a:rPr lang="en-US" altLang="zh-CN" sz="2800" smtClean="0"/>
              <a:t>           n*=2;   //</a:t>
            </a:r>
            <a:r>
              <a:rPr lang="zh-CN" altLang="en-US" sz="2800" smtClean="0"/>
              <a:t>子序列长度加倍</a:t>
            </a:r>
          </a:p>
          <a:p>
            <a:pPr eaLnBrk="1" hangingPunct="1">
              <a:lnSpc>
                <a:spcPct val="80000"/>
              </a:lnSpc>
              <a:buFont typeface="Wingdings" pitchFamily="2" charset="2"/>
              <a:buNone/>
            </a:pPr>
            <a:r>
              <a:rPr lang="zh-CN" altLang="en-US" sz="2800" smtClean="0"/>
              <a:t>        </a:t>
            </a:r>
            <a:r>
              <a:rPr lang="en-US" altLang="zh-CN" sz="2800" smtClean="0"/>
              <a:t>if (n&lt;len) //</a:t>
            </a:r>
            <a:r>
              <a:rPr lang="zh-CN" altLang="en-US" sz="2800" smtClean="0"/>
              <a:t>将</a:t>
            </a:r>
            <a:r>
              <a:rPr lang="en-US" altLang="zh-CN" sz="2800" smtClean="0"/>
              <a:t>Y</a:t>
            </a:r>
            <a:r>
              <a:rPr lang="zh-CN" altLang="en-US" sz="2800" smtClean="0"/>
              <a:t>数组中各子序列再归并到</a:t>
            </a:r>
            <a:r>
              <a:rPr lang="en-US" altLang="zh-CN" sz="2800" smtClean="0"/>
              <a:t>X</a:t>
            </a:r>
            <a:r>
              <a:rPr lang="zh-CN" altLang="en-US" sz="2800" smtClean="0"/>
              <a:t>中</a:t>
            </a:r>
          </a:p>
          <a:p>
            <a:pPr eaLnBrk="1" hangingPunct="1">
              <a:lnSpc>
                <a:spcPct val="80000"/>
              </a:lnSpc>
              <a:buFont typeface="Wingdings" pitchFamily="2" charset="2"/>
              <a:buNone/>
            </a:pPr>
            <a:r>
              <a:rPr lang="zh-CN" altLang="en-US" sz="2800" smtClean="0"/>
              <a:t>        </a:t>
            </a:r>
            <a:r>
              <a:rPr lang="en-US" altLang="zh-CN" sz="2800" smtClean="0"/>
              <a:t>{    mergepass(Y, len, X, n);            </a:t>
            </a:r>
          </a:p>
          <a:p>
            <a:pPr eaLnBrk="1" hangingPunct="1">
              <a:lnSpc>
                <a:spcPct val="80000"/>
              </a:lnSpc>
              <a:buFont typeface="Wingdings" pitchFamily="2" charset="2"/>
              <a:buNone/>
            </a:pPr>
            <a:r>
              <a:rPr lang="en-US" altLang="zh-CN" sz="2800" smtClean="0"/>
              <a:t>              n*=2;</a:t>
            </a:r>
          </a:p>
          <a:p>
            <a:pPr eaLnBrk="1" hangingPunct="1">
              <a:lnSpc>
                <a:spcPct val="80000"/>
              </a:lnSpc>
              <a:buFont typeface="Wingdings" pitchFamily="2" charset="2"/>
              <a:buNone/>
            </a:pPr>
            <a:r>
              <a:rPr lang="en-US" altLang="zh-CN" sz="2800" smtClean="0"/>
              <a:t>        }</a:t>
            </a:r>
          </a:p>
          <a:p>
            <a:pPr eaLnBrk="1" hangingPunct="1">
              <a:lnSpc>
                <a:spcPct val="80000"/>
              </a:lnSpc>
              <a:buFont typeface="Wingdings" pitchFamily="2" charset="2"/>
              <a:buNone/>
            </a:pPr>
            <a:r>
              <a:rPr lang="en-US" altLang="zh-CN" sz="2800" smtClean="0"/>
              <a:t>    }</a:t>
            </a:r>
          </a:p>
          <a:p>
            <a:pPr eaLnBrk="1" hangingPunct="1">
              <a:lnSpc>
                <a:spcPct val="80000"/>
              </a:lnSpc>
              <a:buFont typeface="Wingdings" pitchFamily="2" charset="2"/>
              <a:buNone/>
            </a:pPr>
            <a:r>
              <a:rPr lang="en-US" altLang="zh-CN" sz="2800" smtClean="0"/>
              <a:t>}</a:t>
            </a:r>
          </a:p>
        </p:txBody>
      </p:sp>
      <p:sp>
        <p:nvSpPr>
          <p:cNvPr id="92164" name="Rectangle 4"/>
          <p:cNvSpPr>
            <a:spLocks noChangeArrowheads="1"/>
          </p:cNvSpPr>
          <p:nvPr/>
        </p:nvSpPr>
        <p:spPr bwMode="auto">
          <a:xfrm>
            <a:off x="395288" y="260350"/>
            <a:ext cx="20875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10000"/>
              </a:lnSpc>
              <a:buFont typeface="Wingdings" pitchFamily="2" charset="2"/>
              <a:buNone/>
            </a:pPr>
            <a:r>
              <a:rPr kumimoji="0" lang="en-US" altLang="zh-CN" sz="2800">
                <a:solidFill>
                  <a:srgbClr val="66FF66"/>
                </a:solidFill>
                <a:latin typeface="Times New Roman" pitchFamily="18" charset="0"/>
              </a:rPr>
              <a:t>3)  </a:t>
            </a:r>
            <a:r>
              <a:rPr kumimoji="0" lang="zh-CN" altLang="en-US" sz="2800">
                <a:solidFill>
                  <a:srgbClr val="66FF66"/>
                </a:solidFill>
                <a:latin typeface="Times New Roman" pitchFamily="18" charset="0"/>
              </a:rPr>
              <a:t>归并排序</a:t>
            </a:r>
          </a:p>
        </p:txBody>
      </p:sp>
      <p:sp>
        <p:nvSpPr>
          <p:cNvPr id="297989" name="AutoShape 5"/>
          <p:cNvSpPr>
            <a:spLocks noChangeArrowheads="1"/>
          </p:cNvSpPr>
          <p:nvPr/>
        </p:nvSpPr>
        <p:spPr bwMode="auto">
          <a:xfrm>
            <a:off x="4500563" y="5589588"/>
            <a:ext cx="4643437" cy="1268412"/>
          </a:xfrm>
          <a:prstGeom prst="wedgeRoundRectCallout">
            <a:avLst>
              <a:gd name="adj1" fmla="val -80940"/>
              <a:gd name="adj2" fmla="val -85796"/>
              <a:gd name="adj3" fmla="val 16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algn="ctr" eaLnBrk="1" hangingPunct="1">
              <a:spcBef>
                <a:spcPct val="0"/>
              </a:spcBef>
              <a:buClrTx/>
              <a:buFontTx/>
              <a:buNone/>
            </a:pPr>
            <a:r>
              <a:rPr lang="zh-CN" altLang="en-US" sz="4000">
                <a:solidFill>
                  <a:schemeClr val="bg1"/>
                </a:solidFill>
                <a:latin typeface="Times New Roman" pitchFamily="18" charset="0"/>
              </a:rPr>
              <a:t>思考：有序数组到底在</a:t>
            </a:r>
            <a:r>
              <a:rPr lang="en-US" altLang="zh-CN" sz="4000">
                <a:solidFill>
                  <a:schemeClr val="bg1"/>
                </a:solidFill>
                <a:latin typeface="Times New Roman" pitchFamily="18" charset="0"/>
              </a:rPr>
              <a:t>X</a:t>
            </a:r>
            <a:r>
              <a:rPr lang="zh-CN" altLang="en-US" sz="4000">
                <a:solidFill>
                  <a:schemeClr val="bg1"/>
                </a:solidFill>
                <a:latin typeface="Times New Roman" pitchFamily="18" charset="0"/>
              </a:rPr>
              <a:t>还是在</a:t>
            </a:r>
            <a:r>
              <a:rPr lang="en-US" altLang="zh-CN" sz="4000">
                <a:solidFill>
                  <a:schemeClr val="bg1"/>
                </a:solidFill>
                <a:latin typeface="Times New Roman" pitchFamily="18" charset="0"/>
              </a:rPr>
              <a:t>Y</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7989"/>
                                        </p:tgtEl>
                                        <p:attrNameLst>
                                          <p:attrName>style.visibility</p:attrName>
                                        </p:attrNameLst>
                                      </p:cBhvr>
                                      <p:to>
                                        <p:strVal val="visible"/>
                                      </p:to>
                                    </p:set>
                                    <p:anim calcmode="lin" valueType="num">
                                      <p:cBhvr>
                                        <p:cTn id="7" dur="500" fill="hold"/>
                                        <p:tgtEl>
                                          <p:spTgt spid="297989"/>
                                        </p:tgtEl>
                                        <p:attrNameLst>
                                          <p:attrName>ppt_w</p:attrName>
                                        </p:attrNameLst>
                                      </p:cBhvr>
                                      <p:tavLst>
                                        <p:tav tm="0">
                                          <p:val>
                                            <p:fltVal val="0"/>
                                          </p:val>
                                        </p:tav>
                                        <p:tav tm="100000">
                                          <p:val>
                                            <p:strVal val="#ppt_w"/>
                                          </p:val>
                                        </p:tav>
                                      </p:tavLst>
                                    </p:anim>
                                    <p:anim calcmode="lin" valueType="num">
                                      <p:cBhvr>
                                        <p:cTn id="8" dur="500" fill="hold"/>
                                        <p:tgtEl>
                                          <p:spTgt spid="297989"/>
                                        </p:tgtEl>
                                        <p:attrNameLst>
                                          <p:attrName>ppt_h</p:attrName>
                                        </p:attrNameLst>
                                      </p:cBhvr>
                                      <p:tavLst>
                                        <p:tav tm="0">
                                          <p:val>
                                            <p:fltVal val="0"/>
                                          </p:val>
                                        </p:tav>
                                        <p:tav tm="100000">
                                          <p:val>
                                            <p:strVal val="#ppt_h"/>
                                          </p:val>
                                        </p:tav>
                                      </p:tavLst>
                                    </p:anim>
                                    <p:animEffect transition="in" filter="fade">
                                      <p:cBhvr>
                                        <p:cTn id="9" dur="500"/>
                                        <p:tgtEl>
                                          <p:spTgt spid="297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E839C8E7-FA7D-436B-9B49-1969F3C313E9}" type="slidenum">
              <a:rPr lang="en-US" altLang="zh-CN" sz="1200" b="0" smtClean="0">
                <a:latin typeface="Arial" charset="0"/>
              </a:rPr>
              <a:pPr eaLnBrk="1" hangingPunct="1">
                <a:spcBef>
                  <a:spcPct val="0"/>
                </a:spcBef>
                <a:buClrTx/>
                <a:buFontTx/>
                <a:buNone/>
              </a:pPr>
              <a:t>97</a:t>
            </a:fld>
            <a:endParaRPr lang="en-US" altLang="zh-CN" sz="1200" b="0" smtClean="0">
              <a:latin typeface="Arial" charset="0"/>
            </a:endParaRPr>
          </a:p>
        </p:txBody>
      </p:sp>
      <p:sp>
        <p:nvSpPr>
          <p:cNvPr id="93187" name="Rectangle 3"/>
          <p:cNvSpPr>
            <a:spLocks noGrp="1" noChangeArrowheads="1"/>
          </p:cNvSpPr>
          <p:nvPr>
            <p:ph type="body" idx="1"/>
          </p:nvPr>
        </p:nvSpPr>
        <p:spPr>
          <a:xfrm>
            <a:off x="468313" y="1196975"/>
            <a:ext cx="8280400" cy="5273675"/>
          </a:xfrm>
        </p:spPr>
        <p:txBody>
          <a:bodyPr/>
          <a:lstStyle/>
          <a:p>
            <a:pPr marL="533400" indent="-533400" eaLnBrk="1" hangingPunct="1">
              <a:lnSpc>
                <a:spcPct val="120000"/>
              </a:lnSpc>
              <a:buFont typeface="Wingdings" pitchFamily="2" charset="2"/>
              <a:buNone/>
            </a:pPr>
            <a:r>
              <a:rPr lang="zh-CN" altLang="en-US" smtClean="0">
                <a:solidFill>
                  <a:srgbClr val="FFFF66"/>
                </a:solidFill>
              </a:rPr>
              <a:t>（</a:t>
            </a:r>
            <a:r>
              <a:rPr lang="en-US" altLang="zh-CN" smtClean="0">
                <a:solidFill>
                  <a:srgbClr val="FFFF66"/>
                </a:solidFill>
              </a:rPr>
              <a:t>1</a:t>
            </a:r>
            <a:r>
              <a:rPr lang="zh-CN" altLang="en-US" smtClean="0">
                <a:solidFill>
                  <a:srgbClr val="FFFF66"/>
                </a:solidFill>
              </a:rPr>
              <a:t>）时间性能</a:t>
            </a:r>
          </a:p>
          <a:p>
            <a:pPr marL="533400" indent="-533400" eaLnBrk="1" hangingPunct="1">
              <a:lnSpc>
                <a:spcPct val="120000"/>
              </a:lnSpc>
              <a:buFont typeface="Wingdings" pitchFamily="2" charset="2"/>
              <a:buNone/>
            </a:pPr>
            <a:r>
              <a:rPr lang="en-US" altLang="zh-CN" smtClean="0"/>
              <a:t>a. </a:t>
            </a:r>
            <a:r>
              <a:rPr lang="zh-CN" altLang="en-US" smtClean="0"/>
              <a:t>第</a:t>
            </a:r>
            <a:r>
              <a:rPr lang="en-US" altLang="zh-CN" smtClean="0"/>
              <a:t>i</a:t>
            </a:r>
            <a:r>
              <a:rPr lang="zh-CN" altLang="en-US" smtClean="0"/>
              <a:t>趟所需时间：</a:t>
            </a:r>
          </a:p>
          <a:p>
            <a:pPr marL="990600" lvl="1" indent="-533400" eaLnBrk="1" hangingPunct="1">
              <a:lnSpc>
                <a:spcPct val="120000"/>
              </a:lnSpc>
            </a:pPr>
            <a:r>
              <a:rPr lang="zh-CN" altLang="en-US" smtClean="0"/>
              <a:t>记录移动次数为</a:t>
            </a:r>
            <a:r>
              <a:rPr lang="en-US" altLang="zh-CN" smtClean="0"/>
              <a:t>n</a:t>
            </a:r>
            <a:r>
              <a:rPr lang="zh-CN" altLang="en-US" smtClean="0"/>
              <a:t>次</a:t>
            </a:r>
          </a:p>
          <a:p>
            <a:pPr marL="990600" lvl="1" indent="-533400" eaLnBrk="1" hangingPunct="1">
              <a:lnSpc>
                <a:spcPct val="120000"/>
              </a:lnSpc>
            </a:pPr>
            <a:r>
              <a:rPr lang="zh-CN" altLang="en-US" smtClean="0"/>
              <a:t>两有序区间合并时，记录的比较次数</a:t>
            </a:r>
            <a:r>
              <a:rPr lang="en-US" altLang="zh-CN" smtClean="0"/>
              <a:t>&lt;=</a:t>
            </a:r>
            <a:r>
              <a:rPr lang="zh-CN" altLang="en-US" smtClean="0"/>
              <a:t>记录移动次数</a:t>
            </a:r>
          </a:p>
          <a:p>
            <a:pPr marL="990600" lvl="1" indent="-533400" eaLnBrk="1" hangingPunct="1">
              <a:lnSpc>
                <a:spcPct val="120000"/>
              </a:lnSpc>
            </a:pPr>
            <a:r>
              <a:rPr lang="zh-CN" altLang="en-US" smtClean="0"/>
              <a:t>每趟归并的时间复杂度均为</a:t>
            </a:r>
            <a:r>
              <a:rPr lang="en-US" altLang="zh-CN" smtClean="0"/>
              <a:t>O(n)</a:t>
            </a:r>
          </a:p>
          <a:p>
            <a:pPr marL="533400" indent="-533400" eaLnBrk="1" hangingPunct="1">
              <a:lnSpc>
                <a:spcPct val="120000"/>
              </a:lnSpc>
              <a:buFont typeface="Wingdings" pitchFamily="2" charset="2"/>
              <a:buNone/>
            </a:pPr>
            <a:r>
              <a:rPr lang="en-US" altLang="zh-CN" smtClean="0"/>
              <a:t>b. </a:t>
            </a:r>
            <a:r>
              <a:rPr lang="zh-CN" altLang="en-US" smtClean="0"/>
              <a:t>共需要进行</a:t>
            </a:r>
            <a:r>
              <a:rPr lang="zh-CN" altLang="en-US" smtClean="0">
                <a:sym typeface="Symbol" pitchFamily="18" charset="2"/>
              </a:rPr>
              <a:t></a:t>
            </a:r>
            <a:r>
              <a:rPr lang="en-US" altLang="zh-CN" smtClean="0"/>
              <a:t>log</a:t>
            </a:r>
            <a:r>
              <a:rPr lang="en-US" altLang="zh-CN" baseline="-30000" smtClean="0"/>
              <a:t>2</a:t>
            </a:r>
            <a:r>
              <a:rPr lang="en-US" altLang="zh-CN" smtClean="0"/>
              <a:t>n</a:t>
            </a:r>
            <a:r>
              <a:rPr lang="en-US" altLang="zh-CN" smtClean="0">
                <a:sym typeface="Symbol" pitchFamily="18" charset="2"/>
              </a:rPr>
              <a:t></a:t>
            </a:r>
            <a:r>
              <a:rPr lang="en-US" altLang="zh-CN" smtClean="0"/>
              <a:t> </a:t>
            </a:r>
            <a:r>
              <a:rPr lang="zh-CN" altLang="en-US" smtClean="0"/>
              <a:t>趟归并</a:t>
            </a:r>
          </a:p>
          <a:p>
            <a:pPr marL="533400" indent="-533400" eaLnBrk="1" hangingPunct="1">
              <a:lnSpc>
                <a:spcPct val="120000"/>
              </a:lnSpc>
              <a:buFont typeface="Wingdings" pitchFamily="2" charset="2"/>
              <a:buNone/>
            </a:pPr>
            <a:r>
              <a:rPr lang="zh-CN" altLang="en-US" smtClean="0"/>
              <a:t>所以总</a:t>
            </a:r>
            <a:r>
              <a:rPr lang="zh-CN" altLang="en-US" smtClean="0">
                <a:solidFill>
                  <a:srgbClr val="66FF66"/>
                </a:solidFill>
              </a:rPr>
              <a:t>时间复杂度为</a:t>
            </a:r>
            <a:r>
              <a:rPr lang="en-US" altLang="zh-CN" smtClean="0">
                <a:solidFill>
                  <a:srgbClr val="66FF66"/>
                </a:solidFill>
              </a:rPr>
              <a:t>O(nlog</a:t>
            </a:r>
            <a:r>
              <a:rPr lang="en-US" altLang="zh-CN" baseline="-30000" smtClean="0">
                <a:solidFill>
                  <a:srgbClr val="66FF66"/>
                </a:solidFill>
              </a:rPr>
              <a:t>2</a:t>
            </a:r>
            <a:r>
              <a:rPr lang="en-US" altLang="zh-CN" smtClean="0">
                <a:solidFill>
                  <a:srgbClr val="66FF66"/>
                </a:solidFill>
              </a:rPr>
              <a:t>n)</a:t>
            </a:r>
          </a:p>
        </p:txBody>
      </p:sp>
      <p:sp>
        <p:nvSpPr>
          <p:cNvPr id="93188" name="Rectangle 4"/>
          <p:cNvSpPr>
            <a:spLocks noChangeArrowheads="1"/>
          </p:cNvSpPr>
          <p:nvPr/>
        </p:nvSpPr>
        <p:spPr bwMode="auto">
          <a:xfrm>
            <a:off x="1908175" y="260350"/>
            <a:ext cx="56880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AutoNum type="arabicPeriod" startAt="3"/>
            </a:pPr>
            <a:r>
              <a:rPr kumimoji="0" lang="zh-CN" altLang="en-US" sz="3600">
                <a:solidFill>
                  <a:srgbClr val="FFFF00"/>
                </a:solidFill>
                <a:latin typeface="Times New Roman" pitchFamily="18" charset="0"/>
              </a:rPr>
              <a:t>二路归并排序的效率分析</a:t>
            </a:r>
          </a:p>
        </p:txBody>
      </p:sp>
    </p:spTree>
  </p:cSld>
  <p:clrMapOvr>
    <a:masterClrMapping/>
  </p:clrMapOvr>
  <p:transition spd="med">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6B8C0CAF-D680-4FEB-B823-5F9C4759C2D5}" type="slidenum">
              <a:rPr lang="en-US" altLang="zh-CN" sz="1200" b="0" smtClean="0">
                <a:latin typeface="Arial" charset="0"/>
              </a:rPr>
              <a:pPr eaLnBrk="1" hangingPunct="1">
                <a:spcBef>
                  <a:spcPct val="0"/>
                </a:spcBef>
                <a:buClrTx/>
                <a:buFontTx/>
                <a:buNone/>
              </a:pPr>
              <a:t>98</a:t>
            </a:fld>
            <a:endParaRPr lang="en-US" altLang="zh-CN" sz="1200" b="0" smtClean="0">
              <a:latin typeface="Arial" charset="0"/>
            </a:endParaRPr>
          </a:p>
        </p:txBody>
      </p:sp>
      <p:sp>
        <p:nvSpPr>
          <p:cNvPr id="94211" name="Rectangle 3"/>
          <p:cNvSpPr>
            <a:spLocks noGrp="1" noChangeArrowheads="1"/>
          </p:cNvSpPr>
          <p:nvPr>
            <p:ph type="body" idx="1"/>
          </p:nvPr>
        </p:nvSpPr>
        <p:spPr>
          <a:xfrm>
            <a:off x="381000" y="1196975"/>
            <a:ext cx="8458200" cy="5019675"/>
          </a:xfrm>
        </p:spPr>
        <p:txBody>
          <a:bodyPr/>
          <a:lstStyle/>
          <a:p>
            <a:pPr eaLnBrk="1" hangingPunct="1">
              <a:lnSpc>
                <a:spcPct val="120000"/>
              </a:lnSpc>
              <a:buFont typeface="Wingdings" pitchFamily="2" charset="2"/>
              <a:buNone/>
            </a:pPr>
            <a:r>
              <a:rPr lang="zh-CN" altLang="en-US" smtClean="0">
                <a:solidFill>
                  <a:srgbClr val="FFFF00"/>
                </a:solidFill>
              </a:rPr>
              <a:t>（</a:t>
            </a:r>
            <a:r>
              <a:rPr lang="en-US" altLang="zh-CN" smtClean="0">
                <a:solidFill>
                  <a:srgbClr val="FFFF00"/>
                </a:solidFill>
              </a:rPr>
              <a:t>2</a:t>
            </a:r>
            <a:r>
              <a:rPr lang="zh-CN" altLang="en-US" smtClean="0">
                <a:solidFill>
                  <a:srgbClr val="FFFF00"/>
                </a:solidFill>
              </a:rPr>
              <a:t>）空间性能</a:t>
            </a:r>
          </a:p>
          <a:p>
            <a:pPr lvl="1" eaLnBrk="1" hangingPunct="1">
              <a:lnSpc>
                <a:spcPct val="120000"/>
              </a:lnSpc>
            </a:pPr>
            <a:r>
              <a:rPr lang="zh-CN" altLang="en-US" smtClean="0"/>
              <a:t>  两有序序列进行归并时需要等长的辅助空间</a:t>
            </a:r>
          </a:p>
          <a:p>
            <a:pPr lvl="1" eaLnBrk="1" hangingPunct="1">
              <a:lnSpc>
                <a:spcPct val="120000"/>
              </a:lnSpc>
            </a:pPr>
            <a:r>
              <a:rPr lang="zh-CN" altLang="en-US" smtClean="0"/>
              <a:t>  因此</a:t>
            </a:r>
            <a:r>
              <a:rPr lang="zh-CN" altLang="en-US" smtClean="0">
                <a:solidFill>
                  <a:srgbClr val="FFFF00"/>
                </a:solidFill>
              </a:rPr>
              <a:t>空间复杂度为</a:t>
            </a:r>
            <a:r>
              <a:rPr lang="en-US" altLang="zh-CN" smtClean="0">
                <a:solidFill>
                  <a:srgbClr val="FFFF00"/>
                </a:solidFill>
              </a:rPr>
              <a:t>O(n)</a:t>
            </a:r>
            <a:endParaRPr lang="en-US" altLang="zh-CN" smtClean="0"/>
          </a:p>
          <a:p>
            <a:pPr eaLnBrk="1" hangingPunct="1">
              <a:lnSpc>
                <a:spcPct val="120000"/>
              </a:lnSpc>
              <a:buFont typeface="Wingdings" pitchFamily="2" charset="2"/>
              <a:buNone/>
            </a:pPr>
            <a:endParaRPr lang="en-US" altLang="zh-CN" smtClean="0">
              <a:solidFill>
                <a:srgbClr val="FFFF00"/>
              </a:solidFill>
            </a:endParaRPr>
          </a:p>
          <a:p>
            <a:pPr eaLnBrk="1" hangingPunct="1">
              <a:lnSpc>
                <a:spcPct val="120000"/>
              </a:lnSpc>
              <a:buFont typeface="Wingdings" pitchFamily="2" charset="2"/>
              <a:buNone/>
            </a:pPr>
            <a:r>
              <a:rPr lang="zh-CN" altLang="en-US" smtClean="0">
                <a:solidFill>
                  <a:srgbClr val="FFFF00"/>
                </a:solidFill>
              </a:rPr>
              <a:t>（</a:t>
            </a:r>
            <a:r>
              <a:rPr lang="en-US" altLang="zh-CN" smtClean="0">
                <a:solidFill>
                  <a:srgbClr val="FFFF00"/>
                </a:solidFill>
              </a:rPr>
              <a:t>3</a:t>
            </a:r>
            <a:r>
              <a:rPr lang="zh-CN" altLang="en-US" smtClean="0">
                <a:solidFill>
                  <a:srgbClr val="FFFF00"/>
                </a:solidFill>
              </a:rPr>
              <a:t>）稳定性 ：</a:t>
            </a:r>
          </a:p>
          <a:p>
            <a:pPr eaLnBrk="1" hangingPunct="1">
              <a:lnSpc>
                <a:spcPct val="120000"/>
              </a:lnSpc>
              <a:buFont typeface="Wingdings" pitchFamily="2" charset="2"/>
              <a:buNone/>
            </a:pPr>
            <a:r>
              <a:rPr lang="zh-CN" altLang="en-US" smtClean="0">
                <a:solidFill>
                  <a:srgbClr val="FFFF00"/>
                </a:solidFill>
              </a:rPr>
              <a:t>       </a:t>
            </a:r>
            <a:r>
              <a:rPr lang="zh-CN" altLang="en-US" smtClean="0"/>
              <a:t>稳定</a:t>
            </a:r>
          </a:p>
        </p:txBody>
      </p:sp>
      <p:sp>
        <p:nvSpPr>
          <p:cNvPr id="94212" name="Rectangle 4"/>
          <p:cNvSpPr>
            <a:spLocks noChangeArrowheads="1"/>
          </p:cNvSpPr>
          <p:nvPr/>
        </p:nvSpPr>
        <p:spPr bwMode="auto">
          <a:xfrm>
            <a:off x="1908175" y="260350"/>
            <a:ext cx="56880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lnSpc>
                <a:spcPct val="120000"/>
              </a:lnSpc>
              <a:buFont typeface="Wingdings" pitchFamily="2" charset="2"/>
              <a:buAutoNum type="arabicPeriod" startAt="3"/>
            </a:pPr>
            <a:r>
              <a:rPr kumimoji="0" lang="zh-CN" altLang="en-US" sz="3600">
                <a:solidFill>
                  <a:srgbClr val="FFFF00"/>
                </a:solidFill>
                <a:latin typeface="Times New Roman" pitchFamily="18" charset="0"/>
              </a:rPr>
              <a:t>二路归并排序的效率分析</a:t>
            </a:r>
          </a:p>
        </p:txBody>
      </p:sp>
    </p:spTree>
  </p:cSld>
  <p:clrMapOvr>
    <a:masterClrMapping/>
  </p:clrMapOvr>
  <p:transition spd="med">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itchFamily="2" charset="2"/>
              <a:buChar char="Ø"/>
              <a:defRPr sz="3200" b="1">
                <a:solidFill>
                  <a:schemeClr val="tx1"/>
                </a:solidFill>
                <a:latin typeface="Garamond" pitchFamily="18" charset="0"/>
                <a:ea typeface="宋体" pitchFamily="2" charset="-122"/>
              </a:defRPr>
            </a:lvl1pPr>
            <a:lvl2pPr marL="742950" indent="-285750" eaLnBrk="0" hangingPunct="0">
              <a:spcBef>
                <a:spcPct val="20000"/>
              </a:spcBef>
              <a:buClr>
                <a:schemeClr val="accent2"/>
              </a:buClr>
              <a:buFont typeface="Wingdings" pitchFamily="2" charset="2"/>
              <a:buChar char="Ø"/>
              <a:defRPr sz="2800" b="1">
                <a:solidFill>
                  <a:schemeClr val="tx1"/>
                </a:solidFill>
                <a:latin typeface="Garamond" pitchFamily="18" charset="0"/>
                <a:ea typeface="宋体" pitchFamily="2" charset="-122"/>
              </a:defRPr>
            </a:lvl2pPr>
            <a:lvl3pPr marL="1143000" indent="-228600" eaLnBrk="0" hangingPunct="0">
              <a:spcBef>
                <a:spcPct val="20000"/>
              </a:spcBef>
              <a:buClr>
                <a:schemeClr val="tx2"/>
              </a:buClr>
              <a:buFont typeface="Wingdings" pitchFamily="2" charset="2"/>
              <a:buChar char="Ø"/>
              <a:defRPr sz="2400" b="1">
                <a:solidFill>
                  <a:schemeClr val="tx1"/>
                </a:solidFill>
                <a:latin typeface="Garamond" pitchFamily="18" charset="0"/>
                <a:ea typeface="宋体" pitchFamily="2" charset="-122"/>
              </a:defRPr>
            </a:lvl3pPr>
            <a:lvl4pPr marL="1600200" indent="-228600" eaLnBrk="0" hangingPunct="0">
              <a:spcBef>
                <a:spcPct val="20000"/>
              </a:spcBef>
              <a:buClr>
                <a:schemeClr val="accent2"/>
              </a:buClr>
              <a:buFont typeface="Wingdings" pitchFamily="2" charset="2"/>
              <a:buChar char="Ø"/>
              <a:defRPr sz="2000" b="1">
                <a:solidFill>
                  <a:schemeClr val="tx1"/>
                </a:solidFill>
                <a:latin typeface="Garamond" pitchFamily="18" charset="0"/>
                <a:ea typeface="宋体" pitchFamily="2" charset="-122"/>
              </a:defRPr>
            </a:lvl4pPr>
            <a:lvl5pPr marL="2057400" indent="-228600" eaLnBrk="0" hangingPunct="0">
              <a:spcBef>
                <a:spcPct val="20000"/>
              </a:spcBef>
              <a:buClr>
                <a:schemeClr val="hlink"/>
              </a:buClr>
              <a:buFont typeface="Wingdings" pitchFamily="2" charset="2"/>
              <a:buChar char="Ø"/>
              <a:defRPr sz="2000" b="1">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buChar char="Ø"/>
              <a:defRPr sz="2000" b="1">
                <a:solidFill>
                  <a:schemeClr val="tx1"/>
                </a:solidFill>
                <a:latin typeface="Garamond" pitchFamily="18" charset="0"/>
                <a:ea typeface="宋体" pitchFamily="2" charset="-122"/>
              </a:defRPr>
            </a:lvl9pPr>
          </a:lstStyle>
          <a:p>
            <a:pPr eaLnBrk="1" hangingPunct="1">
              <a:spcBef>
                <a:spcPct val="0"/>
              </a:spcBef>
              <a:buClrTx/>
              <a:buFontTx/>
              <a:buNone/>
            </a:pPr>
            <a:fld id="{80BE6479-0277-418B-98AC-2E50132031EA}" type="slidenum">
              <a:rPr lang="en-US" altLang="zh-CN" sz="1200" b="0" smtClean="0">
                <a:latin typeface="Arial" charset="0"/>
              </a:rPr>
              <a:pPr eaLnBrk="1" hangingPunct="1">
                <a:spcBef>
                  <a:spcPct val="0"/>
                </a:spcBef>
                <a:buClrTx/>
                <a:buFontTx/>
                <a:buNone/>
              </a:pPr>
              <a:t>99</a:t>
            </a:fld>
            <a:endParaRPr lang="en-US" altLang="zh-CN" sz="1200" b="0" smtClean="0">
              <a:latin typeface="Arial" charset="0"/>
            </a:endParaRPr>
          </a:p>
        </p:txBody>
      </p:sp>
      <p:sp>
        <p:nvSpPr>
          <p:cNvPr id="303106" name="Rectangle 2"/>
          <p:cNvSpPr>
            <a:spLocks noGrp="1" noRot="1" noChangeArrowheads="1"/>
          </p:cNvSpPr>
          <p:nvPr>
            <p:ph type="title"/>
          </p:nvPr>
        </p:nvSpPr>
        <p:spPr/>
        <p:txBody>
          <a:bodyPr/>
          <a:lstStyle/>
          <a:p>
            <a:pPr eaLnBrk="1" hangingPunct="1">
              <a:defRPr/>
            </a:pPr>
            <a:r>
              <a:rPr lang="zh-CN" altLang="en-US" smtClean="0"/>
              <a:t>练习</a:t>
            </a:r>
            <a:r>
              <a:rPr lang="en-US" altLang="zh-CN" smtClean="0"/>
              <a:t>:</a:t>
            </a:r>
          </a:p>
        </p:txBody>
      </p:sp>
      <p:sp>
        <p:nvSpPr>
          <p:cNvPr id="303107" name="Rectangle 3"/>
          <p:cNvSpPr>
            <a:spLocks noGrp="1" noChangeArrowheads="1"/>
          </p:cNvSpPr>
          <p:nvPr>
            <p:ph type="body" idx="1"/>
          </p:nvPr>
        </p:nvSpPr>
        <p:spPr/>
        <p:txBody>
          <a:bodyPr/>
          <a:lstStyle/>
          <a:p>
            <a:pPr eaLnBrk="1" hangingPunct="1"/>
            <a:r>
              <a:rPr lang="zh-CN" altLang="en-US" smtClean="0"/>
              <a:t>请写出以下待排序序列，在执行归并排序过程中，每趟排序后的序列。</a:t>
            </a:r>
          </a:p>
          <a:p>
            <a:pPr eaLnBrk="1" hangingPunct="1"/>
            <a:endParaRPr lang="zh-CN" altLang="en-US" smtClean="0"/>
          </a:p>
          <a:p>
            <a:pPr eaLnBrk="1" hangingPunct="1">
              <a:buFont typeface="Wingdings" pitchFamily="2" charset="2"/>
              <a:buNone/>
            </a:pPr>
            <a:r>
              <a:rPr lang="zh-CN" altLang="en-US" sz="3600" smtClean="0"/>
              <a:t>      </a:t>
            </a:r>
            <a:r>
              <a:rPr lang="en-US" altLang="zh-CN" sz="3600" smtClean="0"/>
              <a:t>8</a:t>
            </a:r>
            <a:r>
              <a:rPr lang="zh-CN" altLang="en-US" sz="3600" smtClean="0"/>
              <a:t>，</a:t>
            </a:r>
            <a:r>
              <a:rPr lang="en-US" altLang="zh-CN" sz="3600" smtClean="0"/>
              <a:t>3</a:t>
            </a:r>
            <a:r>
              <a:rPr lang="zh-CN" altLang="en-US" sz="3600" smtClean="0"/>
              <a:t>，</a:t>
            </a:r>
            <a:r>
              <a:rPr lang="en-US" altLang="zh-CN" sz="3600" u="sng" smtClean="0">
                <a:solidFill>
                  <a:srgbClr val="FFFF00"/>
                </a:solidFill>
              </a:rPr>
              <a:t>8</a:t>
            </a:r>
            <a:r>
              <a:rPr lang="zh-CN" altLang="en-US" sz="3600" smtClean="0"/>
              <a:t>，</a:t>
            </a:r>
            <a:r>
              <a:rPr lang="en-US" altLang="zh-CN" sz="3600" smtClean="0"/>
              <a:t>2</a:t>
            </a:r>
            <a:r>
              <a:rPr lang="zh-CN" altLang="en-US" sz="3600" smtClean="0"/>
              <a:t>，</a:t>
            </a:r>
            <a:r>
              <a:rPr lang="en-US" altLang="zh-CN" sz="3600" smtClean="0"/>
              <a:t>1</a:t>
            </a:r>
            <a:r>
              <a:rPr lang="zh-CN" altLang="en-US" sz="3600" smtClean="0"/>
              <a:t>，</a:t>
            </a:r>
            <a:r>
              <a:rPr lang="en-US" altLang="zh-CN" sz="3600" smtClean="0"/>
              <a:t>7</a:t>
            </a:r>
            <a:r>
              <a:rPr lang="zh-CN" altLang="en-US" sz="3600" smtClean="0"/>
              <a:t>，</a:t>
            </a:r>
            <a:r>
              <a:rPr lang="en-US" altLang="zh-CN" sz="3600" smtClean="0"/>
              <a:t>4</a:t>
            </a:r>
            <a:r>
              <a:rPr lang="zh-CN" altLang="en-US" sz="3600" smtClean="0"/>
              <a:t>，</a:t>
            </a:r>
            <a:r>
              <a:rPr lang="en-US" altLang="zh-CN" sz="3600" smtClean="0"/>
              <a:t>6</a:t>
            </a:r>
            <a:r>
              <a:rPr lang="zh-CN" altLang="en-US" sz="3600" smtClean="0"/>
              <a:t>，</a:t>
            </a:r>
            <a:r>
              <a:rPr lang="en-US" altLang="zh-CN" sz="3600" smtClean="0"/>
              <a:t>5</a:t>
            </a:r>
            <a:endParaRPr lang="en-US" altLang="zh-CN" smtClean="0"/>
          </a:p>
          <a:p>
            <a:pPr eaLnBrk="1" hangingPunct="1"/>
            <a:endParaRPr lang="en-US" altLang="zh-CN"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03107">
                                            <p:txEl>
                                              <p:pRg st="2" end="2"/>
                                            </p:txEl>
                                          </p:spTgt>
                                        </p:tgtEl>
                                        <p:attrNameLst>
                                          <p:attrName>style.visibility</p:attrName>
                                        </p:attrNameLst>
                                      </p:cBhvr>
                                      <p:to>
                                        <p:strVal val="visible"/>
                                      </p:to>
                                    </p:set>
                                    <p:anim calcmode="lin" valueType="num">
                                      <p:cBhvr>
                                        <p:cTn id="7" dur="500" fill="hold"/>
                                        <p:tgtEl>
                                          <p:spTgt spid="30310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0310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03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tream">
  <a:themeElements>
    <a:clrScheme name="1_Stream 10">
      <a:dk1>
        <a:srgbClr val="000514"/>
      </a:dk1>
      <a:lt1>
        <a:srgbClr val="FFFFFF"/>
      </a:lt1>
      <a:dk2>
        <a:srgbClr val="000036"/>
      </a:dk2>
      <a:lt2>
        <a:srgbClr val="E5E5FF"/>
      </a:lt2>
      <a:accent1>
        <a:srgbClr val="0099CC"/>
      </a:accent1>
      <a:accent2>
        <a:srgbClr val="A886E0"/>
      </a:accent2>
      <a:accent3>
        <a:srgbClr val="AAAAAE"/>
      </a:accent3>
      <a:accent4>
        <a:srgbClr val="DADADA"/>
      </a:accent4>
      <a:accent5>
        <a:srgbClr val="AACAE2"/>
      </a:accent5>
      <a:accent6>
        <a:srgbClr val="9879CB"/>
      </a:accent6>
      <a:hlink>
        <a:srgbClr val="FFCC00"/>
      </a:hlink>
      <a:folHlink>
        <a:srgbClr val="FFFFCC"/>
      </a:folHlink>
    </a:clrScheme>
    <a:fontScheme name="1_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_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1_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1_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1_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1_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1_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1_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Stream 10">
        <a:dk1>
          <a:srgbClr val="000514"/>
        </a:dk1>
        <a:lt1>
          <a:srgbClr val="FFFFFF"/>
        </a:lt1>
        <a:dk2>
          <a:srgbClr val="000036"/>
        </a:dk2>
        <a:lt2>
          <a:srgbClr val="E5E5FF"/>
        </a:lt2>
        <a:accent1>
          <a:srgbClr val="0099CC"/>
        </a:accent1>
        <a:accent2>
          <a:srgbClr val="A886E0"/>
        </a:accent2>
        <a:accent3>
          <a:srgbClr val="AAAAAE"/>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16293</TotalTime>
  <Words>7731</Words>
  <Application>Microsoft Office PowerPoint</Application>
  <PresentationFormat>全屏显示(4:3)</PresentationFormat>
  <Paragraphs>1985</Paragraphs>
  <Slides>113</Slides>
  <Notes>16</Notes>
  <HiddenSlides>0</HiddenSlides>
  <MMClips>0</MMClips>
  <ScaleCrop>false</ScaleCrop>
  <HeadingPairs>
    <vt:vector size="4" baseType="variant">
      <vt:variant>
        <vt:lpstr>主题</vt:lpstr>
      </vt:variant>
      <vt:variant>
        <vt:i4>1</vt:i4>
      </vt:variant>
      <vt:variant>
        <vt:lpstr>幻灯片标题</vt:lpstr>
      </vt:variant>
      <vt:variant>
        <vt:i4>113</vt:i4>
      </vt:variant>
    </vt:vector>
  </HeadingPairs>
  <TitlesOfParts>
    <vt:vector size="114" baseType="lpstr">
      <vt:lpstr>1_Stream</vt:lpstr>
      <vt:lpstr>第9章　排序</vt:lpstr>
      <vt:lpstr>第9章　排序</vt:lpstr>
      <vt:lpstr>内容提要</vt:lpstr>
      <vt:lpstr>9.1 基本概念</vt:lpstr>
      <vt:lpstr>9.1 基本概念</vt:lpstr>
      <vt:lpstr>9.1 基本概念</vt:lpstr>
      <vt:lpstr>9.1 基本概念</vt:lpstr>
      <vt:lpstr>9.1 基本概念</vt:lpstr>
      <vt:lpstr>9.1 基本概念</vt:lpstr>
      <vt:lpstr>9.1 基本概念</vt:lpstr>
      <vt:lpstr>9.2 插入排序</vt:lpstr>
      <vt:lpstr>PowerPoint 演示文稿</vt:lpstr>
      <vt:lpstr>PowerPoint 演示文稿</vt:lpstr>
      <vt:lpstr>PowerPoint 演示文稿</vt:lpstr>
      <vt:lpstr>PowerPoint 演示文稿</vt:lpstr>
      <vt:lpstr>一、直接插入排序</vt:lpstr>
      <vt:lpstr>9.2 插入排序</vt:lpstr>
      <vt:lpstr>PowerPoint 演示文稿</vt:lpstr>
      <vt:lpstr>PowerPoint 演示文稿</vt:lpstr>
      <vt:lpstr>直接插入排序的启示</vt:lpstr>
      <vt:lpstr>9.2 插入排序</vt:lpstr>
      <vt:lpstr>PowerPoint 演示文稿</vt:lpstr>
      <vt:lpstr>PowerPoint 演示文稿</vt:lpstr>
      <vt:lpstr>PowerPoint 演示文稿</vt:lpstr>
      <vt:lpstr>PowerPoint 演示文稿</vt:lpstr>
      <vt:lpstr>PowerPoint 演示文稿</vt:lpstr>
      <vt:lpstr>PowerPoint 演示文稿</vt:lpstr>
      <vt:lpstr>练习:</vt:lpstr>
      <vt:lpstr>9.3 交换排序</vt:lpstr>
      <vt:lpstr>一、冒泡排序</vt:lpstr>
      <vt:lpstr>一、冒泡排序</vt:lpstr>
      <vt:lpstr>一、冒泡排序</vt:lpstr>
      <vt:lpstr>一、冒泡排序</vt:lpstr>
      <vt:lpstr>一、冒泡排序</vt:lpstr>
      <vt:lpstr>一、冒泡排序</vt:lpstr>
      <vt:lpstr>一、冒泡排序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9.4 选择排序</vt:lpstr>
      <vt:lpstr>PowerPoint 演示文稿</vt:lpstr>
      <vt:lpstr>PowerPoint 演示文稿</vt:lpstr>
      <vt:lpstr>PowerPoint 演示文稿</vt:lpstr>
      <vt:lpstr>9.4 选择排序</vt:lpstr>
      <vt:lpstr>PowerPoint 演示文稿</vt:lpstr>
      <vt:lpstr>PowerPoint 演示文稿</vt:lpstr>
      <vt:lpstr>（1）建立初始堆</vt:lpstr>
      <vt:lpstr>PowerPoint 演示文稿</vt:lpstr>
      <vt:lpstr>PowerPoint 演示文稿</vt:lpstr>
      <vt:lpstr>PowerPoint 演示文稿</vt:lpstr>
      <vt:lpstr>（1）建立初始堆</vt:lpstr>
      <vt:lpstr>PowerPoint 演示文稿</vt:lpstr>
      <vt:lpstr>PowerPoint 演示文稿</vt:lpstr>
      <vt:lpstr>PowerPoint 演示文稿</vt:lpstr>
      <vt:lpstr>PowerPoint 演示文稿</vt:lpstr>
      <vt:lpstr>PowerPoint 演示文稿</vt:lpstr>
      <vt:lpstr>PowerPoint 演示文稿</vt:lpstr>
      <vt:lpstr>初始化创建堆算法</vt:lpstr>
      <vt:lpstr>堆排序算法思想</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 堆排序过程</vt:lpstr>
      <vt:lpstr>PowerPoint 演示文稿</vt:lpstr>
      <vt:lpstr>PowerPoint 演示文稿</vt:lpstr>
      <vt:lpstr>练习:</vt:lpstr>
      <vt:lpstr>9.5  归并排序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 基数排序---多关键字排序</vt:lpstr>
      <vt:lpstr>* 基数排序---多关键字排序</vt:lpstr>
      <vt:lpstr>二、基数排序的基本思想－以多位数排序为例   278  109  063  930  589  184  505  269  008  083</vt:lpstr>
      <vt:lpstr>PowerPoint 演示文稿</vt:lpstr>
      <vt:lpstr>例.  多位数排序      278  109  063  930  589  184  505  269  008  083</vt:lpstr>
      <vt:lpstr>* 各种内排序方法的比较和选择</vt:lpstr>
      <vt:lpstr>*各种排序算法性能比较</vt:lpstr>
      <vt:lpstr>*各种排序算法性能比较</vt:lpstr>
      <vt:lpstr>PowerPoint 演示文稿</vt:lpstr>
      <vt:lpstr>PowerPoint 演示文稿</vt:lpstr>
      <vt:lpstr>PowerPoint 演示文稿</vt:lpstr>
      <vt:lpstr>实验预告</vt:lpstr>
      <vt:lpstr>本章小结 </vt:lpstr>
      <vt:lpstr>课外阅读</vt:lpstr>
    </vt:vector>
  </TitlesOfParts>
  <Company>电子科技大学中山学院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排序</dc:title>
  <dc:creator>梁烨</dc:creator>
  <cp:lastModifiedBy>梁烨</cp:lastModifiedBy>
  <cp:revision>607</cp:revision>
  <cp:lastPrinted>2016-09-14T04:59:02Z</cp:lastPrinted>
  <dcterms:created xsi:type="dcterms:W3CDTF">2002-04-13T00:39:34Z</dcterms:created>
  <dcterms:modified xsi:type="dcterms:W3CDTF">2016-09-21T08:12:06Z</dcterms:modified>
</cp:coreProperties>
</file>