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8" r:id="rId1"/>
  </p:sldMasterIdLst>
  <p:notesMasterIdLst>
    <p:notesMasterId r:id="rId22"/>
  </p:notesMasterIdLst>
  <p:handoutMasterIdLst>
    <p:handoutMasterId r:id="rId23"/>
  </p:handoutMasterIdLst>
  <p:sldIdLst>
    <p:sldId id="10072" r:id="rId2"/>
    <p:sldId id="10182" r:id="rId3"/>
    <p:sldId id="10183" r:id="rId4"/>
    <p:sldId id="10199" r:id="rId5"/>
    <p:sldId id="10200" r:id="rId6"/>
    <p:sldId id="10201" r:id="rId7"/>
    <p:sldId id="10202" r:id="rId8"/>
    <p:sldId id="10203" r:id="rId9"/>
    <p:sldId id="10204" r:id="rId10"/>
    <p:sldId id="10205" r:id="rId11"/>
    <p:sldId id="10206" r:id="rId12"/>
    <p:sldId id="10207" r:id="rId13"/>
    <p:sldId id="10218" r:id="rId14"/>
    <p:sldId id="10219" r:id="rId15"/>
    <p:sldId id="10220" r:id="rId16"/>
    <p:sldId id="10221" r:id="rId17"/>
    <p:sldId id="10222" r:id="rId18"/>
    <p:sldId id="10193" r:id="rId19"/>
    <p:sldId id="10208" r:id="rId20"/>
    <p:sldId id="10187" r:id="rId21"/>
  </p:sldIdLst>
  <p:sldSz cx="12858750" cy="7232650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BB5"/>
    <a:srgbClr val="093285"/>
    <a:srgbClr val="0147A7"/>
    <a:srgbClr val="639CD3"/>
    <a:srgbClr val="1F497D"/>
    <a:srgbClr val="CA8F45"/>
    <a:srgbClr val="FDA98B"/>
    <a:srgbClr val="EA5751"/>
    <a:srgbClr val="DEC8AD"/>
    <a:srgbClr val="569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3" autoAdjust="0"/>
    <p:restoredTop sz="95059" autoAdjust="0"/>
  </p:normalViewPr>
  <p:slideViewPr>
    <p:cSldViewPr>
      <p:cViewPr varScale="1">
        <p:scale>
          <a:sx n="67" d="100"/>
          <a:sy n="67" d="100"/>
        </p:scale>
        <p:origin x="-822" y="-108"/>
      </p:cViewPr>
      <p:guideLst>
        <p:guide orient="horz" pos="2278"/>
        <p:guide pos="40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2018-04-12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2018-04-12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76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683A-6436-4F88-9A56-9D67B6C4F697}" type="datetime10">
              <a:rPr lang="zh-CN" altLang="en-US" smtClean="0"/>
              <a:t>14:08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1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4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50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831C-072D-448A-8ADC-928B2A3C0C45}" type="datetime10">
              <a:rPr lang="zh-CN" altLang="en-US" smtClean="0"/>
              <a:t>14:08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21A93EB6-DF60-4D76-857F-8C2A2B1B9771}" type="datetime10">
              <a:rPr lang="zh-CN" altLang="en-US" smtClean="0"/>
              <a:pPr/>
              <a:t>14:08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56" r:id="rId2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96727" y="3197051"/>
            <a:ext cx="11665296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8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使用</a:t>
            </a:r>
            <a:r>
              <a:rPr lang="en-US" altLang="zh-CN" sz="48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JQuery </a:t>
            </a:r>
            <a:r>
              <a:rPr lang="en-US" altLang="zh-CN" sz="4800" b="1" kern="5000" spc="600" dirty="0" err="1" smtClean="0">
                <a:solidFill>
                  <a:srgbClr val="1F497D"/>
                </a:solidFill>
                <a:cs typeface="Arial" panose="020B0604020202020204" pitchFamily="34" charset="0"/>
              </a:rPr>
              <a:t>EasyUI</a:t>
            </a:r>
            <a:r>
              <a:rPr lang="zh-CN" altLang="en-US" sz="48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构建</a:t>
            </a:r>
            <a:r>
              <a:rPr lang="zh-CN" altLang="en-US" sz="48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项目</a:t>
            </a: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4316660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讲师：惠勇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4172644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80703" y="1164531"/>
            <a:ext cx="7848600" cy="701675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J2EE</a:t>
            </a:r>
            <a:r>
              <a:rPr lang="zh-CN" altLang="en-US" sz="4400" b="1" kern="0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平台应用与</a:t>
            </a:r>
            <a:r>
              <a:rPr lang="zh-CN" altLang="en-US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开发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charset="0"/>
                <a:ea typeface="黑体" pitchFamily="2" charset="-122"/>
              </a:rPr>
              <a:t>                                          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A5F8-8E85-45B0-9EC3-9D776249DD08}" type="datetime10">
              <a:rPr lang="zh-CN" altLang="en-US" smtClean="0"/>
              <a:t>14:08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5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5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Tabs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选项卡控件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16:47</a:t>
            </a:fld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657454" y="1024037"/>
            <a:ext cx="8229600" cy="773261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000" b="1" kern="0" dirty="0" smtClean="0">
                <a:solidFill>
                  <a:sysClr val="windowText" lastClr="000000"/>
                </a:solidFill>
              </a:rPr>
              <a:t>选项卡 </a:t>
            </a:r>
            <a:r>
              <a:rPr lang="en-US" altLang="zh-CN" sz="2000" b="1" kern="0" dirty="0" smtClean="0">
                <a:solidFill>
                  <a:sysClr val="windowText" lastClr="000000"/>
                </a:solidFill>
              </a:rPr>
              <a:t>– </a:t>
            </a:r>
            <a:r>
              <a:rPr lang="en-US" sz="2000" b="1" kern="0" dirty="0" smtClean="0">
                <a:solidFill>
                  <a:sysClr val="windowText" lastClr="000000"/>
                </a:solidFill>
              </a:rPr>
              <a:t>Tabs</a:t>
            </a:r>
            <a:r>
              <a:rPr lang="zh-CN" altLang="en-US" sz="2000" b="1" kern="0" dirty="0" smtClean="0">
                <a:solidFill>
                  <a:sysClr val="windowText" lastClr="000000"/>
                </a:solidFill>
              </a:rPr>
              <a:t>：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每个选项卡面板，拥有标题和一些迷你按钮</a:t>
            </a:r>
            <a:r>
              <a:rPr lang="zh-CN" altLang="en-US" sz="2000" dirty="0" smtClean="0">
                <a:solidFill>
                  <a:sysClr val="windowText" lastClr="000000"/>
                </a:solidFill>
              </a:rPr>
              <a:t>，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包括关闭按钮和其他定制按钮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1669434" y="2176165"/>
            <a:ext cx="8924405" cy="2585323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常用属性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</a:t>
            </a:r>
          </a:p>
          <a:p>
            <a:pPr marL="925513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fit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boolean</a:t>
            </a:r>
            <a:r>
              <a:rPr lang="zh-CN" altLang="en-US" b="0" kern="0" dirty="0">
                <a:solidFill>
                  <a:sysClr val="windowText" lastClr="000000"/>
                </a:solidFill>
              </a:rPr>
              <a:t>：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设置为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true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时，选项卡的大小将铺满它所在的容器（浏览器）。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常用方法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</a:t>
            </a:r>
          </a:p>
          <a:p>
            <a:pPr marL="925513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select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：选择一个选项卡面板。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925513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exists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：验证一个特定的选项卡面板是否存在。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925513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add: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添加一个新的选项卡面板。</a:t>
            </a:r>
          </a:p>
        </p:txBody>
      </p:sp>
      <p:pic>
        <p:nvPicPr>
          <p:cNvPr id="10" name="图片 5" descr="无标题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79" y="4980136"/>
            <a:ext cx="8429625" cy="16605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73" y="1485598"/>
            <a:ext cx="3925887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5275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数据表格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– 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DataGrid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17:25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8895" y="1024037"/>
            <a:ext cx="7920880" cy="923330"/>
          </a:xfrm>
          <a:prstGeom prst="rect">
            <a:avLst/>
          </a:prstGeom>
          <a:ln>
            <a:solidFill>
              <a:srgbClr val="093285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/>
              <a:t>数据表格显示的数据以表格的形式，并提供了丰富的选择，排序，分组和编辑数据的支持。这个数据表格被设计以缩短开发时间，并要求开发商没有具体的知识。它是轻量级的，功能丰富的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35" y="2152358"/>
            <a:ext cx="7358063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5275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表格常用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属性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2-1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17:50</a:t>
            </a:fld>
            <a:endParaRPr lang="zh-CN" altLang="en-US"/>
          </a:p>
        </p:txBody>
      </p:sp>
      <p:pic>
        <p:nvPicPr>
          <p:cNvPr id="7" name="图片 3" descr="无标题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64" y="1024037"/>
            <a:ext cx="8443912" cy="247650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 descr="无标题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35" y="3644553"/>
            <a:ext cx="8697912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5275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表格常用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属性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2-2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17:52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03" y="1672109"/>
            <a:ext cx="8229600" cy="3395663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20798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对话窗口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- Dialog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18:10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80903" y="1340768"/>
            <a:ext cx="8136904" cy="1291379"/>
          </a:xfrm>
          <a:prstGeom prst="rect">
            <a:avLst/>
          </a:prstGeom>
          <a:ln>
            <a:solidFill>
              <a:srgbClr val="215BB5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对话框</a:t>
            </a:r>
            <a:r>
              <a:rPr lang="zh-CN" altLang="en-US" dirty="0"/>
              <a:t>是一种特殊类型的窗口，</a:t>
            </a:r>
            <a:r>
              <a:rPr lang="zh-CN" altLang="en-US" dirty="0" smtClean="0"/>
              <a:t>它有</a:t>
            </a:r>
            <a:r>
              <a:rPr lang="zh-CN" altLang="en-US" dirty="0"/>
              <a:t>一</a:t>
            </a:r>
            <a:r>
              <a:rPr lang="zh-CN" altLang="en-US" dirty="0" smtClean="0"/>
              <a:t>个顶部的工具栏上和</a:t>
            </a:r>
            <a:r>
              <a:rPr lang="zh-CN" altLang="en-US" dirty="0"/>
              <a:t>底部的按钮栏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默认</a:t>
            </a:r>
            <a:r>
              <a:rPr lang="zh-CN" altLang="en-US" dirty="0" smtClean="0"/>
              <a:t>情况下该</a:t>
            </a:r>
            <a:r>
              <a:rPr lang="zh-CN" altLang="en-US" dirty="0"/>
              <a:t>对话框只有</a:t>
            </a:r>
            <a:r>
              <a:rPr lang="zh-CN" altLang="en-US" dirty="0" smtClean="0"/>
              <a:t>一个显示</a:t>
            </a:r>
            <a:r>
              <a:rPr lang="zh-CN" altLang="en-US" dirty="0"/>
              <a:t>在右上角的关闭工具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用户</a:t>
            </a:r>
            <a:r>
              <a:rPr lang="zh-CN" altLang="en-US" dirty="0"/>
              <a:t>可以配置对话框显示，如可折叠，可最小</a:t>
            </a:r>
            <a:r>
              <a:rPr lang="zh-CN" altLang="en-US" dirty="0" smtClean="0"/>
              <a:t>化等行为</a:t>
            </a:r>
            <a:r>
              <a:rPr lang="zh-CN" altLang="en-US" dirty="0"/>
              <a:t>。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17" y="3428206"/>
            <a:ext cx="4029075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20798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对话框常用属性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18:11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21" y="1278136"/>
            <a:ext cx="8345487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88" y="2996952"/>
            <a:ext cx="7920880" cy="3466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20798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messager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18:13</a:t>
            </a:fld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88815" y="1456085"/>
            <a:ext cx="10369152" cy="3600986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messager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提供不同类型的消息框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包含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confirm, prompt, progress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等等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</a:p>
          <a:p>
            <a:pPr marL="1096963" lvl="1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$.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messager.show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1096963" lvl="1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$.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messager.alert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1096963" lvl="1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$.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messager.confirm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1096963" lvl="1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$.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messager.prompt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720798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表单控件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18:16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731431" y="1088057"/>
            <a:ext cx="9450471" cy="2816300"/>
          </a:xfrm>
          <a:prstGeom prst="rect">
            <a:avLst/>
          </a:prstGeom>
          <a:ln>
            <a:solidFill>
              <a:srgbClr val="215BB5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smtClean="0"/>
              <a:t>form</a:t>
            </a:r>
            <a:r>
              <a:rPr lang="zh-CN" altLang="en-US" sz="2400" dirty="0" smtClean="0"/>
              <a:t>提供不同的方法，执行操作表单字段，例如</a:t>
            </a:r>
            <a:endParaRPr lang="en-US" altLang="zh-CN" sz="2400" dirty="0" smtClean="0"/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000" dirty="0" smtClean="0"/>
              <a:t>ajax </a:t>
            </a:r>
            <a:r>
              <a:rPr lang="en-US" sz="2000" dirty="0" err="1" smtClean="0"/>
              <a:t>submit,loader,clear</a:t>
            </a:r>
            <a:r>
              <a:rPr lang="en-US" sz="2000" dirty="0" smtClean="0"/>
              <a:t>,</a:t>
            </a:r>
            <a:r>
              <a:rPr lang="zh-CN" altLang="en-US" sz="2000" dirty="0" smtClean="0"/>
              <a:t>等等</a:t>
            </a:r>
            <a:endParaRPr lang="en-US" altLang="zh-CN" sz="2000" dirty="0" smtClean="0"/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 smtClean="0"/>
              <a:t>当提交表单的时候</a:t>
            </a:r>
            <a:r>
              <a:rPr lang="en-US" altLang="zh-CN" dirty="0" smtClean="0"/>
              <a:t>,'</a:t>
            </a:r>
            <a:r>
              <a:rPr lang="en-US" dirty="0" smtClean="0"/>
              <a:t>validate'</a:t>
            </a:r>
            <a:r>
              <a:rPr lang="zh-CN" altLang="en-US" dirty="0" smtClean="0"/>
              <a:t>将调用验证表单是否合法</a:t>
            </a:r>
            <a:r>
              <a:rPr lang="en-US" altLang="zh-CN" dirty="0" smtClean="0"/>
              <a:t>. 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/>
              <a:t>常用属性事件和方法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pic>
        <p:nvPicPr>
          <p:cNvPr id="7" name="图片 3" descr="无标题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711" y="4264397"/>
            <a:ext cx="61071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20798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845199" y="2880748"/>
            <a:ext cx="763284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使用</a:t>
            </a:r>
            <a:r>
              <a:rPr lang="en-US" altLang="zh-CN" sz="6000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EasyUI</a:t>
            </a:r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开发项目</a:t>
            </a:r>
            <a:endParaRPr lang="zh-CN" altLang="en-US" sz="60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3456384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使用</a:t>
            </a:r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JQuery Easyui</a:t>
            </a:r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构建项目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02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41D6-077D-4989-A5A0-8BD258216EA6}" type="datetime10">
              <a:rPr lang="zh-CN" altLang="en-US" smtClean="0"/>
              <a:t>14:08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实战演练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18:24</a:t>
            </a:fld>
            <a:endParaRPr lang="zh-CN" altLang="en-US"/>
          </a:p>
        </p:txBody>
      </p:sp>
      <p:pic>
        <p:nvPicPr>
          <p:cNvPr id="6" name="Picture 3" descr="G:\大学代课\中山学院\模板素材\可爱的狗狗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39" y="4394298"/>
            <a:ext cx="1168622" cy="11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云形标注 6"/>
          <p:cNvSpPr/>
          <p:nvPr/>
        </p:nvSpPr>
        <p:spPr>
          <a:xfrm>
            <a:off x="4269134" y="1373583"/>
            <a:ext cx="3953361" cy="1594670"/>
          </a:xfrm>
          <a:prstGeom prst="cloudCallout">
            <a:avLst>
              <a:gd name="adj1" fmla="val -56166"/>
              <a:gd name="adj2" fmla="val 14259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老师演示：</a:t>
            </a:r>
            <a:r>
              <a:rPr lang="zh-CN" altLang="en-US" sz="2000" b="1" dirty="0" smtClean="0"/>
              <a:t>使用</a:t>
            </a:r>
            <a:r>
              <a:rPr lang="en-US" altLang="zh-CN" sz="2000" b="1" dirty="0" err="1" smtClean="0"/>
              <a:t>Jquery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EasyUI</a:t>
            </a:r>
            <a:r>
              <a:rPr lang="zh-CN" altLang="en-US" sz="2000" b="1" dirty="0" smtClean="0"/>
              <a:t>框架重构系统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9915275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4701183" y="331152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5318665" y="3230318"/>
            <a:ext cx="5719222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了解</a:t>
            </a:r>
            <a:r>
              <a:rPr lang="en-US" altLang="zh-CN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JQuery </a:t>
            </a:r>
            <a:r>
              <a:rPr lang="en-US" altLang="zh-CN" sz="4000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EasyUI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框架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4701183" y="420486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5318665" y="4123657"/>
            <a:ext cx="4999149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使用</a:t>
            </a:r>
            <a:r>
              <a:rPr lang="en-US" altLang="zh-CN" sz="4000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EasyUI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开发项目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5"/>
            </p:custDataLst>
          </p:nvPr>
        </p:nvSpPr>
        <p:spPr>
          <a:xfrm>
            <a:off x="2180903" y="866116"/>
            <a:ext cx="3816424" cy="11078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199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课程</a:t>
            </a:r>
            <a:r>
              <a:rPr lang="zh-CN" altLang="en-US" sz="7199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目标</a:t>
            </a:r>
            <a:endParaRPr lang="zh-CN" altLang="en-US" sz="7199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0" name="MH_Others_2"/>
          <p:cNvSpPr txBox="1"/>
          <p:nvPr>
            <p:custDataLst>
              <p:tags r:id="rId6"/>
            </p:custDataLst>
          </p:nvPr>
        </p:nvSpPr>
        <p:spPr>
          <a:xfrm>
            <a:off x="2329214" y="2043762"/>
            <a:ext cx="2329889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2C08-BA68-4756-BC6C-EDC89DB5A966}" type="datetime10">
              <a:rPr lang="zh-CN" altLang="en-US" smtClean="0"/>
              <a:t>14:08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252911" y="3976365"/>
            <a:ext cx="8568952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让</a:t>
            </a:r>
            <a:r>
              <a:rPr lang="zh-CN" altLang="en-US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我们一起成长</a:t>
            </a:r>
            <a:endParaRPr lang="zh-CN" altLang="en-US" sz="7200" b="1" kern="5000" spc="6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5272509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THANK  YOU 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5128493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015358" y="663997"/>
            <a:ext cx="2828034" cy="2828034"/>
            <a:chOff x="1705099" y="2564904"/>
            <a:chExt cx="1800200" cy="1800200"/>
          </a:xfrm>
        </p:grpSpPr>
        <p:sp>
          <p:nvSpPr>
            <p:cNvPr id="9" name="椭圆 8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03050" y="2662855"/>
              <a:ext cx="1604298" cy="1604298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</p:grpSp>
      <p:sp>
        <p:nvSpPr>
          <p:cNvPr id="11" name="TextBox 58"/>
          <p:cNvSpPr txBox="1"/>
          <p:nvPr/>
        </p:nvSpPr>
        <p:spPr>
          <a:xfrm>
            <a:off x="5007216" y="1592550"/>
            <a:ext cx="2844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FFC000"/>
                </a:solidFill>
                <a:latin typeface="Impact MT Std" pitchFamily="34" charset="0"/>
                <a:ea typeface="微软雅黑" panose="020B0503020204020204" pitchFamily="34" charset="-122"/>
              </a:rPr>
              <a:t>UESTC</a:t>
            </a:r>
            <a:endParaRPr lang="zh-CN" altLang="en-US" sz="6000" b="1" dirty="0">
              <a:solidFill>
                <a:srgbClr val="FFC00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3377380" y="263805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4797192" y="2761804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2406627" y="2375543"/>
            <a:ext cx="344324" cy="3443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8142121" y="2471531"/>
            <a:ext cx="580544" cy="580546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138780" y="2146251"/>
            <a:ext cx="564888" cy="564890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8626501" y="2153960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7466705" y="3028800"/>
            <a:ext cx="275632" cy="275632"/>
          </a:xfrm>
          <a:prstGeom prst="ellipse">
            <a:avLst/>
          </a:prstGeom>
          <a:solidFill>
            <a:srgbClr val="1F497D"/>
          </a:solidFill>
          <a:ln w="28575" cap="flat">
            <a:solidFill>
              <a:schemeClr val="tx1">
                <a:alpha val="5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9548483" y="256936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67C8-A616-4D5A-AB61-0B49DD794AD7}" type="datetime10">
              <a:rPr lang="zh-CN" altLang="en-US" smtClean="0"/>
              <a:t>14:08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230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1" grpId="0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845199" y="2680221"/>
            <a:ext cx="70567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48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了解</a:t>
            </a:r>
            <a:r>
              <a:rPr lang="en-US" altLang="zh-CN" sz="48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JQuery </a:t>
            </a:r>
            <a:r>
              <a:rPr lang="en-US" altLang="zh-CN" sz="4800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EasyUI</a:t>
            </a:r>
            <a:r>
              <a:rPr lang="zh-CN" altLang="en-US" sz="48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框架</a:t>
            </a:r>
            <a:endParaRPr lang="zh-CN" altLang="en-US" sz="48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360040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使用</a:t>
            </a:r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JQuery </a:t>
            </a:r>
            <a:r>
              <a:rPr lang="en-US" altLang="zh-CN" sz="2002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EasyUI</a:t>
            </a:r>
            <a:r>
              <a:rPr lang="zh-CN" altLang="en-US" sz="2002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构建</a:t>
            </a:r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项目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01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5461-9E92-472E-A899-190152E27CD3}" type="datetime10">
              <a:rPr lang="zh-CN" altLang="en-US" smtClean="0"/>
              <a:t>14:08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EasyUI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简介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14:59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316807" y="812755"/>
            <a:ext cx="10654069" cy="366766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400" dirty="0" err="1" smtClean="0"/>
              <a:t>EasyUI</a:t>
            </a:r>
            <a:r>
              <a:rPr lang="zh-CN" altLang="en-US" sz="2400" dirty="0" smtClean="0"/>
              <a:t>是一组基于</a:t>
            </a:r>
            <a:r>
              <a:rPr lang="en-US" altLang="zh-CN" sz="2400" dirty="0" smtClean="0"/>
              <a:t>jQuery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插件集合，实现功能丰富并且美观的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界面。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dirty="0" smtClean="0"/>
              <a:t>jQuery </a:t>
            </a:r>
            <a:r>
              <a:rPr lang="en-US" altLang="zh-CN" sz="2400" dirty="0" err="1" smtClean="0"/>
              <a:t>EasyUI</a:t>
            </a:r>
            <a:r>
              <a:rPr lang="zh-CN" altLang="en-US" sz="2400" dirty="0" smtClean="0"/>
              <a:t>提供了众多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控件</a:t>
            </a: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r>
              <a:rPr lang="en-US" altLang="zh-CN" sz="2400" dirty="0" smtClean="0"/>
              <a:t>jQuery </a:t>
            </a:r>
            <a:r>
              <a:rPr lang="en-US" altLang="zh-CN" sz="2400" dirty="0" err="1" smtClean="0"/>
              <a:t>EasyUI</a:t>
            </a:r>
            <a:r>
              <a:rPr lang="zh-CN" altLang="en-US" sz="2400" dirty="0" smtClean="0"/>
              <a:t>有以下特点：  </a:t>
            </a:r>
            <a:endParaRPr lang="en-US" altLang="zh-CN" sz="2400" dirty="0" smtClean="0"/>
          </a:p>
          <a:p>
            <a:pPr lvl="1" fontAlgn="auto">
              <a:spcAft>
                <a:spcPts val="0"/>
              </a:spcAft>
            </a:pPr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jquery</a:t>
            </a:r>
            <a:r>
              <a:rPr lang="zh-CN" altLang="en-US" sz="2000" dirty="0" smtClean="0"/>
              <a:t>用户界面插件的集合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</a:pPr>
            <a:r>
              <a:rPr lang="zh-CN" altLang="en-US" sz="2000" dirty="0" smtClean="0"/>
              <a:t>为一些当前用于交互的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应用提供必要的功能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</a:pPr>
            <a:r>
              <a:rPr lang="en-US" altLang="zh-CN" sz="2000" dirty="0" err="1" smtClean="0"/>
              <a:t>EasyUI</a:t>
            </a:r>
            <a:r>
              <a:rPr lang="zh-CN" altLang="en-US" sz="2000" dirty="0" smtClean="0"/>
              <a:t>支持两种渲染方式分别为</a:t>
            </a:r>
            <a:r>
              <a:rPr lang="en-US" altLang="zh-CN" sz="2000" dirty="0" err="1" smtClean="0"/>
              <a:t>javascript</a:t>
            </a:r>
            <a:r>
              <a:rPr lang="zh-CN" altLang="en-US" sz="2000" dirty="0" smtClean="0"/>
              <a:t>方式和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标记方式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</a:pPr>
            <a:r>
              <a:rPr lang="zh-CN" altLang="en-US" sz="2000" dirty="0" smtClean="0"/>
              <a:t>支持</a:t>
            </a:r>
            <a:r>
              <a:rPr lang="en-US" altLang="zh-CN" sz="2000" dirty="0" smtClean="0"/>
              <a:t>HTML5</a:t>
            </a:r>
            <a:r>
              <a:rPr lang="zh-CN" altLang="en-US" sz="2000" dirty="0" smtClean="0"/>
              <a:t>（通过</a:t>
            </a:r>
            <a:r>
              <a:rPr lang="en-US" altLang="zh-CN" sz="2000" dirty="0" smtClean="0"/>
              <a:t>data-options</a:t>
            </a:r>
            <a:r>
              <a:rPr lang="zh-CN" altLang="en-US" sz="2000" dirty="0" smtClean="0"/>
              <a:t>属性）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</a:pPr>
            <a:r>
              <a:rPr lang="zh-CN" altLang="en-US" sz="2000" dirty="0" smtClean="0"/>
              <a:t>简单而强大，开发产品时可节省时间和资源</a:t>
            </a:r>
            <a:endParaRPr lang="en-US" altLang="zh-CN" sz="2000" dirty="0" smtClean="0"/>
          </a:p>
          <a:p>
            <a:pPr lvl="1" fontAlgn="auto">
              <a:spcAft>
                <a:spcPts val="0"/>
              </a:spcAft>
            </a:pPr>
            <a:r>
              <a:rPr lang="zh-CN" altLang="en-US" sz="2000" dirty="0" smtClean="0"/>
              <a:t>支持扩展，可根据自己的需求扩展控件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694" y="4192389"/>
            <a:ext cx="701833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5275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开发环境构建步骤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15:03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535945" y="801990"/>
            <a:ext cx="10438045" cy="172809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 err="1" smtClean="0"/>
              <a:t>Easyui</a:t>
            </a:r>
            <a:r>
              <a:rPr lang="zh-CN" altLang="en-US" dirty="0" smtClean="0"/>
              <a:t>开发环境构建步骤如下</a:t>
            </a:r>
            <a:r>
              <a:rPr lang="en-US" altLang="zh-CN" dirty="0" smtClean="0"/>
              <a:t>:</a:t>
            </a:r>
          </a:p>
          <a:p>
            <a:pPr lvl="1" fontAlgn="auto">
              <a:spcAft>
                <a:spcPts val="0"/>
              </a:spcAft>
            </a:pPr>
            <a:r>
              <a:rPr lang="zh-CN" altLang="en-US" dirty="0" smtClean="0"/>
              <a:t>在官网下载</a:t>
            </a:r>
            <a:r>
              <a:rPr lang="en-US" altLang="zh-CN" dirty="0" err="1" smtClean="0"/>
              <a:t>easyui</a:t>
            </a:r>
            <a:r>
              <a:rPr lang="zh-CN" altLang="en-US" dirty="0" smtClean="0"/>
              <a:t>源码包将</a:t>
            </a:r>
            <a:r>
              <a:rPr lang="en-US" altLang="zh-CN" dirty="0" smtClean="0"/>
              <a:t>jquery-easyui-1.5.2</a:t>
            </a:r>
            <a:r>
              <a:rPr lang="zh-CN" altLang="en-US" dirty="0" smtClean="0"/>
              <a:t>文件复制到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工程的相应目录下。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</a:pPr>
            <a:r>
              <a:rPr lang="zh-CN" altLang="en-US" dirty="0" smtClean="0"/>
              <a:t>引入相应的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文件和样式文件到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页面或者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页面中，如下图：</a:t>
            </a:r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43" y="2968253"/>
            <a:ext cx="754221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5275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编写第一个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easyui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页面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15:04</a:t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07578" y="937220"/>
            <a:ext cx="835818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ctr"/>
            <a:r>
              <a:rPr lang="en-US" altLang="zh-CN" dirty="0" err="1" smtClean="0"/>
              <a:t>EasyUI</a:t>
            </a:r>
            <a:r>
              <a:rPr lang="zh-CN" altLang="en-US" dirty="0"/>
              <a:t>支持</a:t>
            </a:r>
            <a:r>
              <a:rPr lang="zh-CN" altLang="en-US" b="1" dirty="0">
                <a:solidFill>
                  <a:srgbClr val="FF0000"/>
                </a:solidFill>
              </a:rPr>
              <a:t>两种渲染</a:t>
            </a:r>
            <a:r>
              <a:rPr lang="zh-CN" altLang="en-US" b="1" dirty="0" smtClean="0">
                <a:solidFill>
                  <a:srgbClr val="FF0000"/>
                </a:solidFill>
              </a:rPr>
              <a:t>方式</a:t>
            </a:r>
            <a:r>
              <a:rPr lang="zh-CN" altLang="en-US" dirty="0"/>
              <a:t>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</a:rPr>
              <a:t>方式</a:t>
            </a:r>
            <a:r>
              <a:rPr lang="zh-CN" altLang="en-US" dirty="0"/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html</a:t>
            </a:r>
            <a:r>
              <a:rPr lang="zh-CN" altLang="en-US" b="1" dirty="0">
                <a:solidFill>
                  <a:srgbClr val="FF0000"/>
                </a:solidFill>
              </a:rPr>
              <a:t>标记</a:t>
            </a:r>
            <a:r>
              <a:rPr lang="zh-CN" altLang="en-US" b="1" dirty="0" smtClean="0">
                <a:solidFill>
                  <a:srgbClr val="FF0000"/>
                </a:solidFill>
              </a:rPr>
              <a:t>方式</a:t>
            </a:r>
            <a:endParaRPr lang="zh-CN" altLang="en-US" dirty="0"/>
          </a:p>
        </p:txBody>
      </p:sp>
      <p:pic>
        <p:nvPicPr>
          <p:cNvPr id="8" name="图片 9" descr="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50" y="2103959"/>
            <a:ext cx="82867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2" descr="无标题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55" y="3495526"/>
            <a:ext cx="44005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13"/>
          <p:cNvSpPr>
            <a:spLocks noChangeArrowheads="1"/>
          </p:cNvSpPr>
          <p:nvPr/>
        </p:nvSpPr>
        <p:spPr bwMode="auto">
          <a:xfrm>
            <a:off x="1743025" y="2886953"/>
            <a:ext cx="2055714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F0000"/>
                </a:solidFill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</a:rPr>
              <a:t>方式</a:t>
            </a:r>
            <a:endParaRPr lang="zh-CN" altLang="en-US" dirty="0"/>
          </a:p>
        </p:txBody>
      </p: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1712862" y="1584126"/>
            <a:ext cx="2085876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html</a:t>
            </a:r>
            <a:r>
              <a:rPr lang="zh-CN" altLang="en-US" b="1" dirty="0">
                <a:solidFill>
                  <a:srgbClr val="FF0000"/>
                </a:solidFill>
              </a:rPr>
              <a:t>标记方式</a:t>
            </a:r>
            <a:endParaRPr lang="zh-CN" altLang="en-US" dirty="0"/>
          </a:p>
        </p:txBody>
      </p:sp>
      <p:pic>
        <p:nvPicPr>
          <p:cNvPr id="12" name="图片 17" descr="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73" y="2716583"/>
            <a:ext cx="4214812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5275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EasyUI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常用控件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15:14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05" y="1168053"/>
            <a:ext cx="9023350" cy="42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5275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Layout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布局面板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15:16</a:t>
            </a:fld>
            <a:endParaRPr lang="zh-CN" altLang="en-US"/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 bwMode="auto">
          <a:xfrm>
            <a:off x="1849065" y="1006499"/>
            <a:ext cx="8540750" cy="234962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2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Franklin Gothic Medium" pitchFamily="34" charset="0"/>
              <a:buChar char="–"/>
              <a:defRPr sz="20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400" b="1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布局面版 </a:t>
            </a:r>
            <a:r>
              <a:rPr kumimoji="0" lang="en-US" altLang="zh-CN" sz="1400" b="1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- Layout</a:t>
            </a:r>
            <a:r>
              <a:rPr kumimoji="0" lang="zh-CN" altLang="en-US" sz="1400" b="0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/>
            </a:r>
            <a:br>
              <a:rPr kumimoji="0" lang="zh-CN" altLang="en-US" sz="1400" b="0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</a:br>
            <a:r>
              <a:rPr kumimoji="0" lang="zh-CN" altLang="en-US" sz="1400" b="0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布局的容器，有多达五个区域：北部，南部，东部，西部和中心。是必需的，但中心区域面板边缘区域面板是可选的。通过拖动它的边框，面板，可以调整每一个边缘地区，他们也可以点击折叠的崩溃而触发。可以嵌套的布局，以便用户可以建立复杂的布局。</a:t>
            </a:r>
            <a:endParaRPr kumimoji="0" lang="en-US" altLang="zh-CN" sz="1400" b="0" i="0" u="none" strike="noStrike" kern="1200" cap="none" spc="10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400" b="0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常用属性：</a:t>
            </a:r>
            <a:r>
              <a:rPr kumimoji="0" lang="en-US" altLang="zh-CN" sz="1400" b="0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 </a:t>
            </a:r>
            <a:r>
              <a:rPr kumimoji="0" lang="en-US" altLang="zh-CN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title:</a:t>
            </a:r>
            <a:r>
              <a:rPr kumimoji="0" lang="zh-CN" altLang="en-US" sz="1400" b="0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布局面板的标题。 </a:t>
            </a:r>
            <a:r>
              <a:rPr kumimoji="0" lang="en-US" altLang="zh-CN" sz="1400" b="0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null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region</a:t>
            </a:r>
            <a:r>
              <a:rPr kumimoji="0" lang="en-US" altLang="zh-CN" sz="1400" b="0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 :</a:t>
            </a:r>
            <a:r>
              <a:rPr kumimoji="0" lang="zh-CN" altLang="en-US" sz="1400" b="0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定义布局面板的位置（方向），可以取下列值的其中之一：</a:t>
            </a:r>
            <a:r>
              <a:rPr kumimoji="0" lang="en-US" altLang="zh-CN" sz="1400" b="0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north, south, east, west, center</a:t>
            </a:r>
            <a:r>
              <a:rPr kumimoji="0" lang="zh-CN" altLang="en-US" sz="1400" b="0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。 </a:t>
            </a:r>
            <a:endParaRPr kumimoji="0" lang="en-US" altLang="zh-CN" sz="1400" b="0" i="0" u="none" strike="noStrike" kern="1200" cap="none" spc="10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split</a:t>
            </a:r>
            <a:r>
              <a:rPr kumimoji="0" lang="en-US" altLang="zh-CN" sz="1400" b="0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  </a:t>
            </a:r>
            <a:r>
              <a:rPr kumimoji="0" lang="en-US" altLang="zh-CN" sz="1400" b="0" i="0" u="none" strike="noStrike" kern="1200" cap="none" spc="10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boolean</a:t>
            </a:r>
            <a:r>
              <a:rPr kumimoji="0" lang="en-US" altLang="zh-CN" sz="1400" b="0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 </a:t>
            </a:r>
            <a:r>
              <a:rPr kumimoji="0" lang="zh-CN" altLang="en-US" sz="1400" b="0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如果设置为</a:t>
            </a:r>
            <a:r>
              <a:rPr kumimoji="0" lang="en-US" altLang="zh-CN" sz="1400" b="0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true</a:t>
            </a:r>
            <a:r>
              <a:rPr kumimoji="0" lang="zh-CN" altLang="en-US" sz="1400" b="0" i="0" u="none" strike="noStrike" kern="1200" cap="none" spc="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将显示一个分隔条</a:t>
            </a:r>
            <a:endParaRPr kumimoji="0" lang="en-US" altLang="zh-CN" sz="1400" b="0" i="0" u="none" strike="noStrike" kern="1200" cap="none" spc="10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400" b="0" i="0" u="none" strike="noStrike" kern="1200" cap="none" spc="10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1400" b="0" i="0" u="none" strike="noStrike" kern="1200" cap="none" spc="10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pic>
        <p:nvPicPr>
          <p:cNvPr id="8" name="图片 4" descr="无标题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503" y="3497287"/>
            <a:ext cx="7935912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77" y="1915963"/>
            <a:ext cx="752316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5275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树形菜单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- Tree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15:26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939105" y="801990"/>
            <a:ext cx="8594725" cy="87011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800" b="1" kern="0" dirty="0" smtClean="0">
                <a:solidFill>
                  <a:sysClr val="windowText" lastClr="000000"/>
                </a:solidFill>
              </a:rPr>
              <a:t>树形菜单用于</a:t>
            </a:r>
            <a:r>
              <a:rPr lang="en-US" sz="1800" b="1" kern="0" dirty="0" smtClean="0">
                <a:solidFill>
                  <a:sysClr val="windowText" lastClr="000000"/>
                </a:solidFill>
              </a:rPr>
              <a:t>web</a:t>
            </a:r>
            <a:r>
              <a:rPr lang="zh-CN" altLang="en-US" sz="1800" b="1" kern="0" dirty="0" smtClean="0">
                <a:solidFill>
                  <a:sysClr val="windowText" lastClr="000000"/>
                </a:solidFill>
              </a:rPr>
              <a:t>页面以一个树形结构显示分层数据。它提供了用户扩展</a:t>
            </a:r>
            <a:r>
              <a:rPr lang="zh-CN" altLang="en-US" sz="1800" b="1" kern="0" dirty="0">
                <a:solidFill>
                  <a:sysClr val="windowText" lastClr="000000"/>
                </a:solidFill>
              </a:rPr>
              <a:t>、</a:t>
            </a:r>
            <a:r>
              <a:rPr lang="zh-CN" altLang="en-US" sz="1800" b="1" kern="0" dirty="0" smtClean="0">
                <a:solidFill>
                  <a:sysClr val="windowText" lastClr="000000"/>
                </a:solidFill>
              </a:rPr>
              <a:t>折叠</a:t>
            </a:r>
            <a:r>
              <a:rPr lang="zh-CN" altLang="en-US" sz="1800" b="1" kern="0" dirty="0">
                <a:solidFill>
                  <a:sysClr val="windowText" lastClr="000000"/>
                </a:solidFill>
              </a:rPr>
              <a:t>、</a:t>
            </a:r>
            <a:r>
              <a:rPr lang="zh-CN" altLang="en-US" sz="1800" b="1" kern="0" dirty="0" smtClean="0">
                <a:solidFill>
                  <a:sysClr val="windowText" lastClr="000000"/>
                </a:solidFill>
              </a:rPr>
              <a:t>拖拽、编辑和异步加载功能：</a:t>
            </a:r>
            <a:endParaRPr lang="en-US" altLang="zh-CN" sz="1800" b="1" kern="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7" name="图片 3" descr="无标题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47" y="1816125"/>
            <a:ext cx="8599984" cy="1714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1910531" y="3616325"/>
            <a:ext cx="8623300" cy="346248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树形菜单常用属性与事件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属性：存放树型中的数据，该数据为一个数组，数组中的数据成为节点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(node),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节点是树型中数据的重要对象属性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</a:t>
            </a:r>
          </a:p>
          <a:p>
            <a:pPr marL="925513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Id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：节点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id,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这个很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重要，加载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远程服务器数据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925513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text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：显示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的节点文本 </a:t>
            </a:r>
          </a:p>
          <a:p>
            <a:pPr marL="925513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state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节点状态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'open'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或者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'closed',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默认是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'open'.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当设置为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'closed',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节点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所有的子节点将从远程服务器站点加载 </a:t>
            </a:r>
          </a:p>
          <a:p>
            <a:pPr marL="925513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attributes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可以添加到节点的自定义属性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{      }</a:t>
            </a:r>
          </a:p>
          <a:p>
            <a:pPr marL="925513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children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一个节点数组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定义一些子节点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[{ }]</a:t>
            </a:r>
          </a:p>
        </p:txBody>
      </p:sp>
    </p:spTree>
    <p:extLst>
      <p:ext uri="{BB962C8B-B14F-4D97-AF65-F5344CB8AC3E}">
        <p14:creationId xmlns:p14="http://schemas.microsoft.com/office/powerpoint/2010/main" val="19915275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教育培训课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002通用彩色">
      <a:dk1>
        <a:sysClr val="windowText" lastClr="000000"/>
      </a:dk1>
      <a:lt1>
        <a:sysClr val="window" lastClr="FFFFFF"/>
      </a:lt1>
      <a:dk2>
        <a:srgbClr val="E73E53"/>
      </a:dk2>
      <a:lt2>
        <a:srgbClr val="E7E6E6"/>
      </a:lt2>
      <a:accent1>
        <a:srgbClr val="58A527"/>
      </a:accent1>
      <a:accent2>
        <a:srgbClr val="4F50A0"/>
      </a:accent2>
      <a:accent3>
        <a:srgbClr val="27A0B3"/>
      </a:accent3>
      <a:accent4>
        <a:srgbClr val="E73E53"/>
      </a:accent4>
      <a:accent5>
        <a:srgbClr val="EAAE00"/>
      </a:accent5>
      <a:accent6>
        <a:srgbClr val="58A527"/>
      </a:accent6>
      <a:hlink>
        <a:srgbClr val="4F50A0"/>
      </a:hlink>
      <a:folHlink>
        <a:srgbClr val="27A0B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728</Words>
  <Application>Microsoft Office PowerPoint</Application>
  <PresentationFormat>自定义</PresentationFormat>
  <Paragraphs>123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教育培训课</dc:title>
  <dc:creator/>
  <cp:lastModifiedBy/>
  <cp:revision>1</cp:revision>
  <dcterms:created xsi:type="dcterms:W3CDTF">2017-04-05T12:38:21Z</dcterms:created>
  <dcterms:modified xsi:type="dcterms:W3CDTF">2018-04-12T10:26:11Z</dcterms:modified>
</cp:coreProperties>
</file>