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24"/>
  </p:notesMasterIdLst>
  <p:handoutMasterIdLst>
    <p:handoutMasterId r:id="rId25"/>
  </p:handoutMasterIdLst>
  <p:sldIdLst>
    <p:sldId id="10072" r:id="rId2"/>
    <p:sldId id="10182" r:id="rId3"/>
    <p:sldId id="10183" r:id="rId4"/>
    <p:sldId id="10214" r:id="rId5"/>
    <p:sldId id="10199" r:id="rId6"/>
    <p:sldId id="10200" r:id="rId7"/>
    <p:sldId id="10201" r:id="rId8"/>
    <p:sldId id="10202" r:id="rId9"/>
    <p:sldId id="10203" r:id="rId10"/>
    <p:sldId id="10204" r:id="rId11"/>
    <p:sldId id="10205" r:id="rId12"/>
    <p:sldId id="10215" r:id="rId13"/>
    <p:sldId id="10216" r:id="rId14"/>
    <p:sldId id="10206" r:id="rId15"/>
    <p:sldId id="10207" r:id="rId16"/>
    <p:sldId id="10208" r:id="rId17"/>
    <p:sldId id="10209" r:id="rId18"/>
    <p:sldId id="10210" r:id="rId19"/>
    <p:sldId id="10211" r:id="rId20"/>
    <p:sldId id="10218" r:id="rId21"/>
    <p:sldId id="10217" r:id="rId22"/>
    <p:sldId id="10187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BB5"/>
    <a:srgbClr val="093285"/>
    <a:srgbClr val="0147A7"/>
    <a:srgbClr val="639CD3"/>
    <a:srgbClr val="1F497D"/>
    <a:srgbClr val="CA8F45"/>
    <a:srgbClr val="FDA98B"/>
    <a:srgbClr val="EA5751"/>
    <a:srgbClr val="DEC8AD"/>
    <a:srgbClr val="569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8" autoAdjust="0"/>
    <p:restoredTop sz="95059" autoAdjust="0"/>
  </p:normalViewPr>
  <p:slideViewPr>
    <p:cSldViewPr>
      <p:cViewPr varScale="1">
        <p:scale>
          <a:sx n="56" d="100"/>
          <a:sy n="56" d="100"/>
        </p:scale>
        <p:origin x="-114" y="-348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83A-6436-4F88-9A56-9D67B6C4F697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31C-072D-448A-8ADC-928B2A3C0C45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21A93EB6-DF60-4D76-857F-8C2A2B1B9771}" type="datetime10">
              <a:rPr lang="zh-CN" altLang="en-US" smtClean="0"/>
              <a:pPr/>
              <a:t>14:14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80703" y="3020516"/>
            <a:ext cx="11953328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MVC</a:t>
            </a: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框架和</a:t>
            </a:r>
            <a:r>
              <a:rPr lang="en-US" altLang="zh-CN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Spring </a:t>
            </a:r>
            <a:r>
              <a:rPr lang="en-US" altLang="zh-CN" sz="7200" b="1" kern="5000" spc="600" dirty="0" err="1">
                <a:solidFill>
                  <a:srgbClr val="1F497D"/>
                </a:solidFill>
                <a:cs typeface="Arial" panose="020B0604020202020204" pitchFamily="34" charset="0"/>
              </a:rPr>
              <a:t>Mvc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F8-8E85-45B0-9EC3-9D776249DD08}" type="datetime10">
              <a:rPr lang="zh-CN" altLang="en-US" smtClean="0"/>
              <a:t>14:14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 smtClean="0">
                <a:solidFill>
                  <a:srgbClr val="1F497D"/>
                </a:solidFill>
                <a:latin typeface="+mn-ea"/>
              </a:rPr>
              <a:t>HandlerMapping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执行流程</a:t>
            </a:r>
            <a:endParaRPr lang="en-US" altLang="zh-CN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39" y="1325561"/>
            <a:ext cx="9875837" cy="4581525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100783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592383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BeanNameUrlHandlerMapping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933990" cy="576064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根据</a:t>
            </a:r>
            <a:r>
              <a:rPr lang="en-US" altLang="zh-CN" dirty="0"/>
              <a:t>controller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名称来映射寻找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，默认开启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324919" y="6424637"/>
            <a:ext cx="8283007" cy="463550"/>
            <a:chOff x="1857356" y="5989638"/>
            <a:chExt cx="5710731" cy="463550"/>
          </a:xfrm>
        </p:grpSpPr>
        <p:pic>
          <p:nvPicPr>
            <p:cNvPr id="8" name="Picture 7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92300" y="5989638"/>
              <a:ext cx="663575" cy="46355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857356" y="6000768"/>
              <a:ext cx="5357850" cy="431800"/>
            </a:xfrm>
            <a:prstGeom prst="flowChartAlternateProcess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3254" y="6040329"/>
              <a:ext cx="507110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000364" y="6035693"/>
              <a:ext cx="4567723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spc="300" dirty="0" smtClean="0">
                  <a:solidFill>
                    <a:srgbClr val="FBFFFE"/>
                  </a:solidFill>
                </a:rPr>
                <a:t>演示示例：</a:t>
              </a:r>
              <a:r>
                <a:rPr lang="en-US" altLang="zh-CN" b="1" spc="300" dirty="0" err="1">
                  <a:solidFill>
                    <a:srgbClr val="FBFFFE"/>
                  </a:solidFill>
                </a:rPr>
                <a:t>BeanNameUrlHandlerMapping</a:t>
              </a:r>
              <a:endParaRPr lang="zh-CN" altLang="en-US" b="1" spc="300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5" y="1723678"/>
            <a:ext cx="4381500" cy="19050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37" y="1723678"/>
            <a:ext cx="6494463" cy="149542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21" y="3987799"/>
            <a:ext cx="9221005" cy="924669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388815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SimpleUrlHandlerMapping</a:t>
            </a:r>
            <a:endParaRPr lang="en-US" altLang="zh-CN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357925" cy="648072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根据</a:t>
            </a:r>
            <a:r>
              <a:rPr lang="en-US" altLang="zh-CN" dirty="0"/>
              <a:t>URL</a:t>
            </a:r>
            <a:r>
              <a:rPr lang="zh-CN" altLang="en-US" dirty="0"/>
              <a:t>来映射寻找</a:t>
            </a:r>
            <a:r>
              <a:rPr lang="en-US" altLang="zh-CN" dirty="0" smtClean="0"/>
              <a:t>controller</a:t>
            </a:r>
            <a:endParaRPr lang="en-US" altLang="zh-CN" dirty="0" smtClean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4919" y="6424637"/>
            <a:ext cx="7771178" cy="463550"/>
            <a:chOff x="1857356" y="5989638"/>
            <a:chExt cx="5357850" cy="463550"/>
          </a:xfrm>
        </p:grpSpPr>
        <p:pic>
          <p:nvPicPr>
            <p:cNvPr id="8" name="Picture 7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92300" y="5989638"/>
              <a:ext cx="663575" cy="46355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857356" y="6000768"/>
              <a:ext cx="5357850" cy="431800"/>
            </a:xfrm>
            <a:prstGeom prst="flowChartAlternateProcess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3254" y="6040329"/>
              <a:ext cx="507110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000364" y="6035693"/>
              <a:ext cx="3714776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spc="300" dirty="0" smtClean="0">
                  <a:solidFill>
                    <a:srgbClr val="FBFFFE"/>
                  </a:solidFill>
                </a:rPr>
                <a:t>演示示例：</a:t>
              </a:r>
              <a:r>
                <a:rPr lang="en-US" altLang="zh-CN" b="1" spc="300" dirty="0" err="1">
                  <a:solidFill>
                    <a:srgbClr val="FBFFFE"/>
                  </a:solidFill>
                </a:rPr>
                <a:t>SimpleUrlHandlerMapping</a:t>
              </a:r>
              <a:endParaRPr lang="zh-CN" altLang="en-US" b="1" spc="300" dirty="0">
                <a:solidFill>
                  <a:srgbClr val="FBFFFE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1744117"/>
            <a:ext cx="9556146" cy="216024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2769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388815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使用注解映射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Controller</a:t>
            </a:r>
            <a:endParaRPr lang="en-US" altLang="zh-CN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357925" cy="648072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可以通过注解的方式来</a:t>
            </a:r>
            <a:r>
              <a:rPr lang="zh-CN" altLang="en-US" dirty="0"/>
              <a:t>映射寻找</a:t>
            </a:r>
            <a:r>
              <a:rPr lang="en-US" altLang="zh-CN" dirty="0" smtClean="0"/>
              <a:t>controller</a:t>
            </a:r>
            <a:endParaRPr lang="en-US" altLang="zh-CN" dirty="0" smtClean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4919" y="6424637"/>
            <a:ext cx="7771178" cy="463550"/>
            <a:chOff x="1857356" y="5989638"/>
            <a:chExt cx="5357850" cy="463550"/>
          </a:xfrm>
        </p:grpSpPr>
        <p:pic>
          <p:nvPicPr>
            <p:cNvPr id="8" name="Picture 7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92300" y="5989638"/>
              <a:ext cx="663575" cy="46355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857356" y="6000768"/>
              <a:ext cx="5357850" cy="431800"/>
            </a:xfrm>
            <a:prstGeom prst="flowChartAlternateProcess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3254" y="6040329"/>
              <a:ext cx="507110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000364" y="6035693"/>
              <a:ext cx="3714776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spc="300" dirty="0" smtClean="0">
                  <a:solidFill>
                    <a:srgbClr val="FBFFFE"/>
                  </a:solidFill>
                </a:rPr>
                <a:t>演示示例：注解方式映射</a:t>
              </a:r>
              <a:r>
                <a:rPr lang="en-US" altLang="zh-CN" b="1" spc="300" dirty="0" smtClean="0">
                  <a:solidFill>
                    <a:srgbClr val="FBFFFE"/>
                  </a:solidFill>
                </a:rPr>
                <a:t>Controller</a:t>
              </a:r>
              <a:endParaRPr lang="zh-CN" altLang="en-US" b="1" spc="300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50" y="2896245"/>
            <a:ext cx="5430832" cy="27363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95" y="3975199"/>
            <a:ext cx="4143375" cy="16573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98" y="1744117"/>
            <a:ext cx="6209929" cy="9361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4685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使用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URL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模板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357925" cy="1008112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URI </a:t>
            </a:r>
            <a:r>
              <a:rPr lang="zh-CN" altLang="en-US" dirty="0"/>
              <a:t>模板就是在</a:t>
            </a:r>
            <a:r>
              <a:rPr lang="en-US" altLang="zh-CN" dirty="0"/>
              <a:t>URI</a:t>
            </a:r>
            <a:r>
              <a:rPr lang="zh-CN" altLang="en-US" dirty="0"/>
              <a:t>中给定一个变量，然后在映射的时候动态的给该变量赋值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13" y="3760340"/>
            <a:ext cx="7799387" cy="22002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813" y="2176165"/>
            <a:ext cx="5715000" cy="1362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>
            <a:off x="6717407" y="2516683"/>
            <a:ext cx="432048" cy="20357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13551" y="2516683"/>
            <a:ext cx="936104" cy="20357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034" y="5560541"/>
            <a:ext cx="6561137" cy="140017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@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RequestParam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357925" cy="1008112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使用 </a:t>
            </a:r>
            <a:r>
              <a:rPr lang="en-US" altLang="zh-CN" dirty="0"/>
              <a:t>@</a:t>
            </a:r>
            <a:r>
              <a:rPr lang="en-US" altLang="zh-CN" dirty="0" err="1"/>
              <a:t>RequestParam</a:t>
            </a:r>
            <a:r>
              <a:rPr lang="zh-CN" altLang="en-US" dirty="0"/>
              <a:t>绑定</a:t>
            </a:r>
            <a:r>
              <a:rPr lang="en-US" altLang="zh-CN" dirty="0" err="1"/>
              <a:t>HttpServletRequest</a:t>
            </a:r>
            <a:r>
              <a:rPr lang="zh-CN" altLang="en-US" dirty="0"/>
              <a:t>请求参数到控制器方法参数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5" y="2032149"/>
            <a:ext cx="9028113" cy="18478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4308822"/>
            <a:ext cx="6029325" cy="18669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GET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方法和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POST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方法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79" y="1168053"/>
            <a:ext cx="5295900" cy="141922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33" y="2968253"/>
            <a:ext cx="5619750" cy="26670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@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ResponseBody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357925" cy="1008112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ResponseBody</a:t>
            </a:r>
            <a:r>
              <a:rPr lang="en-US" altLang="zh-CN" dirty="0"/>
              <a:t> </a:t>
            </a:r>
            <a:r>
              <a:rPr lang="zh-CN" altLang="en-US" dirty="0"/>
              <a:t>注解返回响应体 直接将返回值序列化</a:t>
            </a:r>
            <a:r>
              <a:rPr lang="en-US" altLang="zh-CN" dirty="0" err="1"/>
              <a:t>json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23" y="2035175"/>
            <a:ext cx="5972175" cy="15811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23" y="3832349"/>
            <a:ext cx="7627937" cy="24193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71" y="2054225"/>
            <a:ext cx="3352800" cy="31242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861" y="5496892"/>
            <a:ext cx="5133975" cy="164782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19" y="5848573"/>
            <a:ext cx="4324350" cy="12192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@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RestController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357925" cy="1008112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@</a:t>
            </a:r>
            <a:r>
              <a:rPr lang="en-US" altLang="zh-CN" dirty="0" err="1"/>
              <a:t>RestController</a:t>
            </a:r>
            <a:r>
              <a:rPr lang="zh-CN" altLang="en-US" dirty="0"/>
              <a:t>注解相当于</a:t>
            </a:r>
            <a:r>
              <a:rPr lang="en-US" altLang="zh-CN" dirty="0"/>
              <a:t>@</a:t>
            </a:r>
            <a:r>
              <a:rPr lang="en-US" altLang="zh-CN" dirty="0" err="1"/>
              <a:t>ResponseBody</a:t>
            </a:r>
            <a:r>
              <a:rPr lang="en-US" altLang="zh-CN" dirty="0"/>
              <a:t> </a:t>
            </a:r>
            <a:r>
              <a:rPr lang="zh-CN" altLang="en-US" dirty="0"/>
              <a:t>＋ </a:t>
            </a:r>
            <a:r>
              <a:rPr lang="en-US" altLang="zh-CN" dirty="0"/>
              <a:t>@Controller</a:t>
            </a:r>
            <a:r>
              <a:rPr lang="zh-CN" altLang="en-US" dirty="0"/>
              <a:t>合在一起的作用。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5" y="2032149"/>
            <a:ext cx="6134100" cy="208597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89" y="4624437"/>
            <a:ext cx="4324350" cy="113347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535" y="2049760"/>
            <a:ext cx="4638675" cy="800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@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RequestBody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357925" cy="1008112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该注解用于读取</a:t>
            </a:r>
            <a:r>
              <a:rPr lang="en-US" altLang="zh-CN" dirty="0"/>
              <a:t>Request</a:t>
            </a:r>
            <a:r>
              <a:rPr lang="zh-CN" altLang="en-US" dirty="0"/>
              <a:t>请求的</a:t>
            </a:r>
            <a:r>
              <a:rPr lang="en-US" altLang="zh-CN" dirty="0"/>
              <a:t>body</a:t>
            </a:r>
            <a:r>
              <a:rPr lang="zh-CN" altLang="en-US" dirty="0"/>
              <a:t>部分数据，使用系统默认配置的</a:t>
            </a:r>
            <a:r>
              <a:rPr lang="en-US" altLang="zh-CN" dirty="0" err="1"/>
              <a:t>HttpMessageConveter</a:t>
            </a:r>
            <a:r>
              <a:rPr lang="zh-CN" altLang="en-US" dirty="0"/>
              <a:t>进行</a:t>
            </a:r>
            <a:r>
              <a:rPr lang="zh-CN" altLang="en-US" dirty="0" smtClean="0"/>
              <a:t>解析。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3" y="2104157"/>
            <a:ext cx="6086475" cy="22288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39" y="1956866"/>
            <a:ext cx="5676900" cy="429577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287181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Spring MVC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3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4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2C08-BA68-4756-BC6C-EDC89DB5A966}" type="datetime10">
              <a:rPr lang="zh-CN" altLang="en-US" smtClean="0"/>
              <a:t>14:14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FreeMarker2-1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880021"/>
            <a:ext cx="9357925" cy="1440160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 err="1"/>
              <a:t>FreeMarker</a:t>
            </a:r>
            <a:r>
              <a:rPr lang="zh-CN" altLang="en-US" dirty="0"/>
              <a:t>是一款模板引擎： 即一种基于模板和要改变的</a:t>
            </a:r>
            <a:r>
              <a:rPr lang="zh-CN" altLang="en-US" dirty="0" smtClean="0"/>
              <a:t>数据，并用</a:t>
            </a:r>
            <a:r>
              <a:rPr lang="zh-CN" altLang="en-US" dirty="0"/>
              <a:t>来生成输出文本（</a:t>
            </a:r>
            <a:r>
              <a:rPr lang="en-US" altLang="zh-CN" dirty="0"/>
              <a:t>HTML</a:t>
            </a:r>
            <a:r>
              <a:rPr lang="zh-CN" altLang="en-US" dirty="0"/>
              <a:t>网页、电子邮件、配置文件、源代码等）的通用工具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4" y="2320181"/>
            <a:ext cx="30384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99171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FreeMarker2-2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95" y="801990"/>
            <a:ext cx="7736592" cy="413380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73" y="1168053"/>
            <a:ext cx="6534150" cy="21907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19" y="5200501"/>
            <a:ext cx="4419600" cy="1343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735" y="2203450"/>
            <a:ext cx="2781300" cy="8858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858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67C8-A616-4D5A-AB61-0B49DD794AD7}" type="datetime10">
              <a:rPr lang="zh-CN" altLang="en-US" smtClean="0"/>
              <a:t>14:14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Spring MVC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2808312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MVC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框架和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Spring </a:t>
            </a:r>
            <a:r>
              <a:rPr lang="en-US" altLang="zh-CN" sz="2002" dirty="0" err="1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Mvc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5461-9E92-472E-A899-190152E27CD3}" type="datetime10">
              <a:rPr lang="zh-CN" altLang="en-US" smtClean="0"/>
              <a:t>14:14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准备工作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48854" y="1312069"/>
            <a:ext cx="7048095" cy="2736304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创建一个动态网站</a:t>
            </a:r>
            <a:endParaRPr lang="en-US" altLang="zh-CN" dirty="0" smtClean="0"/>
          </a:p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引入</a:t>
            </a:r>
            <a:r>
              <a:rPr lang="en-US" altLang="zh-CN" dirty="0" smtClean="0">
                <a:latin typeface="+mn-ea"/>
              </a:rPr>
              <a:t>Spring MVC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jar</a:t>
            </a:r>
            <a:r>
              <a:rPr lang="zh-CN" altLang="en-US" dirty="0" smtClean="0">
                <a:latin typeface="+mn-ea"/>
              </a:rPr>
              <a:t>包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4" y="1888133"/>
            <a:ext cx="4105324" cy="4032448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2009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Spring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MVC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框架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pic>
        <p:nvPicPr>
          <p:cNvPr id="6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23" y="3581400"/>
            <a:ext cx="77724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35946" y="990600"/>
            <a:ext cx="10150013" cy="2308324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0" dirty="0" smtClean="0">
                <a:latin typeface="Arial" pitchFamily="34" charset="0"/>
                <a:ea typeface="隶书" pitchFamily="49" charset="-122"/>
              </a:rPr>
              <a:t>Spring 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MVC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是结构最清晰的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MVC Model 2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实现</a:t>
            </a:r>
            <a:r>
              <a:rPr lang="zh-CN" altLang="en-US" b="0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b="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b="0" dirty="0" smtClean="0">
                <a:latin typeface="隶书" pitchFamily="49" charset="-122"/>
                <a:ea typeface="隶书" pitchFamily="49" charset="-122"/>
              </a:rPr>
              <a:t>它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Action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也不叫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Action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，而是称做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Controller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；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Controller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接收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request, response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参数，然后返回</a:t>
            </a:r>
            <a:r>
              <a:rPr lang="en-US" altLang="zh-CN" sz="2000" b="0" dirty="0" err="1">
                <a:latin typeface="Arial" pitchFamily="34" charset="0"/>
                <a:ea typeface="隶书" pitchFamily="49" charset="-122"/>
              </a:rPr>
              <a:t>ModelAndView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（其中的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Model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不是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Object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类型，而是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Map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类型）。但在其它的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Web Framework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中，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Action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返回值一般都只是一个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View Name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；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Model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则需要通过其它的途径（如</a:t>
            </a:r>
            <a:r>
              <a:rPr lang="en-US" altLang="zh-CN" sz="2000" b="0" dirty="0" err="1">
                <a:latin typeface="Arial" pitchFamily="34" charset="0"/>
                <a:ea typeface="隶书" pitchFamily="49" charset="-122"/>
              </a:rPr>
              <a:t>request.attribute</a:t>
            </a:r>
            <a:r>
              <a:rPr lang="zh-CN" altLang="en-US" sz="2000" b="0" dirty="0">
                <a:latin typeface="Arial" pitchFamily="34" charset="0"/>
                <a:ea typeface="隶书" pitchFamily="49" charset="-122"/>
              </a:rPr>
              <a:t>，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Context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参数，或</a:t>
            </a:r>
            <a:r>
              <a:rPr lang="en-US" altLang="zh-CN" sz="2000" b="0" dirty="0">
                <a:latin typeface="Arial" pitchFamily="34" charset="0"/>
                <a:ea typeface="隶书" pitchFamily="49" charset="-122"/>
              </a:rPr>
              <a:t>Action</a:t>
            </a: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本身的属性数据）传递上去。 </a:t>
            </a:r>
          </a:p>
        </p:txBody>
      </p:sp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Spring MVC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特点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00550" y="880021"/>
            <a:ext cx="10513168" cy="515218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b="0" dirty="0">
                <a:latin typeface="+mn-ea"/>
                <a:ea typeface="+mn-ea"/>
              </a:rPr>
              <a:t>清晰的角色</a:t>
            </a:r>
            <a:r>
              <a:rPr lang="zh-CN" altLang="en-US" b="0" dirty="0" smtClean="0">
                <a:latin typeface="+mn-ea"/>
                <a:ea typeface="+mn-ea"/>
              </a:rPr>
              <a:t>划分，</a:t>
            </a:r>
            <a:r>
              <a:rPr lang="zh-CN" altLang="en-US" b="0" dirty="0">
                <a:latin typeface="+mn-ea"/>
                <a:ea typeface="+mn-ea"/>
              </a:rPr>
              <a:t>每一个角色都可以由一个专门的对象来</a:t>
            </a:r>
            <a:r>
              <a:rPr lang="zh-CN" altLang="en-US" b="0" dirty="0" smtClean="0">
                <a:latin typeface="+mn-ea"/>
                <a:ea typeface="+mn-ea"/>
              </a:rPr>
              <a:t>实现：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sz="2000" b="0" dirty="0" smtClean="0">
                <a:latin typeface="+mn-ea"/>
                <a:ea typeface="+mn-ea"/>
              </a:rPr>
              <a:t>控制器</a:t>
            </a:r>
            <a:r>
              <a:rPr lang="zh-CN" altLang="en-US" sz="2000" b="0" dirty="0">
                <a:latin typeface="+mn-ea"/>
                <a:ea typeface="+mn-ea"/>
              </a:rPr>
              <a:t>（</a:t>
            </a:r>
            <a:r>
              <a:rPr lang="en-US" altLang="zh-CN" sz="2000" b="0" dirty="0">
                <a:latin typeface="+mn-ea"/>
                <a:ea typeface="+mn-ea"/>
              </a:rPr>
              <a:t>controller</a:t>
            </a:r>
            <a:r>
              <a:rPr lang="zh-CN" altLang="en-US" sz="2000" b="0" dirty="0" smtClean="0">
                <a:latin typeface="+mn-ea"/>
                <a:ea typeface="+mn-ea"/>
              </a:rPr>
              <a:t>）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sz="2000" b="0" dirty="0" smtClean="0">
                <a:latin typeface="+mn-ea"/>
                <a:ea typeface="+mn-ea"/>
              </a:rPr>
              <a:t>验证</a:t>
            </a:r>
            <a:r>
              <a:rPr lang="zh-CN" altLang="en-US" sz="2000" b="0" dirty="0">
                <a:latin typeface="+mn-ea"/>
                <a:ea typeface="+mn-ea"/>
              </a:rPr>
              <a:t>器（</a:t>
            </a:r>
            <a:r>
              <a:rPr lang="en-US" altLang="zh-CN" sz="2000" b="0" dirty="0">
                <a:latin typeface="+mn-ea"/>
                <a:ea typeface="+mn-ea"/>
              </a:rPr>
              <a:t>validator</a:t>
            </a:r>
            <a:r>
              <a:rPr lang="zh-CN" altLang="en-US" sz="2000" b="0" dirty="0" smtClean="0">
                <a:latin typeface="+mn-ea"/>
                <a:ea typeface="+mn-ea"/>
              </a:rPr>
              <a:t>）</a:t>
            </a:r>
            <a:endParaRPr lang="en-US" altLang="zh-CN" sz="2000" b="0" dirty="0"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sz="2000" b="0" dirty="0" smtClean="0">
                <a:latin typeface="+mn-ea"/>
                <a:ea typeface="+mn-ea"/>
              </a:rPr>
              <a:t>命令</a:t>
            </a:r>
            <a:r>
              <a:rPr lang="zh-CN" altLang="en-US" sz="2000" b="0" dirty="0">
                <a:latin typeface="+mn-ea"/>
                <a:ea typeface="+mn-ea"/>
              </a:rPr>
              <a:t>对象（</a:t>
            </a:r>
            <a:r>
              <a:rPr lang="en-US" altLang="zh-CN" sz="2000" b="0" dirty="0">
                <a:latin typeface="+mn-ea"/>
                <a:ea typeface="+mn-ea"/>
              </a:rPr>
              <a:t>command object</a:t>
            </a:r>
            <a:r>
              <a:rPr lang="zh-CN" altLang="en-US" sz="2000" b="0" dirty="0" smtClean="0">
                <a:latin typeface="+mn-ea"/>
                <a:ea typeface="+mn-ea"/>
              </a:rPr>
              <a:t>）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sz="2000" b="0" dirty="0" smtClean="0">
                <a:latin typeface="+mn-ea"/>
                <a:ea typeface="+mn-ea"/>
              </a:rPr>
              <a:t>表</a:t>
            </a:r>
            <a:r>
              <a:rPr lang="zh-CN" altLang="en-US" sz="2000" b="0" dirty="0">
                <a:latin typeface="+mn-ea"/>
                <a:ea typeface="+mn-ea"/>
              </a:rPr>
              <a:t>单对象（</a:t>
            </a:r>
            <a:r>
              <a:rPr lang="en-US" altLang="zh-CN" sz="2000" b="0" dirty="0">
                <a:latin typeface="+mn-ea"/>
                <a:ea typeface="+mn-ea"/>
              </a:rPr>
              <a:t>form object</a:t>
            </a:r>
            <a:r>
              <a:rPr lang="zh-CN" altLang="en-US" sz="2000" b="0" dirty="0" smtClean="0">
                <a:latin typeface="+mn-ea"/>
                <a:ea typeface="+mn-ea"/>
              </a:rPr>
              <a:t>）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sz="2000" b="0" dirty="0" smtClean="0">
                <a:latin typeface="+mn-ea"/>
                <a:ea typeface="+mn-ea"/>
              </a:rPr>
              <a:t>模型</a:t>
            </a:r>
            <a:r>
              <a:rPr lang="zh-CN" altLang="en-US" sz="2000" b="0" dirty="0">
                <a:latin typeface="+mn-ea"/>
                <a:ea typeface="+mn-ea"/>
              </a:rPr>
              <a:t>对象（</a:t>
            </a:r>
            <a:r>
              <a:rPr lang="en-US" altLang="zh-CN" sz="2000" b="0" dirty="0">
                <a:latin typeface="+mn-ea"/>
                <a:ea typeface="+mn-ea"/>
              </a:rPr>
              <a:t>model object</a:t>
            </a:r>
            <a:r>
              <a:rPr lang="zh-CN" altLang="en-US" sz="2000" b="0" dirty="0" smtClean="0">
                <a:latin typeface="+mn-ea"/>
                <a:ea typeface="+mn-ea"/>
              </a:rPr>
              <a:t>）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en-US" altLang="zh-CN" sz="2000" b="0" dirty="0" smtClean="0">
                <a:latin typeface="+mn-ea"/>
                <a:ea typeface="+mn-ea"/>
              </a:rPr>
              <a:t>Servlet</a:t>
            </a:r>
            <a:r>
              <a:rPr lang="zh-CN" altLang="en-US" sz="2000" b="0" dirty="0">
                <a:latin typeface="+mn-ea"/>
                <a:ea typeface="+mn-ea"/>
              </a:rPr>
              <a:t>分发器（</a:t>
            </a:r>
            <a:r>
              <a:rPr lang="en-US" altLang="zh-CN" sz="2000" b="0" dirty="0" err="1">
                <a:latin typeface="+mn-ea"/>
                <a:ea typeface="+mn-ea"/>
              </a:rPr>
              <a:t>DispatcherServlet</a:t>
            </a:r>
            <a:r>
              <a:rPr lang="zh-CN" altLang="en-US" sz="2000" b="0" dirty="0" smtClean="0">
                <a:latin typeface="+mn-ea"/>
                <a:ea typeface="+mn-ea"/>
              </a:rPr>
              <a:t>）</a:t>
            </a:r>
            <a:endParaRPr lang="en-US" altLang="zh-CN" sz="2000" b="0" dirty="0"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sz="2000" b="0" dirty="0" smtClean="0">
                <a:latin typeface="+mn-ea"/>
                <a:ea typeface="+mn-ea"/>
              </a:rPr>
              <a:t>处理器</a:t>
            </a:r>
            <a:r>
              <a:rPr lang="zh-CN" altLang="en-US" sz="2000" b="0" dirty="0">
                <a:latin typeface="+mn-ea"/>
                <a:ea typeface="+mn-ea"/>
              </a:rPr>
              <a:t>映射（</a:t>
            </a:r>
            <a:r>
              <a:rPr lang="en-US" altLang="zh-CN" sz="2000" b="0" dirty="0">
                <a:latin typeface="+mn-ea"/>
                <a:ea typeface="+mn-ea"/>
              </a:rPr>
              <a:t>handler mapping</a:t>
            </a:r>
            <a:r>
              <a:rPr lang="zh-CN" altLang="en-US" sz="2000" b="0" dirty="0" smtClean="0">
                <a:latin typeface="+mn-ea"/>
                <a:ea typeface="+mn-ea"/>
              </a:rPr>
              <a:t>）</a:t>
            </a:r>
            <a:endParaRPr lang="en-US" altLang="zh-CN" sz="2000" b="0" dirty="0" smtClean="0"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sz="2000" b="0" dirty="0" smtClean="0">
                <a:latin typeface="+mn-ea"/>
                <a:ea typeface="+mn-ea"/>
              </a:rPr>
              <a:t>视图</a:t>
            </a:r>
            <a:r>
              <a:rPr lang="zh-CN" altLang="en-US" sz="2000" b="0" dirty="0">
                <a:latin typeface="+mn-ea"/>
                <a:ea typeface="+mn-ea"/>
              </a:rPr>
              <a:t>解析器（</a:t>
            </a:r>
            <a:r>
              <a:rPr lang="en-US" altLang="zh-CN" sz="2000" b="0" dirty="0">
                <a:latin typeface="+mn-ea"/>
                <a:ea typeface="+mn-ea"/>
              </a:rPr>
              <a:t>view resolver</a:t>
            </a:r>
            <a:r>
              <a:rPr lang="zh-CN" altLang="en-US" sz="2000" b="0" dirty="0">
                <a:latin typeface="+mn-ea"/>
                <a:ea typeface="+mn-ea"/>
              </a:rPr>
              <a:t>）等</a:t>
            </a:r>
            <a:r>
              <a:rPr lang="zh-CN" altLang="en-US" sz="2000" b="0" dirty="0" smtClean="0">
                <a:latin typeface="+mn-ea"/>
                <a:ea typeface="+mn-ea"/>
              </a:rPr>
              <a:t>。</a:t>
            </a:r>
            <a:endParaRPr lang="zh-CN" altLang="en-US" sz="2000" b="0" dirty="0">
              <a:latin typeface="+mn-ea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b="0" dirty="0" smtClean="0">
                <a:latin typeface="+mn-ea"/>
                <a:ea typeface="+mn-ea"/>
              </a:rPr>
              <a:t>可以非常简单的设计出干净的</a:t>
            </a:r>
            <a:r>
              <a:rPr lang="en-US" altLang="zh-CN" b="0" dirty="0" smtClean="0">
                <a:latin typeface="+mn-ea"/>
                <a:ea typeface="+mn-ea"/>
              </a:rPr>
              <a:t>WEB</a:t>
            </a:r>
            <a:r>
              <a:rPr lang="zh-CN" altLang="en-US" b="0" dirty="0" smtClean="0">
                <a:latin typeface="+mn-ea"/>
                <a:ea typeface="+mn-ea"/>
              </a:rPr>
              <a:t>层，和薄薄的</a:t>
            </a:r>
            <a:r>
              <a:rPr lang="en-US" altLang="zh-CN" b="0" dirty="0" smtClean="0">
                <a:latin typeface="+mn-ea"/>
                <a:ea typeface="+mn-ea"/>
              </a:rPr>
              <a:t>WEB</a:t>
            </a:r>
            <a:r>
              <a:rPr lang="zh-CN" altLang="en-US" b="0" dirty="0" smtClean="0">
                <a:latin typeface="+mn-ea"/>
                <a:ea typeface="+mn-ea"/>
              </a:rPr>
              <a:t>层</a:t>
            </a:r>
            <a:endParaRPr lang="en-US" altLang="zh-CN" b="0" dirty="0" smtClean="0">
              <a:latin typeface="+mn-ea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b="0" dirty="0" smtClean="0">
                <a:latin typeface="+mn-ea"/>
                <a:ea typeface="+mn-ea"/>
              </a:rPr>
              <a:t>使用</a:t>
            </a:r>
            <a:r>
              <a:rPr lang="en-US" altLang="zh-CN" b="0" dirty="0" smtClean="0">
                <a:latin typeface="+mn-ea"/>
                <a:ea typeface="+mn-ea"/>
              </a:rPr>
              <a:t>Spring MVC</a:t>
            </a:r>
            <a:r>
              <a:rPr lang="zh-CN" altLang="en-US" b="0" dirty="0" smtClean="0">
                <a:latin typeface="+mn-ea"/>
                <a:ea typeface="+mn-ea"/>
              </a:rPr>
              <a:t>可以更加简洁地开发</a:t>
            </a:r>
            <a:r>
              <a:rPr lang="en-US" altLang="zh-CN" b="0" dirty="0" smtClean="0">
                <a:latin typeface="+mn-ea"/>
                <a:ea typeface="+mn-ea"/>
              </a:rPr>
              <a:t>WEB</a:t>
            </a:r>
            <a:r>
              <a:rPr lang="zh-CN" altLang="en-US" b="0" dirty="0" smtClean="0">
                <a:latin typeface="+mn-ea"/>
                <a:ea typeface="+mn-ea"/>
              </a:rPr>
              <a:t>层</a:t>
            </a:r>
            <a:endParaRPr lang="en-US" altLang="zh-CN" b="0" dirty="0" smtClean="0">
              <a:latin typeface="+mn-ea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r>
              <a:rPr lang="zh-CN" altLang="en-US" b="0" dirty="0" smtClean="0">
                <a:latin typeface="+mn-ea"/>
                <a:ea typeface="+mn-ea"/>
              </a:rPr>
              <a:t>天生与</a:t>
            </a:r>
            <a:r>
              <a:rPr lang="en-US" altLang="zh-CN" b="0" dirty="0" smtClean="0">
                <a:latin typeface="+mn-ea"/>
                <a:ea typeface="+mn-ea"/>
              </a:rPr>
              <a:t>Spring</a:t>
            </a:r>
            <a:r>
              <a:rPr lang="zh-CN" altLang="en-US" b="0" dirty="0" smtClean="0">
                <a:latin typeface="+mn-ea"/>
                <a:ea typeface="+mn-ea"/>
              </a:rPr>
              <a:t>框架集成（</a:t>
            </a:r>
            <a:r>
              <a:rPr lang="en-US" altLang="zh-CN" b="0" dirty="0" smtClean="0">
                <a:latin typeface="+mn-ea"/>
                <a:ea typeface="+mn-ea"/>
              </a:rPr>
              <a:t>IOC</a:t>
            </a:r>
            <a:r>
              <a:rPr lang="zh-CN" altLang="en-US" b="0" dirty="0" smtClean="0">
                <a:latin typeface="+mn-ea"/>
                <a:ea typeface="+mn-ea"/>
              </a:rPr>
              <a:t>、</a:t>
            </a:r>
            <a:r>
              <a:rPr lang="en-US" altLang="zh-CN" b="0" dirty="0" smtClean="0">
                <a:latin typeface="+mn-ea"/>
                <a:ea typeface="+mn-ea"/>
              </a:rPr>
              <a:t>AOP</a:t>
            </a:r>
            <a:r>
              <a:rPr lang="zh-CN" altLang="en-US" b="0" dirty="0" smtClean="0">
                <a:latin typeface="+mn-ea"/>
                <a:ea typeface="+mn-ea"/>
              </a:rPr>
              <a:t>等）</a:t>
            </a:r>
            <a:endParaRPr lang="en-US" altLang="zh-CN" b="0" dirty="0" smtClean="0">
              <a:latin typeface="+mn-ea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 typeface="Arial" pitchFamily="34" charset="0"/>
              <a:buBlip>
                <a:blip r:embed="rId3"/>
              </a:buBlip>
            </a:pPr>
            <a:endParaRPr lang="zh-CN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028775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520375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核心组件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DispatcherServlet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28775" y="927919"/>
            <a:ext cx="10585176" cy="3768526"/>
          </a:xfrm>
          <a:prstGeom prst="rect">
            <a:avLst/>
          </a:prstGeom>
          <a:ln>
            <a:solidFill>
              <a:srgbClr val="0147A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中央调度器</a:t>
            </a:r>
            <a:endParaRPr lang="en-US" altLang="zh-CN" dirty="0" smtClean="0">
              <a:latin typeface="+mn-ea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应用了“ </a:t>
            </a:r>
            <a:r>
              <a:rPr lang="en-US" altLang="zh-CN" dirty="0" smtClean="0">
                <a:latin typeface="+mn-ea"/>
              </a:rPr>
              <a:t>Front Controller</a:t>
            </a:r>
            <a:r>
              <a:rPr lang="zh-CN" altLang="en-US" dirty="0" smtClean="0">
                <a:latin typeface="+mn-ea"/>
              </a:rPr>
              <a:t>（前端控制器）</a:t>
            </a:r>
            <a:r>
              <a:rPr lang="en-US" altLang="zh-CN" dirty="0" smtClean="0">
                <a:latin typeface="+mn-ea"/>
              </a:rPr>
              <a:t>”</a:t>
            </a:r>
            <a:r>
              <a:rPr lang="zh-CN" altLang="en-US" dirty="0" smtClean="0">
                <a:latin typeface="+mn-ea"/>
              </a:rPr>
              <a:t>模式 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所有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Spring MVC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请求的中枢</a:t>
            </a:r>
            <a:r>
              <a:rPr lang="zh-CN" altLang="en-US" dirty="0" smtClean="0">
                <a:latin typeface="+mn-ea"/>
              </a:rPr>
              <a:t>。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继承了</a:t>
            </a:r>
            <a:r>
              <a:rPr lang="en-US" altLang="zh-CN" dirty="0" err="1" smtClean="0">
                <a:latin typeface="+mn-ea"/>
              </a:rPr>
              <a:t>HttpServlet</a:t>
            </a:r>
            <a:r>
              <a:rPr lang="zh-CN" altLang="en-US" dirty="0" smtClean="0">
                <a:latin typeface="+mn-ea"/>
              </a:rPr>
              <a:t>，是一个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，由</a:t>
            </a:r>
            <a:r>
              <a:rPr lang="en-US" altLang="zh-CN" dirty="0" err="1" smtClean="0">
                <a:latin typeface="+mn-ea"/>
              </a:rPr>
              <a:t>WebApplicationContext</a:t>
            </a:r>
            <a:r>
              <a:rPr lang="zh-CN" altLang="en-US" dirty="0" smtClean="0">
                <a:latin typeface="+mn-ea"/>
              </a:rPr>
              <a:t> 加载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如果不作其它配置，会加载默认组件</a:t>
            </a:r>
          </a:p>
        </p:txBody>
      </p:sp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配置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DispatcherServlet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8" y="1168053"/>
            <a:ext cx="7732713" cy="264795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192389"/>
            <a:ext cx="4419600" cy="200025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498" y="3536751"/>
            <a:ext cx="5143500" cy="28194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324919" y="6424637"/>
            <a:ext cx="7771178" cy="692386"/>
            <a:chOff x="1857356" y="5989638"/>
            <a:chExt cx="5357850" cy="692386"/>
          </a:xfrm>
        </p:grpSpPr>
        <p:pic>
          <p:nvPicPr>
            <p:cNvPr id="10" name="Picture 7" descr="说话气泡ne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892300" y="5989638"/>
              <a:ext cx="663575" cy="46355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</p:pic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857356" y="6000768"/>
              <a:ext cx="5357850" cy="431800"/>
            </a:xfrm>
            <a:prstGeom prst="flowChartAlternateProcess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93254" y="6040329"/>
              <a:ext cx="507110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000364" y="6035693"/>
              <a:ext cx="3714776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spc="300" dirty="0" smtClean="0">
                  <a:solidFill>
                    <a:srgbClr val="FBFFFE"/>
                  </a:solidFill>
                </a:rPr>
                <a:t>演示示例：测试配置中央调度器后的变化</a:t>
              </a:r>
              <a:endParaRPr lang="zh-CN" altLang="en-US" b="1" spc="300" dirty="0">
                <a:solidFill>
                  <a:srgbClr val="FBFFF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388815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核心组件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HandlerMapping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14:14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88815" y="997793"/>
            <a:ext cx="10369152" cy="5257800"/>
          </a:xfrm>
          <a:prstGeom prst="rect">
            <a:avLst/>
          </a:prstGeom>
          <a:ln>
            <a:solidFill>
              <a:srgbClr val="0147A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>
                <a:latin typeface="+mn-ea"/>
              </a:rPr>
              <a:t>将</a:t>
            </a:r>
            <a:r>
              <a:rPr lang="en-US" altLang="zh-CN" smtClean="0">
                <a:latin typeface="+mn-ea"/>
              </a:rPr>
              <a:t>web</a:t>
            </a:r>
            <a:r>
              <a:rPr lang="zh-CN" altLang="en-US" smtClean="0">
                <a:latin typeface="+mn-ea"/>
              </a:rPr>
              <a:t>请求映射到正确的处理器（</a:t>
            </a:r>
            <a:r>
              <a:rPr lang="en-US" altLang="zh-CN" smtClean="0">
                <a:latin typeface="+mn-ea"/>
              </a:rPr>
              <a:t>handler</a:t>
            </a:r>
            <a:r>
              <a:rPr lang="zh-CN" altLang="en-US" smtClean="0">
                <a:latin typeface="+mn-ea"/>
              </a:rPr>
              <a:t>）上 </a:t>
            </a:r>
            <a:r>
              <a:rPr lang="en-US" altLang="zh-CN" smtClean="0">
                <a:latin typeface="+mn-ea"/>
              </a:rPr>
              <a:t>, </a:t>
            </a:r>
            <a:r>
              <a:rPr lang="zh-CN" altLang="en-US" smtClean="0">
                <a:latin typeface="+mn-ea"/>
              </a:rPr>
              <a:t>通常是一个 </a:t>
            </a:r>
            <a:r>
              <a:rPr lang="en-US" altLang="zh-CN" smtClean="0">
                <a:latin typeface="+mn-ea"/>
              </a:rPr>
              <a:t>Controller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>
                <a:latin typeface="+mn-ea"/>
              </a:rPr>
              <a:t>不需用自定义处理器映射 </a:t>
            </a:r>
            <a:r>
              <a:rPr lang="en-US" altLang="zh-CN" smtClean="0">
                <a:latin typeface="+mn-ea"/>
              </a:rPr>
              <a:t> –</a:t>
            </a:r>
            <a:r>
              <a:rPr lang="zh-CN" altLang="en-US" smtClean="0">
                <a:latin typeface="+mn-ea"/>
              </a:rPr>
              <a:t>已经内置了很多处理器映射策略 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>
                <a:latin typeface="+mn-ea"/>
              </a:rPr>
              <a:t>在处理器映射中通过配置拦截器（包括处理器执行前、执行后、或者执行前后运行拦截器）将使其功能更强大 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2634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611</Words>
  <Application>Microsoft Office PowerPoint</Application>
  <PresentationFormat>自定义</PresentationFormat>
  <Paragraphs>111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2018-05-21T06:40:49Z</dcterms:modified>
</cp:coreProperties>
</file>