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19"/>
  </p:notesMasterIdLst>
  <p:handoutMasterIdLst>
    <p:handoutMasterId r:id="rId20"/>
  </p:handoutMasterIdLst>
  <p:sldIdLst>
    <p:sldId id="10072" r:id="rId2"/>
    <p:sldId id="10182" r:id="rId3"/>
    <p:sldId id="10183" r:id="rId4"/>
    <p:sldId id="10200" r:id="rId5"/>
    <p:sldId id="10199" r:id="rId6"/>
    <p:sldId id="10201" r:id="rId7"/>
    <p:sldId id="10202" r:id="rId8"/>
    <p:sldId id="10203" r:id="rId9"/>
    <p:sldId id="10204" r:id="rId10"/>
    <p:sldId id="10193" r:id="rId11"/>
    <p:sldId id="10205" r:id="rId12"/>
    <p:sldId id="10206" r:id="rId13"/>
    <p:sldId id="10207" r:id="rId14"/>
    <p:sldId id="10208" r:id="rId15"/>
    <p:sldId id="10209" r:id="rId16"/>
    <p:sldId id="10210" r:id="rId17"/>
    <p:sldId id="10187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BB5"/>
    <a:srgbClr val="0147A7"/>
    <a:srgbClr val="639CD3"/>
    <a:srgbClr val="1F497D"/>
    <a:srgbClr val="CA8F45"/>
    <a:srgbClr val="FDA98B"/>
    <a:srgbClr val="EA5751"/>
    <a:srgbClr val="DEC8AD"/>
    <a:srgbClr val="569582"/>
    <a:srgbClr val="09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13:30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388815" y="3020516"/>
            <a:ext cx="10153128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ORM</a:t>
            </a: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框架和</a:t>
            </a:r>
            <a:r>
              <a:rPr lang="en-US" altLang="zh-CN" sz="7200" b="1" kern="5000" spc="600" dirty="0" err="1" smtClean="0">
                <a:solidFill>
                  <a:srgbClr val="1F497D"/>
                </a:solidFill>
                <a:cs typeface="Arial" panose="020B0604020202020204" pitchFamily="34" charset="0"/>
              </a:rPr>
              <a:t>MyBatis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13:30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629174" y="2608213"/>
            <a:ext cx="79208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54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54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MyBatis</a:t>
            </a:r>
            <a:r>
              <a:rPr lang="zh-CN" altLang="en-US" sz="54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操作数据库</a:t>
            </a:r>
            <a:endParaRPr lang="zh-CN" altLang="en-US" sz="54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592288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ORM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框架和</a:t>
            </a:r>
            <a:r>
              <a:rPr lang="en-US" altLang="zh-CN" sz="2002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MyBatis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41D6-077D-4989-A5A0-8BD258216EA6}" type="datetime10">
              <a:rPr lang="zh-CN" altLang="en-US" smtClean="0"/>
              <a:t>13:30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全局配置文件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-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核心配置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2712" y="801990"/>
            <a:ext cx="11593288" cy="6340197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&lt;?xml version="1.0" encoding="UTF-8" ?&gt;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&lt;!DOCTYPE configuration</a:t>
            </a:r>
          </a:p>
          <a:p>
            <a:r>
              <a:rPr lang="en-US" altLang="zh-CN" sz="1400" dirty="0">
                <a:latin typeface="+mn-ea"/>
                <a:ea typeface="+mn-ea"/>
              </a:rPr>
              <a:t>  PUBLIC "-//mybatis.org//DTD </a:t>
            </a:r>
            <a:r>
              <a:rPr lang="en-US" altLang="zh-CN" sz="1400" dirty="0" err="1">
                <a:latin typeface="+mn-ea"/>
                <a:ea typeface="+mn-ea"/>
              </a:rPr>
              <a:t>Config</a:t>
            </a:r>
            <a:r>
              <a:rPr lang="en-US" altLang="zh-CN" sz="1400" dirty="0">
                <a:latin typeface="+mn-ea"/>
                <a:ea typeface="+mn-ea"/>
              </a:rPr>
              <a:t> 3.0//EN"</a:t>
            </a:r>
          </a:p>
          <a:p>
            <a:r>
              <a:rPr lang="en-US" altLang="zh-CN" sz="1400" dirty="0">
                <a:latin typeface="+mn-ea"/>
                <a:ea typeface="+mn-ea"/>
              </a:rPr>
              <a:t>  "http://mybatis.org/</a:t>
            </a:r>
            <a:r>
              <a:rPr lang="en-US" altLang="zh-CN" sz="1400" dirty="0" err="1">
                <a:latin typeface="+mn-ea"/>
                <a:ea typeface="+mn-ea"/>
              </a:rPr>
              <a:t>dtd</a:t>
            </a:r>
            <a:r>
              <a:rPr lang="en-US" altLang="zh-CN" sz="1400" dirty="0">
                <a:latin typeface="+mn-ea"/>
                <a:ea typeface="+mn-ea"/>
              </a:rPr>
              <a:t>/mybatis-3-config.dtd"&gt;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&lt;configuration&gt;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&lt;!-- </a:t>
            </a:r>
            <a:r>
              <a:rPr lang="zh-CN" altLang="en-US" sz="1400" dirty="0">
                <a:latin typeface="+mn-ea"/>
                <a:ea typeface="+mn-ea"/>
              </a:rPr>
              <a:t>引入外部配置文件，一般数据库连接参数放在属性文件中 </a:t>
            </a:r>
            <a:r>
              <a:rPr lang="en-US" altLang="zh-CN" sz="14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&lt;properties resource="</a:t>
            </a:r>
            <a:r>
              <a:rPr lang="en-US" altLang="zh-CN" sz="1400" dirty="0" err="1">
                <a:latin typeface="+mn-ea"/>
                <a:ea typeface="+mn-ea"/>
              </a:rPr>
              <a:t>mysql.properties</a:t>
            </a:r>
            <a:r>
              <a:rPr lang="en-US" altLang="zh-CN" sz="1400" dirty="0">
                <a:latin typeface="+mn-ea"/>
                <a:ea typeface="+mn-ea"/>
              </a:rPr>
              <a:t>"&gt;&lt;/properties&gt;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&lt;!-- </a:t>
            </a:r>
            <a:r>
              <a:rPr lang="zh-CN" altLang="en-US" sz="1400" dirty="0">
                <a:latin typeface="+mn-ea"/>
                <a:ea typeface="+mn-ea"/>
              </a:rPr>
              <a:t>配置</a:t>
            </a:r>
            <a:r>
              <a:rPr lang="en-US" altLang="zh-CN" sz="1400" dirty="0" err="1">
                <a:latin typeface="+mn-ea"/>
                <a:ea typeface="+mn-ea"/>
              </a:rPr>
              <a:t>mybatis</a:t>
            </a:r>
            <a:r>
              <a:rPr lang="zh-CN" altLang="en-US" sz="1400" dirty="0">
                <a:latin typeface="+mn-ea"/>
                <a:ea typeface="+mn-ea"/>
              </a:rPr>
              <a:t>运行环境，可以配置一个，或者很多环境，比如开发环境、测试环境、生产环境 </a:t>
            </a:r>
            <a:r>
              <a:rPr lang="en-US" altLang="zh-CN" sz="14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&lt;environments default="</a:t>
            </a:r>
            <a:r>
              <a:rPr lang="en-US" altLang="zh-CN" sz="1400" dirty="0" err="1">
                <a:latin typeface="+mn-ea"/>
                <a:ea typeface="+mn-ea"/>
              </a:rPr>
              <a:t>sms</a:t>
            </a:r>
            <a:r>
              <a:rPr lang="en-US" altLang="zh-CN" sz="1400" dirty="0">
                <a:latin typeface="+mn-ea"/>
                <a:ea typeface="+mn-ea"/>
              </a:rPr>
              <a:t>"&gt;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	&lt;environment id="</a:t>
            </a:r>
            <a:r>
              <a:rPr lang="en-US" altLang="zh-CN" sz="1400" dirty="0" err="1">
                <a:latin typeface="+mn-ea"/>
                <a:ea typeface="+mn-ea"/>
              </a:rPr>
              <a:t>sms</a:t>
            </a:r>
            <a:r>
              <a:rPr lang="en-US" altLang="zh-CN" sz="1400" dirty="0">
                <a:latin typeface="+mn-ea"/>
                <a:ea typeface="+mn-ea"/>
              </a:rPr>
              <a:t>"&gt;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	    &lt;!-- type="JDBC" </a:t>
            </a:r>
            <a:r>
              <a:rPr lang="zh-CN" altLang="en-US" sz="1400" dirty="0">
                <a:latin typeface="+mn-ea"/>
                <a:ea typeface="+mn-ea"/>
              </a:rPr>
              <a:t>代表使用</a:t>
            </a:r>
            <a:r>
              <a:rPr lang="en-US" altLang="zh-CN" sz="1400" dirty="0">
                <a:latin typeface="+mn-ea"/>
                <a:ea typeface="+mn-ea"/>
              </a:rPr>
              <a:t>JDBC</a:t>
            </a:r>
            <a:r>
              <a:rPr lang="zh-CN" altLang="en-US" sz="1400" dirty="0">
                <a:latin typeface="+mn-ea"/>
                <a:ea typeface="+mn-ea"/>
              </a:rPr>
              <a:t>的提交和回滚来管理事务 </a:t>
            </a:r>
            <a:r>
              <a:rPr lang="en-US" altLang="zh-CN" sz="14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 		&lt;</a:t>
            </a:r>
            <a:r>
              <a:rPr lang="en-US" altLang="zh-CN" sz="1400" dirty="0" err="1">
                <a:latin typeface="+mn-ea"/>
                <a:ea typeface="+mn-ea"/>
              </a:rPr>
              <a:t>transactionManager</a:t>
            </a:r>
            <a:r>
              <a:rPr lang="en-US" altLang="zh-CN" sz="1400" dirty="0">
                <a:latin typeface="+mn-ea"/>
                <a:ea typeface="+mn-ea"/>
              </a:rPr>
              <a:t> type="JDBC"/&gt;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 		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 		&lt;!-- </a:t>
            </a:r>
            <a:r>
              <a:rPr lang="en-US" altLang="zh-CN" sz="1400" dirty="0" err="1">
                <a:latin typeface="+mn-ea"/>
                <a:ea typeface="+mn-ea"/>
              </a:rPr>
              <a:t>mybatis</a:t>
            </a:r>
            <a:r>
              <a:rPr lang="zh-CN" altLang="en-US" sz="1400" dirty="0">
                <a:latin typeface="+mn-ea"/>
                <a:ea typeface="+mn-ea"/>
              </a:rPr>
              <a:t>提供了</a:t>
            </a:r>
            <a:r>
              <a:rPr lang="en-US" altLang="zh-CN" sz="1400" dirty="0">
                <a:latin typeface="+mn-ea"/>
                <a:ea typeface="+mn-ea"/>
              </a:rPr>
              <a:t>3</a:t>
            </a:r>
            <a:r>
              <a:rPr lang="zh-CN" altLang="en-US" sz="1400" dirty="0">
                <a:latin typeface="+mn-ea"/>
                <a:ea typeface="+mn-ea"/>
              </a:rPr>
              <a:t>种数据源类型，分别是：</a:t>
            </a:r>
            <a:r>
              <a:rPr lang="en-US" altLang="zh-CN" sz="1400" dirty="0">
                <a:latin typeface="+mn-ea"/>
                <a:ea typeface="+mn-ea"/>
              </a:rPr>
              <a:t>POOLED,UNPOOLED,JNDI 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 		&lt;!-- POOLED </a:t>
            </a:r>
            <a:r>
              <a:rPr lang="zh-CN" altLang="en-US" sz="1400" dirty="0">
                <a:latin typeface="+mn-ea"/>
                <a:ea typeface="+mn-ea"/>
              </a:rPr>
              <a:t>表示支持</a:t>
            </a:r>
            <a:r>
              <a:rPr lang="en-US" altLang="zh-CN" sz="1400" dirty="0">
                <a:latin typeface="+mn-ea"/>
                <a:ea typeface="+mn-ea"/>
              </a:rPr>
              <a:t>JDBC</a:t>
            </a:r>
            <a:r>
              <a:rPr lang="zh-CN" altLang="en-US" sz="1400" dirty="0">
                <a:latin typeface="+mn-ea"/>
                <a:ea typeface="+mn-ea"/>
              </a:rPr>
              <a:t>数据源连接池 </a:t>
            </a:r>
            <a:r>
              <a:rPr lang="en-US" altLang="zh-CN" sz="14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 		&lt;!-- UNPOOLED </a:t>
            </a:r>
            <a:r>
              <a:rPr lang="zh-CN" altLang="en-US" sz="1400" dirty="0">
                <a:latin typeface="+mn-ea"/>
                <a:ea typeface="+mn-ea"/>
              </a:rPr>
              <a:t>表示不支持数据源连接池 </a:t>
            </a:r>
            <a:r>
              <a:rPr lang="en-US" altLang="zh-CN" sz="14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 		&lt;!-- JNDI </a:t>
            </a:r>
            <a:r>
              <a:rPr lang="zh-CN" altLang="en-US" sz="1400" dirty="0">
                <a:latin typeface="+mn-ea"/>
                <a:ea typeface="+mn-ea"/>
              </a:rPr>
              <a:t>表示支持外部数据源连接池 </a:t>
            </a:r>
            <a:r>
              <a:rPr lang="en-US" altLang="zh-CN" sz="14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	&lt;</a:t>
            </a:r>
            <a:r>
              <a:rPr lang="en-US" altLang="zh-CN" sz="1400" dirty="0" err="1">
                <a:latin typeface="+mn-ea"/>
                <a:ea typeface="+mn-ea"/>
              </a:rPr>
              <a:t>dataSource</a:t>
            </a:r>
            <a:r>
              <a:rPr lang="en-US" altLang="zh-CN" sz="1400" dirty="0">
                <a:latin typeface="+mn-ea"/>
                <a:ea typeface="+mn-ea"/>
              </a:rPr>
              <a:t> type="POOLED"&gt;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		&lt;property name="driver" value="${driver}"/&gt;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		&lt;property name="</a:t>
            </a: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" value="${</a:t>
            </a: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}"/&gt;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		&lt;property name="username" value="${username}"/&gt;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		&lt;property name="password" value="${password}"/&gt;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	&lt;/</a:t>
            </a:r>
            <a:r>
              <a:rPr lang="en-US" altLang="zh-CN" sz="1400" dirty="0" err="1">
                <a:latin typeface="+mn-ea"/>
                <a:ea typeface="+mn-ea"/>
              </a:rPr>
              <a:t>dataSource</a:t>
            </a:r>
            <a:r>
              <a:rPr lang="en-US" altLang="zh-CN" sz="1400" dirty="0">
                <a:latin typeface="+mn-ea"/>
                <a:ea typeface="+mn-ea"/>
              </a:rPr>
              <a:t>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	&lt;/environment&gt;</a:t>
            </a:r>
          </a:p>
          <a:p>
            <a:r>
              <a:rPr lang="en-US" altLang="zh-CN" sz="1400" dirty="0">
                <a:latin typeface="+mn-ea"/>
                <a:ea typeface="+mn-ea"/>
              </a:rPr>
              <a:t>	&lt;/environments&gt;</a:t>
            </a:r>
          </a:p>
          <a:p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&lt;/configuration&gt;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83" y="1240061"/>
            <a:ext cx="4881431" cy="1224136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66873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880415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err="1" smtClean="0">
                <a:solidFill>
                  <a:srgbClr val="1F497D"/>
                </a:solidFill>
                <a:latin typeface="+mn-ea"/>
              </a:rPr>
              <a:t>SqlSessionFactory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和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SqlSession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2711" y="1168053"/>
            <a:ext cx="11953328" cy="4801314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MyBatis</a:t>
            </a:r>
            <a:r>
              <a:rPr lang="zh-CN" altLang="en-US" dirty="0">
                <a:latin typeface="+mn-ea"/>
                <a:ea typeface="+mn-ea"/>
              </a:rPr>
              <a:t>提供的</a:t>
            </a:r>
            <a:r>
              <a:rPr lang="en-US" altLang="zh-CN" dirty="0">
                <a:latin typeface="+mn-ea"/>
                <a:ea typeface="+mn-ea"/>
              </a:rPr>
              <a:t>Resources</a:t>
            </a:r>
            <a:r>
              <a:rPr lang="zh-CN" altLang="en-US" dirty="0">
                <a:latin typeface="+mn-ea"/>
                <a:ea typeface="+mn-ea"/>
              </a:rPr>
              <a:t>类加载</a:t>
            </a:r>
            <a:r>
              <a:rPr lang="en-US" altLang="zh-CN" dirty="0" err="1">
                <a:latin typeface="+mn-ea"/>
                <a:ea typeface="+mn-ea"/>
              </a:rPr>
              <a:t>mybatis</a:t>
            </a:r>
            <a:r>
              <a:rPr lang="zh-CN" altLang="en-US" dirty="0">
                <a:latin typeface="+mn-ea"/>
                <a:ea typeface="+mn-ea"/>
              </a:rPr>
              <a:t>的配置文件</a:t>
            </a:r>
          </a:p>
          <a:p>
            <a:r>
              <a:rPr lang="en-US" altLang="zh-CN" dirty="0" smtClean="0">
                <a:latin typeface="+mn-ea"/>
                <a:ea typeface="+mn-ea"/>
              </a:rPr>
              <a:t>Reader </a:t>
            </a:r>
            <a:r>
              <a:rPr lang="en-US" altLang="zh-CN" dirty="0" err="1">
                <a:latin typeface="+mn-ea"/>
                <a:ea typeface="+mn-ea"/>
              </a:rPr>
              <a:t>reader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dirty="0" err="1">
                <a:latin typeface="+mn-ea"/>
                <a:ea typeface="+mn-ea"/>
              </a:rPr>
              <a:t>Resources.getResourceAsReader</a:t>
            </a:r>
            <a:r>
              <a:rPr lang="en-US" altLang="zh-CN" dirty="0">
                <a:latin typeface="+mn-ea"/>
                <a:ea typeface="+mn-ea"/>
              </a:rPr>
              <a:t>("mybatis.cfg.xml");</a:t>
            </a:r>
          </a:p>
          <a:p>
            <a:r>
              <a:rPr lang="en-US" altLang="zh-CN" dirty="0">
                <a:latin typeface="+mn-ea"/>
                <a:ea typeface="+mn-ea"/>
              </a:rPr>
              <a:t>		</a:t>
            </a:r>
          </a:p>
          <a:p>
            <a:r>
              <a:rPr lang="en-US" altLang="zh-CN" dirty="0" smtClean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构建</a:t>
            </a:r>
            <a:r>
              <a:rPr lang="en-US" altLang="zh-CN" dirty="0" err="1">
                <a:latin typeface="+mn-ea"/>
                <a:ea typeface="+mn-ea"/>
              </a:rPr>
              <a:t>sqlSession</a:t>
            </a:r>
            <a:r>
              <a:rPr lang="zh-CN" altLang="en-US" dirty="0">
                <a:latin typeface="+mn-ea"/>
                <a:ea typeface="+mn-ea"/>
              </a:rPr>
              <a:t>的工厂</a:t>
            </a:r>
          </a:p>
          <a:p>
            <a:r>
              <a:rPr lang="en-US" altLang="zh-CN" dirty="0" err="1" smtClean="0">
                <a:latin typeface="+mn-ea"/>
                <a:ea typeface="+mn-ea"/>
              </a:rPr>
              <a:t>SqlSessionFactory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sessionFactory</a:t>
            </a:r>
            <a:r>
              <a:rPr lang="en-US" altLang="zh-CN" dirty="0">
                <a:latin typeface="+mn-ea"/>
                <a:ea typeface="+mn-ea"/>
              </a:rPr>
              <a:t> = new </a:t>
            </a:r>
            <a:r>
              <a:rPr lang="en-US" altLang="zh-CN" dirty="0" err="1">
                <a:latin typeface="+mn-ea"/>
                <a:ea typeface="+mn-ea"/>
              </a:rPr>
              <a:t>SqlSessionFactoryBuilder</a:t>
            </a:r>
            <a:r>
              <a:rPr lang="en-US" altLang="zh-CN" dirty="0">
                <a:latin typeface="+mn-ea"/>
                <a:ea typeface="+mn-ea"/>
              </a:rPr>
              <a:t>().build(reader);</a:t>
            </a:r>
          </a:p>
          <a:p>
            <a:r>
              <a:rPr lang="en-US" altLang="zh-CN" dirty="0">
                <a:latin typeface="+mn-ea"/>
                <a:ea typeface="+mn-ea"/>
              </a:rPr>
              <a:t>		</a:t>
            </a:r>
          </a:p>
          <a:p>
            <a:r>
              <a:rPr lang="en-US" altLang="zh-CN" dirty="0" err="1" smtClean="0">
                <a:latin typeface="+mn-ea"/>
                <a:ea typeface="+mn-ea"/>
              </a:rPr>
              <a:t>SqlSession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session = </a:t>
            </a:r>
            <a:r>
              <a:rPr lang="en-US" altLang="zh-CN" dirty="0" err="1">
                <a:latin typeface="+mn-ea"/>
                <a:ea typeface="+mn-ea"/>
              </a:rPr>
              <a:t>sessionFactory.openSession</a:t>
            </a:r>
            <a:r>
              <a:rPr lang="en-US" altLang="zh-CN" dirty="0">
                <a:latin typeface="+mn-ea"/>
                <a:ea typeface="+mn-ea"/>
              </a:rPr>
              <a:t>();</a:t>
            </a:r>
          </a:p>
          <a:p>
            <a:r>
              <a:rPr lang="en-US" altLang="zh-CN" dirty="0" err="1" smtClean="0">
                <a:latin typeface="+mn-ea"/>
                <a:ea typeface="+mn-ea"/>
              </a:rPr>
              <a:t>PreparedStatement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ps</a:t>
            </a:r>
            <a:r>
              <a:rPr lang="en-US" altLang="zh-CN" dirty="0">
                <a:latin typeface="+mn-ea"/>
                <a:ea typeface="+mn-ea"/>
              </a:rPr>
              <a:t>  = </a:t>
            </a:r>
            <a:r>
              <a:rPr lang="en-US" altLang="zh-CN" dirty="0" err="1">
                <a:latin typeface="+mn-ea"/>
                <a:ea typeface="+mn-ea"/>
              </a:rPr>
              <a:t>session.getConnection</a:t>
            </a:r>
            <a:r>
              <a:rPr lang="en-US" altLang="zh-CN" dirty="0">
                <a:latin typeface="+mn-ea"/>
                <a:ea typeface="+mn-ea"/>
              </a:rPr>
              <a:t>().</a:t>
            </a:r>
            <a:r>
              <a:rPr lang="en-US" altLang="zh-CN" dirty="0" err="1">
                <a:latin typeface="+mn-ea"/>
                <a:ea typeface="+mn-ea"/>
              </a:rPr>
              <a:t>prepareStatement</a:t>
            </a:r>
            <a:r>
              <a:rPr lang="en-US" altLang="zh-CN" dirty="0">
                <a:latin typeface="+mn-ea"/>
                <a:ea typeface="+mn-ea"/>
              </a:rPr>
              <a:t>("select * from </a:t>
            </a:r>
            <a:r>
              <a:rPr lang="en-US" altLang="zh-CN" dirty="0" err="1">
                <a:latin typeface="+mn-ea"/>
                <a:ea typeface="+mn-ea"/>
              </a:rPr>
              <a:t>UserInfo</a:t>
            </a:r>
            <a:r>
              <a:rPr lang="en-US" altLang="zh-CN" dirty="0">
                <a:latin typeface="+mn-ea"/>
                <a:ea typeface="+mn-ea"/>
              </a:rPr>
              <a:t>");</a:t>
            </a:r>
          </a:p>
          <a:p>
            <a:r>
              <a:rPr lang="en-US" altLang="zh-CN" dirty="0">
                <a:latin typeface="+mn-ea"/>
                <a:ea typeface="+mn-ea"/>
              </a:rPr>
              <a:t>		</a:t>
            </a:r>
          </a:p>
          <a:p>
            <a:r>
              <a:rPr lang="en-US" altLang="zh-CN" dirty="0" err="1" smtClean="0">
                <a:latin typeface="+mn-ea"/>
                <a:ea typeface="+mn-ea"/>
              </a:rPr>
              <a:t>ResultSet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rs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dirty="0" err="1">
                <a:latin typeface="+mn-ea"/>
                <a:ea typeface="+mn-ea"/>
              </a:rPr>
              <a:t>ps.executeQuery</a:t>
            </a:r>
            <a:r>
              <a:rPr lang="en-US" altLang="zh-CN" dirty="0">
                <a:latin typeface="+mn-ea"/>
                <a:ea typeface="+mn-ea"/>
              </a:rPr>
              <a:t>();</a:t>
            </a:r>
          </a:p>
          <a:p>
            <a:r>
              <a:rPr lang="en-US" altLang="zh-CN" dirty="0">
                <a:latin typeface="+mn-ea"/>
                <a:ea typeface="+mn-ea"/>
              </a:rPr>
              <a:t>		</a:t>
            </a:r>
          </a:p>
          <a:p>
            <a:r>
              <a:rPr lang="en-US" altLang="zh-CN" dirty="0" smtClean="0">
                <a:latin typeface="+mn-ea"/>
                <a:ea typeface="+mn-ea"/>
              </a:rPr>
              <a:t>while(</a:t>
            </a:r>
            <a:r>
              <a:rPr lang="en-US" altLang="zh-CN" dirty="0" err="1" smtClean="0">
                <a:latin typeface="+mn-ea"/>
                <a:ea typeface="+mn-ea"/>
              </a:rPr>
              <a:t>rs.next</a:t>
            </a:r>
            <a:r>
              <a:rPr lang="en-US" altLang="zh-CN" dirty="0">
                <a:latin typeface="+mn-ea"/>
                <a:ea typeface="+mn-ea"/>
              </a:rPr>
              <a:t>()){</a:t>
            </a:r>
          </a:p>
          <a:p>
            <a:r>
              <a:rPr lang="en-US" altLang="zh-CN" dirty="0">
                <a:latin typeface="+mn-ea"/>
                <a:ea typeface="+mn-ea"/>
              </a:rPr>
              <a:t>			</a:t>
            </a:r>
            <a:r>
              <a:rPr lang="en-US" altLang="zh-CN" dirty="0" err="1">
                <a:latin typeface="+mn-ea"/>
                <a:ea typeface="+mn-ea"/>
              </a:rPr>
              <a:t>System.out.println</a:t>
            </a:r>
            <a:r>
              <a:rPr lang="en-US" altLang="zh-CN" dirty="0">
                <a:latin typeface="+mn-ea"/>
                <a:ea typeface="+mn-ea"/>
              </a:rPr>
              <a:t>("username:"+</a:t>
            </a:r>
            <a:r>
              <a:rPr lang="en-US" altLang="zh-CN" dirty="0" err="1">
                <a:latin typeface="+mn-ea"/>
                <a:ea typeface="+mn-ea"/>
              </a:rPr>
              <a:t>rs.getString</a:t>
            </a:r>
            <a:r>
              <a:rPr lang="en-US" altLang="zh-CN" dirty="0">
                <a:latin typeface="+mn-ea"/>
                <a:ea typeface="+mn-ea"/>
              </a:rPr>
              <a:t>("Username")+",password:"+</a:t>
            </a:r>
            <a:r>
              <a:rPr lang="en-US" altLang="zh-CN" dirty="0" err="1">
                <a:latin typeface="+mn-ea"/>
                <a:ea typeface="+mn-ea"/>
              </a:rPr>
              <a:t>rs.getString</a:t>
            </a:r>
            <a:r>
              <a:rPr lang="en-US" altLang="zh-CN" dirty="0">
                <a:latin typeface="+mn-ea"/>
                <a:ea typeface="+mn-ea"/>
              </a:rPr>
              <a:t>("Password"));</a:t>
            </a:r>
          </a:p>
          <a:p>
            <a:r>
              <a:rPr lang="en-US" altLang="zh-CN" dirty="0" smtClean="0">
                <a:latin typeface="+mn-ea"/>
                <a:ea typeface="+mn-ea"/>
              </a:rPr>
              <a:t>}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		</a:t>
            </a:r>
          </a:p>
          <a:p>
            <a:r>
              <a:rPr lang="en-US" altLang="zh-CN" dirty="0" err="1" smtClean="0">
                <a:latin typeface="+mn-ea"/>
                <a:ea typeface="+mn-ea"/>
              </a:rPr>
              <a:t>ps.close</a:t>
            </a:r>
            <a:r>
              <a:rPr lang="en-US" altLang="zh-CN" dirty="0">
                <a:latin typeface="+mn-ea"/>
                <a:ea typeface="+mn-ea"/>
              </a:rPr>
              <a:t>();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5741" y="6177111"/>
            <a:ext cx="5357850" cy="463550"/>
            <a:chOff x="1857356" y="5989638"/>
            <a:chExt cx="5357850" cy="463550"/>
          </a:xfrm>
        </p:grpSpPr>
        <p:pic>
          <p:nvPicPr>
            <p:cNvPr id="8" name="Picture 7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2300" y="5989638"/>
              <a:ext cx="663575" cy="46355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857356" y="6000768"/>
              <a:ext cx="5357850" cy="431800"/>
            </a:xfrm>
            <a:prstGeom prst="flowChartAlternateProcess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3254" y="6040329"/>
              <a:ext cx="507110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000364" y="6035693"/>
              <a:ext cx="3714776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spc="300" dirty="0" smtClean="0">
                  <a:solidFill>
                    <a:srgbClr val="FBFFFE"/>
                  </a:solidFill>
                </a:rPr>
                <a:t>演示示例：创建</a:t>
              </a:r>
              <a:r>
                <a:rPr lang="en-US" altLang="zh-CN" b="1" spc="300" dirty="0" err="1" smtClean="0">
                  <a:solidFill>
                    <a:srgbClr val="FBFFFE"/>
                  </a:solidFill>
                </a:rPr>
                <a:t>SqlSession</a:t>
              </a:r>
              <a:endParaRPr lang="zh-CN" altLang="en-US" b="1" spc="300" dirty="0">
                <a:solidFill>
                  <a:srgbClr val="FBFFF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创建数据表的映射文件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81" y="1074737"/>
            <a:ext cx="6751637" cy="17145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2885529"/>
            <a:ext cx="7627937" cy="34671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对应的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Mapper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对象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15" y="1096045"/>
            <a:ext cx="58483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99763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注册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mapper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文件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4719" y="1168053"/>
            <a:ext cx="11521279" cy="3170099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&lt;mappers&gt;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&lt;!-- </a:t>
            </a:r>
            <a:r>
              <a:rPr lang="zh-CN" altLang="en-US" sz="2000" dirty="0">
                <a:latin typeface="+mn-ea"/>
                <a:ea typeface="+mn-ea"/>
              </a:rPr>
              <a:t>告知映射文件方式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，一个一个的配置</a:t>
            </a:r>
            <a:r>
              <a:rPr lang="en-US" altLang="zh-CN" sz="20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&lt;</a:t>
            </a:r>
            <a:r>
              <a:rPr lang="en-US" altLang="zh-CN" sz="2000" dirty="0">
                <a:latin typeface="+mn-ea"/>
                <a:ea typeface="+mn-ea"/>
              </a:rPr>
              <a:t>mapper resource="mapper/UserInfoMapper.xml"/&gt;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		</a:t>
            </a:r>
          </a:p>
          <a:p>
            <a:r>
              <a:rPr lang="en-US" altLang="zh-CN" sz="2000" dirty="0">
                <a:latin typeface="+mn-ea"/>
                <a:ea typeface="+mn-ea"/>
              </a:rPr>
              <a:t>		</a:t>
            </a: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&lt;!-- </a:t>
            </a:r>
            <a:r>
              <a:rPr lang="zh-CN" altLang="en-US" sz="2000" dirty="0">
                <a:latin typeface="+mn-ea"/>
                <a:ea typeface="+mn-ea"/>
              </a:rPr>
              <a:t>告知映射文件方式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，自动扫描：这种方式必须保证接口名（例如</a:t>
            </a:r>
            <a:r>
              <a:rPr lang="en-US" altLang="zh-CN" sz="2000" dirty="0" err="1">
                <a:latin typeface="+mn-ea"/>
                <a:ea typeface="+mn-ea"/>
              </a:rPr>
              <a:t>IUserInfoDao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r>
              <a:rPr lang="en-US" altLang="zh-CN" sz="2000" dirty="0">
                <a:latin typeface="+mn-ea"/>
                <a:ea typeface="+mn-ea"/>
              </a:rPr>
              <a:t>--&gt;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&lt;!-- 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xml</a:t>
            </a:r>
            <a:r>
              <a:rPr lang="zh-CN" altLang="en-US" sz="2000" dirty="0">
                <a:latin typeface="+mn-ea"/>
                <a:ea typeface="+mn-ea"/>
              </a:rPr>
              <a:t>名（</a:t>
            </a:r>
            <a:r>
              <a:rPr lang="en-US" altLang="zh-CN" sz="2000" dirty="0">
                <a:latin typeface="+mn-ea"/>
                <a:ea typeface="+mn-ea"/>
              </a:rPr>
              <a:t>IUserInfoDao.xml</a:t>
            </a:r>
            <a:r>
              <a:rPr lang="zh-CN" altLang="en-US" sz="2000" dirty="0">
                <a:latin typeface="+mn-ea"/>
                <a:ea typeface="+mn-ea"/>
              </a:rPr>
              <a:t>）相同，还必须在同一个包中</a:t>
            </a:r>
          </a:p>
          <a:p>
            <a:r>
              <a:rPr lang="zh-CN" altLang="en-US" sz="2000" dirty="0">
                <a:latin typeface="+mn-ea"/>
                <a:ea typeface="+mn-ea"/>
              </a:rPr>
              <a:t>	</a:t>
            </a:r>
            <a:r>
              <a:rPr lang="en-US" altLang="zh-CN" sz="2000" dirty="0" smtClean="0">
                <a:latin typeface="+mn-ea"/>
                <a:ea typeface="+mn-ea"/>
              </a:rPr>
              <a:t>&lt;</a:t>
            </a:r>
            <a:r>
              <a:rPr lang="en-US" altLang="zh-CN" sz="2000" dirty="0">
                <a:latin typeface="+mn-ea"/>
                <a:ea typeface="+mn-ea"/>
              </a:rPr>
              <a:t>package name="</a:t>
            </a:r>
            <a:r>
              <a:rPr lang="en-US" altLang="zh-CN" sz="2000" dirty="0" err="1">
                <a:latin typeface="+mn-ea"/>
                <a:ea typeface="+mn-ea"/>
              </a:rPr>
              <a:t>com.sms.dao</a:t>
            </a:r>
            <a:r>
              <a:rPr lang="en-US" altLang="zh-CN" sz="2000" dirty="0">
                <a:latin typeface="+mn-ea"/>
                <a:ea typeface="+mn-ea"/>
              </a:rPr>
              <a:t>" /&gt; --&gt;</a:t>
            </a:r>
          </a:p>
          <a:p>
            <a:r>
              <a:rPr lang="en-US" altLang="zh-CN" sz="2000" dirty="0">
                <a:latin typeface="+mn-ea"/>
                <a:ea typeface="+mn-ea"/>
              </a:rPr>
              <a:t>		</a:t>
            </a:r>
          </a:p>
          <a:p>
            <a:r>
              <a:rPr lang="en-US" altLang="zh-CN" sz="2000" dirty="0" smtClean="0">
                <a:latin typeface="+mn-ea"/>
                <a:ea typeface="+mn-ea"/>
              </a:rPr>
              <a:t>&lt;/</a:t>
            </a:r>
            <a:r>
              <a:rPr lang="en-US" altLang="zh-CN" sz="2000" dirty="0">
                <a:latin typeface="+mn-ea"/>
                <a:ea typeface="+mn-ea"/>
              </a:rPr>
              <a:t>mappers&gt;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99763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调用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mapper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操作数据库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71" y="1168053"/>
            <a:ext cx="9845975" cy="4248472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65479" y="2166873"/>
            <a:ext cx="86721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9763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13:30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ORM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MyBatis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701183" y="420486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318665" y="4123657"/>
            <a:ext cx="6007254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4000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MyBatis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操作数据库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5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6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13:30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845199" y="2880748"/>
            <a:ext cx="70567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ORM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和</a:t>
            </a:r>
            <a:r>
              <a:rPr lang="en-US" altLang="zh-CN" sz="6000" b="1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MyBatis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736304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ORM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框架和</a:t>
            </a:r>
            <a:r>
              <a:rPr lang="en-US" altLang="zh-CN" sz="2002" dirty="0" err="1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MyBatis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13:30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持久化与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ORM2-1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029498" y="1096045"/>
            <a:ext cx="7788274" cy="1009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持久化是程序数据在瞬时状态和持久状态间转换的过程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4388484" y="1939060"/>
            <a:ext cx="1714512" cy="1166758"/>
            <a:chOff x="5929322" y="2119366"/>
            <a:chExt cx="1714512" cy="1166758"/>
          </a:xfrm>
        </p:grpSpPr>
        <p:sp>
          <p:nvSpPr>
            <p:cNvPr id="9" name="AutoShape 27"/>
            <p:cNvSpPr>
              <a:spLocks noChangeArrowheads="1"/>
            </p:cNvSpPr>
            <p:nvPr/>
          </p:nvSpPr>
          <p:spPr bwMode="gray">
            <a:xfrm>
              <a:off x="6072198" y="2119366"/>
              <a:ext cx="714380" cy="571504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b="1" dirty="0" smtClean="0"/>
                <a:t>内存</a:t>
              </a:r>
              <a:endParaRPr lang="en-US" altLang="zh-CN" b="1" dirty="0" smtClean="0"/>
            </a:p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endParaRPr lang="zh-CN" altLang="en-US" b="1" dirty="0"/>
            </a:p>
          </p:txBody>
        </p:sp>
        <p:sp>
          <p:nvSpPr>
            <p:cNvPr id="10" name="AutoShape 27"/>
            <p:cNvSpPr>
              <a:spLocks noChangeArrowheads="1"/>
            </p:cNvSpPr>
            <p:nvPr/>
          </p:nvSpPr>
          <p:spPr bwMode="gray">
            <a:xfrm>
              <a:off x="5929322" y="2428868"/>
              <a:ext cx="1714512" cy="85725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600" b="1" dirty="0" smtClean="0"/>
                <a:t>姓名：小颖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600" b="1" dirty="0" smtClean="0"/>
                <a:t>性别：女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600" b="1" dirty="0" smtClean="0"/>
                <a:t>特长：英语</a:t>
              </a:r>
              <a:endParaRPr lang="zh-CN" altLang="en-US" sz="1600" b="1" dirty="0"/>
            </a:p>
          </p:txBody>
        </p:sp>
      </p:grpSp>
      <p:sp>
        <p:nvSpPr>
          <p:cNvPr id="11" name="AutoShape 27"/>
          <p:cNvSpPr>
            <a:spLocks noChangeArrowheads="1"/>
          </p:cNvSpPr>
          <p:nvPr/>
        </p:nvSpPr>
        <p:spPr bwMode="gray">
          <a:xfrm>
            <a:off x="4174170" y="3320132"/>
            <a:ext cx="2928958" cy="121444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JDBC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…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 smtClean="0"/>
              <a:t>Stmt.execute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“ 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＂</a:t>
            </a:r>
            <a:r>
              <a:rPr lang="en-US" altLang="zh-CN" b="1" dirty="0" smtClean="0"/>
              <a:t>)</a:t>
            </a:r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031294" y="4820330"/>
            <a:ext cx="3225813" cy="1500198"/>
            <a:chOff x="5572132" y="5000636"/>
            <a:chExt cx="3225813" cy="1500198"/>
          </a:xfrm>
        </p:grpSpPr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5572132" y="5000636"/>
              <a:ext cx="3225813" cy="1500198"/>
            </a:xfrm>
            <a:prstGeom prst="can">
              <a:avLst>
                <a:gd name="adj" fmla="val 20218"/>
              </a:avLst>
            </a:prstGeom>
            <a:gradFill rotWithShape="0">
              <a:gsLst>
                <a:gs pos="0">
                  <a:srgbClr val="0099CC"/>
                </a:gs>
                <a:gs pos="50000">
                  <a:srgbClr val="66CCFF"/>
                </a:gs>
                <a:gs pos="100000">
                  <a:srgbClr val="0099CC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 sz="1800" b="1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/>
            <a:srcRect l="5034" t="76742" r="29754" b="3095"/>
            <a:stretch>
              <a:fillRect/>
            </a:stretch>
          </p:blipFill>
          <p:spPr bwMode="auto">
            <a:xfrm>
              <a:off x="5857884" y="5500702"/>
              <a:ext cx="2776557" cy="7858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5" name="下箭头 14"/>
          <p:cNvSpPr/>
          <p:nvPr/>
        </p:nvSpPr>
        <p:spPr bwMode="auto">
          <a:xfrm>
            <a:off x="5317178" y="4463140"/>
            <a:ext cx="500066" cy="490776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6172870" y="2248562"/>
            <a:ext cx="39306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瞬时状态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7253964" y="5391834"/>
            <a:ext cx="19923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r>
              <a:rPr lang="zh-CN" altLang="en-US" sz="2000" b="1" kern="0" dirty="0" smtClean="0">
                <a:latin typeface="+mn-lt"/>
                <a:ea typeface="+mn-ea"/>
              </a:rPr>
              <a:t>持久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</a:t>
            </a:r>
          </a:p>
        </p:txBody>
      </p:sp>
      <p:sp>
        <p:nvSpPr>
          <p:cNvPr id="18" name="下箭头 17"/>
          <p:cNvSpPr/>
          <p:nvPr/>
        </p:nvSpPr>
        <p:spPr bwMode="auto">
          <a:xfrm flipV="1">
            <a:off x="5317178" y="3034380"/>
            <a:ext cx="500066" cy="490776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持久化与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ORM2-2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461546" y="1276351"/>
            <a:ext cx="7645398" cy="5010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ORM</a:t>
            </a:r>
            <a:r>
              <a:rPr lang="zh-CN" altLang="en-US" smtClean="0"/>
              <a:t>（</a:t>
            </a:r>
            <a:r>
              <a:rPr lang="en-US" altLang="zh-CN" smtClean="0"/>
              <a:t>Object Relational Mapping</a:t>
            </a:r>
            <a:r>
              <a:rPr lang="zh-CN" altLang="en-US" smtClean="0"/>
              <a:t>）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编写程序的时候，以面向对象的方式处理数据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保存数据的时候，却以关系型数据库的方式存储</a:t>
            </a:r>
          </a:p>
          <a:p>
            <a:pPr fontAlgn="auto">
              <a:spcAft>
                <a:spcPts val="0"/>
              </a:spcAft>
            </a:pPr>
            <a:r>
              <a:rPr lang="en-US" altLang="zh-CN" smtClean="0"/>
              <a:t>ORM</a:t>
            </a:r>
            <a:r>
              <a:rPr lang="zh-CN" altLang="en-US" smtClean="0"/>
              <a:t>解决方案包含下面四个部分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在持久化对象上执行基本的增、删、改、查操作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对持久化对象提供一种查询语言或者</a:t>
            </a:r>
            <a:r>
              <a:rPr lang="en-US" altLang="zh-CN" smtClean="0"/>
              <a:t>API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对象关系映射工具</a:t>
            </a:r>
          </a:p>
          <a:p>
            <a:pPr lvl="1" fontAlgn="auto">
              <a:spcAft>
                <a:spcPts val="0"/>
              </a:spcAft>
            </a:pPr>
            <a:r>
              <a:rPr lang="zh-CN" altLang="en-US" smtClean="0"/>
              <a:t>提供与事务对象交互、执行检查、延迟加载以及其他优化功能</a:t>
            </a:r>
            <a:r>
              <a:rPr lang="en-US" altLang="zh-CN" smtClean="0"/>
              <a:t>	</a:t>
            </a:r>
            <a:endParaRPr lang="zh-CN" altLang="en-US" dirty="0" smtClean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3276" y="2500306"/>
            <a:ext cx="4214842" cy="2080846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类：</a:t>
            </a:r>
            <a:r>
              <a:rPr lang="en-US" altLang="zh-CN" b="1" dirty="0" smtClean="0"/>
              <a:t>User        </a:t>
            </a:r>
            <a:r>
              <a:rPr lang="zh-CN" altLang="en-US" b="1" dirty="0" smtClean="0"/>
              <a:t>表：</a:t>
            </a:r>
            <a:r>
              <a:rPr lang="en-US" altLang="zh-CN" b="1" dirty="0" smtClean="0"/>
              <a:t>TBL_USER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48572"/>
              </p:ext>
            </p:extLst>
          </p:nvPr>
        </p:nvGraphicFramePr>
        <p:xfrm>
          <a:off x="4201340" y="3009516"/>
          <a:ext cx="3732577" cy="13573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99673"/>
                <a:gridCol w="2132904"/>
              </a:tblGrid>
              <a:tr h="339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字段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Sex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skill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skill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77656" y="1009252"/>
            <a:ext cx="2357454" cy="1166758"/>
            <a:chOff x="5929322" y="2119366"/>
            <a:chExt cx="2357454" cy="1166758"/>
          </a:xfrm>
        </p:grpSpPr>
        <p:sp>
          <p:nvSpPr>
            <p:cNvPr id="11" name="AutoShape 27"/>
            <p:cNvSpPr>
              <a:spLocks noChangeArrowheads="1"/>
            </p:cNvSpPr>
            <p:nvPr/>
          </p:nvSpPr>
          <p:spPr bwMode="gray">
            <a:xfrm>
              <a:off x="6072198" y="2119366"/>
              <a:ext cx="1428760" cy="571504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b="1" dirty="0" smtClean="0"/>
                <a:t>User</a:t>
              </a:r>
              <a:r>
                <a:rPr lang="zh-CN" altLang="en-US" b="1" dirty="0" smtClean="0"/>
                <a:t>对象</a:t>
              </a:r>
              <a:endParaRPr lang="en-US" altLang="zh-CN" b="1" dirty="0" smtClean="0"/>
            </a:p>
            <a:p>
              <a:pPr marL="285750" indent="-285750" eaLnBrk="0" hangingPunct="0">
                <a:buClr>
                  <a:srgbClr val="233DA9"/>
                </a:buClr>
                <a:buSzPct val="80000"/>
                <a:defRPr/>
              </a:pPr>
              <a:endParaRPr lang="zh-CN" altLang="en-US" b="1" dirty="0"/>
            </a:p>
          </p:txBody>
        </p:sp>
        <p:sp>
          <p:nvSpPr>
            <p:cNvPr id="12" name="AutoShape 27"/>
            <p:cNvSpPr>
              <a:spLocks noChangeArrowheads="1"/>
            </p:cNvSpPr>
            <p:nvPr/>
          </p:nvSpPr>
          <p:spPr bwMode="gray">
            <a:xfrm>
              <a:off x="5929322" y="2428868"/>
              <a:ext cx="2357454" cy="85725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1600" b="1" dirty="0" smtClean="0"/>
                <a:t>name</a:t>
              </a:r>
              <a:r>
                <a:rPr lang="zh-CN" altLang="en-US" sz="1600" b="1" dirty="0" smtClean="0"/>
                <a:t>：小颖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1600" b="1" dirty="0" smtClean="0"/>
                <a:t>sex</a:t>
              </a:r>
              <a:r>
                <a:rPr lang="zh-CN" altLang="en-US" sz="1600" b="1" dirty="0" smtClean="0"/>
                <a:t>：女</a:t>
              </a:r>
              <a:endParaRPr lang="en-US" altLang="zh-CN" sz="1600" b="1" dirty="0" smtClean="0"/>
            </a:p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en-US" altLang="zh-CN" sz="1600" b="1" dirty="0" smtClean="0"/>
                <a:t>skill</a:t>
              </a:r>
              <a:r>
                <a:rPr lang="zh-CN" altLang="en-US" sz="1600" b="1" dirty="0" smtClean="0"/>
                <a:t>：英语、程序设计</a:t>
              </a:r>
              <a:endParaRPr lang="zh-CN" altLang="en-US" sz="16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52239" y="4795466"/>
            <a:ext cx="3225813" cy="1500198"/>
            <a:chOff x="5572132" y="5000636"/>
            <a:chExt cx="3225813" cy="1500198"/>
          </a:xfrm>
        </p:grpSpPr>
        <p:sp>
          <p:nvSpPr>
            <p:cNvPr id="14" name="AutoShape 45"/>
            <p:cNvSpPr>
              <a:spLocks noChangeArrowheads="1"/>
            </p:cNvSpPr>
            <p:nvPr/>
          </p:nvSpPr>
          <p:spPr bwMode="auto">
            <a:xfrm>
              <a:off x="5572132" y="5000636"/>
              <a:ext cx="3225813" cy="1500198"/>
            </a:xfrm>
            <a:prstGeom prst="can">
              <a:avLst>
                <a:gd name="adj" fmla="val 20218"/>
              </a:avLst>
            </a:prstGeom>
            <a:gradFill rotWithShape="0">
              <a:gsLst>
                <a:gs pos="0">
                  <a:srgbClr val="0099CC"/>
                </a:gs>
                <a:gs pos="50000">
                  <a:srgbClr val="66CCFF"/>
                </a:gs>
                <a:gs pos="100000">
                  <a:srgbClr val="0099CC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 sz="1800" b="1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/>
            <a:srcRect l="46835" t="71998" r="1266" b="12197"/>
            <a:stretch>
              <a:fillRect/>
            </a:stretch>
          </p:blipFill>
          <p:spPr bwMode="auto">
            <a:xfrm>
              <a:off x="5730248" y="5556900"/>
              <a:ext cx="2928958" cy="64294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249556" y="3214686"/>
            <a:ext cx="22860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关系映射</a:t>
            </a:r>
          </a:p>
        </p:txBody>
      </p:sp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MyBatis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的前世今生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48855" y="1312069"/>
            <a:ext cx="8229600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zh-CN" smtClean="0">
              <a:latin typeface="宋体" charset="-122"/>
            </a:endParaRPr>
          </a:p>
          <a:p>
            <a:pPr fontAlgn="auto">
              <a:spcAft>
                <a:spcPts val="0"/>
              </a:spcAft>
            </a:pPr>
            <a:r>
              <a:rPr lang="en-US" altLang="en-US" smtClean="0">
                <a:latin typeface="宋体" charset="-122"/>
              </a:rPr>
              <a:t>MyBatis</a:t>
            </a:r>
            <a:r>
              <a:rPr lang="zh-CN" altLang="en-US" smtClean="0">
                <a:latin typeface="宋体" charset="-122"/>
              </a:rPr>
              <a:t>的前身就是</a:t>
            </a:r>
            <a:r>
              <a:rPr lang="en-US" altLang="en-US" smtClean="0">
                <a:latin typeface="宋体" charset="-122"/>
              </a:rPr>
              <a:t>iBatis,iBatis</a:t>
            </a:r>
            <a:r>
              <a:rPr lang="zh-CN" altLang="en-US" smtClean="0">
                <a:latin typeface="宋体" charset="-122"/>
              </a:rPr>
              <a:t>本是由</a:t>
            </a:r>
            <a:r>
              <a:rPr lang="en-US" altLang="zh-CN" smtClean="0"/>
              <a:t>Clinton Begin</a:t>
            </a:r>
            <a:r>
              <a:rPr lang="zh-CN" altLang="en-US" smtClean="0"/>
              <a:t>开发，后来捐给</a:t>
            </a:r>
            <a:r>
              <a:rPr lang="en-US" altLang="zh-CN" smtClean="0">
                <a:latin typeface="宋体" charset="-122"/>
              </a:rPr>
              <a:t>A</a:t>
            </a:r>
            <a:r>
              <a:rPr lang="en-US" altLang="en-US" smtClean="0">
                <a:latin typeface="宋体" charset="-122"/>
              </a:rPr>
              <a:t>pache</a:t>
            </a:r>
            <a:r>
              <a:rPr lang="zh-CN" altLang="en-US" smtClean="0">
                <a:latin typeface="宋体" charset="-122"/>
              </a:rPr>
              <a:t>基金会，成立了</a:t>
            </a:r>
            <a:r>
              <a:rPr lang="en-US" altLang="zh-CN" smtClean="0">
                <a:latin typeface="宋体" charset="-122"/>
              </a:rPr>
              <a:t>iBatis</a:t>
            </a:r>
            <a:r>
              <a:rPr lang="zh-CN" altLang="en-US" smtClean="0">
                <a:latin typeface="宋体" charset="-122"/>
              </a:rPr>
              <a:t>开源项目</a:t>
            </a:r>
            <a:r>
              <a:rPr lang="zh-CN" altLang="en-US" smtClean="0"/>
              <a:t>。</a:t>
            </a:r>
            <a:r>
              <a:rPr lang="en-US" altLang="zh-CN" smtClean="0">
                <a:latin typeface="宋体" charset="-122"/>
              </a:rPr>
              <a:t>2010</a:t>
            </a:r>
            <a:r>
              <a:rPr lang="zh-CN" altLang="en-US" smtClean="0">
                <a:latin typeface="宋体" charset="-122"/>
              </a:rPr>
              <a:t>年</a:t>
            </a:r>
            <a:r>
              <a:rPr lang="en-US" altLang="zh-CN" smtClean="0">
                <a:latin typeface="宋体" charset="-122"/>
              </a:rPr>
              <a:t>5</a:t>
            </a:r>
            <a:r>
              <a:rPr lang="zh-CN" altLang="en-US" smtClean="0">
                <a:latin typeface="宋体" charset="-122"/>
              </a:rPr>
              <a:t>月该项目由</a:t>
            </a:r>
            <a:r>
              <a:rPr lang="en-US" altLang="zh-CN" smtClean="0">
                <a:latin typeface="宋体" charset="-122"/>
              </a:rPr>
              <a:t>A</a:t>
            </a:r>
            <a:r>
              <a:rPr lang="en-US" altLang="en-US" smtClean="0">
                <a:latin typeface="宋体" charset="-122"/>
              </a:rPr>
              <a:t>pahce</a:t>
            </a:r>
            <a:r>
              <a:rPr lang="zh-CN" altLang="en-US" smtClean="0">
                <a:latin typeface="宋体" charset="-122"/>
              </a:rPr>
              <a:t>基金会迁移到了</a:t>
            </a:r>
            <a:r>
              <a:rPr lang="en-US" altLang="zh-CN" smtClean="0">
                <a:latin typeface="宋体" charset="-122"/>
              </a:rPr>
              <a:t>G</a:t>
            </a:r>
            <a:r>
              <a:rPr lang="en-US" altLang="en-US" smtClean="0">
                <a:latin typeface="宋体" charset="-122"/>
              </a:rPr>
              <a:t>oogle</a:t>
            </a:r>
            <a:r>
              <a:rPr lang="en-US" altLang="zh-CN" smtClean="0">
                <a:latin typeface="宋体" charset="-122"/>
              </a:rPr>
              <a:t> C</a:t>
            </a:r>
            <a:r>
              <a:rPr lang="en-US" altLang="en-US" smtClean="0">
                <a:latin typeface="宋体" charset="-122"/>
              </a:rPr>
              <a:t>ode，</a:t>
            </a:r>
            <a:r>
              <a:rPr lang="zh-CN" altLang="en-US" smtClean="0">
                <a:latin typeface="宋体" charset="-122"/>
              </a:rPr>
              <a:t>并且改名为</a:t>
            </a:r>
            <a:r>
              <a:rPr lang="en-US" altLang="zh-CN" smtClean="0">
                <a:latin typeface="宋体" charset="-122"/>
              </a:rPr>
              <a:t>M</a:t>
            </a:r>
            <a:r>
              <a:rPr lang="en-US" altLang="en-US" smtClean="0">
                <a:latin typeface="宋体" charset="-122"/>
              </a:rPr>
              <a:t>y</a:t>
            </a:r>
            <a:r>
              <a:rPr lang="en-US" altLang="zh-CN" smtClean="0">
                <a:latin typeface="宋体" charset="-122"/>
              </a:rPr>
              <a:t>B</a:t>
            </a:r>
            <a:r>
              <a:rPr lang="en-US" altLang="en-US" smtClean="0">
                <a:latin typeface="宋体" charset="-122"/>
              </a:rPr>
              <a:t>atis</a:t>
            </a:r>
            <a:r>
              <a:rPr lang="zh-CN" altLang="en-US" smtClean="0">
                <a:latin typeface="宋体" charset="-122"/>
              </a:rPr>
              <a:t>。</a:t>
            </a:r>
            <a:endParaRPr lang="en-US" altLang="en-US" smtClean="0">
              <a:latin typeface="宋体" charset="-122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MyBatis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介绍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35946" y="1312069"/>
            <a:ext cx="8229600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mtClean="0">
                <a:latin typeface="宋体" charset="-122"/>
              </a:rPr>
              <a:t>MyBatis</a:t>
            </a:r>
            <a:r>
              <a:rPr lang="zh-CN" altLang="en-US" smtClean="0">
                <a:latin typeface="宋体" charset="-122"/>
              </a:rPr>
              <a:t>是一个数据持久层</a:t>
            </a:r>
            <a:r>
              <a:rPr lang="en-US" altLang="zh-CN" smtClean="0">
                <a:latin typeface="宋体" charset="-122"/>
              </a:rPr>
              <a:t>(</a:t>
            </a:r>
            <a:r>
              <a:rPr lang="en-US" altLang="zh-CN" smtClean="0"/>
              <a:t>ORM</a:t>
            </a:r>
            <a:r>
              <a:rPr lang="en-US" altLang="en-US" smtClean="0">
                <a:latin typeface="宋体" charset="-122"/>
              </a:rPr>
              <a:t>)</a:t>
            </a:r>
            <a:r>
              <a:rPr lang="zh-CN" altLang="en-US" smtClean="0">
                <a:latin typeface="宋体" charset="-122"/>
              </a:rPr>
              <a:t>框架。</a:t>
            </a:r>
            <a:r>
              <a:rPr lang="zh-CN" altLang="en-US" smtClean="0"/>
              <a:t>把实体类和</a:t>
            </a:r>
            <a:r>
              <a:rPr lang="en-US" altLang="zh-CN" smtClean="0"/>
              <a:t>SQL</a:t>
            </a:r>
            <a:r>
              <a:rPr lang="zh-CN" altLang="en-US" smtClean="0"/>
              <a:t>语句之间建立了映射关系，是一种半自动化的</a:t>
            </a:r>
            <a:r>
              <a:rPr lang="en-US" altLang="zh-CN" smtClean="0"/>
              <a:t>ORM</a:t>
            </a:r>
            <a:r>
              <a:rPr lang="zh-CN" altLang="en-US" smtClean="0"/>
              <a:t>实现。</a:t>
            </a:r>
          </a:p>
          <a:p>
            <a:pPr fontAlgn="auto">
              <a:spcAft>
                <a:spcPts val="0"/>
              </a:spcAft>
            </a:pPr>
            <a:endParaRPr lang="zh-CN" altLang="en-US" smtClean="0"/>
          </a:p>
          <a:p>
            <a:pPr fontAlgn="auto">
              <a:spcAft>
                <a:spcPts val="0"/>
              </a:spcAft>
            </a:pPr>
            <a:r>
              <a:rPr lang="en-US" altLang="zh-CN" smtClean="0"/>
              <a:t>MyBatis</a:t>
            </a:r>
            <a:r>
              <a:rPr lang="zh-CN" altLang="en-US" smtClean="0"/>
              <a:t>的优点：</a:t>
            </a:r>
            <a:br>
              <a:rPr lang="zh-CN" altLang="en-US" smtClean="0"/>
            </a:br>
            <a:r>
              <a:rPr lang="en-US" altLang="zh-CN" smtClean="0"/>
              <a:t>1.</a:t>
            </a:r>
            <a:r>
              <a:rPr lang="zh-CN" altLang="en-US" smtClean="0"/>
              <a:t>基于</a:t>
            </a:r>
            <a:r>
              <a:rPr lang="en-US" altLang="zh-CN" smtClean="0"/>
              <a:t>SQL</a:t>
            </a:r>
            <a:r>
              <a:rPr lang="zh-CN" altLang="en-US" smtClean="0"/>
              <a:t>语法，简单易学。</a:t>
            </a:r>
            <a:br>
              <a:rPr lang="zh-CN" altLang="en-US" smtClean="0"/>
            </a:br>
            <a:r>
              <a:rPr lang="en-US" altLang="zh-CN" smtClean="0"/>
              <a:t>2.</a:t>
            </a:r>
            <a:r>
              <a:rPr lang="zh-CN" altLang="en-US" smtClean="0"/>
              <a:t>能了解底层组装过程。   </a:t>
            </a:r>
            <a:br>
              <a:rPr lang="zh-CN" altLang="en-US" smtClean="0"/>
            </a:br>
            <a:r>
              <a:rPr lang="en-US" altLang="zh-CN" smtClean="0"/>
              <a:t>3.SQL</a:t>
            </a:r>
            <a:r>
              <a:rPr lang="zh-CN" altLang="en-US" smtClean="0"/>
              <a:t>语句封装在配置文件中，便于统一管理与维护，降低了程序的耦合度。</a:t>
            </a:r>
            <a:br>
              <a:rPr lang="zh-CN" altLang="en-US" smtClean="0"/>
            </a:br>
            <a:r>
              <a:rPr lang="en-US" altLang="zh-CN" smtClean="0"/>
              <a:t>4.</a:t>
            </a:r>
            <a:r>
              <a:rPr lang="zh-CN" altLang="en-US" smtClean="0"/>
              <a:t>程序调试方便。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与传统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JDBC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的比较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76847" y="1240061"/>
            <a:ext cx="8229600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减少了</a:t>
            </a:r>
            <a:r>
              <a:rPr lang="en-US" altLang="zh-CN" smtClean="0"/>
              <a:t>61%</a:t>
            </a:r>
            <a:r>
              <a:rPr lang="zh-CN" altLang="en-US" smtClean="0"/>
              <a:t>的代码量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最简单的持久化框架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架构级性能增强</a:t>
            </a:r>
          </a:p>
          <a:p>
            <a:pPr fontAlgn="auto">
              <a:spcAft>
                <a:spcPts val="0"/>
              </a:spcAft>
            </a:pPr>
            <a:r>
              <a:rPr lang="en-US" altLang="zh-CN" smtClean="0"/>
              <a:t>SQL</a:t>
            </a:r>
            <a:r>
              <a:rPr lang="zh-CN" altLang="en-US" smtClean="0"/>
              <a:t>代码从程序代码中彻底分离，可重用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增强了项目中的分工</a:t>
            </a:r>
          </a:p>
          <a:p>
            <a:pPr fontAlgn="auto">
              <a:spcAft>
                <a:spcPts val="0"/>
              </a:spcAft>
            </a:pPr>
            <a:r>
              <a:rPr lang="zh-CN" altLang="en-US" smtClean="0"/>
              <a:t>增强了移植性</a:t>
            </a:r>
          </a:p>
          <a:p>
            <a:pPr fontAlgn="auto"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MyBatis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工作流程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13:30</a:t>
            </a:fld>
            <a:endParaRPr lang="zh-CN" altLang="en-US"/>
          </a:p>
        </p:txBody>
      </p:sp>
      <p:pic>
        <p:nvPicPr>
          <p:cNvPr id="6" name="Picture 3" descr="ibatis架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7087" y="1240060"/>
            <a:ext cx="8852728" cy="51468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6257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513</Words>
  <Application>Microsoft Office PowerPoint</Application>
  <PresentationFormat>自定义</PresentationFormat>
  <Paragraphs>168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2018-04-20T05:38:42Z</dcterms:modified>
</cp:coreProperties>
</file>