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1"/>
  </p:sldMasterIdLst>
  <p:notesMasterIdLst>
    <p:notesMasterId r:id="rId26"/>
  </p:notesMasterIdLst>
  <p:handoutMasterIdLst>
    <p:handoutMasterId r:id="rId27"/>
  </p:handoutMasterIdLst>
  <p:sldIdLst>
    <p:sldId id="10072" r:id="rId2"/>
    <p:sldId id="10182" r:id="rId3"/>
    <p:sldId id="10183" r:id="rId4"/>
    <p:sldId id="10199" r:id="rId5"/>
    <p:sldId id="10200" r:id="rId6"/>
    <p:sldId id="10201" r:id="rId7"/>
    <p:sldId id="10202" r:id="rId8"/>
    <p:sldId id="10203" r:id="rId9"/>
    <p:sldId id="10204" r:id="rId10"/>
    <p:sldId id="10205" r:id="rId11"/>
    <p:sldId id="10206" r:id="rId12"/>
    <p:sldId id="10207" r:id="rId13"/>
    <p:sldId id="10208" r:id="rId14"/>
    <p:sldId id="10209" r:id="rId15"/>
    <p:sldId id="10210" r:id="rId16"/>
    <p:sldId id="10211" r:id="rId17"/>
    <p:sldId id="10216" r:id="rId18"/>
    <p:sldId id="10212" r:id="rId19"/>
    <p:sldId id="10213" r:id="rId20"/>
    <p:sldId id="10214" r:id="rId21"/>
    <p:sldId id="10215" r:id="rId22"/>
    <p:sldId id="10187" r:id="rId23"/>
    <p:sldId id="10197" r:id="rId24"/>
    <p:sldId id="10198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A7"/>
    <a:srgbClr val="215BB5"/>
    <a:srgbClr val="639CD3"/>
    <a:srgbClr val="1F497D"/>
    <a:srgbClr val="CA8F45"/>
    <a:srgbClr val="FDA98B"/>
    <a:srgbClr val="EA5751"/>
    <a:srgbClr val="DEC8AD"/>
    <a:srgbClr val="569582"/>
    <a:srgbClr val="09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 autoAdjust="0"/>
    <p:restoredTop sz="95059" autoAdjust="0"/>
  </p:normalViewPr>
  <p:slideViewPr>
    <p:cSldViewPr>
      <p:cViewPr varScale="1">
        <p:scale>
          <a:sx n="67" d="100"/>
          <a:sy n="67" d="100"/>
        </p:scale>
        <p:origin x="-822" y="-108"/>
      </p:cViewPr>
      <p:guideLst>
        <p:guide orient="horz" pos="2278"/>
        <p:guide pos="40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2018-05-19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2018-05-19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683A-6436-4F88-9A56-9D67B6C4F697}" type="datetime10">
              <a:rPr lang="zh-CN" altLang="en-US" smtClean="0"/>
              <a:t>12:06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831C-072D-448A-8ADC-928B2A3C0C45}" type="datetime10">
              <a:rPr lang="zh-CN" altLang="en-US" smtClean="0"/>
              <a:t>12:06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21A93EB6-DF60-4D76-857F-8C2A2B1B9771}" type="datetime10">
              <a:rPr lang="zh-CN" altLang="en-US" smtClean="0"/>
              <a:pPr/>
              <a:t>12:06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820863" y="3020516"/>
            <a:ext cx="9217024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SSM</a:t>
            </a: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框架介绍和搭建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4316660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讲师：惠勇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4172644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0703" y="1164531"/>
            <a:ext cx="7848600" cy="70167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J2EE</a:t>
            </a:r>
            <a:r>
              <a:rPr lang="zh-CN" altLang="en-US" sz="4400" b="1" kern="0" dirty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平台应用与</a:t>
            </a:r>
            <a:r>
              <a:rPr lang="zh-CN" altLang="en-US" sz="4400" b="1" kern="0" dirty="0" smtClean="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开发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charset="0"/>
                <a:ea typeface="黑体" pitchFamily="2" charset="-122"/>
              </a:rPr>
              <a:t>                                           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A5F8-8E85-45B0-9EC3-9D776249DD08}" type="datetime10">
              <a:rPr lang="zh-CN" altLang="en-US" smtClean="0"/>
              <a:t>12:06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配置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web.xml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952029"/>
            <a:ext cx="6953250" cy="168592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71" y="2824237"/>
            <a:ext cx="6705600" cy="282892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49" y="3760341"/>
            <a:ext cx="6505575" cy="23431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634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测试一下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57" y="2435100"/>
            <a:ext cx="4581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云形标注 6"/>
          <p:cNvSpPr/>
          <p:nvPr/>
        </p:nvSpPr>
        <p:spPr>
          <a:xfrm>
            <a:off x="8589615" y="1239713"/>
            <a:ext cx="2278099" cy="875666"/>
          </a:xfrm>
          <a:prstGeom prst="cloudCallout">
            <a:avLst>
              <a:gd name="adj1" fmla="val -145021"/>
              <a:gd name="adj2" fmla="val 2070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说明</a:t>
            </a:r>
            <a:r>
              <a:rPr lang="en-US" altLang="zh-CN" sz="1600" b="1" dirty="0" smtClean="0"/>
              <a:t>spring </a:t>
            </a:r>
            <a:r>
              <a:rPr lang="en-US" altLang="zh-CN" sz="1600" b="1" dirty="0" err="1" smtClean="0"/>
              <a:t>mvc</a:t>
            </a:r>
            <a:r>
              <a:rPr lang="zh-CN" altLang="en-US" sz="1600" b="1" dirty="0" smtClean="0"/>
              <a:t>配置有效果了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25666340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规划项目结构</a:t>
            </a:r>
            <a:endParaRPr lang="en-US" altLang="zh-CN" sz="2800" dirty="0" smtClean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99" y="1934890"/>
            <a:ext cx="3286286" cy="1656184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231553" y="2301317"/>
            <a:ext cx="157453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MVC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88322" y="2301317"/>
            <a:ext cx="382798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三</a:t>
            </a:r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层架构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33431" y="230176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+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6634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err="1" smtClean="0">
                <a:solidFill>
                  <a:srgbClr val="1F497D"/>
                </a:solidFill>
                <a:latin typeface="+mn-ea"/>
              </a:rPr>
              <a:t>HomeController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51" y="1096045"/>
            <a:ext cx="5076825" cy="15240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2824237"/>
            <a:ext cx="8705850" cy="9525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4336405"/>
            <a:ext cx="3442668" cy="1152128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43" y="4336405"/>
            <a:ext cx="3781425" cy="12573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637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日志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12:19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35946" y="1024037"/>
            <a:ext cx="5901541" cy="1477328"/>
          </a:xfrm>
          <a:prstGeom prst="rect">
            <a:avLst/>
          </a:prstGeom>
          <a:ln>
            <a:solidFill>
              <a:srgbClr val="0147A7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为了方便调试，一般都会使用日志来输出</a:t>
            </a:r>
            <a:r>
              <a:rPr lang="zh-CN" altLang="en-US" sz="2000" dirty="0" smtClean="0">
                <a:latin typeface="+mn-ea"/>
                <a:ea typeface="+mn-ea"/>
              </a:rPr>
              <a:t>信息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Log4j</a:t>
            </a:r>
            <a:r>
              <a:rPr lang="zh-CN" altLang="en-US" sz="2000" dirty="0">
                <a:latin typeface="+mn-ea"/>
                <a:ea typeface="+mn-ea"/>
              </a:rPr>
              <a:t>是</a:t>
            </a:r>
            <a:r>
              <a:rPr lang="en-US" altLang="zh-CN" sz="2000" dirty="0">
                <a:latin typeface="+mn-ea"/>
                <a:ea typeface="+mn-ea"/>
              </a:rPr>
              <a:t>Apache</a:t>
            </a:r>
            <a:r>
              <a:rPr lang="zh-CN" altLang="en-US" sz="2000" dirty="0">
                <a:latin typeface="+mn-ea"/>
                <a:ea typeface="+mn-ea"/>
              </a:rPr>
              <a:t>的一个开放源代码</a:t>
            </a:r>
            <a:r>
              <a:rPr lang="zh-CN" altLang="en-US" sz="2000" dirty="0" smtClean="0">
                <a:latin typeface="+mn-ea"/>
                <a:ea typeface="+mn-ea"/>
              </a:rPr>
              <a:t>项目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ea typeface="+mn-ea"/>
              </a:rPr>
              <a:t>使用</a:t>
            </a:r>
            <a:r>
              <a:rPr lang="en-US" altLang="zh-CN" sz="2000" dirty="0" smtClean="0">
                <a:latin typeface="+mn-ea"/>
                <a:ea typeface="+mn-ea"/>
              </a:rPr>
              <a:t>Log4j</a:t>
            </a:r>
            <a:r>
              <a:rPr lang="zh-CN" altLang="en-US" sz="2000" dirty="0">
                <a:latin typeface="+mn-ea"/>
                <a:ea typeface="+mn-ea"/>
              </a:rPr>
              <a:t>将</a:t>
            </a:r>
            <a:r>
              <a:rPr lang="zh-CN" altLang="en-US" sz="2000" dirty="0" smtClean="0">
                <a:latin typeface="+mn-ea"/>
                <a:ea typeface="+mn-ea"/>
              </a:rPr>
              <a:t>日志信息输送到控制台、文件等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19" y="1024037"/>
            <a:ext cx="2581275" cy="9144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2680221"/>
            <a:ext cx="6808787" cy="38100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49" y="2104157"/>
            <a:ext cx="4781550" cy="2828925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687" y="5200501"/>
            <a:ext cx="2343150" cy="1133475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637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Spring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与</a:t>
            </a:r>
            <a:r>
              <a:rPr lang="en-US" altLang="zh-CN" sz="2800" dirty="0" err="1">
                <a:solidFill>
                  <a:srgbClr val="1F497D"/>
                </a:solidFill>
                <a:latin typeface="+mn-ea"/>
              </a:rPr>
              <a:t>MyBatis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的整合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12:51</a:t>
            </a:fld>
            <a:endParaRPr lang="zh-CN" altLang="en-US"/>
          </a:p>
        </p:txBody>
      </p:sp>
      <p:sp>
        <p:nvSpPr>
          <p:cNvPr id="6" name="Freeform 48"/>
          <p:cNvSpPr>
            <a:spLocks noEditPoints="1"/>
          </p:cNvSpPr>
          <p:nvPr/>
        </p:nvSpPr>
        <p:spPr bwMode="auto">
          <a:xfrm>
            <a:off x="1817348" y="135656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Donut 51"/>
          <p:cNvSpPr/>
          <p:nvPr/>
        </p:nvSpPr>
        <p:spPr>
          <a:xfrm>
            <a:off x="1578219" y="114626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8935" y="1240061"/>
            <a:ext cx="2424062" cy="429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建立</a:t>
            </a:r>
            <a:r>
              <a:rPr lang="en-US" altLang="zh-CN" sz="200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JDBC</a:t>
            </a:r>
            <a:r>
              <a:rPr lang="zh-CN" altLang="en-US" sz="200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属性文件</a:t>
            </a:r>
            <a:endParaRPr lang="en-GB" sz="20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35" y="2104157"/>
            <a:ext cx="2695575" cy="13335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61" y="2076599"/>
            <a:ext cx="5293274" cy="1611734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6370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884759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664391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spring-mybatis.xml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配置文件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12:58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" y="1096045"/>
            <a:ext cx="2686050" cy="135255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" y="2968253"/>
            <a:ext cx="8437563" cy="234315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637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884759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664391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spring-mybatis.xml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配置文件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14:12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5" y="880021"/>
            <a:ext cx="6704013" cy="85725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75" y="1888133"/>
            <a:ext cx="7170737" cy="1800225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32" y="3832374"/>
            <a:ext cx="8066087" cy="29337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7968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整合测试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14:17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519" y="801990"/>
            <a:ext cx="2552700" cy="295275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08" y="801990"/>
            <a:ext cx="4686300" cy="21717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08" y="3400300"/>
            <a:ext cx="5276850" cy="3324225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2" y="4710583"/>
            <a:ext cx="3905250" cy="1285875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637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Apache Tomcat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637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701183" y="3311524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318665" y="3230318"/>
            <a:ext cx="5287181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</a:t>
            </a:r>
            <a:r>
              <a:rPr lang="en-US" altLang="zh-CN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SSM</a:t>
            </a:r>
            <a:r>
              <a:rPr lang="zh-CN" altLang="en-US" sz="4000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框架开发项目</a:t>
            </a:r>
            <a:endParaRPr lang="zh-CN" altLang="en-US" sz="2000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Others_1"/>
          <p:cNvSpPr txBox="1"/>
          <p:nvPr>
            <p:custDataLst>
              <p:tags r:id="rId3"/>
            </p:custDataLst>
          </p:nvPr>
        </p:nvSpPr>
        <p:spPr>
          <a:xfrm>
            <a:off x="2180903" y="866116"/>
            <a:ext cx="3816424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课程</a:t>
            </a:r>
            <a:r>
              <a:rPr lang="zh-CN" altLang="en-US" sz="7199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目标</a:t>
            </a:r>
            <a:endParaRPr lang="zh-CN" altLang="en-US" sz="7199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4"/>
            </p:custDataLst>
          </p:nvPr>
        </p:nvSpPr>
        <p:spPr>
          <a:xfrm>
            <a:off x="2329214" y="2043762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2C08-BA68-4756-BC6C-EDC89DB5A966}" type="datetime10">
              <a:rPr lang="zh-CN" altLang="en-US" smtClean="0"/>
              <a:t>12:06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Apache Tomcat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637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Apache Tomcat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637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让</a:t>
            </a:r>
            <a:r>
              <a:rPr lang="zh-CN" altLang="en-US" sz="7200" b="1" kern="5000" spc="600" dirty="0" smtClean="0">
                <a:solidFill>
                  <a:srgbClr val="1F497D"/>
                </a:solidFill>
                <a:cs typeface="Arial" panose="020B0604020202020204" pitchFamily="34" charset="0"/>
              </a:rPr>
              <a:t>我们一起成长</a:t>
            </a:r>
            <a:endParaRPr lang="zh-CN" altLang="en-US" sz="7200" b="1" kern="5000" spc="6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592550"/>
            <a:ext cx="2844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FFC000"/>
                </a:solidFill>
                <a:latin typeface="Impact MT Std" pitchFamily="34" charset="0"/>
                <a:ea typeface="微软雅黑" panose="020B0503020204020204" pitchFamily="34" charset="-122"/>
              </a:rPr>
              <a:t>UESTC</a:t>
            </a:r>
            <a:endParaRPr lang="zh-CN" altLang="en-US" sz="6000" b="1" dirty="0">
              <a:solidFill>
                <a:srgbClr val="FFC00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67C8-A616-4D5A-AB61-0B49DD794AD7}" type="datetime10">
              <a:rPr lang="zh-CN" altLang="en-US" smtClean="0"/>
              <a:t>12:06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Apache Tomcat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3549055" y="2248174"/>
            <a:ext cx="6696744" cy="2376264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官</a:t>
            </a:r>
            <a:r>
              <a:rPr lang="zh-CN" altLang="en-US" dirty="0" smtClean="0"/>
              <a:t>网下载最新版本</a:t>
            </a:r>
            <a:endParaRPr lang="en-US" altLang="zh-CN" dirty="0" smtClean="0"/>
          </a:p>
          <a:p>
            <a:pPr fontAlgn="auto">
              <a:spcAft>
                <a:spcPts val="0"/>
              </a:spcAft>
            </a:pPr>
            <a:r>
              <a:rPr lang="zh-CN" altLang="en-US" dirty="0" smtClean="0"/>
              <a:t>参数配置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 smtClean="0"/>
              <a:t>手工创建一个静态网站</a:t>
            </a:r>
            <a:endParaRPr lang="en-US" altLang="zh-CN" sz="2000" dirty="0"/>
          </a:p>
          <a:p>
            <a:pPr fontAlgn="auto"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手工创建一个</a:t>
            </a:r>
            <a:r>
              <a:rPr lang="en-US" altLang="zh-CN" dirty="0" smtClean="0">
                <a:latin typeface="+mn-ea"/>
              </a:rPr>
              <a:t>JSP</a:t>
            </a:r>
            <a:r>
              <a:rPr lang="zh-CN" altLang="en-US" dirty="0" smtClean="0">
                <a:latin typeface="+mn-ea"/>
              </a:rPr>
              <a:t>动态网站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2" name="Freeform 48"/>
          <p:cNvSpPr>
            <a:spLocks noEditPoints="1"/>
          </p:cNvSpPr>
          <p:nvPr/>
        </p:nvSpPr>
        <p:spPr bwMode="auto">
          <a:xfrm>
            <a:off x="1817348" y="1356561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Donut 51"/>
          <p:cNvSpPr/>
          <p:nvPr/>
        </p:nvSpPr>
        <p:spPr>
          <a:xfrm>
            <a:off x="1578219" y="114626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6927" y="1240061"/>
            <a:ext cx="311816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免费、开源、轻量级</a:t>
            </a:r>
            <a:r>
              <a:rPr lang="en-US" altLang="zh-CN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400" b="1" dirty="0" smtClean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应用服务器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F994-6DCB-4561-8A42-8AEB8CAC213E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10" name="Picture 3" descr="G:\大学代课\中山学院\模板素材\可爱的狗狗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09" y="5456644"/>
            <a:ext cx="1168622" cy="1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云形标注 10"/>
          <p:cNvSpPr/>
          <p:nvPr/>
        </p:nvSpPr>
        <p:spPr>
          <a:xfrm>
            <a:off x="9957767" y="3142054"/>
            <a:ext cx="2278099" cy="875666"/>
          </a:xfrm>
          <a:prstGeom prst="cloudCallout">
            <a:avLst>
              <a:gd name="adj1" fmla="val -85440"/>
              <a:gd name="adj2" fmla="val 2070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看看各阶段文件什么样子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97673125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Apache Tomcat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677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4557167" y="2680221"/>
            <a:ext cx="7992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使用</a:t>
            </a:r>
            <a:r>
              <a:rPr lang="en-US" altLang="zh-CN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SSM</a:t>
            </a:r>
            <a:r>
              <a:rPr lang="zh-CN" altLang="en-US" sz="6000" b="1" dirty="0" smtClean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框架开发项目</a:t>
            </a:r>
            <a:endParaRPr lang="zh-CN" altLang="en-US" sz="60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4917207" y="1944644"/>
            <a:ext cx="252028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SSM</a:t>
            </a:r>
            <a:r>
              <a:rPr lang="zh-CN" alt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框架介绍和搭建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061223" y="2381592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676847" y="1384077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5461-9E92-472E-A899-190152E27CD3}" type="datetime10">
              <a:rPr lang="zh-CN" altLang="en-US" smtClean="0"/>
              <a:t>12:06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SSM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框架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35946" y="1828899"/>
            <a:ext cx="203934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Spring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5119" y="1828899"/>
            <a:ext cx="382798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Spring MVC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17607" y="1828899"/>
            <a:ext cx="257314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MyBatis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1063" y="182934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+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88295" y="1816125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+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87080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创建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M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aven 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W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eb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项目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2-1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35945" y="952029"/>
            <a:ext cx="9285917" cy="720080"/>
          </a:xfrm>
          <a:prstGeom prst="rect">
            <a:avLst/>
          </a:prstGeom>
          <a:ln>
            <a:solidFill>
              <a:srgbClr val="639CD3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Maven</a:t>
            </a:r>
            <a:r>
              <a:rPr lang="zh-CN" altLang="en-US" dirty="0"/>
              <a:t>是一个采用纯</a:t>
            </a:r>
            <a:r>
              <a:rPr lang="en-US" altLang="zh-CN" dirty="0"/>
              <a:t>Java</a:t>
            </a:r>
            <a:r>
              <a:rPr lang="zh-CN" altLang="en-US" dirty="0"/>
              <a:t>编写的开源项目管理工具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5" y="1888133"/>
            <a:ext cx="50196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31" y="1888133"/>
            <a:ext cx="47339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03" y="4580309"/>
            <a:ext cx="46101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6634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创建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Maven Web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项目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2-2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1" y="1240061"/>
            <a:ext cx="4676775" cy="4257675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634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测试一下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1168276"/>
            <a:ext cx="5191125" cy="24765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75" y="1168276"/>
            <a:ext cx="2800350" cy="228600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76365"/>
            <a:ext cx="4905375" cy="1238250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23" y="4120381"/>
            <a:ext cx="4143375" cy="1362075"/>
          </a:xfrm>
          <a:prstGeom prst="rect">
            <a:avLst/>
          </a:prstGeom>
          <a:noFill/>
          <a:ln w="9525">
            <a:solidFill>
              <a:srgbClr val="0147A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634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535174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535174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引入需要的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Jar</a:t>
            </a: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包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889051"/>
            <a:ext cx="4010025" cy="14287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02" y="889051"/>
            <a:ext cx="3305175" cy="103822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95" y="889051"/>
            <a:ext cx="3305175" cy="9715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22" y="2462659"/>
            <a:ext cx="4029075" cy="10096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14" y="2442517"/>
            <a:ext cx="3257550" cy="9906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695" y="2442517"/>
            <a:ext cx="3324225" cy="100012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22" y="3712146"/>
            <a:ext cx="3248025" cy="101917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96" y="3688333"/>
            <a:ext cx="3276600" cy="10668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07" y="3712146"/>
            <a:ext cx="3190875" cy="10668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46" y="4936284"/>
            <a:ext cx="3343275" cy="109537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461" y="4964858"/>
            <a:ext cx="3800475" cy="1038225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7" y="5053409"/>
            <a:ext cx="3286125" cy="20193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6" y="6092080"/>
            <a:ext cx="3162300" cy="104775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634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189015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 smtClean="0">
                <a:solidFill>
                  <a:srgbClr val="1F497D"/>
                </a:solidFill>
                <a:latin typeface="+mn-ea"/>
              </a:rPr>
              <a:t>配置</a:t>
            </a:r>
            <a:r>
              <a:rPr lang="en-US" altLang="zh-CN" sz="2800" dirty="0" smtClean="0">
                <a:solidFill>
                  <a:srgbClr val="1F497D"/>
                </a:solidFill>
                <a:latin typeface="+mn-ea"/>
              </a:rPr>
              <a:t>Spring MVC</a:t>
            </a:r>
            <a:endParaRPr lang="zh-CN" altLang="en-US" sz="28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56BA-9460-4B21-A152-802AC5392974}" type="datetime10">
              <a:rPr lang="zh-CN" altLang="en-US" smtClean="0"/>
              <a:t>12:06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31" y="952029"/>
            <a:ext cx="7362825" cy="20955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472309"/>
            <a:ext cx="7667625" cy="2857500"/>
          </a:xfrm>
          <a:prstGeom prst="rect">
            <a:avLst/>
          </a:prstGeom>
          <a:noFill/>
          <a:ln w="9525">
            <a:solidFill>
              <a:srgbClr val="215BB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6340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</Words>
  <Application>Microsoft Office PowerPoint</Application>
  <PresentationFormat>自定义</PresentationFormat>
  <Paragraphs>101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2018-05-19T06:19:38Z</dcterms:modified>
</cp:coreProperties>
</file>