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15"/>
  </p:notesMasterIdLst>
  <p:handoutMasterIdLst>
    <p:handoutMasterId r:id="rId16"/>
  </p:handoutMasterIdLst>
  <p:sldIdLst>
    <p:sldId id="10072" r:id="rId2"/>
    <p:sldId id="10182" r:id="rId3"/>
    <p:sldId id="10183" r:id="rId4"/>
    <p:sldId id="10199" r:id="rId5"/>
    <p:sldId id="10200" r:id="rId6"/>
    <p:sldId id="10201" r:id="rId7"/>
    <p:sldId id="10202" r:id="rId8"/>
    <p:sldId id="10203" r:id="rId9"/>
    <p:sldId id="10193" r:id="rId10"/>
    <p:sldId id="10204" r:id="rId11"/>
    <p:sldId id="10205" r:id="rId12"/>
    <p:sldId id="10206" r:id="rId13"/>
    <p:sldId id="10187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CD3"/>
    <a:srgbClr val="1F497D"/>
    <a:srgbClr val="CA8F45"/>
    <a:srgbClr val="FDA98B"/>
    <a:srgbClr val="EA5751"/>
    <a:srgbClr val="DEC8AD"/>
    <a:srgbClr val="569582"/>
    <a:srgbClr val="093285"/>
    <a:srgbClr val="215BB5"/>
    <a:srgbClr val="014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21:10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020516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三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层结构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21:10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如何搭建三层架构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672109"/>
            <a:ext cx="3354187" cy="395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38382" y="3558904"/>
            <a:ext cx="387536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、服务层，实现业务功能</a:t>
            </a:r>
            <a:endParaRPr lang="en-US" altLang="zh-CN" sz="1200" spc="12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、一般是普通的</a:t>
            </a: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8" name="矩形 7"/>
          <p:cNvSpPr/>
          <p:nvPr/>
        </p:nvSpPr>
        <p:spPr>
          <a:xfrm>
            <a:off x="5938382" y="5060743"/>
            <a:ext cx="38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用户交互，获得输入，展示输出</a:t>
            </a:r>
            <a:b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1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</a:t>
            </a: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在这一层</a:t>
            </a:r>
          </a:p>
        </p:txBody>
      </p:sp>
      <p:sp>
        <p:nvSpPr>
          <p:cNvPr id="9" name="文本框 447"/>
          <p:cNvSpPr txBox="1"/>
          <p:nvPr/>
        </p:nvSpPr>
        <p:spPr>
          <a:xfrm>
            <a:off x="5938382" y="1816125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</a:p>
        </p:txBody>
      </p:sp>
      <p:sp>
        <p:nvSpPr>
          <p:cNvPr id="10" name="矩形 9"/>
          <p:cNvSpPr/>
          <p:nvPr/>
        </p:nvSpPr>
        <p:spPr>
          <a:xfrm>
            <a:off x="5938382" y="2057066"/>
            <a:ext cx="38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、负责数据管理，一般是数据库的操作</a:t>
            </a:r>
            <a:endParaRPr lang="en-US" altLang="zh-CN" sz="1200" spc="12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、数据访问对象在这一层</a:t>
            </a:r>
          </a:p>
        </p:txBody>
      </p:sp>
      <p:sp>
        <p:nvSpPr>
          <p:cNvPr id="11" name="文本框 449"/>
          <p:cNvSpPr txBox="1"/>
          <p:nvPr/>
        </p:nvSpPr>
        <p:spPr>
          <a:xfrm>
            <a:off x="5961121" y="3304660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</a:p>
        </p:txBody>
      </p:sp>
      <p:sp>
        <p:nvSpPr>
          <p:cNvPr id="12" name="文本框 450"/>
          <p:cNvSpPr txBox="1"/>
          <p:nvPr/>
        </p:nvSpPr>
        <p:spPr>
          <a:xfrm>
            <a:off x="5952436" y="4806323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900462" y="2823344"/>
            <a:ext cx="1373017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900461" y="3400301"/>
            <a:ext cx="1373017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4887734" y="3922490"/>
            <a:ext cx="1050647" cy="10531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3908797" y="5060743"/>
            <a:ext cx="2029583" cy="841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900262" y="3688334"/>
            <a:ext cx="1987471" cy="4683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2468935" y="4840461"/>
            <a:ext cx="1439863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4273479" y="2967806"/>
            <a:ext cx="1664901" cy="56110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V="1">
            <a:off x="4273478" y="2154679"/>
            <a:ext cx="1687642" cy="1404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728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搭建三层结构的步骤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49055" y="2248173"/>
            <a:ext cx="6696744" cy="3816423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/>
              <a:t>创建网站项目</a:t>
            </a:r>
            <a:endParaRPr lang="en-US" altLang="zh-CN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/>
              <a:t>创建表示层包：</a:t>
            </a:r>
            <a:r>
              <a:rPr lang="en-US" altLang="zh-CN" dirty="0" err="1" smtClean="0"/>
              <a:t>com.sms.web</a:t>
            </a:r>
            <a:endParaRPr lang="zh-CN" alt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/>
              <a:t>创建业务逻辑层包：</a:t>
            </a:r>
            <a:r>
              <a:rPr lang="en-US" altLang="zh-CN" dirty="0" err="1" smtClean="0"/>
              <a:t>com.sms.service</a:t>
            </a:r>
            <a:endParaRPr lang="en-US" altLang="zh-CN" sz="20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创建数据访问层包：</a:t>
            </a:r>
            <a:r>
              <a:rPr lang="en-US" altLang="zh-CN" dirty="0" err="1" smtClean="0">
                <a:latin typeface="+mn-ea"/>
              </a:rPr>
              <a:t>com.sms.dao</a:t>
            </a:r>
            <a:endParaRPr lang="en-US" altLang="zh-CN" dirty="0">
              <a:latin typeface="+mn-ea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创建实体对象包：</a:t>
            </a:r>
            <a:r>
              <a:rPr lang="en-US" altLang="zh-CN" dirty="0" err="1" smtClean="0">
                <a:latin typeface="+mn-ea"/>
              </a:rPr>
              <a:t>com.sms.model</a:t>
            </a:r>
            <a:endParaRPr lang="en-US" altLang="zh-CN" dirty="0" smtClean="0">
              <a:latin typeface="+mn-ea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创建公共包：</a:t>
            </a:r>
            <a:r>
              <a:rPr lang="en-US" altLang="zh-CN" dirty="0" err="1" smtClean="0">
                <a:latin typeface="+mn-ea"/>
              </a:rPr>
              <a:t>com.sms.common</a:t>
            </a:r>
            <a:endParaRPr lang="en-US" altLang="zh-CN" dirty="0" smtClean="0">
              <a:latin typeface="+mn-ea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7" name="Freeform 48"/>
          <p:cNvSpPr>
            <a:spLocks noEditPoints="1"/>
          </p:cNvSpPr>
          <p:nvPr/>
        </p:nvSpPr>
        <p:spPr bwMode="auto">
          <a:xfrm>
            <a:off x="1817348" y="135656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Donut 51"/>
          <p:cNvSpPr/>
          <p:nvPr/>
        </p:nvSpPr>
        <p:spPr>
          <a:xfrm>
            <a:off x="1578219" y="114626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479" y="1240061"/>
            <a:ext cx="3595856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按照以下步骤搭建一个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逻辑三层</a:t>
            </a: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的项目框架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728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重构项目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pic>
        <p:nvPicPr>
          <p:cNvPr id="6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82" y="4841809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云形标注 6"/>
          <p:cNvSpPr/>
          <p:nvPr/>
        </p:nvSpPr>
        <p:spPr>
          <a:xfrm>
            <a:off x="6527540" y="2527219"/>
            <a:ext cx="2278099" cy="875666"/>
          </a:xfrm>
          <a:prstGeom prst="cloudCallout">
            <a:avLst>
              <a:gd name="adj1" fmla="val -85440"/>
              <a:gd name="adj2" fmla="val 2070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开始</a:t>
            </a:r>
            <a:r>
              <a:rPr lang="zh-CN" altLang="en-US" sz="1600" b="1" dirty="0" smtClean="0"/>
              <a:t>吧，伟大的旅程</a:t>
            </a:r>
            <a:endParaRPr lang="en-US" altLang="zh-CN" sz="1600" b="1" dirty="0" smtClean="0"/>
          </a:p>
        </p:txBody>
      </p:sp>
      <p:sp>
        <p:nvSpPr>
          <p:cNvPr id="8" name="Freeform 48"/>
          <p:cNvSpPr>
            <a:spLocks noEditPoints="1"/>
          </p:cNvSpPr>
          <p:nvPr/>
        </p:nvSpPr>
        <p:spPr bwMode="auto">
          <a:xfrm>
            <a:off x="1817348" y="135656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Donut 51"/>
          <p:cNvSpPr/>
          <p:nvPr/>
        </p:nvSpPr>
        <p:spPr>
          <a:xfrm>
            <a:off x="1578219" y="114626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6927" y="1240061"/>
            <a:ext cx="251863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使用三层结构重构之前的项目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3280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21:10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三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层结构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5791230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使用三层结构搭建项目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5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6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21:10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三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层结构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44016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三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层结构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21:10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为什么使用三层结构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72779" y="4265613"/>
            <a:ext cx="5424488" cy="1319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服务员只管接待客人</a:t>
            </a:r>
          </a:p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厨师只管烹炒客人要的美食</a:t>
            </a:r>
          </a:p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采购员只管按客人需求采购肉，海鲜，蔬菜</a:t>
            </a:r>
          </a:p>
          <a:p>
            <a:pPr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他们各负其责共同协作为客人提供美食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206379" y="2852738"/>
            <a:ext cx="792163" cy="215900"/>
          </a:xfrm>
          <a:prstGeom prst="lef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190254" y="2420938"/>
            <a:ext cx="287338" cy="35877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678954" y="1989138"/>
            <a:ext cx="1439863" cy="1439862"/>
            <a:chOff x="340" y="1253"/>
            <a:chExt cx="907" cy="907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21" y="1910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635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顾客</a:t>
              </a:r>
            </a:p>
          </p:txBody>
        </p:sp>
        <p:pic>
          <p:nvPicPr>
            <p:cNvPr id="11" name="Picture 8" descr="333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253"/>
              <a:ext cx="907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207967" y="227647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550617" y="1484313"/>
            <a:ext cx="6407150" cy="2592387"/>
            <a:chOff x="1520" y="935"/>
            <a:chExt cx="4036" cy="1633"/>
          </a:xfrm>
        </p:grpSpPr>
        <p:pic>
          <p:nvPicPr>
            <p:cNvPr id="14" name="Picture 11" descr="图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253"/>
              <a:ext cx="844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533" y="2183"/>
              <a:ext cx="71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服务员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211" y="2183"/>
              <a:ext cx="71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厨师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617" y="2205"/>
              <a:ext cx="71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采购员</a:t>
              </a:r>
            </a:p>
          </p:txBody>
        </p:sp>
        <p:pic>
          <p:nvPicPr>
            <p:cNvPr id="18" name="Picture 15" descr="厨师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313"/>
              <a:ext cx="908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采购员副本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153"/>
              <a:ext cx="1088" cy="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520" y="935"/>
              <a:ext cx="4036" cy="16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8375029" y="1196975"/>
            <a:ext cx="13192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饭店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582867" y="22764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582867" y="2852738"/>
            <a:ext cx="792162" cy="215900"/>
          </a:xfrm>
          <a:prstGeom prst="lef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601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为什么需要三层结构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260997" y="2032347"/>
            <a:ext cx="6407150" cy="2592388"/>
            <a:chOff x="1520" y="935"/>
            <a:chExt cx="4036" cy="1633"/>
          </a:xfrm>
        </p:grpSpPr>
        <p:pic>
          <p:nvPicPr>
            <p:cNvPr id="7" name="Picture 3" descr="图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253"/>
              <a:ext cx="844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33" y="2183"/>
              <a:ext cx="71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服务员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11" y="2183"/>
              <a:ext cx="71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厨师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617" y="2205"/>
              <a:ext cx="71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采购员</a:t>
              </a:r>
            </a:p>
          </p:txBody>
        </p:sp>
        <p:pic>
          <p:nvPicPr>
            <p:cNvPr id="11" name="Picture 7" descr="厨师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313"/>
              <a:ext cx="908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采购员副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153"/>
              <a:ext cx="1088" cy="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520" y="935"/>
              <a:ext cx="4036" cy="16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988197" y="304041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509147" y="304041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988197" y="3688110"/>
            <a:ext cx="792163" cy="215900"/>
          </a:xfrm>
          <a:prstGeom prst="lef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7436122" y="3688110"/>
            <a:ext cx="792163" cy="215900"/>
          </a:xfrm>
          <a:prstGeom prst="lef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619772" y="3256310"/>
            <a:ext cx="433388" cy="431800"/>
            <a:chOff x="1111" y="935"/>
            <a:chExt cx="726" cy="635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2926035" y="1456085"/>
            <a:ext cx="1630362" cy="398462"/>
          </a:xfrm>
          <a:prstGeom prst="wedgeRoundRectCallout">
            <a:avLst>
              <a:gd name="adj1" fmla="val 17282"/>
              <a:gd name="adj2" fmla="val 1910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离职、请假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2537097" y="4840635"/>
            <a:ext cx="1731963" cy="693737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其他服</a:t>
            </a:r>
          </a:p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务员代替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302522" y="1456085"/>
            <a:ext cx="1630363" cy="398462"/>
          </a:xfrm>
          <a:prstGeom prst="wedgeRoundRectCallout">
            <a:avLst>
              <a:gd name="adj1" fmla="val 16218"/>
              <a:gd name="adj2" fmla="val 1701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离职、请假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8039372" y="1489422"/>
            <a:ext cx="1630363" cy="398463"/>
          </a:xfrm>
          <a:prstGeom prst="wedgeRoundRectCallout">
            <a:avLst>
              <a:gd name="adj1" fmla="val 14296"/>
              <a:gd name="adj2" fmla="val 1662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离职、请假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272360" y="4873972"/>
            <a:ext cx="1731962" cy="693738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其他厨</a:t>
            </a:r>
          </a:p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师代替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7937772" y="4840635"/>
            <a:ext cx="1731963" cy="693737"/>
          </a:xfrm>
          <a:prstGeom prst="wedgeRoundRectCallout">
            <a:avLst>
              <a:gd name="adj1" fmla="val 22546"/>
              <a:gd name="adj2" fmla="val -129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其他采</a:t>
            </a:r>
          </a:p>
          <a:p>
            <a:pPr algn="ctr" eaLnBrk="1" hangingPunct="1"/>
            <a:r>
              <a:rPr lang="zh-CN" altLang="en-US" sz="1800">
                <a:latin typeface="Arial" charset="0"/>
                <a:ea typeface="黑体" pitchFamily="2" charset="-122"/>
              </a:rPr>
              <a:t>购员代替</a:t>
            </a:r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8949010" y="3256310"/>
            <a:ext cx="433387" cy="431800"/>
            <a:chOff x="1111" y="935"/>
            <a:chExt cx="726" cy="635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285185" y="3256310"/>
            <a:ext cx="433387" cy="431800"/>
            <a:chOff x="1111" y="935"/>
            <a:chExt cx="726" cy="635"/>
          </a:xfrm>
        </p:grpSpPr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111" y="935"/>
              <a:ext cx="726" cy="635"/>
            </a:xfrm>
            <a:prstGeom prst="ellipse">
              <a:avLst/>
            </a:prstGeom>
            <a:noFill/>
            <a:ln w="57150" cap="rnd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202" y="1071"/>
              <a:ext cx="499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1247" y="1071"/>
              <a:ext cx="454" cy="409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8601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为什么需要三层结构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3-3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757166" y="1341438"/>
            <a:ext cx="6624637" cy="2159000"/>
            <a:chOff x="839" y="845"/>
            <a:chExt cx="4173" cy="1360"/>
          </a:xfrm>
        </p:grpSpPr>
        <p:pic>
          <p:nvPicPr>
            <p:cNvPr id="7" name="Picture 3" descr="图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09"/>
              <a:ext cx="863" cy="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厨师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" y="1159"/>
              <a:ext cx="928" cy="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采购员副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026"/>
              <a:ext cx="1113" cy="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63" y="1884"/>
              <a:ext cx="7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服务员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68" y="1884"/>
              <a:ext cx="7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厨师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006" y="1903"/>
              <a:ext cx="7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0">
                  <a:latin typeface="Arial" charset="0"/>
                  <a:ea typeface="黑体" pitchFamily="2" charset="-122"/>
                </a:rPr>
                <a:t>采购员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839" y="845"/>
              <a:ext cx="4173" cy="13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A7F7B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557391" y="2349500"/>
            <a:ext cx="863600" cy="215900"/>
          </a:xfrm>
          <a:prstGeom prst="leftRightArrow">
            <a:avLst>
              <a:gd name="adj1" fmla="val 50000"/>
              <a:gd name="adj2" fmla="val 80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005316" y="2349500"/>
            <a:ext cx="792162" cy="2159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gray">
          <a:xfrm>
            <a:off x="2612703" y="4508500"/>
            <a:ext cx="6840538" cy="101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en-US" sz="1800">
              <a:latin typeface="Arial" charset="0"/>
              <a:ea typeface="黑体" pitchFamily="2" charset="-122"/>
            </a:endParaRPr>
          </a:p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三层结构软件模型   </a:t>
            </a:r>
          </a:p>
          <a:p>
            <a:pPr algn="ctr"/>
            <a:endParaRPr lang="zh-CN" altLang="en-US" sz="1800">
              <a:latin typeface="Arial" charset="0"/>
              <a:ea typeface="黑体" pitchFamily="2" charset="-122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3044503" y="4797425"/>
            <a:ext cx="1441450" cy="458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表示层   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gray">
          <a:xfrm>
            <a:off x="5349553" y="4797425"/>
            <a:ext cx="1584325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业务逻辑层 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gray">
          <a:xfrm>
            <a:off x="7724453" y="4797425"/>
            <a:ext cx="151288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数据访问层 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4557391" y="4941888"/>
            <a:ext cx="719137" cy="144462"/>
          </a:xfrm>
          <a:prstGeom prst="leftRightArrow">
            <a:avLst>
              <a:gd name="adj1" fmla="val 50000"/>
              <a:gd name="adj2" fmla="val 99561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7005316" y="4941888"/>
            <a:ext cx="647700" cy="142875"/>
          </a:xfrm>
          <a:prstGeom prst="leftRightArrow">
            <a:avLst>
              <a:gd name="adj1" fmla="val 50000"/>
              <a:gd name="adj2" fmla="val 9066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9453241" y="2636838"/>
            <a:ext cx="792162" cy="2376487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gray">
          <a:xfrm>
            <a:off x="2180903" y="4076700"/>
            <a:ext cx="863600" cy="7921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800">
                <a:latin typeface="Arial" charset="0"/>
                <a:ea typeface="黑体" pitchFamily="2" charset="-122"/>
              </a:rPr>
              <a:t>软件</a:t>
            </a:r>
          </a:p>
          <a:p>
            <a:r>
              <a:rPr lang="zh-CN" altLang="en-US" sz="1800">
                <a:latin typeface="Arial" charset="0"/>
                <a:ea typeface="黑体" pitchFamily="2" charset="-122"/>
              </a:rPr>
              <a:t>系统 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gray">
          <a:xfrm>
            <a:off x="2180903" y="1125538"/>
            <a:ext cx="863600" cy="79057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800">
                <a:latin typeface="Arial" charset="0"/>
                <a:ea typeface="黑体" pitchFamily="2" charset="-122"/>
              </a:rPr>
              <a:t>饭店 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3620766" y="3429000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997253" y="3429000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8302303" y="3429000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28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674" y="5849921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云形标注 28"/>
          <p:cNvSpPr/>
          <p:nvPr/>
        </p:nvSpPr>
        <p:spPr>
          <a:xfrm>
            <a:off x="10055932" y="3535331"/>
            <a:ext cx="2278099" cy="875666"/>
          </a:xfrm>
          <a:prstGeom prst="cloudCallout">
            <a:avLst>
              <a:gd name="adj1" fmla="val -85440"/>
              <a:gd name="adj2" fmla="val 2070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成本，成本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358601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build="allAtOnce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什么是三层结构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821706" y="1773238"/>
            <a:ext cx="4537075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表示层  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821706" y="2997200"/>
            <a:ext cx="4537075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业务逻辑层 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1821706" y="4221163"/>
            <a:ext cx="4537075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数据访问层 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188544" y="5373688"/>
            <a:ext cx="1728787" cy="1008062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chemeClr val="tx2"/>
              </a:gs>
              <a:gs pos="50000">
                <a:srgbClr val="0066FF"/>
              </a:gs>
              <a:gs pos="100000">
                <a:schemeClr val="tx2"/>
              </a:gs>
            </a:gsLst>
            <a:lin ang="0" scaled="1"/>
          </a:gradFill>
          <a:ln w="19050" cap="rnd">
            <a:solidFill>
              <a:srgbClr val="33CCCC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 据 库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64806" y="2636838"/>
            <a:ext cx="576263" cy="360362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764806" y="5084763"/>
            <a:ext cx="576263" cy="360362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66394" y="3860800"/>
            <a:ext cx="576262" cy="360363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gray">
          <a:xfrm>
            <a:off x="6933456" y="1557338"/>
            <a:ext cx="1655763" cy="935037"/>
          </a:xfrm>
          <a:prstGeom prst="wedgeRoundRectCallout">
            <a:avLst>
              <a:gd name="adj1" fmla="val -81449"/>
              <a:gd name="adj2" fmla="val 48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为用户提供</a:t>
            </a:r>
          </a:p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交互操作界面 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6933456" y="2781300"/>
            <a:ext cx="1728788" cy="935038"/>
          </a:xfrm>
          <a:prstGeom prst="wedgeRoundRectCallout">
            <a:avLst>
              <a:gd name="adj1" fmla="val -79384"/>
              <a:gd name="adj2" fmla="val 460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负责关键业务的</a:t>
            </a:r>
          </a:p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处理和数据传递 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gray">
          <a:xfrm>
            <a:off x="7006481" y="3933825"/>
            <a:ext cx="1655763" cy="935038"/>
          </a:xfrm>
          <a:prstGeom prst="wedgeRoundRectCallout">
            <a:avLst>
              <a:gd name="adj1" fmla="val -86722"/>
              <a:gd name="adj2" fmla="val 45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实现数</a:t>
            </a:r>
          </a:p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据库访问 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gray">
          <a:xfrm>
            <a:off x="524719" y="1268413"/>
            <a:ext cx="1081087" cy="865187"/>
          </a:xfrm>
          <a:prstGeom prst="wedgeRoundRectCallout">
            <a:avLst>
              <a:gd name="adj1" fmla="val 73347"/>
              <a:gd name="adj2" fmla="val 44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服务员 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524719" y="2708275"/>
            <a:ext cx="1081087" cy="865188"/>
          </a:xfrm>
          <a:prstGeom prst="wedgeRoundRectCallout">
            <a:avLst>
              <a:gd name="adj1" fmla="val 73347"/>
              <a:gd name="adj2" fmla="val 44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厨师 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gray">
          <a:xfrm>
            <a:off x="597744" y="3932238"/>
            <a:ext cx="1081087" cy="865187"/>
          </a:xfrm>
          <a:prstGeom prst="wedgeRoundRectCallout">
            <a:avLst>
              <a:gd name="adj1" fmla="val 68796"/>
              <a:gd name="adj2" fmla="val 417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采购员 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9655" y="1362869"/>
            <a:ext cx="2971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58601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三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层之间数据传递方向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21:10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909665" y="3184302"/>
            <a:ext cx="467995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业务逻辑层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3909665" y="4913089"/>
            <a:ext cx="46799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数据访问层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3909665" y="1384077"/>
            <a:ext cx="467995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>
                <a:latin typeface="Arial" charset="0"/>
                <a:ea typeface="黑体" pitchFamily="2" charset="-122"/>
              </a:rPr>
              <a:t>表示层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6200000">
            <a:off x="4297809" y="2291333"/>
            <a:ext cx="1166812" cy="647700"/>
          </a:xfrm>
          <a:prstGeom prst="leftArrow">
            <a:avLst>
              <a:gd name="adj1" fmla="val 50000"/>
              <a:gd name="adj2" fmla="val 4503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客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户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请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求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6200000">
            <a:off x="4297808" y="4020121"/>
            <a:ext cx="1166813" cy="647700"/>
          </a:xfrm>
          <a:prstGeom prst="leftArrow">
            <a:avLst>
              <a:gd name="adj1" fmla="val 50000"/>
              <a:gd name="adj2" fmla="val 4503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客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户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请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求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294215" y="2031777"/>
            <a:ext cx="647700" cy="1074737"/>
          </a:xfrm>
          <a:prstGeom prst="upArrow">
            <a:avLst>
              <a:gd name="adj1" fmla="val 50000"/>
              <a:gd name="adj2" fmla="val 4148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响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应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数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据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365653" y="3760564"/>
            <a:ext cx="647700" cy="1074738"/>
          </a:xfrm>
          <a:prstGeom prst="upArrow">
            <a:avLst>
              <a:gd name="adj1" fmla="val 50000"/>
              <a:gd name="adj2" fmla="val 4148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响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应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数</a:t>
            </a:r>
          </a:p>
          <a:p>
            <a:pPr algn="ctr" eaLnBrk="1" hangingPunct="1"/>
            <a:r>
              <a:rPr lang="zh-CN" altLang="en-US" sz="1400">
                <a:latin typeface="Arial" charset="0"/>
                <a:ea typeface="黑体" pitchFamily="2" charset="-122"/>
              </a:rPr>
              <a:t>据</a:t>
            </a:r>
          </a:p>
        </p:txBody>
      </p:sp>
    </p:spTree>
    <p:extLst>
      <p:ext uri="{BB962C8B-B14F-4D97-AF65-F5344CB8AC3E}">
        <p14:creationId xmlns:p14="http://schemas.microsoft.com/office/powerpoint/2010/main" val="193881410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8" y="2880748"/>
            <a:ext cx="80135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使用三层结构搭建项目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三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层结构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21:10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</Words>
  <Application>Microsoft Office PowerPoint</Application>
  <PresentationFormat>自定义</PresentationFormat>
  <Paragraphs>134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2018-04-07T13:11:19Z</dcterms:modified>
</cp:coreProperties>
</file>