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27"/>
  </p:notesMasterIdLst>
  <p:handoutMasterIdLst>
    <p:handoutMasterId r:id="rId28"/>
  </p:handoutMasterIdLst>
  <p:sldIdLst>
    <p:sldId id="10072" r:id="rId2"/>
    <p:sldId id="10182" r:id="rId3"/>
    <p:sldId id="10183" r:id="rId4"/>
    <p:sldId id="10199" r:id="rId5"/>
    <p:sldId id="10201" r:id="rId6"/>
    <p:sldId id="10202" r:id="rId7"/>
    <p:sldId id="10203" r:id="rId8"/>
    <p:sldId id="10204" r:id="rId9"/>
    <p:sldId id="10205" r:id="rId10"/>
    <p:sldId id="10193" r:id="rId11"/>
    <p:sldId id="10200" r:id="rId12"/>
    <p:sldId id="10206" r:id="rId13"/>
    <p:sldId id="10207" r:id="rId14"/>
    <p:sldId id="10208" r:id="rId15"/>
    <p:sldId id="10209" r:id="rId16"/>
    <p:sldId id="10210" r:id="rId17"/>
    <p:sldId id="10211" r:id="rId18"/>
    <p:sldId id="10212" r:id="rId19"/>
    <p:sldId id="10213" r:id="rId20"/>
    <p:sldId id="10214" r:id="rId21"/>
    <p:sldId id="10215" r:id="rId22"/>
    <p:sldId id="10216" r:id="rId23"/>
    <p:sldId id="10217" r:id="rId24"/>
    <p:sldId id="10218" r:id="rId25"/>
    <p:sldId id="10187" r:id="rId26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CD3"/>
    <a:srgbClr val="1F497D"/>
    <a:srgbClr val="CA8F45"/>
    <a:srgbClr val="FDA98B"/>
    <a:srgbClr val="EA5751"/>
    <a:srgbClr val="DEC8AD"/>
    <a:srgbClr val="569582"/>
    <a:srgbClr val="093285"/>
    <a:srgbClr val="215BB5"/>
    <a:srgbClr val="014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5059" autoAdjust="0"/>
  </p:normalViewPr>
  <p:slideViewPr>
    <p:cSldViewPr>
      <p:cViewPr varScale="1">
        <p:scale>
          <a:sx n="67" d="100"/>
          <a:sy n="67" d="100"/>
        </p:scale>
        <p:origin x="-822" y="-108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2018-04-08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83A-6436-4F88-9A56-9D67B6C4F697}" type="datetime10">
              <a:rPr lang="zh-CN" altLang="en-US" smtClean="0"/>
              <a:t>08:43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31C-072D-448A-8ADC-928B2A3C0C45}" type="datetime10">
              <a:rPr lang="zh-CN" altLang="en-US" smtClean="0"/>
              <a:t>08:43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21A93EB6-DF60-4D76-857F-8C2A2B1B9771}" type="datetime10">
              <a:rPr lang="zh-CN" altLang="en-US" smtClean="0"/>
              <a:pPr/>
              <a:t>08:43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020516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MVC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设计模式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F8-8E85-45B0-9EC3-9D776249DD08}" type="datetime10">
              <a:rPr lang="zh-CN" altLang="en-US" smtClean="0"/>
              <a:t>08:43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6328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实现自定义</a:t>
            </a:r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MVC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MVC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设计模式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41D6-077D-4989-A5A0-8BD258216EA6}" type="datetime10">
              <a:rPr lang="zh-CN" altLang="en-US" smtClean="0"/>
              <a:t>08:43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1"/>
          <p:cNvSpPr/>
          <p:nvPr/>
        </p:nvSpPr>
        <p:spPr>
          <a:xfrm>
            <a:off x="4044534" y="1479437"/>
            <a:ext cx="4111784" cy="474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2"/>
          <p:cNvSpPr/>
          <p:nvPr/>
        </p:nvSpPr>
        <p:spPr>
          <a:xfrm>
            <a:off x="4080929" y="1963161"/>
            <a:ext cx="3746227" cy="418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rgbClr val="1C4670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Straight Connector 3"/>
          <p:cNvSpPr/>
          <p:nvPr/>
        </p:nvSpPr>
        <p:spPr>
          <a:xfrm>
            <a:off x="4076702" y="2671993"/>
            <a:ext cx="4067181" cy="2366170"/>
          </a:xfrm>
          <a:prstGeom prst="line">
            <a:avLst/>
          </a:prstGeom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Straight Connector 4"/>
          <p:cNvSpPr/>
          <p:nvPr/>
        </p:nvSpPr>
        <p:spPr>
          <a:xfrm flipH="1">
            <a:off x="4076909" y="2674995"/>
            <a:ext cx="4067181" cy="2366170"/>
          </a:xfrm>
          <a:prstGeom prst="line">
            <a:avLst/>
          </a:prstGeom>
          <a:solidFill>
            <a:srgbClr val="09BAF7"/>
          </a:solidFill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Straight Connector 5"/>
          <p:cNvSpPr/>
          <p:nvPr/>
        </p:nvSpPr>
        <p:spPr>
          <a:xfrm>
            <a:off x="6101433" y="1509067"/>
            <a:ext cx="1952" cy="4736727"/>
          </a:xfrm>
          <a:prstGeom prst="line">
            <a:avLst/>
          </a:prstGeom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4" name="组合 33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<p:cNvGrpSpPr/>
          <p:nvPr/>
        </p:nvGrpSpPr>
        <p:grpSpPr>
          <a:xfrm>
            <a:off x="5673600" y="3440738"/>
            <a:ext cx="873384" cy="87338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5" cy="38258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</p:grpSp>
      <p:sp>
        <p:nvSpPr>
          <p:cNvPr id="37" name="Freeform: Shape 6"/>
          <p:cNvSpPr/>
          <p:nvPr/>
        </p:nvSpPr>
        <p:spPr>
          <a:xfrm>
            <a:off x="7721158" y="2792845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7"/>
          <p:cNvSpPr/>
          <p:nvPr/>
        </p:nvSpPr>
        <p:spPr>
          <a:xfrm>
            <a:off x="7347516" y="4537044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8"/>
          <p:cNvSpPr/>
          <p:nvPr/>
        </p:nvSpPr>
        <p:spPr>
          <a:xfrm>
            <a:off x="6016622" y="6076154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9"/>
          <p:cNvSpPr/>
          <p:nvPr/>
        </p:nvSpPr>
        <p:spPr>
          <a:xfrm>
            <a:off x="4798887" y="4490510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10"/>
          <p:cNvSpPr/>
          <p:nvPr/>
        </p:nvSpPr>
        <p:spPr>
          <a:xfrm>
            <a:off x="4035682" y="2620548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Freeform: Shape 11"/>
          <p:cNvSpPr/>
          <p:nvPr/>
        </p:nvSpPr>
        <p:spPr>
          <a:xfrm>
            <a:off x="6028279" y="1992984"/>
            <a:ext cx="101719" cy="10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4" name="组合 43"/>
          <p:cNvGrpSpPr/>
          <p:nvPr/>
        </p:nvGrpSpPr>
        <p:grpSpPr>
          <a:xfrm>
            <a:off x="981013" y="2476200"/>
            <a:ext cx="2919910" cy="1237808"/>
            <a:chOff x="1323913" y="4377472"/>
            <a:chExt cx="2919910" cy="1237808"/>
          </a:xfrm>
        </p:grpSpPr>
        <p:sp>
          <p:nvSpPr>
            <p:cNvPr id="45" name="文本框 44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endParaRPr lang="zh-CN" altLang="en-US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13" y="4691950"/>
              <a:ext cx="291991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实现原理，体验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如何保证视图和模型分离，规范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Web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9809" y="5056560"/>
            <a:ext cx="2919910" cy="960809"/>
            <a:chOff x="1323913" y="4377472"/>
            <a:chExt cx="2919910" cy="960809"/>
          </a:xfrm>
        </p:grpSpPr>
        <p:sp>
          <p:nvSpPr>
            <p:cNvPr id="48" name="文本框 47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endParaRPr lang="zh-CN" altLang="en-US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23913" y="4691950"/>
              <a:ext cx="29199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负责处理用户的请求，并映射到</a:t>
              </a:r>
              <a:r>
                <a:rPr lang="zh-CN" altLang="en-US" sz="12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相应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</a:t>
              </a:r>
              <a:endParaRPr lang="zh-CN" altLang="en-US" sz="1200" spc="12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50946" y="2476200"/>
            <a:ext cx="2919910" cy="928172"/>
            <a:chOff x="1323913" y="4377472"/>
            <a:chExt cx="2919910" cy="928172"/>
          </a:xfrm>
        </p:grpSpPr>
        <p:sp>
          <p:nvSpPr>
            <p:cNvPr id="51" name="文本框 50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</a:t>
              </a:r>
              <a:endParaRPr lang="zh-CN" altLang="en-US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23913" y="4691950"/>
              <a:ext cx="2919910" cy="613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具体处理一个用户的某个请求，处理相关业务逻辑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87705" y="5056560"/>
            <a:ext cx="2919910" cy="928172"/>
            <a:chOff x="1323913" y="4377472"/>
            <a:chExt cx="2919910" cy="928172"/>
          </a:xfrm>
        </p:grpSpPr>
        <p:sp>
          <p:nvSpPr>
            <p:cNvPr id="54" name="文本框 53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简单实现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323913" y="4691950"/>
              <a:ext cx="2919910" cy="613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lang="zh-CN" altLang="en-US" sz="12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、控制流程与核心组件（</a:t>
              </a:r>
              <a:r>
                <a:rPr lang="en-US" altLang="zh-CN" sz="12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</a:t>
              </a:r>
              <a:r>
                <a:rPr lang="zh-CN" altLang="en-US" sz="12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2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spc="1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034257" y="1348249"/>
            <a:ext cx="947691" cy="947691"/>
            <a:chOff x="1746610" y="1841507"/>
            <a:chExt cx="2310196" cy="2310196"/>
          </a:xfrm>
        </p:grpSpPr>
        <p:grpSp>
          <p:nvGrpSpPr>
            <p:cNvPr id="57" name="组合 56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同心圆 5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355255" y="1348249"/>
            <a:ext cx="947691" cy="947691"/>
            <a:chOff x="1746610" y="1841507"/>
            <a:chExt cx="2310196" cy="2310196"/>
          </a:xfrm>
        </p:grpSpPr>
        <p:grpSp>
          <p:nvGrpSpPr>
            <p:cNvPr id="62" name="组合 61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4" name="同心圆 6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034257" y="3934933"/>
            <a:ext cx="947691" cy="947691"/>
            <a:chOff x="1746610" y="1841507"/>
            <a:chExt cx="2310196" cy="2310196"/>
          </a:xfrm>
        </p:grpSpPr>
        <p:grpSp>
          <p:nvGrpSpPr>
            <p:cNvPr id="67" name="组合 66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6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68" name="椭圆 67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355255" y="3934933"/>
            <a:ext cx="947691" cy="947691"/>
            <a:chOff x="1746610" y="1841507"/>
            <a:chExt cx="2310196" cy="2310196"/>
          </a:xfrm>
        </p:grpSpPr>
        <p:grpSp>
          <p:nvGrpSpPr>
            <p:cNvPr id="72" name="组合 71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anchor_146641"/>
          <p:cNvSpPr>
            <a:spLocks noChangeAspect="1"/>
          </p:cNvSpPr>
          <p:nvPr/>
        </p:nvSpPr>
        <p:spPr bwMode="auto">
          <a:xfrm>
            <a:off x="9689795" y="4207112"/>
            <a:ext cx="315730" cy="367723"/>
          </a:xfrm>
          <a:custGeom>
            <a:avLst/>
            <a:gdLst>
              <a:gd name="connsiteX0" fmla="*/ 144482 w 288965"/>
              <a:gd name="connsiteY0" fmla="*/ 79375 h 336550"/>
              <a:gd name="connsiteX1" fmla="*/ 124638 w 288965"/>
              <a:gd name="connsiteY1" fmla="*/ 99219 h 336550"/>
              <a:gd name="connsiteX2" fmla="*/ 144482 w 288965"/>
              <a:gd name="connsiteY2" fmla="*/ 119063 h 336550"/>
              <a:gd name="connsiteX3" fmla="*/ 164326 w 288965"/>
              <a:gd name="connsiteY3" fmla="*/ 99219 h 336550"/>
              <a:gd name="connsiteX4" fmla="*/ 144482 w 288965"/>
              <a:gd name="connsiteY4" fmla="*/ 79375 h 336550"/>
              <a:gd name="connsiteX5" fmla="*/ 144483 w 288965"/>
              <a:gd name="connsiteY5" fmla="*/ 0 h 336550"/>
              <a:gd name="connsiteX6" fmla="*/ 172213 w 288965"/>
              <a:gd name="connsiteY6" fmla="*/ 27607 h 336550"/>
              <a:gd name="connsiteX7" fmla="*/ 159008 w 288965"/>
              <a:gd name="connsiteY7" fmla="*/ 49957 h 336550"/>
              <a:gd name="connsiteX8" fmla="*/ 159008 w 288965"/>
              <a:gd name="connsiteY8" fmla="*/ 57844 h 336550"/>
              <a:gd name="connsiteX9" fmla="*/ 185419 w 288965"/>
              <a:gd name="connsiteY9" fmla="*/ 85452 h 336550"/>
              <a:gd name="connsiteX10" fmla="*/ 228996 w 288965"/>
              <a:gd name="connsiteY10" fmla="*/ 85452 h 336550"/>
              <a:gd name="connsiteX11" fmla="*/ 239560 w 288965"/>
              <a:gd name="connsiteY11" fmla="*/ 97284 h 336550"/>
              <a:gd name="connsiteX12" fmla="*/ 228996 w 288965"/>
              <a:gd name="connsiteY12" fmla="*/ 109116 h 336550"/>
              <a:gd name="connsiteX13" fmla="*/ 186739 w 288965"/>
              <a:gd name="connsiteY13" fmla="*/ 109116 h 336550"/>
              <a:gd name="connsiteX14" fmla="*/ 159008 w 288965"/>
              <a:gd name="connsiteY14" fmla="*/ 139353 h 336550"/>
              <a:gd name="connsiteX15" fmla="*/ 159008 w 288965"/>
              <a:gd name="connsiteY15" fmla="*/ 265559 h 336550"/>
              <a:gd name="connsiteX16" fmla="*/ 164290 w 288965"/>
              <a:gd name="connsiteY16" fmla="*/ 277391 h 336550"/>
              <a:gd name="connsiteX17" fmla="*/ 176175 w 288965"/>
              <a:gd name="connsiteY17" fmla="*/ 280020 h 336550"/>
              <a:gd name="connsiteX18" fmla="*/ 211829 w 288965"/>
              <a:gd name="connsiteY18" fmla="*/ 264244 h 336550"/>
              <a:gd name="connsiteX19" fmla="*/ 235598 w 288965"/>
              <a:gd name="connsiteY19" fmla="*/ 234008 h 336550"/>
              <a:gd name="connsiteX20" fmla="*/ 215790 w 288965"/>
              <a:gd name="connsiteY20" fmla="*/ 235322 h 336550"/>
              <a:gd name="connsiteX21" fmla="*/ 210508 w 288965"/>
              <a:gd name="connsiteY21" fmla="*/ 232693 h 336550"/>
              <a:gd name="connsiteX22" fmla="*/ 210508 w 288965"/>
              <a:gd name="connsiteY22" fmla="*/ 226120 h 336550"/>
              <a:gd name="connsiteX23" fmla="*/ 262008 w 288965"/>
              <a:gd name="connsiteY23" fmla="*/ 169590 h 336550"/>
              <a:gd name="connsiteX24" fmla="*/ 268611 w 288965"/>
              <a:gd name="connsiteY24" fmla="*/ 168275 h 336550"/>
              <a:gd name="connsiteX25" fmla="*/ 272572 w 288965"/>
              <a:gd name="connsiteY25" fmla="*/ 172219 h 336550"/>
              <a:gd name="connsiteX26" fmla="*/ 288419 w 288965"/>
              <a:gd name="connsiteY26" fmla="*/ 245839 h 336550"/>
              <a:gd name="connsiteX27" fmla="*/ 287098 w 288965"/>
              <a:gd name="connsiteY27" fmla="*/ 252413 h 336550"/>
              <a:gd name="connsiteX28" fmla="*/ 280496 w 288965"/>
              <a:gd name="connsiteY28" fmla="*/ 252413 h 336550"/>
              <a:gd name="connsiteX29" fmla="*/ 263329 w 288965"/>
              <a:gd name="connsiteY29" fmla="*/ 241895 h 336550"/>
              <a:gd name="connsiteX30" fmla="*/ 228996 w 288965"/>
              <a:gd name="connsiteY30" fmla="*/ 287908 h 336550"/>
              <a:gd name="connsiteX31" fmla="*/ 197303 w 288965"/>
              <a:gd name="connsiteY31" fmla="*/ 303684 h 336550"/>
              <a:gd name="connsiteX32" fmla="*/ 144483 w 288965"/>
              <a:gd name="connsiteY32" fmla="*/ 336550 h 336550"/>
              <a:gd name="connsiteX33" fmla="*/ 91662 w 288965"/>
              <a:gd name="connsiteY33" fmla="*/ 303684 h 336550"/>
              <a:gd name="connsiteX34" fmla="*/ 59970 w 288965"/>
              <a:gd name="connsiteY34" fmla="*/ 287908 h 336550"/>
              <a:gd name="connsiteX35" fmla="*/ 25636 w 288965"/>
              <a:gd name="connsiteY35" fmla="*/ 241895 h 336550"/>
              <a:gd name="connsiteX36" fmla="*/ 8469 w 288965"/>
              <a:gd name="connsiteY36" fmla="*/ 252413 h 336550"/>
              <a:gd name="connsiteX37" fmla="*/ 1867 w 288965"/>
              <a:gd name="connsiteY37" fmla="*/ 252413 h 336550"/>
              <a:gd name="connsiteX38" fmla="*/ 546 w 288965"/>
              <a:gd name="connsiteY38" fmla="*/ 245839 h 336550"/>
              <a:gd name="connsiteX39" fmla="*/ 16393 w 288965"/>
              <a:gd name="connsiteY39" fmla="*/ 172219 h 336550"/>
              <a:gd name="connsiteX40" fmla="*/ 20354 w 288965"/>
              <a:gd name="connsiteY40" fmla="*/ 168275 h 336550"/>
              <a:gd name="connsiteX41" fmla="*/ 26957 w 288965"/>
              <a:gd name="connsiteY41" fmla="*/ 169590 h 336550"/>
              <a:gd name="connsiteX42" fmla="*/ 78457 w 288965"/>
              <a:gd name="connsiteY42" fmla="*/ 226120 h 336550"/>
              <a:gd name="connsiteX43" fmla="*/ 78457 w 288965"/>
              <a:gd name="connsiteY43" fmla="*/ 232693 h 336550"/>
              <a:gd name="connsiteX44" fmla="*/ 73175 w 288965"/>
              <a:gd name="connsiteY44" fmla="*/ 235322 h 336550"/>
              <a:gd name="connsiteX45" fmla="*/ 53367 w 288965"/>
              <a:gd name="connsiteY45" fmla="*/ 234008 h 336550"/>
              <a:gd name="connsiteX46" fmla="*/ 77136 w 288965"/>
              <a:gd name="connsiteY46" fmla="*/ 264244 h 336550"/>
              <a:gd name="connsiteX47" fmla="*/ 112790 w 288965"/>
              <a:gd name="connsiteY47" fmla="*/ 280020 h 336550"/>
              <a:gd name="connsiteX48" fmla="*/ 124675 w 288965"/>
              <a:gd name="connsiteY48" fmla="*/ 277391 h 336550"/>
              <a:gd name="connsiteX49" fmla="*/ 129957 w 288965"/>
              <a:gd name="connsiteY49" fmla="*/ 265559 h 336550"/>
              <a:gd name="connsiteX50" fmla="*/ 129957 w 288965"/>
              <a:gd name="connsiteY50" fmla="*/ 139353 h 336550"/>
              <a:gd name="connsiteX51" fmla="*/ 102226 w 288965"/>
              <a:gd name="connsiteY51" fmla="*/ 109116 h 336550"/>
              <a:gd name="connsiteX52" fmla="*/ 61290 w 288965"/>
              <a:gd name="connsiteY52" fmla="*/ 109116 h 336550"/>
              <a:gd name="connsiteX53" fmla="*/ 49405 w 288965"/>
              <a:gd name="connsiteY53" fmla="*/ 97284 h 336550"/>
              <a:gd name="connsiteX54" fmla="*/ 61290 w 288965"/>
              <a:gd name="connsiteY54" fmla="*/ 85452 h 336550"/>
              <a:gd name="connsiteX55" fmla="*/ 103546 w 288965"/>
              <a:gd name="connsiteY55" fmla="*/ 85452 h 336550"/>
              <a:gd name="connsiteX56" fmla="*/ 129957 w 288965"/>
              <a:gd name="connsiteY56" fmla="*/ 57844 h 336550"/>
              <a:gd name="connsiteX57" fmla="*/ 129957 w 288965"/>
              <a:gd name="connsiteY57" fmla="*/ 49957 h 336550"/>
              <a:gd name="connsiteX58" fmla="*/ 116752 w 288965"/>
              <a:gd name="connsiteY58" fmla="*/ 27607 h 336550"/>
              <a:gd name="connsiteX59" fmla="*/ 144483 w 288965"/>
              <a:gd name="connsiteY5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88965" h="336550">
                <a:moveTo>
                  <a:pt x="144482" y="79375"/>
                </a:moveTo>
                <a:cubicBezTo>
                  <a:pt x="133522" y="79375"/>
                  <a:pt x="124638" y="88259"/>
                  <a:pt x="124638" y="99219"/>
                </a:cubicBezTo>
                <a:cubicBezTo>
                  <a:pt x="124638" y="110179"/>
                  <a:pt x="133522" y="119063"/>
                  <a:pt x="144482" y="119063"/>
                </a:cubicBezTo>
                <a:cubicBezTo>
                  <a:pt x="155442" y="119063"/>
                  <a:pt x="164326" y="110179"/>
                  <a:pt x="164326" y="99219"/>
                </a:cubicBezTo>
                <a:cubicBezTo>
                  <a:pt x="164326" y="88259"/>
                  <a:pt x="155442" y="79375"/>
                  <a:pt x="144482" y="79375"/>
                </a:cubicBezTo>
                <a:close/>
                <a:moveTo>
                  <a:pt x="144483" y="0"/>
                </a:moveTo>
                <a:cubicBezTo>
                  <a:pt x="159008" y="0"/>
                  <a:pt x="172213" y="11832"/>
                  <a:pt x="172213" y="27607"/>
                </a:cubicBezTo>
                <a:cubicBezTo>
                  <a:pt x="172213" y="36810"/>
                  <a:pt x="166931" y="46013"/>
                  <a:pt x="159008" y="49957"/>
                </a:cubicBezTo>
                <a:cubicBezTo>
                  <a:pt x="159008" y="49957"/>
                  <a:pt x="159008" y="49957"/>
                  <a:pt x="159008" y="57844"/>
                </a:cubicBezTo>
                <a:cubicBezTo>
                  <a:pt x="172213" y="63103"/>
                  <a:pt x="181457" y="72306"/>
                  <a:pt x="185419" y="85452"/>
                </a:cubicBezTo>
                <a:cubicBezTo>
                  <a:pt x="185419" y="85452"/>
                  <a:pt x="185419" y="85452"/>
                  <a:pt x="228996" y="85452"/>
                </a:cubicBezTo>
                <a:cubicBezTo>
                  <a:pt x="234278" y="85452"/>
                  <a:pt x="239560" y="90711"/>
                  <a:pt x="239560" y="97284"/>
                </a:cubicBezTo>
                <a:cubicBezTo>
                  <a:pt x="239560" y="103857"/>
                  <a:pt x="234278" y="109116"/>
                  <a:pt x="228996" y="109116"/>
                </a:cubicBezTo>
                <a:cubicBezTo>
                  <a:pt x="228996" y="109116"/>
                  <a:pt x="228996" y="109116"/>
                  <a:pt x="186739" y="109116"/>
                </a:cubicBezTo>
                <a:cubicBezTo>
                  <a:pt x="182778" y="122262"/>
                  <a:pt x="172213" y="134094"/>
                  <a:pt x="159008" y="139353"/>
                </a:cubicBezTo>
                <a:cubicBezTo>
                  <a:pt x="159008" y="139353"/>
                  <a:pt x="159008" y="139353"/>
                  <a:pt x="159008" y="265559"/>
                </a:cubicBezTo>
                <a:cubicBezTo>
                  <a:pt x="159008" y="270818"/>
                  <a:pt x="161649" y="274762"/>
                  <a:pt x="164290" y="277391"/>
                </a:cubicBezTo>
                <a:cubicBezTo>
                  <a:pt x="168252" y="280020"/>
                  <a:pt x="172213" y="280020"/>
                  <a:pt x="176175" y="280020"/>
                </a:cubicBezTo>
                <a:cubicBezTo>
                  <a:pt x="189380" y="276076"/>
                  <a:pt x="201265" y="270818"/>
                  <a:pt x="211829" y="264244"/>
                </a:cubicBezTo>
                <a:cubicBezTo>
                  <a:pt x="223713" y="255042"/>
                  <a:pt x="231637" y="244525"/>
                  <a:pt x="235598" y="234008"/>
                </a:cubicBezTo>
                <a:cubicBezTo>
                  <a:pt x="235598" y="234008"/>
                  <a:pt x="235598" y="234008"/>
                  <a:pt x="215790" y="235322"/>
                </a:cubicBezTo>
                <a:cubicBezTo>
                  <a:pt x="213149" y="235322"/>
                  <a:pt x="211829" y="234008"/>
                  <a:pt x="210508" y="232693"/>
                </a:cubicBezTo>
                <a:cubicBezTo>
                  <a:pt x="209188" y="230064"/>
                  <a:pt x="209188" y="227434"/>
                  <a:pt x="210508" y="226120"/>
                </a:cubicBezTo>
                <a:cubicBezTo>
                  <a:pt x="210508" y="226120"/>
                  <a:pt x="210508" y="226120"/>
                  <a:pt x="262008" y="169590"/>
                </a:cubicBezTo>
                <a:cubicBezTo>
                  <a:pt x="263329" y="168275"/>
                  <a:pt x="265970" y="166960"/>
                  <a:pt x="268611" y="168275"/>
                </a:cubicBezTo>
                <a:cubicBezTo>
                  <a:pt x="269931" y="168275"/>
                  <a:pt x="271252" y="169590"/>
                  <a:pt x="272572" y="172219"/>
                </a:cubicBezTo>
                <a:cubicBezTo>
                  <a:pt x="272572" y="172219"/>
                  <a:pt x="272572" y="172219"/>
                  <a:pt x="288419" y="245839"/>
                </a:cubicBezTo>
                <a:cubicBezTo>
                  <a:pt x="289739" y="248469"/>
                  <a:pt x="288419" y="251098"/>
                  <a:pt x="287098" y="252413"/>
                </a:cubicBezTo>
                <a:cubicBezTo>
                  <a:pt x="284457" y="253727"/>
                  <a:pt x="281816" y="253727"/>
                  <a:pt x="280496" y="252413"/>
                </a:cubicBezTo>
                <a:cubicBezTo>
                  <a:pt x="280496" y="252413"/>
                  <a:pt x="280496" y="252413"/>
                  <a:pt x="263329" y="241895"/>
                </a:cubicBezTo>
                <a:cubicBezTo>
                  <a:pt x="259367" y="258986"/>
                  <a:pt x="246162" y="274762"/>
                  <a:pt x="228996" y="287908"/>
                </a:cubicBezTo>
                <a:cubicBezTo>
                  <a:pt x="219752" y="294481"/>
                  <a:pt x="207867" y="299740"/>
                  <a:pt x="197303" y="303684"/>
                </a:cubicBezTo>
                <a:cubicBezTo>
                  <a:pt x="177495" y="310257"/>
                  <a:pt x="159008" y="322089"/>
                  <a:pt x="144483" y="336550"/>
                </a:cubicBezTo>
                <a:cubicBezTo>
                  <a:pt x="129957" y="322089"/>
                  <a:pt x="111470" y="310257"/>
                  <a:pt x="91662" y="303684"/>
                </a:cubicBezTo>
                <a:cubicBezTo>
                  <a:pt x="81098" y="299740"/>
                  <a:pt x="69213" y="294481"/>
                  <a:pt x="59970" y="287908"/>
                </a:cubicBezTo>
                <a:cubicBezTo>
                  <a:pt x="42803" y="274762"/>
                  <a:pt x="29598" y="258986"/>
                  <a:pt x="25636" y="241895"/>
                </a:cubicBezTo>
                <a:cubicBezTo>
                  <a:pt x="25636" y="241895"/>
                  <a:pt x="25636" y="241895"/>
                  <a:pt x="8469" y="252413"/>
                </a:cubicBezTo>
                <a:cubicBezTo>
                  <a:pt x="7149" y="253727"/>
                  <a:pt x="4508" y="253727"/>
                  <a:pt x="1867" y="252413"/>
                </a:cubicBezTo>
                <a:cubicBezTo>
                  <a:pt x="546" y="251098"/>
                  <a:pt x="-774" y="248469"/>
                  <a:pt x="546" y="245839"/>
                </a:cubicBezTo>
                <a:cubicBezTo>
                  <a:pt x="546" y="245839"/>
                  <a:pt x="546" y="245839"/>
                  <a:pt x="16393" y="172219"/>
                </a:cubicBezTo>
                <a:cubicBezTo>
                  <a:pt x="17713" y="169590"/>
                  <a:pt x="19034" y="168275"/>
                  <a:pt x="20354" y="168275"/>
                </a:cubicBezTo>
                <a:cubicBezTo>
                  <a:pt x="22995" y="166960"/>
                  <a:pt x="25636" y="168275"/>
                  <a:pt x="26957" y="169590"/>
                </a:cubicBezTo>
                <a:cubicBezTo>
                  <a:pt x="26957" y="169590"/>
                  <a:pt x="26957" y="169590"/>
                  <a:pt x="78457" y="226120"/>
                </a:cubicBezTo>
                <a:cubicBezTo>
                  <a:pt x="79777" y="227434"/>
                  <a:pt x="79777" y="230064"/>
                  <a:pt x="78457" y="232693"/>
                </a:cubicBezTo>
                <a:cubicBezTo>
                  <a:pt x="77136" y="234008"/>
                  <a:pt x="75816" y="235322"/>
                  <a:pt x="73175" y="235322"/>
                </a:cubicBezTo>
                <a:cubicBezTo>
                  <a:pt x="73175" y="235322"/>
                  <a:pt x="73175" y="235322"/>
                  <a:pt x="53367" y="234008"/>
                </a:cubicBezTo>
                <a:cubicBezTo>
                  <a:pt x="57328" y="244525"/>
                  <a:pt x="65252" y="255042"/>
                  <a:pt x="77136" y="264244"/>
                </a:cubicBezTo>
                <a:cubicBezTo>
                  <a:pt x="87700" y="270818"/>
                  <a:pt x="99585" y="276076"/>
                  <a:pt x="112790" y="280020"/>
                </a:cubicBezTo>
                <a:cubicBezTo>
                  <a:pt x="116752" y="280020"/>
                  <a:pt x="120713" y="280020"/>
                  <a:pt x="124675" y="277391"/>
                </a:cubicBezTo>
                <a:cubicBezTo>
                  <a:pt x="127316" y="274762"/>
                  <a:pt x="129957" y="270818"/>
                  <a:pt x="129957" y="265559"/>
                </a:cubicBezTo>
                <a:cubicBezTo>
                  <a:pt x="129957" y="265559"/>
                  <a:pt x="129957" y="265559"/>
                  <a:pt x="129957" y="139353"/>
                </a:cubicBezTo>
                <a:cubicBezTo>
                  <a:pt x="116752" y="134094"/>
                  <a:pt x="106187" y="122262"/>
                  <a:pt x="102226" y="109116"/>
                </a:cubicBezTo>
                <a:cubicBezTo>
                  <a:pt x="102226" y="109116"/>
                  <a:pt x="102226" y="109116"/>
                  <a:pt x="61290" y="109116"/>
                </a:cubicBezTo>
                <a:cubicBezTo>
                  <a:pt x="54687" y="109116"/>
                  <a:pt x="49405" y="103857"/>
                  <a:pt x="49405" y="97284"/>
                </a:cubicBezTo>
                <a:cubicBezTo>
                  <a:pt x="49405" y="90711"/>
                  <a:pt x="54687" y="85452"/>
                  <a:pt x="61290" y="85452"/>
                </a:cubicBezTo>
                <a:cubicBezTo>
                  <a:pt x="61290" y="85452"/>
                  <a:pt x="61290" y="85452"/>
                  <a:pt x="103546" y="85452"/>
                </a:cubicBezTo>
                <a:cubicBezTo>
                  <a:pt x="107508" y="72306"/>
                  <a:pt x="116752" y="63103"/>
                  <a:pt x="129957" y="57844"/>
                </a:cubicBezTo>
                <a:cubicBezTo>
                  <a:pt x="129957" y="57844"/>
                  <a:pt x="129957" y="57844"/>
                  <a:pt x="129957" y="49957"/>
                </a:cubicBezTo>
                <a:cubicBezTo>
                  <a:pt x="122034" y="46013"/>
                  <a:pt x="116752" y="36810"/>
                  <a:pt x="116752" y="27607"/>
                </a:cubicBezTo>
                <a:cubicBezTo>
                  <a:pt x="116752" y="11832"/>
                  <a:pt x="129957" y="0"/>
                  <a:pt x="144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7" name="yen-symbol_37179"/>
          <p:cNvSpPr>
            <a:spLocks noChangeAspect="1"/>
          </p:cNvSpPr>
          <p:nvPr/>
        </p:nvSpPr>
        <p:spPr bwMode="auto">
          <a:xfrm>
            <a:off x="2355989" y="4236635"/>
            <a:ext cx="309661" cy="367723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8" name="add-blank-file_108481"/>
          <p:cNvSpPr>
            <a:spLocks noChangeAspect="1"/>
          </p:cNvSpPr>
          <p:nvPr/>
        </p:nvSpPr>
        <p:spPr bwMode="auto">
          <a:xfrm>
            <a:off x="9731466" y="1638232"/>
            <a:ext cx="327829" cy="367723"/>
          </a:xfrm>
          <a:custGeom>
            <a:avLst/>
            <a:gdLst>
              <a:gd name="connsiteX0" fmla="*/ 195263 w 300038"/>
              <a:gd name="connsiteY0" fmla="*/ 177800 h 336550"/>
              <a:gd name="connsiteX1" fmla="*/ 247651 w 300038"/>
              <a:gd name="connsiteY1" fmla="*/ 177800 h 336550"/>
              <a:gd name="connsiteX2" fmla="*/ 247651 w 300038"/>
              <a:gd name="connsiteY2" fmla="*/ 230188 h 336550"/>
              <a:gd name="connsiteX3" fmla="*/ 300038 w 300038"/>
              <a:gd name="connsiteY3" fmla="*/ 230188 h 336550"/>
              <a:gd name="connsiteX4" fmla="*/ 300038 w 300038"/>
              <a:gd name="connsiteY4" fmla="*/ 284163 h 336550"/>
              <a:gd name="connsiteX5" fmla="*/ 247651 w 300038"/>
              <a:gd name="connsiteY5" fmla="*/ 284163 h 336550"/>
              <a:gd name="connsiteX6" fmla="*/ 247651 w 300038"/>
              <a:gd name="connsiteY6" fmla="*/ 336550 h 336550"/>
              <a:gd name="connsiteX7" fmla="*/ 195263 w 300038"/>
              <a:gd name="connsiteY7" fmla="*/ 336550 h 336550"/>
              <a:gd name="connsiteX8" fmla="*/ 195263 w 300038"/>
              <a:gd name="connsiteY8" fmla="*/ 284163 h 336550"/>
              <a:gd name="connsiteX9" fmla="*/ 141288 w 300038"/>
              <a:gd name="connsiteY9" fmla="*/ 284163 h 336550"/>
              <a:gd name="connsiteX10" fmla="*/ 141288 w 300038"/>
              <a:gd name="connsiteY10" fmla="*/ 230188 h 336550"/>
              <a:gd name="connsiteX11" fmla="*/ 195263 w 300038"/>
              <a:gd name="connsiteY11" fmla="*/ 230188 h 336550"/>
              <a:gd name="connsiteX12" fmla="*/ 155575 w 300038"/>
              <a:gd name="connsiteY12" fmla="*/ 49213 h 336550"/>
              <a:gd name="connsiteX13" fmla="*/ 155575 w 300038"/>
              <a:gd name="connsiteY13" fmla="*/ 92076 h 336550"/>
              <a:gd name="connsiteX14" fmla="*/ 198438 w 300038"/>
              <a:gd name="connsiteY14" fmla="*/ 92076 h 336550"/>
              <a:gd name="connsiteX15" fmla="*/ 13187 w 300038"/>
              <a:gd name="connsiteY15" fmla="*/ 0 h 336550"/>
              <a:gd name="connsiteX16" fmla="*/ 139784 w 300038"/>
              <a:gd name="connsiteY16" fmla="*/ 0 h 336550"/>
              <a:gd name="connsiteX17" fmla="*/ 141103 w 300038"/>
              <a:gd name="connsiteY17" fmla="*/ 0 h 336550"/>
              <a:gd name="connsiteX18" fmla="*/ 152971 w 300038"/>
              <a:gd name="connsiteY18" fmla="*/ 5278 h 336550"/>
              <a:gd name="connsiteX19" fmla="*/ 242644 w 300038"/>
              <a:gd name="connsiteY19" fmla="*/ 96334 h 336550"/>
              <a:gd name="connsiteX20" fmla="*/ 247919 w 300038"/>
              <a:gd name="connsiteY20" fmla="*/ 109531 h 336550"/>
              <a:gd name="connsiteX21" fmla="*/ 247919 w 300038"/>
              <a:gd name="connsiteY21" fmla="*/ 163636 h 336550"/>
              <a:gd name="connsiteX22" fmla="*/ 220226 w 300038"/>
              <a:gd name="connsiteY22" fmla="*/ 163636 h 336550"/>
              <a:gd name="connsiteX23" fmla="*/ 220226 w 300038"/>
              <a:gd name="connsiteY23" fmla="*/ 121408 h 336550"/>
              <a:gd name="connsiteX24" fmla="*/ 143740 w 300038"/>
              <a:gd name="connsiteY24" fmla="*/ 121408 h 336550"/>
              <a:gd name="connsiteX25" fmla="*/ 131872 w 300038"/>
              <a:gd name="connsiteY25" fmla="*/ 117449 h 336550"/>
              <a:gd name="connsiteX26" fmla="*/ 126597 w 300038"/>
              <a:gd name="connsiteY26" fmla="*/ 104252 h 336550"/>
              <a:gd name="connsiteX27" fmla="*/ 126597 w 300038"/>
              <a:gd name="connsiteY27" fmla="*/ 29032 h 336550"/>
              <a:gd name="connsiteX28" fmla="*/ 27693 w 300038"/>
              <a:gd name="connsiteY28" fmla="*/ 29032 h 336550"/>
              <a:gd name="connsiteX29" fmla="*/ 27693 w 300038"/>
              <a:gd name="connsiteY29" fmla="*/ 291643 h 336550"/>
              <a:gd name="connsiteX30" fmla="*/ 129235 w 300038"/>
              <a:gd name="connsiteY30" fmla="*/ 291643 h 336550"/>
              <a:gd name="connsiteX31" fmla="*/ 131872 w 300038"/>
              <a:gd name="connsiteY31" fmla="*/ 294282 h 336550"/>
              <a:gd name="connsiteX32" fmla="*/ 141103 w 300038"/>
              <a:gd name="connsiteY32" fmla="*/ 298241 h 336550"/>
              <a:gd name="connsiteX33" fmla="*/ 180665 w 300038"/>
              <a:gd name="connsiteY33" fmla="*/ 298241 h 336550"/>
              <a:gd name="connsiteX34" fmla="*/ 180665 w 300038"/>
              <a:gd name="connsiteY34" fmla="*/ 320675 h 336550"/>
              <a:gd name="connsiteX35" fmla="*/ 13187 w 300038"/>
              <a:gd name="connsiteY35" fmla="*/ 320675 h 336550"/>
              <a:gd name="connsiteX36" fmla="*/ 0 w 300038"/>
              <a:gd name="connsiteY36" fmla="*/ 306159 h 336550"/>
              <a:gd name="connsiteX37" fmla="*/ 0 w 300038"/>
              <a:gd name="connsiteY37" fmla="*/ 14516 h 336550"/>
              <a:gd name="connsiteX38" fmla="*/ 13187 w 300038"/>
              <a:gd name="connsiteY3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0038" h="336550">
                <a:moveTo>
                  <a:pt x="195263" y="177800"/>
                </a:moveTo>
                <a:lnTo>
                  <a:pt x="247651" y="177800"/>
                </a:lnTo>
                <a:lnTo>
                  <a:pt x="247651" y="230188"/>
                </a:lnTo>
                <a:lnTo>
                  <a:pt x="300038" y="230188"/>
                </a:lnTo>
                <a:lnTo>
                  <a:pt x="300038" y="284163"/>
                </a:lnTo>
                <a:lnTo>
                  <a:pt x="247651" y="284163"/>
                </a:lnTo>
                <a:lnTo>
                  <a:pt x="247651" y="336550"/>
                </a:lnTo>
                <a:lnTo>
                  <a:pt x="195263" y="336550"/>
                </a:lnTo>
                <a:lnTo>
                  <a:pt x="195263" y="284163"/>
                </a:lnTo>
                <a:lnTo>
                  <a:pt x="141288" y="284163"/>
                </a:lnTo>
                <a:lnTo>
                  <a:pt x="141288" y="230188"/>
                </a:lnTo>
                <a:lnTo>
                  <a:pt x="195263" y="230188"/>
                </a:lnTo>
                <a:close/>
                <a:moveTo>
                  <a:pt x="155575" y="49213"/>
                </a:moveTo>
                <a:lnTo>
                  <a:pt x="155575" y="92076"/>
                </a:lnTo>
                <a:lnTo>
                  <a:pt x="198438" y="92076"/>
                </a:lnTo>
                <a:close/>
                <a:moveTo>
                  <a:pt x="13187" y="0"/>
                </a:moveTo>
                <a:cubicBezTo>
                  <a:pt x="13187" y="0"/>
                  <a:pt x="13187" y="0"/>
                  <a:pt x="139784" y="0"/>
                </a:cubicBezTo>
                <a:cubicBezTo>
                  <a:pt x="139784" y="0"/>
                  <a:pt x="141103" y="0"/>
                  <a:pt x="141103" y="0"/>
                </a:cubicBezTo>
                <a:cubicBezTo>
                  <a:pt x="145059" y="0"/>
                  <a:pt x="150334" y="2639"/>
                  <a:pt x="152971" y="5278"/>
                </a:cubicBezTo>
                <a:cubicBezTo>
                  <a:pt x="152971" y="5278"/>
                  <a:pt x="152971" y="5278"/>
                  <a:pt x="242644" y="96334"/>
                </a:cubicBezTo>
                <a:cubicBezTo>
                  <a:pt x="246601" y="98974"/>
                  <a:pt x="249238" y="104252"/>
                  <a:pt x="247919" y="109531"/>
                </a:cubicBezTo>
                <a:cubicBezTo>
                  <a:pt x="247919" y="109531"/>
                  <a:pt x="247919" y="109531"/>
                  <a:pt x="247919" y="163636"/>
                </a:cubicBezTo>
                <a:cubicBezTo>
                  <a:pt x="247919" y="163636"/>
                  <a:pt x="247919" y="163636"/>
                  <a:pt x="220226" y="163636"/>
                </a:cubicBezTo>
                <a:cubicBezTo>
                  <a:pt x="220226" y="163636"/>
                  <a:pt x="220226" y="163636"/>
                  <a:pt x="220226" y="121408"/>
                </a:cubicBezTo>
                <a:cubicBezTo>
                  <a:pt x="220226" y="121408"/>
                  <a:pt x="220226" y="121408"/>
                  <a:pt x="143740" y="121408"/>
                </a:cubicBezTo>
                <a:cubicBezTo>
                  <a:pt x="139784" y="121408"/>
                  <a:pt x="134509" y="120088"/>
                  <a:pt x="131872" y="117449"/>
                </a:cubicBezTo>
                <a:cubicBezTo>
                  <a:pt x="127916" y="113490"/>
                  <a:pt x="126597" y="109531"/>
                  <a:pt x="126597" y="104252"/>
                </a:cubicBezTo>
                <a:cubicBezTo>
                  <a:pt x="126597" y="104252"/>
                  <a:pt x="126597" y="104252"/>
                  <a:pt x="126597" y="29032"/>
                </a:cubicBezTo>
                <a:cubicBezTo>
                  <a:pt x="126597" y="29032"/>
                  <a:pt x="126597" y="29032"/>
                  <a:pt x="27693" y="29032"/>
                </a:cubicBezTo>
                <a:cubicBezTo>
                  <a:pt x="27693" y="29032"/>
                  <a:pt x="27693" y="29032"/>
                  <a:pt x="27693" y="291643"/>
                </a:cubicBezTo>
                <a:cubicBezTo>
                  <a:pt x="27693" y="291643"/>
                  <a:pt x="27693" y="291643"/>
                  <a:pt x="129235" y="291643"/>
                </a:cubicBezTo>
                <a:cubicBezTo>
                  <a:pt x="129235" y="292962"/>
                  <a:pt x="130553" y="294282"/>
                  <a:pt x="131872" y="294282"/>
                </a:cubicBezTo>
                <a:cubicBezTo>
                  <a:pt x="134509" y="296921"/>
                  <a:pt x="137147" y="298241"/>
                  <a:pt x="141103" y="298241"/>
                </a:cubicBezTo>
                <a:cubicBezTo>
                  <a:pt x="141103" y="298241"/>
                  <a:pt x="141103" y="298241"/>
                  <a:pt x="180665" y="298241"/>
                </a:cubicBezTo>
                <a:cubicBezTo>
                  <a:pt x="180665" y="298241"/>
                  <a:pt x="180665" y="298241"/>
                  <a:pt x="180665" y="320675"/>
                </a:cubicBezTo>
                <a:cubicBezTo>
                  <a:pt x="180665" y="320675"/>
                  <a:pt x="180665" y="320675"/>
                  <a:pt x="13187" y="320675"/>
                </a:cubicBezTo>
                <a:cubicBezTo>
                  <a:pt x="5275" y="320675"/>
                  <a:pt x="0" y="314077"/>
                  <a:pt x="0" y="306159"/>
                </a:cubicBezTo>
                <a:cubicBezTo>
                  <a:pt x="0" y="306159"/>
                  <a:pt x="0" y="306159"/>
                  <a:pt x="0" y="14516"/>
                </a:cubicBezTo>
                <a:cubicBezTo>
                  <a:pt x="0" y="6598"/>
                  <a:pt x="5275" y="0"/>
                  <a:pt x="131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9" name="settings_150440"/>
          <p:cNvSpPr>
            <a:spLocks noChangeAspect="1"/>
          </p:cNvSpPr>
          <p:nvPr/>
        </p:nvSpPr>
        <p:spPr bwMode="auto">
          <a:xfrm>
            <a:off x="2342453" y="1638232"/>
            <a:ext cx="365989" cy="367723"/>
          </a:xfrm>
          <a:custGeom>
            <a:avLst/>
            <a:gdLst>
              <a:gd name="connsiteX0" fmla="*/ 232569 w 334963"/>
              <a:gd name="connsiteY0" fmla="*/ 193675 h 336550"/>
              <a:gd name="connsiteX1" fmla="*/ 273051 w 334963"/>
              <a:gd name="connsiteY1" fmla="*/ 234157 h 336550"/>
              <a:gd name="connsiteX2" fmla="*/ 232569 w 334963"/>
              <a:gd name="connsiteY2" fmla="*/ 274639 h 336550"/>
              <a:gd name="connsiteX3" fmla="*/ 192087 w 334963"/>
              <a:gd name="connsiteY3" fmla="*/ 234157 h 336550"/>
              <a:gd name="connsiteX4" fmla="*/ 232569 w 334963"/>
              <a:gd name="connsiteY4" fmla="*/ 193675 h 336550"/>
              <a:gd name="connsiteX5" fmla="*/ 232569 w 334963"/>
              <a:gd name="connsiteY5" fmla="*/ 171450 h 336550"/>
              <a:gd name="connsiteX6" fmla="*/ 169862 w 334963"/>
              <a:gd name="connsiteY6" fmla="*/ 233363 h 336550"/>
              <a:gd name="connsiteX7" fmla="*/ 232569 w 334963"/>
              <a:gd name="connsiteY7" fmla="*/ 295276 h 336550"/>
              <a:gd name="connsiteX8" fmla="*/ 295276 w 334963"/>
              <a:gd name="connsiteY8" fmla="*/ 233363 h 336550"/>
              <a:gd name="connsiteX9" fmla="*/ 232569 w 334963"/>
              <a:gd name="connsiteY9" fmla="*/ 171450 h 336550"/>
              <a:gd name="connsiteX10" fmla="*/ 213412 w 334963"/>
              <a:gd name="connsiteY10" fmla="*/ 131762 h 336550"/>
              <a:gd name="connsiteX11" fmla="*/ 251727 w 334963"/>
              <a:gd name="connsiteY11" fmla="*/ 131762 h 336550"/>
              <a:gd name="connsiteX12" fmla="*/ 260975 w 334963"/>
              <a:gd name="connsiteY12" fmla="*/ 140951 h 336550"/>
              <a:gd name="connsiteX13" fmla="*/ 260975 w 334963"/>
              <a:gd name="connsiteY13" fmla="*/ 154078 h 336550"/>
              <a:gd name="connsiteX14" fmla="*/ 270224 w 334963"/>
              <a:gd name="connsiteY14" fmla="*/ 158017 h 336550"/>
              <a:gd name="connsiteX15" fmla="*/ 279472 w 334963"/>
              <a:gd name="connsiteY15" fmla="*/ 148827 h 336550"/>
              <a:gd name="connsiteX16" fmla="*/ 286078 w 334963"/>
              <a:gd name="connsiteY16" fmla="*/ 146202 h 336550"/>
              <a:gd name="connsiteX17" fmla="*/ 291363 w 334963"/>
              <a:gd name="connsiteY17" fmla="*/ 148827 h 336550"/>
              <a:gd name="connsiteX18" fmla="*/ 319109 w 334963"/>
              <a:gd name="connsiteY18" fmla="*/ 176395 h 336550"/>
              <a:gd name="connsiteX19" fmla="*/ 319109 w 334963"/>
              <a:gd name="connsiteY19" fmla="*/ 188210 h 336550"/>
              <a:gd name="connsiteX20" fmla="*/ 309860 w 334963"/>
              <a:gd name="connsiteY20" fmla="*/ 197399 h 336550"/>
              <a:gd name="connsiteX21" fmla="*/ 313824 w 334963"/>
              <a:gd name="connsiteY21" fmla="*/ 206589 h 336550"/>
              <a:gd name="connsiteX22" fmla="*/ 327036 w 334963"/>
              <a:gd name="connsiteY22" fmla="*/ 206589 h 336550"/>
              <a:gd name="connsiteX23" fmla="*/ 334963 w 334963"/>
              <a:gd name="connsiteY23" fmla="*/ 214465 h 336550"/>
              <a:gd name="connsiteX24" fmla="*/ 334963 w 334963"/>
              <a:gd name="connsiteY24" fmla="*/ 253847 h 336550"/>
              <a:gd name="connsiteX25" fmla="*/ 327036 w 334963"/>
              <a:gd name="connsiteY25" fmla="*/ 261724 h 336550"/>
              <a:gd name="connsiteX26" fmla="*/ 313824 w 334963"/>
              <a:gd name="connsiteY26" fmla="*/ 261724 h 336550"/>
              <a:gd name="connsiteX27" fmla="*/ 309860 w 334963"/>
              <a:gd name="connsiteY27" fmla="*/ 270913 h 336550"/>
              <a:gd name="connsiteX28" fmla="*/ 319109 w 334963"/>
              <a:gd name="connsiteY28" fmla="*/ 281415 h 336550"/>
              <a:gd name="connsiteX29" fmla="*/ 319109 w 334963"/>
              <a:gd name="connsiteY29" fmla="*/ 293230 h 336550"/>
              <a:gd name="connsiteX30" fmla="*/ 291363 w 334963"/>
              <a:gd name="connsiteY30" fmla="*/ 320797 h 336550"/>
              <a:gd name="connsiteX31" fmla="*/ 286078 w 334963"/>
              <a:gd name="connsiteY31" fmla="*/ 323423 h 336550"/>
              <a:gd name="connsiteX32" fmla="*/ 279472 w 334963"/>
              <a:gd name="connsiteY32" fmla="*/ 320797 h 336550"/>
              <a:gd name="connsiteX33" fmla="*/ 270224 w 334963"/>
              <a:gd name="connsiteY33" fmla="*/ 310295 h 336550"/>
              <a:gd name="connsiteX34" fmla="*/ 260975 w 334963"/>
              <a:gd name="connsiteY34" fmla="*/ 314234 h 336550"/>
              <a:gd name="connsiteX35" fmla="*/ 260975 w 334963"/>
              <a:gd name="connsiteY35" fmla="*/ 328674 h 336550"/>
              <a:gd name="connsiteX36" fmla="*/ 251727 w 334963"/>
              <a:gd name="connsiteY36" fmla="*/ 336550 h 336550"/>
              <a:gd name="connsiteX37" fmla="*/ 213412 w 334963"/>
              <a:gd name="connsiteY37" fmla="*/ 336550 h 336550"/>
              <a:gd name="connsiteX38" fmla="*/ 204163 w 334963"/>
              <a:gd name="connsiteY38" fmla="*/ 328674 h 336550"/>
              <a:gd name="connsiteX39" fmla="*/ 204163 w 334963"/>
              <a:gd name="connsiteY39" fmla="*/ 314234 h 336550"/>
              <a:gd name="connsiteX40" fmla="*/ 194915 w 334963"/>
              <a:gd name="connsiteY40" fmla="*/ 310295 h 336550"/>
              <a:gd name="connsiteX41" fmla="*/ 185666 w 334963"/>
              <a:gd name="connsiteY41" fmla="*/ 320797 h 336550"/>
              <a:gd name="connsiteX42" fmla="*/ 179060 w 334963"/>
              <a:gd name="connsiteY42" fmla="*/ 323423 h 336550"/>
              <a:gd name="connsiteX43" fmla="*/ 173775 w 334963"/>
              <a:gd name="connsiteY43" fmla="*/ 320797 h 336550"/>
              <a:gd name="connsiteX44" fmla="*/ 146029 w 334963"/>
              <a:gd name="connsiteY44" fmla="*/ 293230 h 336550"/>
              <a:gd name="connsiteX45" fmla="*/ 146029 w 334963"/>
              <a:gd name="connsiteY45" fmla="*/ 281415 h 336550"/>
              <a:gd name="connsiteX46" fmla="*/ 155278 w 334963"/>
              <a:gd name="connsiteY46" fmla="*/ 270913 h 336550"/>
              <a:gd name="connsiteX47" fmla="*/ 152635 w 334963"/>
              <a:gd name="connsiteY47" fmla="*/ 261724 h 336550"/>
              <a:gd name="connsiteX48" fmla="*/ 138102 w 334963"/>
              <a:gd name="connsiteY48" fmla="*/ 261724 h 336550"/>
              <a:gd name="connsiteX49" fmla="*/ 130175 w 334963"/>
              <a:gd name="connsiteY49" fmla="*/ 253847 h 336550"/>
              <a:gd name="connsiteX50" fmla="*/ 130175 w 334963"/>
              <a:gd name="connsiteY50" fmla="*/ 214465 h 336550"/>
              <a:gd name="connsiteX51" fmla="*/ 138102 w 334963"/>
              <a:gd name="connsiteY51" fmla="*/ 206589 h 336550"/>
              <a:gd name="connsiteX52" fmla="*/ 152635 w 334963"/>
              <a:gd name="connsiteY52" fmla="*/ 206589 h 336550"/>
              <a:gd name="connsiteX53" fmla="*/ 155278 w 334963"/>
              <a:gd name="connsiteY53" fmla="*/ 197399 h 336550"/>
              <a:gd name="connsiteX54" fmla="*/ 146029 w 334963"/>
              <a:gd name="connsiteY54" fmla="*/ 188210 h 336550"/>
              <a:gd name="connsiteX55" fmla="*/ 146029 w 334963"/>
              <a:gd name="connsiteY55" fmla="*/ 176395 h 336550"/>
              <a:gd name="connsiteX56" fmla="*/ 173775 w 334963"/>
              <a:gd name="connsiteY56" fmla="*/ 148827 h 336550"/>
              <a:gd name="connsiteX57" fmla="*/ 179060 w 334963"/>
              <a:gd name="connsiteY57" fmla="*/ 146202 h 336550"/>
              <a:gd name="connsiteX58" fmla="*/ 185666 w 334963"/>
              <a:gd name="connsiteY58" fmla="*/ 148827 h 336550"/>
              <a:gd name="connsiteX59" fmla="*/ 194915 w 334963"/>
              <a:gd name="connsiteY59" fmla="*/ 158017 h 336550"/>
              <a:gd name="connsiteX60" fmla="*/ 204163 w 334963"/>
              <a:gd name="connsiteY60" fmla="*/ 154078 h 336550"/>
              <a:gd name="connsiteX61" fmla="*/ 204163 w 334963"/>
              <a:gd name="connsiteY61" fmla="*/ 140951 h 336550"/>
              <a:gd name="connsiteX62" fmla="*/ 213412 w 334963"/>
              <a:gd name="connsiteY62" fmla="*/ 131762 h 336550"/>
              <a:gd name="connsiteX63" fmla="*/ 123031 w 334963"/>
              <a:gd name="connsiteY63" fmla="*/ 74612 h 336550"/>
              <a:gd name="connsiteX64" fmla="*/ 170141 w 334963"/>
              <a:gd name="connsiteY64" fmla="*/ 125021 h 336550"/>
              <a:gd name="connsiteX65" fmla="*/ 158364 w 334963"/>
              <a:gd name="connsiteY65" fmla="*/ 132980 h 336550"/>
              <a:gd name="connsiteX66" fmla="*/ 124339 w 334963"/>
              <a:gd name="connsiteY66" fmla="*/ 170123 h 336550"/>
              <a:gd name="connsiteX67" fmla="*/ 74612 w 334963"/>
              <a:gd name="connsiteY67" fmla="*/ 122367 h 336550"/>
              <a:gd name="connsiteX68" fmla="*/ 123031 w 334963"/>
              <a:gd name="connsiteY68" fmla="*/ 74612 h 336550"/>
              <a:gd name="connsiteX69" fmla="*/ 97896 w 334963"/>
              <a:gd name="connsiteY69" fmla="*/ 0 h 336550"/>
              <a:gd name="connsiteX70" fmla="*/ 148167 w 334963"/>
              <a:gd name="connsiteY70" fmla="*/ 0 h 336550"/>
              <a:gd name="connsiteX71" fmla="*/ 156104 w 334963"/>
              <a:gd name="connsiteY71" fmla="*/ 7886 h 336550"/>
              <a:gd name="connsiteX72" fmla="*/ 156104 w 334963"/>
              <a:gd name="connsiteY72" fmla="*/ 28916 h 336550"/>
              <a:gd name="connsiteX73" fmla="*/ 165365 w 334963"/>
              <a:gd name="connsiteY73" fmla="*/ 32859 h 336550"/>
              <a:gd name="connsiteX74" fmla="*/ 179917 w 334963"/>
              <a:gd name="connsiteY74" fmla="*/ 18401 h 336550"/>
              <a:gd name="connsiteX75" fmla="*/ 191823 w 334963"/>
              <a:gd name="connsiteY75" fmla="*/ 18401 h 336550"/>
              <a:gd name="connsiteX76" fmla="*/ 227542 w 334963"/>
              <a:gd name="connsiteY76" fmla="*/ 53889 h 336550"/>
              <a:gd name="connsiteX77" fmla="*/ 227542 w 334963"/>
              <a:gd name="connsiteY77" fmla="*/ 65719 h 336550"/>
              <a:gd name="connsiteX78" fmla="*/ 212990 w 334963"/>
              <a:gd name="connsiteY78" fmla="*/ 78863 h 336550"/>
              <a:gd name="connsiteX79" fmla="*/ 216959 w 334963"/>
              <a:gd name="connsiteY79" fmla="*/ 89378 h 336550"/>
              <a:gd name="connsiteX80" fmla="*/ 236803 w 334963"/>
              <a:gd name="connsiteY80" fmla="*/ 89378 h 336550"/>
              <a:gd name="connsiteX81" fmla="*/ 246063 w 334963"/>
              <a:gd name="connsiteY81" fmla="*/ 97264 h 336550"/>
              <a:gd name="connsiteX82" fmla="*/ 246063 w 334963"/>
              <a:gd name="connsiteY82" fmla="*/ 110408 h 336550"/>
              <a:gd name="connsiteX83" fmla="*/ 214313 w 334963"/>
              <a:gd name="connsiteY83" fmla="*/ 110408 h 336550"/>
              <a:gd name="connsiteX84" fmla="*/ 193146 w 334963"/>
              <a:gd name="connsiteY84" fmla="*/ 118294 h 336550"/>
              <a:gd name="connsiteX85" fmla="*/ 123031 w 334963"/>
              <a:gd name="connsiteY85" fmla="*/ 52575 h 336550"/>
              <a:gd name="connsiteX86" fmla="*/ 52917 w 334963"/>
              <a:gd name="connsiteY86" fmla="*/ 122237 h 336550"/>
              <a:gd name="connsiteX87" fmla="*/ 119063 w 334963"/>
              <a:gd name="connsiteY87" fmla="*/ 191899 h 336550"/>
              <a:gd name="connsiteX88" fmla="*/ 108479 w 334963"/>
              <a:gd name="connsiteY88" fmla="*/ 214244 h 336550"/>
              <a:gd name="connsiteX89" fmla="*/ 108479 w 334963"/>
              <a:gd name="connsiteY89" fmla="*/ 244475 h 336550"/>
              <a:gd name="connsiteX90" fmla="*/ 97896 w 334963"/>
              <a:gd name="connsiteY90" fmla="*/ 244475 h 336550"/>
              <a:gd name="connsiteX91" fmla="*/ 88635 w 334963"/>
              <a:gd name="connsiteY91" fmla="*/ 236589 h 336550"/>
              <a:gd name="connsiteX92" fmla="*/ 88635 w 334963"/>
              <a:gd name="connsiteY92" fmla="*/ 215559 h 336550"/>
              <a:gd name="connsiteX93" fmla="*/ 79375 w 334963"/>
              <a:gd name="connsiteY93" fmla="*/ 211616 h 336550"/>
              <a:gd name="connsiteX94" fmla="*/ 64823 w 334963"/>
              <a:gd name="connsiteY94" fmla="*/ 226074 h 336550"/>
              <a:gd name="connsiteX95" fmla="*/ 52917 w 334963"/>
              <a:gd name="connsiteY95" fmla="*/ 226074 h 336550"/>
              <a:gd name="connsiteX96" fmla="*/ 17198 w 334963"/>
              <a:gd name="connsiteY96" fmla="*/ 190585 h 336550"/>
              <a:gd name="connsiteX97" fmla="*/ 17198 w 334963"/>
              <a:gd name="connsiteY97" fmla="*/ 178756 h 336550"/>
              <a:gd name="connsiteX98" fmla="*/ 31750 w 334963"/>
              <a:gd name="connsiteY98" fmla="*/ 165612 h 336550"/>
              <a:gd name="connsiteX99" fmla="*/ 27781 w 334963"/>
              <a:gd name="connsiteY99" fmla="*/ 155097 h 336550"/>
              <a:gd name="connsiteX100" fmla="*/ 7937 w 334963"/>
              <a:gd name="connsiteY100" fmla="*/ 155097 h 336550"/>
              <a:gd name="connsiteX101" fmla="*/ 0 w 334963"/>
              <a:gd name="connsiteY101" fmla="*/ 147211 h 336550"/>
              <a:gd name="connsiteX102" fmla="*/ 0 w 334963"/>
              <a:gd name="connsiteY102" fmla="*/ 97264 h 336550"/>
              <a:gd name="connsiteX103" fmla="*/ 7937 w 334963"/>
              <a:gd name="connsiteY103" fmla="*/ 89378 h 336550"/>
              <a:gd name="connsiteX104" fmla="*/ 27781 w 334963"/>
              <a:gd name="connsiteY104" fmla="*/ 89378 h 336550"/>
              <a:gd name="connsiteX105" fmla="*/ 31750 w 334963"/>
              <a:gd name="connsiteY105" fmla="*/ 78863 h 336550"/>
              <a:gd name="connsiteX106" fmla="*/ 17198 w 334963"/>
              <a:gd name="connsiteY106" fmla="*/ 65719 h 336550"/>
              <a:gd name="connsiteX107" fmla="*/ 17198 w 334963"/>
              <a:gd name="connsiteY107" fmla="*/ 53889 h 336550"/>
              <a:gd name="connsiteX108" fmla="*/ 52917 w 334963"/>
              <a:gd name="connsiteY108" fmla="*/ 18401 h 336550"/>
              <a:gd name="connsiteX109" fmla="*/ 64823 w 334963"/>
              <a:gd name="connsiteY109" fmla="*/ 18401 h 336550"/>
              <a:gd name="connsiteX110" fmla="*/ 79375 w 334963"/>
              <a:gd name="connsiteY110" fmla="*/ 32859 h 336550"/>
              <a:gd name="connsiteX111" fmla="*/ 88635 w 334963"/>
              <a:gd name="connsiteY111" fmla="*/ 28916 h 336550"/>
              <a:gd name="connsiteX112" fmla="*/ 88635 w 334963"/>
              <a:gd name="connsiteY112" fmla="*/ 7886 h 336550"/>
              <a:gd name="connsiteX113" fmla="*/ 97896 w 334963"/>
              <a:gd name="connsiteY11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34963" h="336550">
                <a:moveTo>
                  <a:pt x="232569" y="193675"/>
                </a:moveTo>
                <a:cubicBezTo>
                  <a:pt x="254927" y="193675"/>
                  <a:pt x="273051" y="211799"/>
                  <a:pt x="273051" y="234157"/>
                </a:cubicBezTo>
                <a:cubicBezTo>
                  <a:pt x="273051" y="256515"/>
                  <a:pt x="254927" y="274639"/>
                  <a:pt x="232569" y="274639"/>
                </a:cubicBezTo>
                <a:cubicBezTo>
                  <a:pt x="210211" y="274639"/>
                  <a:pt x="192087" y="256515"/>
                  <a:pt x="192087" y="234157"/>
                </a:cubicBezTo>
                <a:cubicBezTo>
                  <a:pt x="192087" y="211799"/>
                  <a:pt x="210211" y="193675"/>
                  <a:pt x="232569" y="193675"/>
                </a:cubicBezTo>
                <a:close/>
                <a:moveTo>
                  <a:pt x="232569" y="171450"/>
                </a:moveTo>
                <a:cubicBezTo>
                  <a:pt x="197937" y="171450"/>
                  <a:pt x="169862" y="199169"/>
                  <a:pt x="169862" y="233363"/>
                </a:cubicBezTo>
                <a:cubicBezTo>
                  <a:pt x="169862" y="267557"/>
                  <a:pt x="197937" y="295276"/>
                  <a:pt x="232569" y="295276"/>
                </a:cubicBezTo>
                <a:cubicBezTo>
                  <a:pt x="267201" y="295276"/>
                  <a:pt x="295276" y="267557"/>
                  <a:pt x="295276" y="233363"/>
                </a:cubicBezTo>
                <a:cubicBezTo>
                  <a:pt x="295276" y="199169"/>
                  <a:pt x="267201" y="171450"/>
                  <a:pt x="232569" y="171450"/>
                </a:cubicBezTo>
                <a:close/>
                <a:moveTo>
                  <a:pt x="213412" y="131762"/>
                </a:moveTo>
                <a:cubicBezTo>
                  <a:pt x="213412" y="131762"/>
                  <a:pt x="213412" y="131762"/>
                  <a:pt x="251727" y="131762"/>
                </a:cubicBezTo>
                <a:cubicBezTo>
                  <a:pt x="257012" y="131762"/>
                  <a:pt x="260975" y="135700"/>
                  <a:pt x="260975" y="140951"/>
                </a:cubicBezTo>
                <a:cubicBezTo>
                  <a:pt x="260975" y="140951"/>
                  <a:pt x="260975" y="140951"/>
                  <a:pt x="260975" y="154078"/>
                </a:cubicBezTo>
                <a:cubicBezTo>
                  <a:pt x="263618" y="155391"/>
                  <a:pt x="266260" y="156704"/>
                  <a:pt x="270224" y="158017"/>
                </a:cubicBezTo>
                <a:cubicBezTo>
                  <a:pt x="270224" y="158017"/>
                  <a:pt x="270224" y="158017"/>
                  <a:pt x="279472" y="148827"/>
                </a:cubicBezTo>
                <a:cubicBezTo>
                  <a:pt x="280793" y="146202"/>
                  <a:pt x="283436" y="146202"/>
                  <a:pt x="286078" y="146202"/>
                </a:cubicBezTo>
                <a:cubicBezTo>
                  <a:pt x="287399" y="146202"/>
                  <a:pt x="290042" y="146202"/>
                  <a:pt x="291363" y="148827"/>
                </a:cubicBezTo>
                <a:cubicBezTo>
                  <a:pt x="291363" y="148827"/>
                  <a:pt x="291363" y="148827"/>
                  <a:pt x="319109" y="176395"/>
                </a:cubicBezTo>
                <a:cubicBezTo>
                  <a:pt x="323072" y="179021"/>
                  <a:pt x="323072" y="184271"/>
                  <a:pt x="319109" y="188210"/>
                </a:cubicBezTo>
                <a:cubicBezTo>
                  <a:pt x="319109" y="188210"/>
                  <a:pt x="319109" y="188210"/>
                  <a:pt x="309860" y="197399"/>
                </a:cubicBezTo>
                <a:cubicBezTo>
                  <a:pt x="311181" y="200025"/>
                  <a:pt x="312503" y="203963"/>
                  <a:pt x="313824" y="206589"/>
                </a:cubicBezTo>
                <a:cubicBezTo>
                  <a:pt x="313824" y="206589"/>
                  <a:pt x="313824" y="206589"/>
                  <a:pt x="327036" y="206589"/>
                </a:cubicBezTo>
                <a:cubicBezTo>
                  <a:pt x="332321" y="206589"/>
                  <a:pt x="334963" y="210527"/>
                  <a:pt x="334963" y="214465"/>
                </a:cubicBezTo>
                <a:cubicBezTo>
                  <a:pt x="334963" y="214465"/>
                  <a:pt x="334963" y="214465"/>
                  <a:pt x="334963" y="253847"/>
                </a:cubicBezTo>
                <a:cubicBezTo>
                  <a:pt x="334963" y="257786"/>
                  <a:pt x="332321" y="261724"/>
                  <a:pt x="327036" y="261724"/>
                </a:cubicBezTo>
                <a:cubicBezTo>
                  <a:pt x="327036" y="261724"/>
                  <a:pt x="327036" y="261724"/>
                  <a:pt x="313824" y="261724"/>
                </a:cubicBezTo>
                <a:cubicBezTo>
                  <a:pt x="312503" y="265662"/>
                  <a:pt x="311181" y="268288"/>
                  <a:pt x="309860" y="270913"/>
                </a:cubicBezTo>
                <a:cubicBezTo>
                  <a:pt x="309860" y="270913"/>
                  <a:pt x="309860" y="270913"/>
                  <a:pt x="319109" y="281415"/>
                </a:cubicBezTo>
                <a:cubicBezTo>
                  <a:pt x="323072" y="284040"/>
                  <a:pt x="323072" y="289291"/>
                  <a:pt x="319109" y="293230"/>
                </a:cubicBezTo>
                <a:cubicBezTo>
                  <a:pt x="319109" y="293230"/>
                  <a:pt x="319109" y="293230"/>
                  <a:pt x="291363" y="320797"/>
                </a:cubicBezTo>
                <a:cubicBezTo>
                  <a:pt x="290042" y="322110"/>
                  <a:pt x="287399" y="323423"/>
                  <a:pt x="286078" y="323423"/>
                </a:cubicBezTo>
                <a:cubicBezTo>
                  <a:pt x="283436" y="323423"/>
                  <a:pt x="280793" y="322110"/>
                  <a:pt x="279472" y="320797"/>
                </a:cubicBezTo>
                <a:cubicBezTo>
                  <a:pt x="279472" y="320797"/>
                  <a:pt x="279472" y="320797"/>
                  <a:pt x="270224" y="310295"/>
                </a:cubicBezTo>
                <a:cubicBezTo>
                  <a:pt x="266260" y="311608"/>
                  <a:pt x="263618" y="312921"/>
                  <a:pt x="260975" y="314234"/>
                </a:cubicBezTo>
                <a:cubicBezTo>
                  <a:pt x="260975" y="314234"/>
                  <a:pt x="260975" y="314234"/>
                  <a:pt x="260975" y="328674"/>
                </a:cubicBezTo>
                <a:cubicBezTo>
                  <a:pt x="260975" y="332612"/>
                  <a:pt x="257012" y="336550"/>
                  <a:pt x="251727" y="336550"/>
                </a:cubicBezTo>
                <a:cubicBezTo>
                  <a:pt x="251727" y="336550"/>
                  <a:pt x="251727" y="336550"/>
                  <a:pt x="213412" y="336550"/>
                </a:cubicBezTo>
                <a:cubicBezTo>
                  <a:pt x="208127" y="336550"/>
                  <a:pt x="204163" y="332612"/>
                  <a:pt x="204163" y="328674"/>
                </a:cubicBezTo>
                <a:cubicBezTo>
                  <a:pt x="204163" y="328674"/>
                  <a:pt x="204163" y="328674"/>
                  <a:pt x="204163" y="314234"/>
                </a:cubicBezTo>
                <a:cubicBezTo>
                  <a:pt x="201521" y="312921"/>
                  <a:pt x="198878" y="311608"/>
                  <a:pt x="194915" y="310295"/>
                </a:cubicBezTo>
                <a:cubicBezTo>
                  <a:pt x="194915" y="310295"/>
                  <a:pt x="194915" y="310295"/>
                  <a:pt x="185666" y="320797"/>
                </a:cubicBezTo>
                <a:cubicBezTo>
                  <a:pt x="184345" y="322110"/>
                  <a:pt x="181702" y="323423"/>
                  <a:pt x="179060" y="323423"/>
                </a:cubicBezTo>
                <a:cubicBezTo>
                  <a:pt x="177739" y="323423"/>
                  <a:pt x="175096" y="322110"/>
                  <a:pt x="173775" y="320797"/>
                </a:cubicBezTo>
                <a:cubicBezTo>
                  <a:pt x="173775" y="320797"/>
                  <a:pt x="173775" y="320797"/>
                  <a:pt x="146029" y="293230"/>
                </a:cubicBezTo>
                <a:cubicBezTo>
                  <a:pt x="143387" y="289291"/>
                  <a:pt x="143387" y="284040"/>
                  <a:pt x="146029" y="281415"/>
                </a:cubicBezTo>
                <a:cubicBezTo>
                  <a:pt x="146029" y="281415"/>
                  <a:pt x="146029" y="281415"/>
                  <a:pt x="155278" y="270913"/>
                </a:cubicBezTo>
                <a:cubicBezTo>
                  <a:pt x="153957" y="268288"/>
                  <a:pt x="152635" y="265662"/>
                  <a:pt x="152635" y="261724"/>
                </a:cubicBezTo>
                <a:cubicBezTo>
                  <a:pt x="152635" y="261724"/>
                  <a:pt x="152635" y="261724"/>
                  <a:pt x="138102" y="261724"/>
                </a:cubicBezTo>
                <a:cubicBezTo>
                  <a:pt x="134139" y="261724"/>
                  <a:pt x="130175" y="257786"/>
                  <a:pt x="130175" y="253847"/>
                </a:cubicBezTo>
                <a:cubicBezTo>
                  <a:pt x="130175" y="253847"/>
                  <a:pt x="130175" y="253847"/>
                  <a:pt x="130175" y="214465"/>
                </a:cubicBezTo>
                <a:cubicBezTo>
                  <a:pt x="130175" y="210527"/>
                  <a:pt x="134139" y="206589"/>
                  <a:pt x="138102" y="206589"/>
                </a:cubicBezTo>
                <a:cubicBezTo>
                  <a:pt x="138102" y="206589"/>
                  <a:pt x="138102" y="206589"/>
                  <a:pt x="152635" y="206589"/>
                </a:cubicBezTo>
                <a:cubicBezTo>
                  <a:pt x="152635" y="203963"/>
                  <a:pt x="153957" y="200025"/>
                  <a:pt x="155278" y="197399"/>
                </a:cubicBezTo>
                <a:cubicBezTo>
                  <a:pt x="155278" y="197399"/>
                  <a:pt x="155278" y="197399"/>
                  <a:pt x="146029" y="188210"/>
                </a:cubicBezTo>
                <a:cubicBezTo>
                  <a:pt x="143387" y="184271"/>
                  <a:pt x="143387" y="179021"/>
                  <a:pt x="146029" y="176395"/>
                </a:cubicBezTo>
                <a:cubicBezTo>
                  <a:pt x="146029" y="176395"/>
                  <a:pt x="146029" y="176395"/>
                  <a:pt x="173775" y="148827"/>
                </a:cubicBezTo>
                <a:cubicBezTo>
                  <a:pt x="175096" y="146202"/>
                  <a:pt x="177739" y="146202"/>
                  <a:pt x="179060" y="146202"/>
                </a:cubicBezTo>
                <a:cubicBezTo>
                  <a:pt x="181702" y="146202"/>
                  <a:pt x="184345" y="146202"/>
                  <a:pt x="185666" y="148827"/>
                </a:cubicBezTo>
                <a:cubicBezTo>
                  <a:pt x="185666" y="148827"/>
                  <a:pt x="185666" y="148827"/>
                  <a:pt x="194915" y="158017"/>
                </a:cubicBezTo>
                <a:cubicBezTo>
                  <a:pt x="198878" y="156704"/>
                  <a:pt x="201521" y="155391"/>
                  <a:pt x="204163" y="154078"/>
                </a:cubicBezTo>
                <a:cubicBezTo>
                  <a:pt x="204163" y="154078"/>
                  <a:pt x="204163" y="154078"/>
                  <a:pt x="204163" y="140951"/>
                </a:cubicBezTo>
                <a:cubicBezTo>
                  <a:pt x="204163" y="135700"/>
                  <a:pt x="208127" y="131762"/>
                  <a:pt x="213412" y="131762"/>
                </a:cubicBezTo>
                <a:close/>
                <a:moveTo>
                  <a:pt x="123031" y="74612"/>
                </a:moveTo>
                <a:cubicBezTo>
                  <a:pt x="149203" y="74612"/>
                  <a:pt x="171450" y="97163"/>
                  <a:pt x="170141" y="125021"/>
                </a:cubicBezTo>
                <a:cubicBezTo>
                  <a:pt x="166215" y="126347"/>
                  <a:pt x="162290" y="129000"/>
                  <a:pt x="158364" y="132980"/>
                </a:cubicBezTo>
                <a:cubicBezTo>
                  <a:pt x="128265" y="162164"/>
                  <a:pt x="126957" y="163490"/>
                  <a:pt x="124339" y="170123"/>
                </a:cubicBezTo>
                <a:cubicBezTo>
                  <a:pt x="96858" y="171450"/>
                  <a:pt x="74612" y="150225"/>
                  <a:pt x="74612" y="122367"/>
                </a:cubicBezTo>
                <a:cubicBezTo>
                  <a:pt x="74612" y="95837"/>
                  <a:pt x="96858" y="74612"/>
                  <a:pt x="123031" y="74612"/>
                </a:cubicBezTo>
                <a:close/>
                <a:moveTo>
                  <a:pt x="97896" y="0"/>
                </a:moveTo>
                <a:cubicBezTo>
                  <a:pt x="97896" y="0"/>
                  <a:pt x="97896" y="0"/>
                  <a:pt x="148167" y="0"/>
                </a:cubicBezTo>
                <a:cubicBezTo>
                  <a:pt x="152136" y="0"/>
                  <a:pt x="156104" y="3943"/>
                  <a:pt x="156104" y="7886"/>
                </a:cubicBezTo>
                <a:cubicBezTo>
                  <a:pt x="156104" y="7886"/>
                  <a:pt x="156104" y="7886"/>
                  <a:pt x="156104" y="28916"/>
                </a:cubicBezTo>
                <a:cubicBezTo>
                  <a:pt x="158750" y="30231"/>
                  <a:pt x="162719" y="31545"/>
                  <a:pt x="165365" y="32859"/>
                </a:cubicBezTo>
                <a:cubicBezTo>
                  <a:pt x="165365" y="32859"/>
                  <a:pt x="165365" y="32859"/>
                  <a:pt x="179917" y="18401"/>
                </a:cubicBezTo>
                <a:cubicBezTo>
                  <a:pt x="182563" y="14458"/>
                  <a:pt x="187854" y="14458"/>
                  <a:pt x="191823" y="18401"/>
                </a:cubicBezTo>
                <a:cubicBezTo>
                  <a:pt x="191823" y="18401"/>
                  <a:pt x="191823" y="18401"/>
                  <a:pt x="227542" y="53889"/>
                </a:cubicBezTo>
                <a:cubicBezTo>
                  <a:pt x="230188" y="56518"/>
                  <a:pt x="230188" y="61776"/>
                  <a:pt x="227542" y="65719"/>
                </a:cubicBezTo>
                <a:cubicBezTo>
                  <a:pt x="227542" y="65719"/>
                  <a:pt x="227542" y="65719"/>
                  <a:pt x="212990" y="78863"/>
                </a:cubicBezTo>
                <a:cubicBezTo>
                  <a:pt x="214313" y="82806"/>
                  <a:pt x="215636" y="85435"/>
                  <a:pt x="216959" y="89378"/>
                </a:cubicBezTo>
                <a:cubicBezTo>
                  <a:pt x="216959" y="89378"/>
                  <a:pt x="216959" y="89378"/>
                  <a:pt x="236803" y="89378"/>
                </a:cubicBezTo>
                <a:cubicBezTo>
                  <a:pt x="242094" y="89378"/>
                  <a:pt x="246063" y="93321"/>
                  <a:pt x="246063" y="97264"/>
                </a:cubicBezTo>
                <a:cubicBezTo>
                  <a:pt x="246063" y="97264"/>
                  <a:pt x="246063" y="97264"/>
                  <a:pt x="246063" y="110408"/>
                </a:cubicBezTo>
                <a:cubicBezTo>
                  <a:pt x="246063" y="110408"/>
                  <a:pt x="246063" y="110408"/>
                  <a:pt x="214313" y="110408"/>
                </a:cubicBezTo>
                <a:cubicBezTo>
                  <a:pt x="205053" y="110408"/>
                  <a:pt x="198438" y="113037"/>
                  <a:pt x="193146" y="118294"/>
                </a:cubicBezTo>
                <a:cubicBezTo>
                  <a:pt x="190500" y="81491"/>
                  <a:pt x="160073" y="52575"/>
                  <a:pt x="123031" y="52575"/>
                </a:cubicBezTo>
                <a:cubicBezTo>
                  <a:pt x="83344" y="52575"/>
                  <a:pt x="52917" y="84120"/>
                  <a:pt x="52917" y="122237"/>
                </a:cubicBezTo>
                <a:cubicBezTo>
                  <a:pt x="52917" y="159040"/>
                  <a:pt x="82021" y="190585"/>
                  <a:pt x="119063" y="191899"/>
                </a:cubicBezTo>
                <a:cubicBezTo>
                  <a:pt x="112448" y="197158"/>
                  <a:pt x="108479" y="205044"/>
                  <a:pt x="108479" y="214244"/>
                </a:cubicBezTo>
                <a:cubicBezTo>
                  <a:pt x="108479" y="214244"/>
                  <a:pt x="108479" y="214244"/>
                  <a:pt x="108479" y="244475"/>
                </a:cubicBezTo>
                <a:cubicBezTo>
                  <a:pt x="108479" y="244475"/>
                  <a:pt x="108479" y="244475"/>
                  <a:pt x="97896" y="244475"/>
                </a:cubicBezTo>
                <a:cubicBezTo>
                  <a:pt x="92604" y="244475"/>
                  <a:pt x="88635" y="240532"/>
                  <a:pt x="88635" y="236589"/>
                </a:cubicBezTo>
                <a:cubicBezTo>
                  <a:pt x="88635" y="236589"/>
                  <a:pt x="88635" y="236589"/>
                  <a:pt x="88635" y="215559"/>
                </a:cubicBezTo>
                <a:cubicBezTo>
                  <a:pt x="85990" y="215559"/>
                  <a:pt x="82021" y="214244"/>
                  <a:pt x="79375" y="211616"/>
                </a:cubicBezTo>
                <a:cubicBezTo>
                  <a:pt x="79375" y="211616"/>
                  <a:pt x="79375" y="211616"/>
                  <a:pt x="64823" y="226074"/>
                </a:cubicBezTo>
                <a:cubicBezTo>
                  <a:pt x="62177" y="230017"/>
                  <a:pt x="56885" y="230017"/>
                  <a:pt x="52917" y="226074"/>
                </a:cubicBezTo>
                <a:cubicBezTo>
                  <a:pt x="52917" y="226074"/>
                  <a:pt x="52917" y="226074"/>
                  <a:pt x="17198" y="190585"/>
                </a:cubicBezTo>
                <a:cubicBezTo>
                  <a:pt x="14552" y="187956"/>
                  <a:pt x="14552" y="182699"/>
                  <a:pt x="17198" y="178756"/>
                </a:cubicBezTo>
                <a:cubicBezTo>
                  <a:pt x="17198" y="178756"/>
                  <a:pt x="17198" y="178756"/>
                  <a:pt x="31750" y="165612"/>
                </a:cubicBezTo>
                <a:cubicBezTo>
                  <a:pt x="30427" y="161669"/>
                  <a:pt x="29104" y="159040"/>
                  <a:pt x="27781" y="155097"/>
                </a:cubicBezTo>
                <a:cubicBezTo>
                  <a:pt x="27781" y="155097"/>
                  <a:pt x="27781" y="155097"/>
                  <a:pt x="7937" y="155097"/>
                </a:cubicBezTo>
                <a:cubicBezTo>
                  <a:pt x="2646" y="155097"/>
                  <a:pt x="0" y="151154"/>
                  <a:pt x="0" y="147211"/>
                </a:cubicBezTo>
                <a:cubicBezTo>
                  <a:pt x="0" y="147211"/>
                  <a:pt x="0" y="147211"/>
                  <a:pt x="0" y="97264"/>
                </a:cubicBezTo>
                <a:cubicBezTo>
                  <a:pt x="0" y="93321"/>
                  <a:pt x="2646" y="89378"/>
                  <a:pt x="7937" y="89378"/>
                </a:cubicBezTo>
                <a:cubicBezTo>
                  <a:pt x="7937" y="89378"/>
                  <a:pt x="7937" y="89378"/>
                  <a:pt x="27781" y="89378"/>
                </a:cubicBezTo>
                <a:cubicBezTo>
                  <a:pt x="29104" y="85435"/>
                  <a:pt x="30427" y="82806"/>
                  <a:pt x="31750" y="78863"/>
                </a:cubicBezTo>
                <a:cubicBezTo>
                  <a:pt x="31750" y="78863"/>
                  <a:pt x="31750" y="78863"/>
                  <a:pt x="17198" y="65719"/>
                </a:cubicBezTo>
                <a:cubicBezTo>
                  <a:pt x="14552" y="61776"/>
                  <a:pt x="14552" y="56518"/>
                  <a:pt x="17198" y="53889"/>
                </a:cubicBezTo>
                <a:cubicBezTo>
                  <a:pt x="17198" y="53889"/>
                  <a:pt x="17198" y="53889"/>
                  <a:pt x="52917" y="18401"/>
                </a:cubicBezTo>
                <a:cubicBezTo>
                  <a:pt x="56885" y="14458"/>
                  <a:pt x="62177" y="14458"/>
                  <a:pt x="64823" y="18401"/>
                </a:cubicBezTo>
                <a:cubicBezTo>
                  <a:pt x="64823" y="18401"/>
                  <a:pt x="64823" y="18401"/>
                  <a:pt x="79375" y="32859"/>
                </a:cubicBezTo>
                <a:cubicBezTo>
                  <a:pt x="82021" y="31545"/>
                  <a:pt x="85990" y="30231"/>
                  <a:pt x="88635" y="28916"/>
                </a:cubicBezTo>
                <a:cubicBezTo>
                  <a:pt x="88635" y="28916"/>
                  <a:pt x="88635" y="28916"/>
                  <a:pt x="88635" y="7886"/>
                </a:cubicBezTo>
                <a:cubicBezTo>
                  <a:pt x="88635" y="3943"/>
                  <a:pt x="92604" y="0"/>
                  <a:pt x="97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自定义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MVC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框架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7287" y="3616325"/>
            <a:ext cx="895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MVC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664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基于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MVC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框架的程序结构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09:01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317530" y="1168053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登录功能的实现过程</a:t>
            </a:r>
            <a:endParaRPr lang="zh-CN" altLang="en-US" dirty="0"/>
          </a:p>
        </p:txBody>
      </p:sp>
      <p:pic>
        <p:nvPicPr>
          <p:cNvPr id="7" name="Picture 2" descr="MVC框架结构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632" y="1820504"/>
            <a:ext cx="52959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剪去单角的矩形 7"/>
          <p:cNvSpPr/>
          <p:nvPr/>
        </p:nvSpPr>
        <p:spPr>
          <a:xfrm>
            <a:off x="4247888" y="5678156"/>
            <a:ext cx="3714776" cy="642942"/>
          </a:xfrm>
          <a:prstGeom prst="snip1Rect">
            <a:avLst>
              <a:gd name="adj" fmla="val 13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重点关注</a:t>
            </a:r>
            <a:r>
              <a:rPr lang="en-US" altLang="zh-CN" b="1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Controller</a:t>
            </a:r>
            <a:r>
              <a:rPr lang="zh-CN" altLang="en-US" b="1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的设计</a:t>
            </a:r>
            <a:endParaRPr lang="zh-CN" altLang="en-US" b="1" dirty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42668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的设计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09:04</a:t>
            </a:fld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612951" y="1168053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定义</a:t>
            </a:r>
            <a:r>
              <a:rPr lang="en-US" altLang="zh-CN" smtClean="0"/>
              <a:t>Action</a:t>
            </a:r>
            <a:r>
              <a:rPr lang="zh-CN" altLang="en-US" smtClean="0"/>
              <a:t>接口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zh-CN" altLang="en-US" smtClean="0"/>
          </a:p>
          <a:p>
            <a:pPr fontAlgn="auto">
              <a:spcAft>
                <a:spcPts val="0"/>
              </a:spcAft>
            </a:pPr>
            <a:endParaRPr lang="zh-CN" altLang="en-US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zh-CN" altLang="en-US" smtClean="0"/>
          </a:p>
          <a:p>
            <a:pPr fontAlgn="auto">
              <a:spcAft>
                <a:spcPts val="0"/>
              </a:spcAft>
            </a:pPr>
            <a:endParaRPr lang="zh-CN" altLang="en-US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806597" y="2318990"/>
            <a:ext cx="73787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javax.servlet.http.HttpServletRequest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javax.servlet.http.HttpServletResponse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interface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IAction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String execute(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request,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HttpServletResponse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response) throws Exception;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257689" y="4535148"/>
            <a:ext cx="2574940" cy="481648"/>
          </a:xfrm>
          <a:prstGeom prst="wedgeRoundRectCallout">
            <a:avLst>
              <a:gd name="adj1" fmla="val -21463"/>
              <a:gd name="adj2" fmla="val 5043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execute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43177" y="3177826"/>
            <a:ext cx="6286544" cy="64294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15" name="直接箭头连接符 14"/>
          <p:cNvCxnSpPr>
            <a:endCxn id="13" idx="0"/>
          </p:cNvCxnSpPr>
          <p:nvPr/>
        </p:nvCxnSpPr>
        <p:spPr>
          <a:xfrm rot="16200000" flipH="1">
            <a:off x="6194718" y="4184707"/>
            <a:ext cx="700090" cy="7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2668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的设计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10:48</a:t>
            </a:fld>
            <a:endParaRPr lang="zh-CN" altLang="en-US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2749578" y="928670"/>
            <a:ext cx="7645398" cy="571504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实现自定义</a:t>
            </a:r>
            <a:r>
              <a:rPr lang="en-US" altLang="zh-CN" smtClean="0"/>
              <a:t>Action</a:t>
            </a:r>
            <a:r>
              <a:rPr lang="zh-CN" altLang="en-US" smtClean="0"/>
              <a:t>接口</a:t>
            </a:r>
            <a:endParaRPr lang="zh-CN" altLang="en-US" dirty="0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576512" y="1511324"/>
            <a:ext cx="7840662" cy="50783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LoginAction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implements </a:t>
            </a:r>
            <a:r>
              <a:rPr lang="en-US" altLang="zh-CN" b="1" dirty="0" err="1" smtClean="0">
                <a:solidFill>
                  <a:schemeClr val="tx2"/>
                </a:solidFill>
                <a:ea typeface="黑体" pitchFamily="49" charset="-122"/>
              </a:rPr>
              <a:t>IAction</a:t>
            </a:r>
            <a:r>
              <a:rPr lang="en-US" altLang="zh-CN" b="1" dirty="0" smtClean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String 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execute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request,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HttpServletResponse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response) throws Exception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String name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request.getParameter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("name");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String password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request.getParameter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("password");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业务处理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UserBiz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UserBizImpl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User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user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ub.login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(name, password);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判断登录是否成功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if(user == null){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("message",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用户名或密码错误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return "/page/login.jsp";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}else{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request.getSession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("login", user);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return "/page/manage.jsp";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465490" y="2357430"/>
            <a:ext cx="6500858" cy="35719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51704" y="5643578"/>
            <a:ext cx="2227388" cy="408623"/>
          </a:xfrm>
          <a:prstGeom prst="wedgeRoundRectCallout">
            <a:avLst>
              <a:gd name="adj1" fmla="val -18500"/>
              <a:gd name="adj2" fmla="val 515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execute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方法的实现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657720" y="3423727"/>
            <a:ext cx="4460287" cy="408623"/>
          </a:xfrm>
          <a:prstGeom prst="wedgeRoundRectCallout">
            <a:avLst>
              <a:gd name="adj1" fmla="val -25342"/>
              <a:gd name="adj2" fmla="val -488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latin typeface="Arial"/>
                <a:ea typeface="黑体"/>
              </a:rPr>
              <a:t>注意：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Arial"/>
                <a:ea typeface="黑体"/>
              </a:rPr>
              <a:t>jsp</a:t>
            </a:r>
            <a:r>
              <a:rPr lang="zh-CN" altLang="en-US" b="1" kern="0" dirty="0" smtClean="0">
                <a:solidFill>
                  <a:srgbClr val="FF0000"/>
                </a:solidFill>
                <a:latin typeface="Arial"/>
                <a:ea typeface="黑体"/>
              </a:rPr>
              <a:t>页面可以通过</a:t>
            </a:r>
            <a:r>
              <a:rPr lang="en-US" altLang="zh-CN" b="1" kern="0" dirty="0" smtClean="0">
                <a:solidFill>
                  <a:srgbClr val="FF0000"/>
                </a:solidFill>
                <a:latin typeface="Arial"/>
                <a:ea typeface="黑体"/>
              </a:rPr>
              <a:t>EL</a:t>
            </a:r>
            <a:r>
              <a:rPr lang="zh-CN" altLang="en-US" b="1" kern="0" dirty="0" smtClean="0">
                <a:solidFill>
                  <a:srgbClr val="FF0000"/>
                </a:solidFill>
                <a:latin typeface="Arial"/>
                <a:ea typeface="黑体"/>
              </a:rPr>
              <a:t>表达式</a:t>
            </a:r>
            <a:r>
              <a:rPr lang="en-US" altLang="zh-CN" b="1" kern="0" dirty="0" smtClean="0">
                <a:solidFill>
                  <a:srgbClr val="FF0000"/>
                </a:solidFill>
                <a:latin typeface="Arial"/>
                <a:ea typeface="黑体"/>
              </a:rPr>
              <a:t>${}</a:t>
            </a:r>
            <a:r>
              <a:rPr lang="zh-CN" altLang="en-US" b="1" kern="0" dirty="0" smtClean="0">
                <a:solidFill>
                  <a:srgbClr val="FF0000"/>
                </a:solidFill>
                <a:latin typeface="Arial"/>
                <a:ea typeface="黑体"/>
              </a:rPr>
              <a:t>取值</a:t>
            </a:r>
            <a:endParaRPr lang="zh-CN" altLang="en-US" b="1" kern="0" dirty="0" smtClean="0">
              <a:solidFill>
                <a:srgbClr val="FF0000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7907753" y="408557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2668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的设计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5-3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09:05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47054" y="928670"/>
            <a:ext cx="7645398" cy="1071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实现</a:t>
            </a:r>
            <a:r>
              <a:rPr lang="en-US" altLang="zh-CN" smtClean="0"/>
              <a:t>Controller</a:t>
            </a:r>
            <a:r>
              <a:rPr lang="zh-CN" altLang="en-US" smtClean="0"/>
              <a:t>类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获取自定义</a:t>
            </a:r>
            <a:r>
              <a:rPr lang="en-US" altLang="zh-CN" smtClean="0"/>
              <a:t>Action</a:t>
            </a:r>
            <a:endParaRPr lang="zh-CN" altLang="en-US" dirty="0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247054" y="1928802"/>
            <a:ext cx="7905750" cy="4801314"/>
          </a:xfrm>
          <a:prstGeom prst="roundRect">
            <a:avLst>
              <a:gd name="adj" fmla="val 56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Action 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getAction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HttpServletRequest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 request){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获取请求的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uri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request.getRequestURI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获取上下文路径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contextPath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request.getContextPath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截取上下文路径以后的部分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actionPath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uri.substring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contextPath.length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获取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名称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               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actionPath.substring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(1,actionPath.lastIndexOf('.')).trim();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Action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null;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添加新功能时在这里添加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if("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login".equals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)){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action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LoginAction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return action;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0458" y="1071546"/>
            <a:ext cx="3023693" cy="408623"/>
          </a:xfrm>
          <a:prstGeom prst="wedgeRoundRectCallout">
            <a:avLst>
              <a:gd name="adj1" fmla="val -22408"/>
              <a:gd name="adj2" fmla="val 51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根据请求获取自定义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Action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19152" y="5214950"/>
            <a:ext cx="1867999" cy="408623"/>
          </a:xfrm>
          <a:prstGeom prst="wedgeRoundRectCallout">
            <a:avLst>
              <a:gd name="adj1" fmla="val -25342"/>
              <a:gd name="adj2" fmla="val -488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得到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名称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90524" y="6072206"/>
            <a:ext cx="2789009" cy="408623"/>
          </a:xfrm>
          <a:prstGeom prst="wedgeRoundRectCallout">
            <a:avLst>
              <a:gd name="adj1" fmla="val -50400"/>
              <a:gd name="adj2" fmla="val -2233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根据名称创建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实例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104838" y="1571612"/>
            <a:ext cx="64294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7569185" y="4964917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61896" y="5857892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461764" y="2000241"/>
            <a:ext cx="30003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390062" y="4429133"/>
            <a:ext cx="621510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461500" y="5500702"/>
            <a:ext cx="307183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12790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的设计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5-4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09:06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530" y="990598"/>
            <a:ext cx="7645398" cy="1009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实现</a:t>
            </a:r>
            <a:r>
              <a:rPr lang="en-US" altLang="zh-CN" smtClean="0"/>
              <a:t>Controller</a:t>
            </a:r>
            <a:r>
              <a:rPr lang="zh-CN" altLang="en-US" smtClean="0"/>
              <a:t>类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调用</a:t>
            </a:r>
            <a:r>
              <a:rPr lang="en-US" altLang="zh-CN" smtClean="0"/>
              <a:t>execute</a:t>
            </a:r>
            <a:r>
              <a:rPr lang="zh-CN" altLang="en-US" smtClean="0"/>
              <a:t>方法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04748" y="2427288"/>
            <a:ext cx="8286808" cy="3970318"/>
          </a:xfrm>
          <a:prstGeom prst="roundRect">
            <a:avLst>
              <a:gd name="adj" fmla="val 2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 smtClean="0">
                <a:solidFill>
                  <a:schemeClr val="tx2"/>
                </a:solidFill>
                <a:latin typeface="+mn-lt"/>
              </a:rPr>
              <a:t>ActionFilter</a:t>
            </a:r>
            <a:r>
              <a:rPr lang="en-US" altLang="zh-CN" b="1" dirty="0" smtClean="0">
                <a:solidFill>
                  <a:schemeClr val="tx2"/>
                </a:solidFill>
                <a:latin typeface="+mn-lt"/>
              </a:rPr>
              <a:t> implements Filter{</a:t>
            </a:r>
            <a:endParaRPr lang="en-US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void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ServletRequest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request,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ServletResponse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response,FilterChain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chain) 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throws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IOException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将请求转换成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)request;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HttpServletResponse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HttpServletResponse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)response;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获得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Action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this.getAction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执行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中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execute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action.execute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19722" y="5143512"/>
            <a:ext cx="2232025" cy="408623"/>
          </a:xfrm>
          <a:prstGeom prst="wedgeRoundRectCallout">
            <a:avLst>
              <a:gd name="adj1" fmla="val -20559"/>
              <a:gd name="adj2" fmla="val -489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执行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execute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</a:p>
        </p:txBody>
      </p:sp>
      <p:cxnSp>
        <p:nvCxnSpPr>
          <p:cNvPr id="9" name="直接箭头连接符 8"/>
          <p:cNvCxnSpPr>
            <a:stCxn id="10" idx="3"/>
          </p:cNvCxnSpPr>
          <p:nvPr/>
        </p:nvCxnSpPr>
        <p:spPr>
          <a:xfrm>
            <a:off x="6605342" y="5357826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604946" y="5214950"/>
            <a:ext cx="30003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962664" y="1928802"/>
            <a:ext cx="2397070" cy="776383"/>
          </a:xfrm>
          <a:prstGeom prst="wedgeRoundRectCallout">
            <a:avLst>
              <a:gd name="adj1" fmla="val -21912"/>
              <a:gd name="adj2" fmla="val 51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获取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自定义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rot="5400000" flipH="1" flipV="1">
            <a:off x="8820714" y="3205251"/>
            <a:ext cx="71358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462070" y="3562440"/>
            <a:ext cx="6572296" cy="136675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12790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的设计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5-5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09:07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93685" y="990598"/>
            <a:ext cx="7645398" cy="9382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配置</a:t>
            </a:r>
            <a:r>
              <a:rPr lang="en-US" altLang="zh-CN" smtClean="0"/>
              <a:t>ActionFilter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修改</a:t>
            </a:r>
            <a:r>
              <a:rPr lang="en-US" altLang="zh-CN" smtClean="0"/>
              <a:t>web.xml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80903" y="1928802"/>
            <a:ext cx="7880350" cy="2862322"/>
          </a:xfrm>
          <a:prstGeom prst="roundRect">
            <a:avLst>
              <a:gd name="adj" fmla="val 2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&lt;filter&gt;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&lt;/filter-name&gt;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&lt;filter-class&gt;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cn.jbit.mystruts.framework.ActionFilter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&lt;/filter-class&gt;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&lt;filter-mapping&gt;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&lt;/filter-name&gt;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-pattern&gt;*.action&lt;/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-pattern&gt;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&lt;/filter-mapping&gt;</a:t>
            </a:r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3823977" y="6211910"/>
            <a:ext cx="5300616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912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实现自定义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MVC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框架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09531" y="1928802"/>
            <a:ext cx="5429288" cy="17145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538753" y="2285992"/>
            <a:ext cx="2497679" cy="408623"/>
          </a:xfrm>
          <a:prstGeom prst="wedgeRoundRectCallout">
            <a:avLst>
              <a:gd name="adj1" fmla="val -18032"/>
              <a:gd name="adj2" fmla="val 51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ActionFilter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配置信息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609531" y="3643314"/>
            <a:ext cx="4929222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181563" y="4214818"/>
            <a:ext cx="2227171" cy="776383"/>
          </a:xfrm>
          <a:prstGeom prst="wedgeRoundRectCallout">
            <a:avLst>
              <a:gd name="adj1" fmla="val -19793"/>
              <a:gd name="adj2" fmla="val -503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配置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ActionFilter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映射信息</a:t>
            </a:r>
          </a:p>
        </p:txBody>
      </p:sp>
    </p:spTree>
    <p:extLst>
      <p:ext uri="{BB962C8B-B14F-4D97-AF65-F5344CB8AC3E}">
        <p14:creationId xmlns:p14="http://schemas.microsoft.com/office/powerpoint/2010/main" val="151812790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的完善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7-1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11:14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00401" y="1412757"/>
            <a:ext cx="7645398" cy="19383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在自定义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框架中，一个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处理一个业务，如果有很多业务需要处理，那就需要对应多个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方法需要频繁修改，有没有好的解决办法呢？</a:t>
            </a:r>
            <a:endParaRPr lang="zh-CN" altLang="en-US" dirty="0" smtClean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601933" y="4335363"/>
            <a:ext cx="7453312" cy="1873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将</a:t>
            </a:r>
            <a:r>
              <a:rPr lang="en-US" altLang="zh-CN" sz="2800" b="1" dirty="0" smtClean="0">
                <a:latin typeface="+mn-lt"/>
                <a:ea typeface="+mn-ea"/>
              </a:rPr>
              <a:t>Action</a:t>
            </a:r>
            <a:r>
              <a:rPr lang="zh-CN" altLang="en-US" sz="2800" b="1" dirty="0" smtClean="0">
                <a:latin typeface="+mn-lt"/>
                <a:ea typeface="+mn-ea"/>
              </a:rPr>
              <a:t>的映射信息保存在配置文件中，增加</a:t>
            </a:r>
            <a:r>
              <a:rPr lang="en-US" altLang="zh-CN" sz="2800" b="1" dirty="0" smtClean="0">
                <a:latin typeface="+mn-lt"/>
                <a:ea typeface="+mn-ea"/>
              </a:rPr>
              <a:t>Action</a:t>
            </a:r>
            <a:r>
              <a:rPr lang="zh-CN" altLang="en-US" sz="2800" b="1" dirty="0" smtClean="0">
                <a:latin typeface="+mn-lt"/>
                <a:ea typeface="+mn-ea"/>
              </a:rPr>
              <a:t>只需要修改配置文件，在</a:t>
            </a:r>
            <a:r>
              <a:rPr lang="en-US" altLang="zh-CN" sz="2800" b="1" dirty="0" err="1" smtClean="0">
                <a:latin typeface="+mn-lt"/>
                <a:ea typeface="+mn-ea"/>
              </a:rPr>
              <a:t>ActionFilter</a:t>
            </a:r>
            <a:r>
              <a:rPr lang="zh-CN" altLang="en-US" sz="2800" b="1" dirty="0" smtClean="0">
                <a:latin typeface="+mn-lt"/>
                <a:ea typeface="+mn-ea"/>
              </a:rPr>
              <a:t>加载时，直接读取配置文件即可</a:t>
            </a:r>
          </a:p>
        </p:txBody>
      </p:sp>
      <p:grpSp>
        <p:nvGrpSpPr>
          <p:cNvPr id="8" name="组合 69"/>
          <p:cNvGrpSpPr/>
          <p:nvPr/>
        </p:nvGrpSpPr>
        <p:grpSpPr>
          <a:xfrm>
            <a:off x="1887553" y="3779721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2"/>
          <p:cNvGrpSpPr/>
          <p:nvPr/>
        </p:nvGrpSpPr>
        <p:grpSpPr>
          <a:xfrm>
            <a:off x="1829661" y="922201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73656" y="2899599"/>
            <a:ext cx="3081589" cy="408623"/>
          </a:xfrm>
          <a:prstGeom prst="wedgeRoundRectCallout">
            <a:avLst>
              <a:gd name="adj1" fmla="val -18032"/>
              <a:gd name="adj2" fmla="val 51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Arial"/>
                <a:ea typeface="黑体"/>
              </a:rPr>
              <a:t>更</a:t>
            </a:r>
            <a:r>
              <a:rPr lang="zh-CN" altLang="en-US" b="1" kern="0" dirty="0" smtClean="0">
                <a:solidFill>
                  <a:srgbClr val="FF0000"/>
                </a:solidFill>
                <a:latin typeface="Arial"/>
                <a:ea typeface="黑体"/>
              </a:rPr>
              <a:t>重要的问题是：反向依赖</a:t>
            </a:r>
            <a:endParaRPr lang="zh-CN" altLang="en-US" b="1" kern="0" dirty="0" smtClean="0">
              <a:solidFill>
                <a:srgbClr val="FF0000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4292087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的完善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7-2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11:17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530" y="1000108"/>
            <a:ext cx="7645398" cy="714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使用配置文件保存</a:t>
            </a:r>
            <a:r>
              <a:rPr lang="en-US" altLang="zh-CN" smtClean="0"/>
              <a:t>Action</a:t>
            </a:r>
            <a:r>
              <a:rPr lang="zh-CN" altLang="en-US" smtClean="0"/>
              <a:t>信息</a:t>
            </a:r>
            <a:endParaRPr lang="zh-CN" alt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104748" y="838222"/>
            <a:ext cx="7980362" cy="5632311"/>
          </a:xfrm>
          <a:prstGeom prst="roundRect">
            <a:avLst>
              <a:gd name="adj" fmla="val 13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&lt;?xml version="1.0" encoding="UTF-8"?&gt;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mystruts[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&lt;!ELEMENT mystruts (actions)&gt;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...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&lt;mystruts&gt;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&lt;actions&gt;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&lt;action 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name="register"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 class="cn.jbit.mystruts.framework.action.RegisterAction"&gt;           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&lt;resultname="success"&gt;page/register_success.jsp&lt;/result&gt;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&lt;result name="input"&gt;page/register.jsp&lt;/result&gt;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&lt;result name="error"&gt;page/register.jsp&lt;/result&gt;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&lt;/action&gt;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&lt;action name="login"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class="cn.jbit.mystruts.framework.action.LoginAction"&gt;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     &lt;result name="success"&gt;page/manager.jsp&lt;/result&gt;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     &lt;result name="input"&gt;page/result.jsp&lt;/result&gt;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&lt;/action&gt;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&lt;/actions&gt;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&lt;/mystruts&gt;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62202" y="1857364"/>
            <a:ext cx="2232025" cy="408623"/>
          </a:xfrm>
          <a:prstGeom prst="wedgeRoundRectCallout">
            <a:avLst>
              <a:gd name="adj1" fmla="val -22629"/>
              <a:gd name="adj2" fmla="val 494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名称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588027" y="2143116"/>
            <a:ext cx="2232025" cy="408623"/>
          </a:xfrm>
          <a:prstGeom prst="wedgeRoundRectCallout">
            <a:avLst>
              <a:gd name="adj1" fmla="val -21507"/>
              <a:gd name="adj2" fmla="val 5251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全类名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891094" y="6000768"/>
            <a:ext cx="2232025" cy="408623"/>
          </a:xfrm>
          <a:prstGeom prst="wedgeRoundRectCallout">
            <a:avLst>
              <a:gd name="adj1" fmla="val -21219"/>
              <a:gd name="adj2" fmla="val 497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设置页面转向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5140863" y="2536025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8319854" y="285749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748350" y="578645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747822" y="2786058"/>
            <a:ext cx="185738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104880" y="3071810"/>
            <a:ext cx="635798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390632" y="5000636"/>
            <a:ext cx="5857916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92087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287181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MVC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设计模式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701183" y="420486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318665" y="4123657"/>
            <a:ext cx="4999149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实现自定义</a:t>
            </a:r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MVC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5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6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2C08-BA68-4756-BC6C-EDC89DB5A966}" type="datetime10">
              <a:rPr lang="zh-CN" altLang="en-US" smtClean="0"/>
              <a:t>08:43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的完善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7-3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11:18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05562" y="1000108"/>
            <a:ext cx="7645398" cy="581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保存</a:t>
            </a:r>
            <a:r>
              <a:rPr lang="en-US" altLang="zh-CN" smtClean="0"/>
              <a:t>Action</a:t>
            </a:r>
            <a:r>
              <a:rPr lang="zh-CN" altLang="en-US" smtClean="0"/>
              <a:t>信息</a:t>
            </a:r>
            <a:endParaRPr lang="zh-CN" altLang="en-US" dirty="0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64152" y="1690767"/>
            <a:ext cx="8643998" cy="4247317"/>
          </a:xfrm>
          <a:prstGeom prst="roundRect">
            <a:avLst>
              <a:gd name="adj" fmla="val 93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ActionMapping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/* Action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元素中的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属性*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String name;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/* Action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元素中的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className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属性*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String className;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/*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保存配置的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Result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属性信息*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private Map&lt;String,String&gt; </a:t>
            </a:r>
            <a:r>
              <a:rPr lang="fr-FR" altLang="zh-CN" b="1" dirty="0" smtClean="0">
                <a:solidFill>
                  <a:schemeClr val="tx2"/>
                </a:solidFill>
                <a:latin typeface="+mn-lt"/>
              </a:rPr>
              <a:t>resultMap=new HashMap&lt;String,String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&gt;();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//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setter/getter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public String getResult(String name)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return resultMap.get(name);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public void addResult(String name,String result)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this.resultMap.put(name, result);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22002" y="2377435"/>
            <a:ext cx="2463690" cy="408623"/>
          </a:xfrm>
          <a:prstGeom prst="wedgeRoundRectCallout">
            <a:avLst>
              <a:gd name="adj1" fmla="val -20955"/>
              <a:gd name="adj2" fmla="val 5190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保存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result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信息的集合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36382" y="4143380"/>
            <a:ext cx="2232025" cy="408623"/>
          </a:xfrm>
          <a:prstGeom prst="wedgeRoundRectCallout">
            <a:avLst>
              <a:gd name="adj1" fmla="val -49587"/>
              <a:gd name="adj2" fmla="val 229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获取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result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518473" y="6235087"/>
            <a:ext cx="2232025" cy="408623"/>
          </a:xfrm>
          <a:prstGeom prst="wedgeRoundRectCallout">
            <a:avLst>
              <a:gd name="adj1" fmla="val -50676"/>
              <a:gd name="adj2" fmla="val -275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添加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result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8072101" y="3107529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1"/>
          </p:cNvCxnSpPr>
          <p:nvPr/>
        </p:nvCxnSpPr>
        <p:spPr>
          <a:xfrm flipV="1">
            <a:off x="7250564" y="4347692"/>
            <a:ext cx="785818" cy="100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0"/>
          </p:cNvCxnSpPr>
          <p:nvPr/>
        </p:nvCxnSpPr>
        <p:spPr>
          <a:xfrm rot="16200000" flipH="1">
            <a:off x="5325234" y="5925835"/>
            <a:ext cx="591508" cy="2699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892846" y="3357562"/>
            <a:ext cx="764386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892846" y="3929066"/>
            <a:ext cx="4357718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2892846" y="4786322"/>
            <a:ext cx="5643602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92087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的完善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7-4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11:19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80007" y="1000108"/>
            <a:ext cx="7645398" cy="509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读取</a:t>
            </a:r>
            <a:r>
              <a:rPr lang="en-US" altLang="zh-CN" smtClean="0"/>
              <a:t>Action</a:t>
            </a:r>
            <a:r>
              <a:rPr lang="zh-CN" altLang="en-US" smtClean="0"/>
              <a:t>信息</a:t>
            </a:r>
            <a:endParaRPr lang="zh-CN" altLang="en-US" dirty="0" smtClean="0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252911" y="1820863"/>
            <a:ext cx="7929562" cy="31393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init(String 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configureFileName)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...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InputStream is =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this.getClass().getResourceAsStream("/" + configureFileName);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使用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dom4j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读取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XML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文件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Document doc = new SAXReader().read(is);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Element root = doc.getRootElement();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遍历所有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Iterator&lt;Element&gt; actionsIt = root.elements("actions").iterator();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...</a:t>
            </a:r>
          </a:p>
          <a:p>
            <a:pPr marL="179388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6039125" y="928670"/>
            <a:ext cx="2232025" cy="408623"/>
          </a:xfrm>
          <a:prstGeom prst="wedgeRoundRectCallout">
            <a:avLst>
              <a:gd name="adj1" fmla="val -25909"/>
              <a:gd name="adj2" fmla="val 4932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配置文件名称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8182265" y="3214686"/>
            <a:ext cx="2232025" cy="408623"/>
          </a:xfrm>
          <a:prstGeom prst="wedgeRoundRectCallout">
            <a:avLst>
              <a:gd name="adj1" fmla="val -50819"/>
              <a:gd name="adj2" fmla="val -118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获取文件信息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8539455" y="1643050"/>
            <a:ext cx="2232025" cy="408623"/>
          </a:xfrm>
          <a:prstGeom prst="wedgeRoundRectCallout">
            <a:avLst>
              <a:gd name="adj1" fmla="val -20055"/>
              <a:gd name="adj2" fmla="val 4959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读取配置文件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5396183" y="5500702"/>
            <a:ext cx="2232025" cy="408623"/>
          </a:xfrm>
          <a:prstGeom prst="wedgeRoundRectCallout">
            <a:avLst>
              <a:gd name="adj1" fmla="val -17029"/>
              <a:gd name="adj2" fmla="val -474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获取信息内容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6182001" y="1571612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9146678" y="2250273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39323" y="3429000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5503340" y="4964917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4896117" y="1857364"/>
            <a:ext cx="214314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681539" y="2428868"/>
            <a:ext cx="7215238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681539" y="3214686"/>
            <a:ext cx="4857784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752977" y="4000504"/>
            <a:ext cx="7072362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52913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的完善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7-5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11:20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78801" y="990599"/>
            <a:ext cx="7645398" cy="509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使用反射生成</a:t>
            </a:r>
            <a:r>
              <a:rPr lang="en-US" altLang="zh-CN" smtClean="0"/>
              <a:t>Action</a:t>
            </a:r>
            <a:endParaRPr lang="en-US" altLang="zh-CN" dirty="0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08895" y="1571612"/>
            <a:ext cx="7942262" cy="4801314"/>
          </a:xfrm>
          <a:prstGeom prst="roundRect">
            <a:avLst>
              <a:gd name="adj" fmla="val 80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ActionManager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/**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*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createAction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方法用来获取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实例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*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className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Action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的全限定类名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static Action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createAction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(String 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className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try{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return 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(Action)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loadClass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className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).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newInstance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}catch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InstantiationException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e)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e.printStackTrace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}catch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IllegalAccessException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e)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e.printStackTrace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return null;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	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...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19072" y="4941888"/>
            <a:ext cx="2789010" cy="408623"/>
          </a:xfrm>
          <a:prstGeom prst="wedgeRoundRectCallout">
            <a:avLst>
              <a:gd name="adj1" fmla="val -22719"/>
              <a:gd name="adj2" fmla="val -502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根据名称创建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实例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550872" y="1948807"/>
            <a:ext cx="2232025" cy="408623"/>
          </a:xfrm>
          <a:prstGeom prst="wedgeRoundRectCallout">
            <a:avLst>
              <a:gd name="adj1" fmla="val -19568"/>
              <a:gd name="adj2" fmla="val 493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的类名称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7681059" y="2714620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7466745" y="4429132"/>
            <a:ext cx="100013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7252431" y="3000372"/>
            <a:ext cx="121444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4109159" y="3500438"/>
            <a:ext cx="521497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52913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的完善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7-6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11:20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108895" y="1357298"/>
            <a:ext cx="8951912" cy="4801314"/>
          </a:xfrm>
          <a:prstGeom prst="roundRect">
            <a:avLst>
              <a:gd name="adj" fmla="val 45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Class loadClass(String className){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Class clazz = null;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try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     clazz =  Thread.currentThread() </a:t>
            </a:r>
            <a:r>
              <a:rPr lang="fr-FR" altLang="zh-CN" b="1" dirty="0" smtClean="0">
                <a:solidFill>
                  <a:schemeClr val="tx2"/>
                </a:solidFill>
                <a:latin typeface="+mn-lt"/>
              </a:rPr>
              <a:t>.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getContextClassLoader</a:t>
            </a:r>
            <a:r>
              <a:rPr lang="fr-FR" altLang="zh-CN" b="1" dirty="0" smtClean="0">
                <a:solidFill>
                  <a:schemeClr val="tx2"/>
                </a:solidFill>
                <a:latin typeface="+mn-lt"/>
              </a:rPr>
              <a:t>()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tx2"/>
                </a:solidFill>
                <a:latin typeface="+mn-lt"/>
              </a:rPr>
              <a:t>			.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loadClass(className);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 catch (ClassNotFoundException e)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e.printStackTrace();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if(clazz == null){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try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clazz = Class.forName(className);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} catch (Exception e) {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e.printStackTrace();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return clazz;</a:t>
            </a: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52913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Controller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的完善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7-7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11:22</a:t>
            </a:fld>
            <a:endParaRPr lang="zh-CN" altLang="en-US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2310257" y="990599"/>
            <a:ext cx="7645398" cy="58101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修改</a:t>
            </a:r>
            <a:r>
              <a:rPr lang="en-US" altLang="zh-CN" smtClean="0"/>
              <a:t>ActionFilter</a:t>
            </a:r>
            <a:r>
              <a:rPr lang="zh-CN" altLang="en-US" smtClean="0"/>
              <a:t>配置信息</a:t>
            </a:r>
            <a:endParaRPr lang="zh-CN" altLang="en-US" dirty="0" smtClean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676847" y="1714488"/>
            <a:ext cx="8850312" cy="405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&lt;filter&gt;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&lt;display-name&gt;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&lt;/display-name&gt;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&lt;/filter-name&gt;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&lt;filter-class&gt;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cn.jbit.mystruts.framework.ActionFilter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&lt;/filter-class&gt;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&lt;init-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config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-name&gt;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-value&gt;mystruts.xml&lt;/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-value&gt;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&lt;/init-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&lt;/filter&gt;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883557" y="5429264"/>
            <a:ext cx="3124041" cy="408623"/>
          </a:xfrm>
          <a:prstGeom prst="wedgeRoundRectCallout">
            <a:avLst>
              <a:gd name="adj1" fmla="val -50720"/>
              <a:gd name="adj2" fmla="val 2903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设置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ActionFilter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初始化参数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5705888" y="5179231"/>
            <a:ext cx="49927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2454665" y="3571876"/>
            <a:ext cx="5572164" cy="13573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1" name="组合 25"/>
          <p:cNvGrpSpPr>
            <a:grpSpLocks/>
          </p:cNvGrpSpPr>
          <p:nvPr/>
        </p:nvGrpSpPr>
        <p:grpSpPr bwMode="auto">
          <a:xfrm>
            <a:off x="2668979" y="6143644"/>
            <a:ext cx="6388880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9900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使用配置文件实现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MVC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框架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52913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67C8-A616-4D5A-AB61-0B49DD794AD7}" type="datetime10">
              <a:rPr lang="zh-CN" altLang="en-US" smtClean="0"/>
              <a:t>08:43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MVC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设计模式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MVC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设计模式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5461-9E92-472E-A899-190152E27CD3}" type="datetime10">
              <a:rPr lang="zh-CN" altLang="en-US" smtClean="0"/>
              <a:t>08:43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91" y="1744117"/>
            <a:ext cx="28575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Connector 146"/>
          <p:cNvCxnSpPr/>
          <p:nvPr/>
        </p:nvCxnSpPr>
        <p:spPr>
          <a:xfrm>
            <a:off x="7630691" y="3646093"/>
            <a:ext cx="578346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48"/>
          <p:cNvGrpSpPr/>
          <p:nvPr/>
        </p:nvGrpSpPr>
        <p:grpSpPr>
          <a:xfrm>
            <a:off x="8221133" y="3171805"/>
            <a:ext cx="948576" cy="948576"/>
            <a:chOff x="6477261" y="3281463"/>
            <a:chExt cx="850954" cy="850954"/>
          </a:xfrm>
        </p:grpSpPr>
        <p:grpSp>
          <p:nvGrpSpPr>
            <p:cNvPr id="10" name="Group 141"/>
            <p:cNvGrpSpPr/>
            <p:nvPr/>
          </p:nvGrpSpPr>
          <p:grpSpPr>
            <a:xfrm>
              <a:off x="6477261" y="3281463"/>
              <a:ext cx="850954" cy="850954"/>
              <a:chOff x="5714220" y="3605271"/>
              <a:chExt cx="905504" cy="905504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5808060" y="3699111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22187" rIns="222187" bIns="128580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5714220" y="3605271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Freeform 62"/>
            <p:cNvSpPr>
              <a:spLocks noEditPoints="1"/>
            </p:cNvSpPr>
            <p:nvPr/>
          </p:nvSpPr>
          <p:spPr bwMode="auto">
            <a:xfrm>
              <a:off x="6747482" y="3550443"/>
              <a:ext cx="310512" cy="312994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4251180" y="2263886"/>
            <a:ext cx="1386107" cy="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6"/>
          <p:cNvGrpSpPr/>
          <p:nvPr/>
        </p:nvGrpSpPr>
        <p:grpSpPr>
          <a:xfrm>
            <a:off x="3276717" y="1789599"/>
            <a:ext cx="948576" cy="948576"/>
            <a:chOff x="1991932" y="1640533"/>
            <a:chExt cx="850954" cy="850954"/>
          </a:xfrm>
        </p:grpSpPr>
        <p:grpSp>
          <p:nvGrpSpPr>
            <p:cNvPr id="12" name="Group 149"/>
            <p:cNvGrpSpPr/>
            <p:nvPr/>
          </p:nvGrpSpPr>
          <p:grpSpPr>
            <a:xfrm>
              <a:off x="1991932" y="1640533"/>
              <a:ext cx="850954" cy="850954"/>
              <a:chOff x="2502224" y="2594793"/>
              <a:chExt cx="905504" cy="905504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2596064" y="2688633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2502224" y="2594793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6" name="Freeform 187"/>
            <p:cNvSpPr>
              <a:spLocks noEditPoints="1"/>
            </p:cNvSpPr>
            <p:nvPr/>
          </p:nvSpPr>
          <p:spPr bwMode="auto">
            <a:xfrm>
              <a:off x="2249043" y="1957202"/>
              <a:ext cx="336732" cy="21761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8" name="Text Placeholder 3"/>
          <p:cNvSpPr txBox="1">
            <a:spLocks/>
          </p:cNvSpPr>
          <p:nvPr/>
        </p:nvSpPr>
        <p:spPr>
          <a:xfrm>
            <a:off x="9275675" y="3319209"/>
            <a:ext cx="3130364" cy="270227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MVC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zh-CN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含义</a:t>
            </a:r>
            <a:endParaRPr lang="en-US" altLang="zh-CN" sz="18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algn="l" defTabSz="1285829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 – Model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（模型） </a:t>
            </a: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–</a:t>
            </a:r>
            <a:r>
              <a:rPr lang="zh-CN" altLang="en-US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处理业务对象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algn="l" defTabSz="1285829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 – View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（视图）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– 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展现数据，获得用户输入</a:t>
            </a:r>
          </a:p>
          <a:p>
            <a:pPr marL="285750" indent="-285750" algn="l" defTabSz="1285829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 – </a:t>
            </a:r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Controllor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（控制器）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– 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接收用户输入，调用</a:t>
            </a:r>
            <a:r>
              <a:rPr lang="zh-CN" altLang="en-US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业务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zh-CN" altLang="en-US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），返回数据到视图（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</a:p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Text Placeholder 3"/>
          <p:cNvSpPr txBox="1">
            <a:spLocks/>
          </p:cNvSpPr>
          <p:nvPr/>
        </p:nvSpPr>
        <p:spPr>
          <a:xfrm>
            <a:off x="524719" y="1907215"/>
            <a:ext cx="2617898" cy="8925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zh-CN"/>
            </a:defPPr>
            <a:lvl1pPr marL="0" indent="0" defTabSz="1285829">
              <a:lnSpc>
                <a:spcPct val="120000"/>
              </a:lnSpc>
              <a:spcBef>
                <a:spcPct val="20000"/>
              </a:spcBef>
              <a:buNone/>
              <a:defRPr sz="1800" b="1" baseline="0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dirty="0">
                <a:sym typeface="Arial" panose="020B0604020202020204" pitchFamily="34" charset="0"/>
              </a:rPr>
              <a:t>MVC</a:t>
            </a:r>
            <a:r>
              <a:rPr lang="zh-CN" altLang="en-US" dirty="0">
                <a:sym typeface="Arial" panose="020B0604020202020204" pitchFamily="34" charset="0"/>
              </a:rPr>
              <a:t>的目的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ym typeface="Arial" panose="020B0604020202020204" pitchFamily="34" charset="0"/>
              </a:rPr>
              <a:t>将模型（</a:t>
            </a:r>
            <a:r>
              <a:rPr lang="zh-CN" altLang="en-US" sz="1400" dirty="0" smtClean="0">
                <a:sym typeface="Arial" panose="020B0604020202020204" pitchFamily="34" charset="0"/>
              </a:rPr>
              <a:t>业务</a:t>
            </a:r>
            <a:r>
              <a:rPr lang="zh-CN" altLang="en-US" sz="1400" dirty="0">
                <a:sym typeface="Arial" panose="020B0604020202020204" pitchFamily="34" charset="0"/>
              </a:rPr>
              <a:t>对象</a:t>
            </a:r>
            <a:r>
              <a:rPr lang="zh-CN" altLang="en-US" sz="1400" dirty="0" smtClean="0">
                <a:sym typeface="Arial" panose="020B0604020202020204" pitchFamily="34" charset="0"/>
              </a:rPr>
              <a:t>）和视图</a:t>
            </a:r>
            <a:r>
              <a:rPr lang="zh-CN" altLang="en-US" sz="1400" dirty="0">
                <a:sym typeface="Arial" panose="020B0604020202020204" pitchFamily="34" charset="0"/>
              </a:rPr>
              <a:t>（页面展示）</a:t>
            </a:r>
            <a:r>
              <a:rPr lang="zh-CN" altLang="en-US" sz="1400" dirty="0" smtClean="0">
                <a:sym typeface="Arial" panose="020B0604020202020204" pitchFamily="34" charset="0"/>
              </a:rPr>
              <a:t>分离</a:t>
            </a:r>
            <a:endParaRPr lang="zh-CN" altLang="en-US" sz="1400" dirty="0">
              <a:sym typeface="Arial" panose="020B0604020202020204" pitchFamily="34" charset="0"/>
            </a:endParaRPr>
          </a:p>
        </p:txBody>
      </p:sp>
      <p:cxnSp>
        <p:nvCxnSpPr>
          <p:cNvPr id="56" name="直接连接符 5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MVC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设计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模式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11981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MVC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设计模式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3-2</a:t>
            </a:r>
            <a:endParaRPr lang="en-US" altLang="zh-CN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08:51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036887" y="1096045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MVC</a:t>
            </a:r>
            <a:r>
              <a:rPr lang="zh-CN" altLang="en-US" smtClean="0"/>
              <a:t>设计模式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模型      </a:t>
            </a:r>
            <a:r>
              <a:rPr lang="en-US" altLang="zh-CN" smtClean="0"/>
              <a:t>-----     Model</a:t>
            </a:r>
          </a:p>
          <a:p>
            <a:pPr lvl="2" fontAlgn="auto">
              <a:spcAft>
                <a:spcPts val="0"/>
              </a:spcAft>
            </a:pPr>
            <a:r>
              <a:rPr lang="zh-CN" altLang="en-US" smtClean="0"/>
              <a:t>封装数据，进行业务处理，返回处理结果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视图      </a:t>
            </a:r>
            <a:r>
              <a:rPr lang="en-US" altLang="zh-CN" smtClean="0"/>
              <a:t>-----     View</a:t>
            </a:r>
          </a:p>
          <a:p>
            <a:pPr lvl="2" fontAlgn="auto">
              <a:spcAft>
                <a:spcPts val="0"/>
              </a:spcAft>
            </a:pPr>
            <a:r>
              <a:rPr lang="zh-CN" altLang="en-US" smtClean="0"/>
              <a:t>展示界面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控制器  </a:t>
            </a:r>
            <a:r>
              <a:rPr lang="en-US" altLang="zh-CN" smtClean="0"/>
              <a:t>-----     Controller</a:t>
            </a:r>
          </a:p>
          <a:p>
            <a:pPr lvl="2" fontAlgn="auto">
              <a:spcAft>
                <a:spcPts val="0"/>
              </a:spcAft>
            </a:pPr>
            <a:r>
              <a:rPr lang="zh-CN" altLang="en-US" smtClean="0"/>
              <a:t>接收用户端请求，将模型和视图联系在一起以实现用户请求的功能</a:t>
            </a: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191596" y="624113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6784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MVC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设计模式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3-3</a:t>
            </a:r>
            <a:endParaRPr lang="en-US" altLang="zh-CN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08:51</a:t>
            </a:fld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77529" y="12684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 smtClean="0">
                <a:ea typeface="+mn-ea"/>
                <a:cs typeface="Arial" charset="0"/>
              </a:rPr>
              <a:t>MVC</a:t>
            </a:r>
            <a:r>
              <a:rPr lang="zh-CN" altLang="en-US" sz="2800" b="1" dirty="0" smtClean="0">
                <a:ea typeface="+mn-ea"/>
                <a:cs typeface="Arial" charset="0"/>
              </a:rPr>
              <a:t>模式的编程思路</a:t>
            </a:r>
            <a:endParaRPr lang="en-US" altLang="zh-CN" sz="2800" b="1" dirty="0" smtClean="0">
              <a:ea typeface="+mn-ea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4"/>
              </a:buBlip>
            </a:pPr>
            <a:endParaRPr lang="zh-CN" altLang="en-US" sz="2800" b="1" dirty="0">
              <a:ea typeface="黑体" pitchFamily="2" charset="-122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64866" y="1916113"/>
            <a:ext cx="7056438" cy="420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832279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4570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反射机制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08:53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456385" y="1168053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>
                <a:solidFill>
                  <a:schemeClr val="dk1"/>
                </a:solidFill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mtClean="0">
                <a:solidFill>
                  <a:schemeClr val="dk1"/>
                </a:solidFill>
                <a:latin typeface="黑体" pitchFamily="49" charset="-122"/>
                <a:ea typeface="黑体" pitchFamily="49" charset="-122"/>
              </a:rPr>
              <a:t>反射</a:t>
            </a:r>
            <a:endParaRPr lang="en-US" altLang="zh-CN" smtClean="0">
              <a:solidFill>
                <a:schemeClr val="dk1"/>
              </a:solidFill>
              <a:latin typeface="黑体" pitchFamily="49" charset="-122"/>
              <a:ea typeface="黑体" pitchFamily="49" charset="-122"/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smtClean="0">
                <a:solidFill>
                  <a:schemeClr val="dk1"/>
                </a:solidFill>
                <a:latin typeface="黑体" pitchFamily="49" charset="-122"/>
                <a:ea typeface="黑体" pitchFamily="49" charset="-122"/>
              </a:rPr>
              <a:t>在编译时不确定哪个类被加载，而在程序运行时才加载、探知、使用</a:t>
            </a:r>
            <a:endParaRPr lang="en-US" altLang="zh-CN" smtClean="0">
              <a:solidFill>
                <a:schemeClr val="dk1"/>
              </a:solidFill>
              <a:latin typeface="黑体" pitchFamily="49" charset="-122"/>
              <a:ea typeface="黑体" pitchFamily="49" charset="-122"/>
            </a:endParaRPr>
          </a:p>
          <a:p>
            <a:pPr lvl="1" fontAlgn="auto">
              <a:spcAft>
                <a:spcPts val="0"/>
              </a:spcAft>
            </a:pPr>
            <a:endParaRPr lang="zh-CN" altLang="en-US" smtClean="0">
              <a:solidFill>
                <a:schemeClr val="dk1"/>
              </a:solidFill>
              <a:latin typeface="黑体" pitchFamily="49" charset="-122"/>
              <a:ea typeface="黑体" pitchFamily="49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反射常用的</a:t>
            </a:r>
            <a:r>
              <a:rPr lang="en-US" altLang="zh-CN" smtClean="0"/>
              <a:t>Java </a:t>
            </a:r>
            <a:r>
              <a:rPr lang="zh-CN" altLang="en-US" smtClean="0"/>
              <a:t>类型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mtClean="0"/>
              <a:t>Class</a:t>
            </a:r>
            <a:r>
              <a:rPr lang="zh-CN" altLang="en-US" smtClean="0"/>
              <a:t>类</a:t>
            </a:r>
            <a:r>
              <a:rPr lang="en-US" altLang="zh-CN" smtClean="0"/>
              <a:t>—</a:t>
            </a:r>
            <a:r>
              <a:rPr lang="zh-CN" altLang="en-US" smtClean="0"/>
              <a:t>可获取类和类的成员信息 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mtClean="0"/>
              <a:t>Field</a:t>
            </a:r>
            <a:r>
              <a:rPr lang="zh-CN" altLang="en-US" smtClean="0"/>
              <a:t>类</a:t>
            </a:r>
            <a:r>
              <a:rPr lang="en-US" altLang="zh-CN" smtClean="0"/>
              <a:t>—</a:t>
            </a:r>
            <a:r>
              <a:rPr lang="zh-CN" altLang="en-US" smtClean="0"/>
              <a:t>可访问类的属性  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mtClean="0"/>
              <a:t>Method</a:t>
            </a:r>
            <a:r>
              <a:rPr lang="zh-CN" altLang="en-US" smtClean="0"/>
              <a:t>类</a:t>
            </a:r>
            <a:r>
              <a:rPr lang="en-US" altLang="zh-CN" smtClean="0"/>
              <a:t>—</a:t>
            </a:r>
            <a:r>
              <a:rPr lang="zh-CN" altLang="en-US" smtClean="0"/>
              <a:t>可调用类的方法 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mtClean="0"/>
              <a:t>Constructor</a:t>
            </a:r>
            <a:r>
              <a:rPr lang="zh-CN" altLang="en-US" smtClean="0"/>
              <a:t>类</a:t>
            </a:r>
            <a:r>
              <a:rPr lang="en-US" altLang="zh-CN" smtClean="0"/>
              <a:t>—</a:t>
            </a:r>
            <a:r>
              <a:rPr lang="zh-CN" altLang="en-US" smtClean="0"/>
              <a:t>可调用类的构造方法</a:t>
            </a: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52974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反射应用步骤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08:53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468935" y="127635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使用反射的基本步骤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导入</a:t>
            </a:r>
            <a:r>
              <a:rPr lang="en-US" altLang="zh-CN" smtClean="0"/>
              <a:t>java.lang.reflect.* 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获得需要操作的类的</a:t>
            </a:r>
            <a:r>
              <a:rPr lang="en-US" altLang="zh-CN" smtClean="0"/>
              <a:t>Java.lang.Class</a:t>
            </a:r>
            <a:r>
              <a:rPr lang="zh-CN" altLang="en-US" smtClean="0"/>
              <a:t>对象 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调用</a:t>
            </a:r>
            <a:r>
              <a:rPr lang="en-US" altLang="zh-CN" smtClean="0"/>
              <a:t>Class</a:t>
            </a:r>
            <a:r>
              <a:rPr lang="zh-CN" altLang="en-US" smtClean="0"/>
              <a:t>的方法获取</a:t>
            </a:r>
            <a:r>
              <a:rPr lang="en-US" altLang="zh-CN" smtClean="0"/>
              <a:t>Field</a:t>
            </a:r>
            <a:r>
              <a:rPr lang="zh-CN" altLang="en-US" smtClean="0"/>
              <a:t>、</a:t>
            </a:r>
            <a:r>
              <a:rPr lang="en-US" altLang="zh-CN" smtClean="0"/>
              <a:t>Method</a:t>
            </a:r>
            <a:r>
              <a:rPr lang="zh-CN" altLang="en-US" smtClean="0"/>
              <a:t>等对象 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使用反射</a:t>
            </a:r>
            <a:r>
              <a:rPr lang="en-US" altLang="zh-CN" smtClean="0"/>
              <a:t>API</a:t>
            </a:r>
            <a:r>
              <a:rPr lang="zh-CN" altLang="en-US" smtClean="0"/>
              <a:t>进行操作 </a:t>
            </a:r>
            <a:r>
              <a:rPr lang="en-US" altLang="zh-CN" smtClean="0"/>
              <a:t>(</a:t>
            </a:r>
            <a:r>
              <a:rPr lang="zh-CN" altLang="en-US" smtClean="0"/>
              <a:t>设置属性</a:t>
            </a:r>
            <a:r>
              <a:rPr lang="en-US" altLang="zh-CN" smtClean="0"/>
              <a:t>﹑</a:t>
            </a:r>
            <a:r>
              <a:rPr lang="zh-CN" altLang="en-US" smtClean="0"/>
              <a:t>调用方法）</a:t>
            </a: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52974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反射应用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08:54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468935" y="1096045"/>
            <a:ext cx="7645398" cy="7238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获取</a:t>
            </a:r>
            <a:r>
              <a:rPr lang="en-US" altLang="zh-CN" smtClean="0"/>
              <a:t>Class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fontAlgn="auto">
              <a:spcAft>
                <a:spcPts val="0"/>
              </a:spcAft>
            </a:pPr>
            <a:endParaRPr lang="en-US" altLang="zh-CN" smtClean="0"/>
          </a:p>
          <a:p>
            <a:pPr fontAlgn="auto">
              <a:spcAft>
                <a:spcPts val="0"/>
              </a:spcAft>
            </a:pPr>
            <a:endParaRPr lang="en-US" altLang="zh-CN" smtClean="0"/>
          </a:p>
          <a:p>
            <a:pPr fontAlgn="auto">
              <a:spcAft>
                <a:spcPts val="0"/>
              </a:spcAft>
            </a:pPr>
            <a:endParaRPr lang="en-US" altLang="zh-CN" smtClean="0"/>
          </a:p>
          <a:p>
            <a:pPr fontAlgn="auto">
              <a:spcAft>
                <a:spcPts val="0"/>
              </a:spcAft>
            </a:pPr>
            <a:endParaRPr lang="en-US" altLang="zh-CN" smtClean="0"/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获取对象的结构信息</a:t>
            </a:r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899095" y="1744117"/>
            <a:ext cx="6357982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3838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得到对象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3838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Class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clazz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java.lang.String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lvl="1" indent="-223838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Class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clazz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java.util.Date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		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470467" y="4338758"/>
            <a:ext cx="7429552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Field fields[ ]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clazz.getDeclaredFields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Method methods[]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clazz.getDeclaredMethods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lvl="1" indent="-223838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Constructor constructors[ ]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clazz.getDeclaredConstructors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>
            <a:off x="3899227" y="6031604"/>
            <a:ext cx="5300616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2259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使用反射获取类的信息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2974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1269</Words>
  <Application>Microsoft Office PowerPoint</Application>
  <PresentationFormat>自定义</PresentationFormat>
  <Paragraphs>342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2018-04-08T05:03:53Z</dcterms:modified>
</cp:coreProperties>
</file>