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38" r:id="rId1"/>
  </p:sldMasterIdLst>
  <p:notesMasterIdLst>
    <p:notesMasterId r:id="rId34"/>
  </p:notesMasterIdLst>
  <p:handoutMasterIdLst>
    <p:handoutMasterId r:id="rId35"/>
  </p:handoutMasterIdLst>
  <p:sldIdLst>
    <p:sldId id="10072" r:id="rId2"/>
    <p:sldId id="10182" r:id="rId3"/>
    <p:sldId id="10223" r:id="rId4"/>
    <p:sldId id="10224" r:id="rId5"/>
    <p:sldId id="10225" r:id="rId6"/>
    <p:sldId id="10226" r:id="rId7"/>
    <p:sldId id="10227" r:id="rId8"/>
    <p:sldId id="10228" r:id="rId9"/>
    <p:sldId id="10229" r:id="rId10"/>
    <p:sldId id="10183" r:id="rId11"/>
    <p:sldId id="10199" r:id="rId12"/>
    <p:sldId id="10200" r:id="rId13"/>
    <p:sldId id="10201" r:id="rId14"/>
    <p:sldId id="10202" r:id="rId15"/>
    <p:sldId id="10210" r:id="rId16"/>
    <p:sldId id="10211" r:id="rId17"/>
    <p:sldId id="10212" r:id="rId18"/>
    <p:sldId id="10213" r:id="rId19"/>
    <p:sldId id="10214" r:id="rId20"/>
    <p:sldId id="10215" r:id="rId21"/>
    <p:sldId id="10216" r:id="rId22"/>
    <p:sldId id="10196" r:id="rId23"/>
    <p:sldId id="10207" r:id="rId24"/>
    <p:sldId id="10208" r:id="rId25"/>
    <p:sldId id="10217" r:id="rId26"/>
    <p:sldId id="10209" r:id="rId27"/>
    <p:sldId id="10218" r:id="rId28"/>
    <p:sldId id="10219" r:id="rId29"/>
    <p:sldId id="10220" r:id="rId30"/>
    <p:sldId id="10221" r:id="rId31"/>
    <p:sldId id="10222" r:id="rId32"/>
    <p:sldId id="10187" r:id="rId33"/>
  </p:sldIdLst>
  <p:sldSz cx="12858750" cy="7232650"/>
  <p:notesSz cx="6858000" cy="9144000"/>
  <p:custDataLst>
    <p:tags r:id="rId3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9CD3"/>
    <a:srgbClr val="1F497D"/>
    <a:srgbClr val="CA8F45"/>
    <a:srgbClr val="FDA98B"/>
    <a:srgbClr val="EA5751"/>
    <a:srgbClr val="DEC8AD"/>
    <a:srgbClr val="569582"/>
    <a:srgbClr val="093285"/>
    <a:srgbClr val="215BB5"/>
    <a:srgbClr val="014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13" autoAdjust="0"/>
    <p:restoredTop sz="95059" autoAdjust="0"/>
  </p:normalViewPr>
  <p:slideViewPr>
    <p:cSldViewPr>
      <p:cViewPr varScale="1">
        <p:scale>
          <a:sx n="62" d="100"/>
          <a:sy n="62" d="100"/>
        </p:scale>
        <p:origin x="-96" y="-204"/>
      </p:cViewPr>
      <p:guideLst>
        <p:guide orient="horz" pos="2278"/>
        <p:guide pos="405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pPr/>
              <a:t>2018-04-23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2018-04-23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56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164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976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164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1648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266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683A-6436-4F88-9A56-9D67B6C4F697}" type="datetime10">
              <a:rPr lang="zh-CN" altLang="en-US" smtClean="0"/>
              <a:t>14:23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4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6" y="2246811"/>
            <a:ext cx="10929938" cy="1550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8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7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3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14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9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7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50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29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831C-072D-448A-8ADC-928B2A3C0C45}" type="datetime10">
              <a:rPr lang="zh-CN" altLang="en-US" smtClean="0"/>
              <a:t>14:23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79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</a:defRPr>
            </a:lvl1pPr>
          </a:lstStyle>
          <a:p>
            <a:fld id="{21A93EB6-DF60-4D76-857F-8C2A2B1B9771}" type="datetime10">
              <a:rPr lang="zh-CN" altLang="en-US" smtClean="0"/>
              <a:pPr/>
              <a:t>14:23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92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56" r:id="rId2"/>
  </p:sldLayoutIdLst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2252911" y="3020516"/>
            <a:ext cx="9289032" cy="110799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7200" b="1" kern="5000" spc="600" dirty="0" smtClean="0">
                <a:solidFill>
                  <a:srgbClr val="1F497D"/>
                </a:solidFill>
                <a:cs typeface="Arial" panose="020B0604020202020204" pitchFamily="34" charset="0"/>
              </a:rPr>
              <a:t>Ajax</a:t>
            </a:r>
            <a:r>
              <a:rPr lang="zh-CN" altLang="en-US" sz="7200" b="1" kern="5000" spc="600" dirty="0" smtClean="0">
                <a:solidFill>
                  <a:srgbClr val="1F497D"/>
                </a:solidFill>
                <a:cs typeface="Arial" panose="020B0604020202020204" pitchFamily="34" charset="0"/>
              </a:rPr>
              <a:t>技术和</a:t>
            </a:r>
            <a:r>
              <a:rPr lang="en-US" altLang="zh-CN" sz="7200" b="1" kern="5000" spc="600" dirty="0" smtClean="0">
                <a:solidFill>
                  <a:srgbClr val="1F497D"/>
                </a:solidFill>
                <a:cs typeface="Arial" panose="020B0604020202020204" pitchFamily="34" charset="0"/>
              </a:rPr>
              <a:t>JQuery</a:t>
            </a:r>
            <a:endParaRPr lang="zh-CN" altLang="en-US" sz="7200" b="1" kern="5000" spc="600" dirty="0">
              <a:solidFill>
                <a:srgbClr val="1F497D"/>
              </a:solidFill>
              <a:cs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2612951" y="4316660"/>
            <a:ext cx="7814702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dirty="0" smtClean="0">
                <a:solidFill>
                  <a:srgbClr val="1F497D"/>
                </a:solidFill>
                <a:cs typeface="Arial" panose="020B0604020202020204" pitchFamily="34" charset="0"/>
              </a:rPr>
              <a:t>讲师：惠勇</a:t>
            </a:r>
            <a:endParaRPr lang="zh-CN" altLang="en-US" sz="2000" dirty="0">
              <a:solidFill>
                <a:srgbClr val="1F497D"/>
              </a:solidFill>
              <a:cs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79123" y="4172644"/>
            <a:ext cx="771652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380703" y="1164531"/>
            <a:ext cx="7848600" cy="701675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kern="0" dirty="0" smtClean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J2EE</a:t>
            </a:r>
            <a:r>
              <a:rPr lang="zh-CN" altLang="en-US" sz="4400" b="1" kern="0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平台应用与</a:t>
            </a:r>
            <a:r>
              <a:rPr lang="zh-CN" altLang="en-US" sz="4400" b="1" kern="0" dirty="0" smtClean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开发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charset="0"/>
                <a:ea typeface="黑体" pitchFamily="2" charset="-122"/>
              </a:rPr>
              <a:t>                                           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A5F8-8E85-45B0-9EC3-9D776249DD08}" type="datetime10">
              <a:rPr lang="zh-CN" altLang="en-US" smtClean="0"/>
              <a:t>14:23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58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0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300"/>
                            </p:stCondLst>
                            <p:childTnLst>
                              <p:par>
                                <p:cTn id="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6" grpId="1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4845199" y="2880748"/>
            <a:ext cx="705678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6000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理解</a:t>
            </a:r>
            <a:r>
              <a:rPr lang="en-US" altLang="zh-CN" sz="6000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Ajax</a:t>
            </a:r>
            <a:r>
              <a:rPr lang="zh-CN" altLang="en-US" sz="6000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技术</a:t>
            </a:r>
            <a:endParaRPr lang="zh-CN" altLang="en-US" sz="6000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4917207" y="1944644"/>
            <a:ext cx="2520280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2002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Ajax</a:t>
            </a:r>
            <a:r>
              <a:rPr lang="zh-CN" altLang="en-US" sz="2002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技术和</a:t>
            </a:r>
            <a:r>
              <a:rPr lang="en-US" altLang="zh-CN" sz="2002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JQuery</a:t>
            </a:r>
            <a:endParaRPr lang="zh-CN" altLang="en-US" sz="2002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5061223" y="2381592"/>
            <a:ext cx="4536504" cy="0"/>
          </a:xfrm>
          <a:prstGeom prst="line">
            <a:avLst/>
          </a:prstGeom>
          <a:noFill/>
          <a:ln w="6350" cap="flat" cmpd="sng">
            <a:solidFill>
              <a:srgbClr val="1F497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676847" y="1384077"/>
            <a:ext cx="3021981" cy="315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897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02</a:t>
            </a:r>
            <a:endParaRPr lang="zh-CN" altLang="en-US" sz="19897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5461-9E92-472E-A899-190152E27CD3}" type="datetime10">
              <a:rPr lang="zh-CN" altLang="en-US" smtClean="0"/>
              <a:t>14:23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5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认识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Ajax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14:23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461546" y="1168053"/>
            <a:ext cx="7645398" cy="50101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mtClean="0"/>
              <a:t>Web 2.0</a:t>
            </a:r>
            <a:r>
              <a:rPr lang="zh-CN" altLang="en-US" smtClean="0"/>
              <a:t>的特点</a:t>
            </a:r>
          </a:p>
          <a:p>
            <a:pPr lvl="1" fontAlgn="auto">
              <a:spcAft>
                <a:spcPts val="0"/>
              </a:spcAft>
            </a:pPr>
            <a:r>
              <a:rPr lang="zh-CN" altLang="en-US" smtClean="0"/>
              <a:t>用户贡献内容 </a:t>
            </a:r>
          </a:p>
          <a:p>
            <a:pPr lvl="1" fontAlgn="auto">
              <a:spcAft>
                <a:spcPts val="0"/>
              </a:spcAft>
            </a:pPr>
            <a:r>
              <a:rPr lang="zh-CN" altLang="en-US" smtClean="0"/>
              <a:t>内容聚合</a:t>
            </a:r>
            <a:r>
              <a:rPr lang="en-US" altLang="zh-CN" smtClean="0"/>
              <a:t>RSS </a:t>
            </a:r>
            <a:endParaRPr lang="zh-CN" altLang="en-US" smtClean="0"/>
          </a:p>
          <a:p>
            <a:pPr lvl="1" fontAlgn="auto">
              <a:spcAft>
                <a:spcPts val="0"/>
              </a:spcAft>
            </a:pPr>
            <a:r>
              <a:rPr lang="zh-CN" altLang="en-US" smtClean="0"/>
              <a:t>更丰富的“用户体验”  </a:t>
            </a:r>
            <a:endParaRPr lang="zh-CN" altLang="en-US" dirty="0"/>
          </a:p>
        </p:txBody>
      </p: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5025330" y="2960340"/>
            <a:ext cx="5616575" cy="3652837"/>
            <a:chOff x="2109" y="1298"/>
            <a:chExt cx="3538" cy="2437"/>
          </a:xfrm>
        </p:grpSpPr>
        <p:pic>
          <p:nvPicPr>
            <p:cNvPr id="8" name="Picture 21" descr="ajax_goog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09" y="1298"/>
              <a:ext cx="3538" cy="24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9" name="Picture 2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13" y="3158"/>
              <a:ext cx="744" cy="4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</p:pic>
      </p:grpSp>
      <p:pic>
        <p:nvPicPr>
          <p:cNvPr id="10" name="Picture 20" descr="web1vsweb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17042" y="3320702"/>
            <a:ext cx="2355850" cy="2674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6536630" y="4049365"/>
            <a:ext cx="2592387" cy="13589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5169792" y="5397152"/>
            <a:ext cx="1727200" cy="1019175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8625780" y="5668615"/>
            <a:ext cx="1798637" cy="747712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线形标注 1 13"/>
          <p:cNvSpPr/>
          <p:nvPr/>
        </p:nvSpPr>
        <p:spPr bwMode="auto">
          <a:xfrm>
            <a:off x="7892366" y="3106388"/>
            <a:ext cx="1857388" cy="428628"/>
          </a:xfrm>
          <a:prstGeom prst="borderCallout1">
            <a:avLst>
              <a:gd name="adj1" fmla="val 104675"/>
              <a:gd name="adj2" fmla="val 32693"/>
              <a:gd name="adj3" fmla="val 207315"/>
              <a:gd name="adj4" fmla="val -726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>
                <a:latin typeface="Arial" charset="0"/>
                <a:ea typeface="黑体" pitchFamily="2" charset="-122"/>
              </a:rPr>
              <a:t>自动补全</a:t>
            </a:r>
          </a:p>
        </p:txBody>
      </p:sp>
      <p:sp>
        <p:nvSpPr>
          <p:cNvPr id="15" name="线形标注 1 14"/>
          <p:cNvSpPr/>
          <p:nvPr/>
        </p:nvSpPr>
        <p:spPr bwMode="auto">
          <a:xfrm>
            <a:off x="3177458" y="6106784"/>
            <a:ext cx="1357322" cy="428628"/>
          </a:xfrm>
          <a:prstGeom prst="borderCallout1">
            <a:avLst>
              <a:gd name="adj1" fmla="val 42453"/>
              <a:gd name="adj2" fmla="val 100637"/>
              <a:gd name="adj3" fmla="val 5835"/>
              <a:gd name="adj4" fmla="val 144734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>
                <a:latin typeface="Arial" charset="0"/>
                <a:ea typeface="黑体" pitchFamily="2" charset="-122"/>
              </a:rPr>
              <a:t>内容聚合</a:t>
            </a:r>
          </a:p>
        </p:txBody>
      </p:sp>
      <p:sp>
        <p:nvSpPr>
          <p:cNvPr id="16" name="线形标注 1 15"/>
          <p:cNvSpPr/>
          <p:nvPr/>
        </p:nvSpPr>
        <p:spPr bwMode="auto">
          <a:xfrm>
            <a:off x="8606746" y="4106520"/>
            <a:ext cx="2071702" cy="1071570"/>
          </a:xfrm>
          <a:prstGeom prst="borderCallout1">
            <a:avLst>
              <a:gd name="adj1" fmla="val 103490"/>
              <a:gd name="adj2" fmla="val 60467"/>
              <a:gd name="adj3" fmla="val 143907"/>
              <a:gd name="adj4" fmla="val 53974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>
                <a:latin typeface="Arial" charset="0"/>
                <a:ea typeface="黑体" pitchFamily="2" charset="-122"/>
              </a:rPr>
              <a:t>每个小“窗口”可</a:t>
            </a:r>
            <a:endParaRPr lang="en-US" altLang="zh-CN" b="1" dirty="0" smtClean="0">
              <a:latin typeface="Arial" charset="0"/>
              <a:ea typeface="黑体" pitchFamily="2" charset="-122"/>
            </a:endParaRPr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>
                <a:latin typeface="Arial" charset="0"/>
                <a:ea typeface="黑体" pitchFamily="2" charset="-122"/>
              </a:rPr>
              <a:t>以关闭、最小化和</a:t>
            </a:r>
            <a:endParaRPr lang="en-US" altLang="zh-CN" b="1" dirty="0" smtClean="0">
              <a:latin typeface="Arial" charset="0"/>
              <a:ea typeface="黑体" pitchFamily="2" charset="-122"/>
            </a:endParaRPr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>
                <a:latin typeface="Arial" charset="0"/>
                <a:ea typeface="黑体" pitchFamily="2" charset="-122"/>
              </a:rPr>
              <a:t>进行个性化设置</a:t>
            </a:r>
          </a:p>
        </p:txBody>
      </p:sp>
      <p:sp>
        <p:nvSpPr>
          <p:cNvPr id="17" name="AutoShape 23"/>
          <p:cNvSpPr>
            <a:spLocks noChangeArrowheads="1"/>
          </p:cNvSpPr>
          <p:nvPr/>
        </p:nvSpPr>
        <p:spPr bwMode="auto">
          <a:xfrm>
            <a:off x="5606350" y="1891942"/>
            <a:ext cx="4714908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所有操作都是在</a:t>
            </a:r>
            <a:r>
              <a:rPr lang="zh-CN" altLang="en-US" b="1" dirty="0" smtClean="0">
                <a:solidFill>
                  <a:srgbClr val="0000FF"/>
                </a:solidFill>
              </a:rPr>
              <a:t>不刷新</a:t>
            </a:r>
            <a:r>
              <a:rPr lang="zh-CN" altLang="en-US" b="1" dirty="0" smtClean="0"/>
              <a:t>窗口的情况下完成的</a:t>
            </a:r>
          </a:p>
        </p:txBody>
      </p:sp>
    </p:spTree>
    <p:extLst>
      <p:ext uri="{BB962C8B-B14F-4D97-AF65-F5344CB8AC3E}">
        <p14:creationId xmlns:p14="http://schemas.microsoft.com/office/powerpoint/2010/main" val="3500928140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为什么使用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Ajax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14:23</a:t>
            </a:fld>
            <a:endParaRPr lang="zh-CN" altLang="en-US"/>
          </a:p>
        </p:txBody>
      </p:sp>
      <p:pic>
        <p:nvPicPr>
          <p:cNvPr id="6" name="Picture 7" descr="图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4824" y="2733697"/>
            <a:ext cx="488632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180903" y="1276351"/>
            <a:ext cx="7645398" cy="50101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mtClean="0"/>
              <a:t>无刷新：不刷新整个页面，只刷新局部</a:t>
            </a:r>
          </a:p>
          <a:p>
            <a:pPr fontAlgn="auto">
              <a:spcAft>
                <a:spcPts val="0"/>
              </a:spcAft>
            </a:pPr>
            <a:r>
              <a:rPr lang="zh-CN" altLang="en-US" smtClean="0"/>
              <a:t>无刷新的好处</a:t>
            </a:r>
          </a:p>
          <a:p>
            <a:pPr lvl="1" fontAlgn="auto">
              <a:spcAft>
                <a:spcPts val="0"/>
              </a:spcAft>
            </a:pPr>
            <a:r>
              <a:rPr lang="zh-CN" altLang="en-US" smtClean="0"/>
              <a:t>只更新部分页面，有效利用带宽</a:t>
            </a:r>
            <a:endParaRPr lang="en-US" altLang="zh-CN" smtClean="0"/>
          </a:p>
          <a:p>
            <a:pPr lvl="1" fontAlgn="auto">
              <a:spcAft>
                <a:spcPts val="0"/>
              </a:spcAft>
            </a:pPr>
            <a:r>
              <a:rPr lang="zh-CN" altLang="en-US" smtClean="0"/>
              <a:t>提供连续的用户体验</a:t>
            </a:r>
            <a:endParaRPr lang="en-US" altLang="zh-CN" smtClean="0"/>
          </a:p>
          <a:p>
            <a:pPr lvl="1" fontAlgn="auto">
              <a:spcAft>
                <a:spcPts val="0"/>
              </a:spcAft>
            </a:pPr>
            <a:r>
              <a:rPr lang="zh-CN" altLang="en-US" smtClean="0"/>
              <a:t>提供类似</a:t>
            </a:r>
            <a:r>
              <a:rPr lang="en-US" altLang="zh-CN" smtClean="0"/>
              <a:t>C/S</a:t>
            </a:r>
            <a:r>
              <a:rPr lang="zh-CN" altLang="en-US" smtClean="0"/>
              <a:t>的交互效果，操作更方面</a:t>
            </a:r>
          </a:p>
          <a:p>
            <a:pPr lvl="1" fontAlgn="auto">
              <a:spcAft>
                <a:spcPts val="0"/>
              </a:spcAft>
            </a:pPr>
            <a:endParaRPr lang="zh-CN" altLang="en-US" smtClean="0"/>
          </a:p>
          <a:p>
            <a:pPr lvl="1" fontAlgn="auto"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431949" y="3560773"/>
            <a:ext cx="2232025" cy="1439863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线形标注 1 8"/>
          <p:cNvSpPr/>
          <p:nvPr/>
        </p:nvSpPr>
        <p:spPr bwMode="auto">
          <a:xfrm>
            <a:off x="7183095" y="2786058"/>
            <a:ext cx="2428892" cy="642942"/>
          </a:xfrm>
          <a:prstGeom prst="borderCallout1">
            <a:avLst>
              <a:gd name="adj1" fmla="val 104675"/>
              <a:gd name="adj2" fmla="val 32693"/>
              <a:gd name="adj3" fmla="val 162871"/>
              <a:gd name="adj4" fmla="val -20224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只是登录，没必要</a:t>
            </a:r>
            <a:endParaRPr lang="en-US" altLang="zh-CN" b="1" dirty="0" smtClean="0"/>
          </a:p>
          <a:p>
            <a:pPr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刷新“庞大”的页面</a:t>
            </a: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4877" y="1895596"/>
            <a:ext cx="4224366" cy="4778262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</p:pic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494115" y="5668566"/>
            <a:ext cx="2491812" cy="624321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67101" y="1894889"/>
            <a:ext cx="4222920" cy="4771032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</p:pic>
      <p:sp>
        <p:nvSpPr>
          <p:cNvPr id="16" name="线形标注 1 15"/>
          <p:cNvSpPr/>
          <p:nvPr/>
        </p:nvSpPr>
        <p:spPr bwMode="auto">
          <a:xfrm>
            <a:off x="7772349" y="4453270"/>
            <a:ext cx="2554018" cy="690242"/>
          </a:xfrm>
          <a:prstGeom prst="borderCallout1">
            <a:avLst>
              <a:gd name="adj1" fmla="val 104675"/>
              <a:gd name="adj2" fmla="val 32693"/>
              <a:gd name="adj3" fmla="val 162871"/>
              <a:gd name="adj4" fmla="val -20224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观看视频时，不希望页面刷新视频从头播放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6158549" y="5652665"/>
            <a:ext cx="1115023" cy="562439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线形标注 1 17"/>
          <p:cNvSpPr/>
          <p:nvPr/>
        </p:nvSpPr>
        <p:spPr bwMode="auto">
          <a:xfrm>
            <a:off x="7895921" y="4453270"/>
            <a:ext cx="2152664" cy="618825"/>
          </a:xfrm>
          <a:prstGeom prst="borderCallout1">
            <a:avLst>
              <a:gd name="adj1" fmla="val 104675"/>
              <a:gd name="adj2" fmla="val 32693"/>
              <a:gd name="adj3" fmla="val 162871"/>
              <a:gd name="adj4" fmla="val -20224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只刷新局部页面，</a:t>
            </a:r>
            <a:endParaRPr lang="en-US" altLang="zh-CN" b="1" dirty="0" smtClean="0"/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视频继续播放</a:t>
            </a:r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711924"/>
              </p:ext>
            </p:extLst>
          </p:nvPr>
        </p:nvGraphicFramePr>
        <p:xfrm>
          <a:off x="3396881" y="3643314"/>
          <a:ext cx="5742004" cy="3134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Image" r:id="rId7" imgW="12000000" imgH="6552381" progId="">
                  <p:embed/>
                </p:oleObj>
              </mc:Choice>
              <mc:Fallback>
                <p:oleObj name="Image" r:id="rId7" imgW="12000000" imgH="655238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881" y="3643314"/>
                        <a:ext cx="5742004" cy="3134048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 type="none" w="lg" len="lg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77201" y="4357694"/>
            <a:ext cx="3734720" cy="2425953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289129" y="3822467"/>
            <a:ext cx="2532014" cy="186612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线形标注 1 21"/>
          <p:cNvSpPr/>
          <p:nvPr/>
        </p:nvSpPr>
        <p:spPr bwMode="auto">
          <a:xfrm>
            <a:off x="3039691" y="4572008"/>
            <a:ext cx="1785950" cy="354251"/>
          </a:xfrm>
          <a:prstGeom prst="borderCallout1">
            <a:avLst>
              <a:gd name="adj1" fmla="val -12657"/>
              <a:gd name="adj2" fmla="val 36397"/>
              <a:gd name="adj3" fmla="val -174904"/>
              <a:gd name="adj4" fmla="val 9824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自动完成功能</a:t>
            </a:r>
          </a:p>
        </p:txBody>
      </p:sp>
      <p:sp>
        <p:nvSpPr>
          <p:cNvPr id="23" name="线形标注 1 22"/>
          <p:cNvSpPr/>
          <p:nvPr/>
        </p:nvSpPr>
        <p:spPr bwMode="auto">
          <a:xfrm>
            <a:off x="8254665" y="3357562"/>
            <a:ext cx="2143140" cy="642942"/>
          </a:xfrm>
          <a:prstGeom prst="borderCallout1">
            <a:avLst>
              <a:gd name="adj1" fmla="val 103885"/>
              <a:gd name="adj2" fmla="val 47656"/>
              <a:gd name="adj3" fmla="val 154970"/>
              <a:gd name="adj4" fmla="val -1849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拖动、放大、缩小</a:t>
            </a:r>
            <a:endParaRPr lang="en-US" altLang="zh-CN" b="1" dirty="0" smtClean="0"/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 dirty="0" smtClean="0"/>
              <a:t>Google</a:t>
            </a:r>
            <a:r>
              <a:rPr lang="zh-CN" altLang="en-US" b="1" dirty="0" smtClean="0"/>
              <a:t>地图</a:t>
            </a:r>
          </a:p>
        </p:txBody>
      </p:sp>
    </p:spTree>
    <p:extLst>
      <p:ext uri="{BB962C8B-B14F-4D97-AF65-F5344CB8AC3E}">
        <p14:creationId xmlns:p14="http://schemas.microsoft.com/office/powerpoint/2010/main" val="3500928140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1" grpId="0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传统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Web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与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Ajax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的差异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14:23</a:t>
            </a:fld>
            <a:endParaRPr lang="zh-CN" altLang="en-US"/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456982"/>
              </p:ext>
            </p:extLst>
          </p:nvPr>
        </p:nvGraphicFramePr>
        <p:xfrm>
          <a:off x="1892871" y="1744117"/>
          <a:ext cx="8082935" cy="344424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553018"/>
                <a:gridCol w="1233196"/>
                <a:gridCol w="4296721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差异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方式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发送请求方式不同</a:t>
                      </a:r>
                      <a:endParaRPr kumimoji="0" lang="en-US" altLang="zh-CN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传统</a:t>
                      </a: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提交表单方式发送请求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Ajax</a:t>
                      </a: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异步引擎对象发送请求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服务器响应不同</a:t>
                      </a:r>
                      <a:endParaRPr kumimoji="0" lang="en-US" altLang="zh-CN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传统</a:t>
                      </a: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响应内容是一个完整页面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Ajax</a:t>
                      </a: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响应内容只是需要的数据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客户端处理方式不同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传统</a:t>
                      </a: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需等待服务器响应完成并重新加载整个页面后用户才能进行操作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Ajax</a:t>
                      </a: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可以动态更新页面中的部分内容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用户不需要等待请求的响应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92814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Ajax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简介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14:23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33554" y="1276351"/>
            <a:ext cx="7645398" cy="50101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mtClean="0"/>
              <a:t>Ajax</a:t>
            </a:r>
            <a:r>
              <a:rPr lang="zh-CN" altLang="en-US" smtClean="0"/>
              <a:t>：异步刷新技术</a:t>
            </a:r>
            <a:endParaRPr lang="en-US" altLang="zh-CN" smtClean="0"/>
          </a:p>
          <a:p>
            <a:pPr lvl="1" fontAlgn="auto">
              <a:spcAft>
                <a:spcPts val="0"/>
              </a:spcAft>
            </a:pPr>
            <a:endParaRPr lang="en-US" altLang="zh-CN" smtClean="0"/>
          </a:p>
          <a:p>
            <a:pPr lvl="1" fontAlgn="auto">
              <a:spcAft>
                <a:spcPts val="0"/>
              </a:spcAft>
            </a:pPr>
            <a:endParaRPr lang="en-US" altLang="zh-CN" smtClean="0"/>
          </a:p>
          <a:p>
            <a:pPr lvl="1" fontAlgn="auto">
              <a:spcAft>
                <a:spcPts val="0"/>
              </a:spcAft>
            </a:pPr>
            <a:endParaRPr lang="en-US" altLang="zh-CN" smtClean="0"/>
          </a:p>
          <a:p>
            <a:pPr lvl="1" fontAlgn="auto">
              <a:spcAft>
                <a:spcPts val="0"/>
              </a:spcAft>
            </a:pPr>
            <a:endParaRPr lang="en-US" altLang="zh-CN" smtClean="0"/>
          </a:p>
          <a:p>
            <a:pPr lvl="1" fontAlgn="auto">
              <a:spcAft>
                <a:spcPts val="0"/>
              </a:spcAft>
            </a:pPr>
            <a:endParaRPr lang="en-US" altLang="zh-CN" smtClean="0"/>
          </a:p>
          <a:p>
            <a:pPr lvl="1" fontAlgn="auto">
              <a:spcAft>
                <a:spcPts val="0"/>
              </a:spcAft>
            </a:pPr>
            <a:endParaRPr lang="en-US" altLang="zh-CN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zh-CN" dirty="0" smtClean="0"/>
          </a:p>
        </p:txBody>
      </p:sp>
      <p:pic>
        <p:nvPicPr>
          <p:cNvPr id="7" name="Picture 24" descr="14-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2408" y="2043119"/>
            <a:ext cx="47625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0928140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Ajax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工作流程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14:23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173514" y="1276350"/>
            <a:ext cx="7645398" cy="50101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mtClean="0"/>
              <a:t>Ajax</a:t>
            </a:r>
            <a:r>
              <a:rPr lang="zh-CN" altLang="en-US" smtClean="0"/>
              <a:t>：异步刷新技术</a:t>
            </a:r>
          </a:p>
          <a:p>
            <a:pPr lvl="1" fontAlgn="auto">
              <a:spcAft>
                <a:spcPts val="0"/>
              </a:spcAft>
            </a:pPr>
            <a:endParaRPr lang="zh-CN" altLang="en-US" dirty="0"/>
          </a:p>
        </p:txBody>
      </p:sp>
      <p:pic>
        <p:nvPicPr>
          <p:cNvPr id="7" name="Picture 2" descr="Ajax流程图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0732" y="1857364"/>
            <a:ext cx="8415598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线形标注 1 8"/>
          <p:cNvSpPr/>
          <p:nvPr/>
        </p:nvSpPr>
        <p:spPr bwMode="auto">
          <a:xfrm>
            <a:off x="6604202" y="3143248"/>
            <a:ext cx="1857388" cy="428628"/>
          </a:xfrm>
          <a:prstGeom prst="borderCallout1">
            <a:avLst>
              <a:gd name="adj1" fmla="val 60231"/>
              <a:gd name="adj2" fmla="val -19956"/>
              <a:gd name="adj3" fmla="val 62130"/>
              <a:gd name="adj4" fmla="val -18504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Ajax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技术的核心</a:t>
            </a: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5032566" y="2786059"/>
            <a:ext cx="1214446" cy="207170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>
            <a:off x="3532368" y="1857364"/>
            <a:ext cx="1643076" cy="57150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kern="0" dirty="0" smtClean="0"/>
              <a:t>Ajax</a:t>
            </a:r>
            <a:r>
              <a:rPr lang="zh-CN" altLang="en-US" b="1" kern="0" dirty="0" smtClean="0"/>
              <a:t>技术</a:t>
            </a:r>
            <a:endParaRPr lang="en-US" altLang="zh-CN" b="1" kern="0" dirty="0" smtClean="0"/>
          </a:p>
          <a:p>
            <a:pPr algn="l">
              <a:defRPr/>
            </a:pPr>
            <a:r>
              <a:rPr lang="zh-CN" altLang="en-US" b="1" kern="0" dirty="0" smtClean="0"/>
              <a:t>主要开发语言</a:t>
            </a:r>
            <a:endParaRPr lang="zh-CN" altLang="en-US" b="1" dirty="0"/>
          </a:p>
        </p:txBody>
      </p:sp>
      <p:sp>
        <p:nvSpPr>
          <p:cNvPr id="12" name="AutoShape 17"/>
          <p:cNvSpPr>
            <a:spLocks noChangeArrowheads="1"/>
          </p:cNvSpPr>
          <p:nvPr/>
        </p:nvSpPr>
        <p:spPr bwMode="auto">
          <a:xfrm>
            <a:off x="6532764" y="5000636"/>
            <a:ext cx="2000264" cy="57150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kern="0" dirty="0" smtClean="0"/>
              <a:t>封装请求或响应</a:t>
            </a:r>
            <a:endParaRPr lang="en-US" altLang="zh-CN" b="1" kern="0" dirty="0" smtClean="0"/>
          </a:p>
          <a:p>
            <a:pPr algn="l">
              <a:defRPr/>
            </a:pPr>
            <a:r>
              <a:rPr lang="zh-CN" altLang="en-US" b="1" kern="0" dirty="0" smtClean="0"/>
              <a:t>的数据格式</a:t>
            </a:r>
            <a:endParaRPr lang="zh-CN" altLang="en-US" b="1" dirty="0"/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2889426" y="5072074"/>
            <a:ext cx="2428892" cy="57150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kern="0" dirty="0" smtClean="0"/>
              <a:t>修改页面元素、改变样式，实现局部刷新</a:t>
            </a:r>
            <a:endParaRPr lang="zh-CN" altLang="en-US" b="1" dirty="0"/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5818384" y="1857364"/>
            <a:ext cx="2571768" cy="57150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pt-BR" altLang="zh-CN" b="1" kern="0" dirty="0" smtClean="0"/>
              <a:t>XMLHttpRequest</a:t>
            </a:r>
            <a:r>
              <a:rPr lang="zh-CN" altLang="en-US" b="1" kern="0" dirty="0" smtClean="0"/>
              <a:t>对象</a:t>
            </a:r>
            <a:endParaRPr lang="zh-CN" altLang="en-US" b="1" dirty="0"/>
          </a:p>
        </p:txBody>
      </p:sp>
      <p:cxnSp>
        <p:nvCxnSpPr>
          <p:cNvPr id="15" name="直接箭头连接符 14"/>
          <p:cNvCxnSpPr>
            <a:stCxn id="9" idx="2"/>
            <a:endCxn id="10" idx="3"/>
          </p:cNvCxnSpPr>
          <p:nvPr/>
        </p:nvCxnSpPr>
        <p:spPr>
          <a:xfrm rot="10800000" flipV="1">
            <a:off x="6247012" y="3357562"/>
            <a:ext cx="357190" cy="46434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0"/>
          </p:cNvCxnSpPr>
          <p:nvPr/>
        </p:nvCxnSpPr>
        <p:spPr>
          <a:xfrm rot="5400000" flipH="1" flipV="1">
            <a:off x="7212219" y="4678371"/>
            <a:ext cx="64294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0"/>
          </p:cNvCxnSpPr>
          <p:nvPr/>
        </p:nvCxnSpPr>
        <p:spPr>
          <a:xfrm rot="5400000" flipH="1" flipV="1">
            <a:off x="3997509" y="4678371"/>
            <a:ext cx="500066" cy="28734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2"/>
          </p:cNvCxnSpPr>
          <p:nvPr/>
        </p:nvCxnSpPr>
        <p:spPr>
          <a:xfrm rot="5400000">
            <a:off x="4086012" y="2589602"/>
            <a:ext cx="428630" cy="10715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0" idx="0"/>
          </p:cNvCxnSpPr>
          <p:nvPr/>
        </p:nvCxnSpPr>
        <p:spPr>
          <a:xfrm rot="10800000" flipV="1">
            <a:off x="5639790" y="2428867"/>
            <a:ext cx="535785" cy="35719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274140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en-US" altLang="zh-CN" sz="2800" dirty="0" err="1">
                <a:solidFill>
                  <a:srgbClr val="1F497D"/>
                </a:solidFill>
                <a:latin typeface="+mn-ea"/>
              </a:rPr>
              <a:t>XMLHttpRequest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3-1 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14:23</a:t>
            </a:fld>
            <a:endParaRPr lang="zh-CN" altLang="en-US"/>
          </a:p>
        </p:txBody>
      </p:sp>
      <p:graphicFrame>
        <p:nvGraphicFramePr>
          <p:cNvPr id="6" name="Group 1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5476166"/>
              </p:ext>
            </p:extLst>
          </p:nvPr>
        </p:nvGraphicFramePr>
        <p:xfrm>
          <a:off x="2749552" y="2500306"/>
          <a:ext cx="7645424" cy="2760338"/>
        </p:xfrm>
        <a:graphic>
          <a:graphicData uri="http://schemas.openxmlformats.org/drawingml/2006/table">
            <a:tbl>
              <a:tblPr/>
              <a:tblGrid>
                <a:gridCol w="3348384"/>
                <a:gridCol w="4297040"/>
              </a:tblGrid>
              <a:tr h="217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方    法</a:t>
                      </a:r>
                    </a:p>
                  </a:txBody>
                  <a:tcPr marL="82933" marR="829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说    明</a:t>
                      </a:r>
                    </a:p>
                  </a:txBody>
                  <a:tcPr marL="82933" marR="829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</a:tr>
              <a:tr h="8186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open(String method,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     String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url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, …) </a:t>
                      </a:r>
                    </a:p>
                  </a:txBody>
                  <a:tcPr marL="82933" marR="829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用于创建一个新的</a:t>
                      </a:r>
                      <a:r>
                        <a:rPr lang="en-US" altLang="zh-CN" sz="2000" b="1" dirty="0" smtClean="0"/>
                        <a:t>HTTP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请求</a:t>
                      </a:r>
                    </a:p>
                  </a:txBody>
                  <a:tcPr marL="82933" marR="829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76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send(String data)</a:t>
                      </a:r>
                    </a:p>
                  </a:txBody>
                  <a:tcPr marL="82933" marR="829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发送请求到服务器端</a:t>
                      </a:r>
                    </a:p>
                  </a:txBody>
                  <a:tcPr marL="82933" marR="829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setRequestHeader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String header,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String value) </a:t>
                      </a:r>
                    </a:p>
                  </a:txBody>
                  <a:tcPr marL="82933" marR="829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设置请求的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HTTP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头信息</a:t>
                      </a:r>
                    </a:p>
                  </a:txBody>
                  <a:tcPr marL="82933" marR="829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465358" y="928670"/>
            <a:ext cx="7931150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</a:pPr>
            <a:r>
              <a:rPr lang="zh-CN" altLang="en-US" sz="2800" b="1" dirty="0" smtClean="0"/>
              <a:t>整个</a:t>
            </a:r>
            <a:r>
              <a:rPr lang="en-US" altLang="zh-CN" sz="2800" b="1" dirty="0" smtClean="0"/>
              <a:t>Ajax</a:t>
            </a:r>
            <a:r>
              <a:rPr lang="zh-CN" altLang="en-US" sz="2800" b="1" dirty="0" smtClean="0"/>
              <a:t>技术的核心</a:t>
            </a:r>
            <a:endParaRPr lang="en-US" altLang="zh-CN" sz="2800" b="1" dirty="0" smtClean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</a:pPr>
            <a:r>
              <a:rPr lang="zh-CN" altLang="en-US" sz="2800" b="1" dirty="0" smtClean="0"/>
              <a:t>提供异步发送请求的能力 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</a:pPr>
            <a:r>
              <a:rPr lang="zh-CN" altLang="en-US" sz="2800" b="1" dirty="0" smtClean="0"/>
              <a:t>常用方法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940274140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en-US" altLang="zh-CN" sz="2800" dirty="0" err="1">
                <a:solidFill>
                  <a:srgbClr val="1F497D"/>
                </a:solidFill>
                <a:latin typeface="+mn-ea"/>
              </a:rPr>
              <a:t>XMLHttpRequest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3-2 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14:23</a:t>
            </a:fld>
            <a:endParaRPr lang="zh-CN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8356" y="1196975"/>
            <a:ext cx="793115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3"/>
              </a:buBlip>
            </a:pPr>
            <a:r>
              <a:rPr lang="zh-CN" altLang="en-US" sz="2800" b="1" dirty="0"/>
              <a:t>常用属性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</a:pPr>
            <a:r>
              <a:rPr lang="en-US" altLang="zh-CN" sz="2200" b="1" kern="0" dirty="0" err="1" smtClean="0">
                <a:latin typeface="+mn-lt"/>
                <a:ea typeface="+mn-ea"/>
              </a:rPr>
              <a:t>readystate</a:t>
            </a:r>
            <a:r>
              <a:rPr lang="en-US" altLang="zh-CN" sz="2200" b="1" kern="0" dirty="0">
                <a:latin typeface="+mn-lt"/>
                <a:ea typeface="+mn-ea"/>
              </a:rPr>
              <a:t>:</a:t>
            </a:r>
            <a:r>
              <a:rPr lang="zh-CN" altLang="en-US" sz="2200" b="1" kern="0" dirty="0">
                <a:latin typeface="+mn-lt"/>
                <a:ea typeface="+mn-ea"/>
              </a:rPr>
              <a:t> </a:t>
            </a:r>
            <a:r>
              <a:rPr lang="en-US" altLang="zh-CN" sz="2200" b="1" kern="0" dirty="0" err="1">
                <a:latin typeface="+mn-lt"/>
                <a:ea typeface="+mn-ea"/>
              </a:rPr>
              <a:t>XMLHttpRequest</a:t>
            </a:r>
            <a:r>
              <a:rPr lang="zh-CN" altLang="en-US" sz="2200" b="1" kern="0" dirty="0">
                <a:latin typeface="+mn-lt"/>
                <a:ea typeface="+mn-ea"/>
              </a:rPr>
              <a:t>的状态</a:t>
            </a:r>
            <a:r>
              <a:rPr lang="zh-CN" altLang="en-US" sz="2200" b="1" kern="0" dirty="0" smtClean="0">
                <a:latin typeface="+mn-lt"/>
                <a:ea typeface="+mn-ea"/>
              </a:rPr>
              <a:t>信息</a:t>
            </a:r>
            <a:endParaRPr lang="en-US" altLang="zh-CN" sz="2200" b="1" kern="0" dirty="0" smtClean="0">
              <a:latin typeface="+mn-lt"/>
              <a:ea typeface="+mn-ea"/>
            </a:endParaRP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2"/>
              </a:buClr>
              <a:buSzPct val="100000"/>
            </a:pPr>
            <a:endParaRPr lang="en-US" altLang="zh-CN" sz="2200" b="1" kern="0" dirty="0" smtClean="0">
              <a:latin typeface="+mn-lt"/>
              <a:ea typeface="+mn-ea"/>
            </a:endParaRP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zh-CN" sz="2200" b="1" kern="0" dirty="0" smtClean="0">
                <a:latin typeface="+mn-lt"/>
                <a:ea typeface="+mn-ea"/>
              </a:rPr>
              <a:t>      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2"/>
              </a:buClr>
              <a:buSzPct val="100000"/>
            </a:pPr>
            <a:endParaRPr lang="en-US" altLang="zh-CN" sz="2200" b="1" kern="0" dirty="0" smtClean="0">
              <a:latin typeface="+mn-lt"/>
              <a:ea typeface="+mn-ea"/>
            </a:endParaRP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2"/>
              </a:buClr>
              <a:buSzPct val="100000"/>
            </a:pPr>
            <a:endParaRPr lang="en-US" altLang="zh-CN" sz="2200" b="1" kern="0" dirty="0" smtClean="0">
              <a:latin typeface="+mn-lt"/>
              <a:ea typeface="+mn-ea"/>
            </a:endParaRP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2"/>
              </a:buClr>
              <a:buSzPct val="100000"/>
            </a:pPr>
            <a:endParaRPr lang="en-US" altLang="zh-CN" sz="2200" b="1" kern="0" dirty="0" smtClean="0">
              <a:latin typeface="+mn-lt"/>
              <a:ea typeface="+mn-ea"/>
            </a:endParaRP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2"/>
              </a:buClr>
              <a:buSzPct val="100000"/>
            </a:pPr>
            <a:endParaRPr lang="en-US" altLang="zh-CN" sz="2200" b="1" kern="0" dirty="0" smtClean="0">
              <a:latin typeface="+mn-lt"/>
              <a:ea typeface="+mn-ea"/>
            </a:endParaRP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2"/>
              </a:buClr>
              <a:buSzPct val="100000"/>
            </a:pPr>
            <a:endParaRPr lang="en-US" altLang="zh-CN" sz="2200" b="1" kern="0" dirty="0" smtClean="0">
              <a:latin typeface="+mn-lt"/>
              <a:ea typeface="+mn-ea"/>
            </a:endParaRP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2"/>
              </a:buClr>
              <a:buSzPct val="100000"/>
            </a:pPr>
            <a:endParaRPr lang="en-US" altLang="zh-CN" sz="2200" b="1" kern="0" dirty="0" smtClean="0"/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</a:pPr>
            <a:r>
              <a:rPr lang="en-US" altLang="zh-CN" sz="2200" b="1" kern="0" dirty="0" err="1" smtClean="0"/>
              <a:t>on</a:t>
            </a:r>
            <a:r>
              <a:rPr lang="en-US" altLang="zh-CN" sz="2200" b="1" kern="0" dirty="0" err="1" smtClean="0">
                <a:solidFill>
                  <a:srgbClr val="FF0000"/>
                </a:solidFill>
              </a:rPr>
              <a:t>readystate</a:t>
            </a:r>
            <a:r>
              <a:rPr lang="en-US" altLang="zh-CN" sz="2200" b="1" kern="0" dirty="0" err="1" smtClean="0"/>
              <a:t>change</a:t>
            </a:r>
            <a:r>
              <a:rPr lang="zh-CN" altLang="en-US" sz="2200" b="1" kern="0" dirty="0" smtClean="0"/>
              <a:t>：指定回调函数</a:t>
            </a:r>
            <a:r>
              <a:rPr lang="zh-CN" altLang="en-US" sz="2200" b="1" kern="0" dirty="0" smtClean="0">
                <a:latin typeface="+mn-lt"/>
                <a:ea typeface="+mn-ea"/>
              </a:rPr>
              <a:t> </a:t>
            </a:r>
            <a:endParaRPr lang="zh-CN" altLang="en-US" sz="2200" b="1" kern="0" dirty="0">
              <a:latin typeface="+mn-lt"/>
              <a:ea typeface="+mn-ea"/>
            </a:endParaRPr>
          </a:p>
        </p:txBody>
      </p:sp>
      <p:graphicFrame>
        <p:nvGraphicFramePr>
          <p:cNvPr id="7" name="Group 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7145841"/>
              </p:ext>
            </p:extLst>
          </p:nvPr>
        </p:nvGraphicFramePr>
        <p:xfrm>
          <a:off x="2245493" y="2357430"/>
          <a:ext cx="7645400" cy="2544446"/>
        </p:xfrm>
        <a:graphic>
          <a:graphicData uri="http://schemas.openxmlformats.org/drawingml/2006/table">
            <a:tbl>
              <a:tblPr/>
              <a:tblGrid>
                <a:gridCol w="1606276"/>
                <a:gridCol w="6039124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就绪状态码</a:t>
                      </a:r>
                    </a:p>
                  </a:txBody>
                  <a:tcPr marL="97084" marR="970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5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说        明</a:t>
                      </a:r>
                    </a:p>
                  </a:txBody>
                  <a:tcPr marL="97084" marR="970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5"/>
                      <a:srcRect/>
                      <a:stretch>
                        <a:fillRect/>
                      </a:stretch>
                    </a:blip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</a:p>
                  </a:txBody>
                  <a:tcPr marL="97084" marR="970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XMLHttpRequest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对象未完成初始化</a:t>
                      </a:r>
                    </a:p>
                  </a:txBody>
                  <a:tcPr marL="97084" marR="970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97084" marR="970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XMLHttpRequest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对象开始发送请求</a:t>
                      </a:r>
                    </a:p>
                  </a:txBody>
                  <a:tcPr marL="97084" marR="970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97084" marR="970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XMLHttpRequest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对象的请求发送完成</a:t>
                      </a:r>
                    </a:p>
                  </a:txBody>
                  <a:tcPr marL="97084" marR="970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97084" marR="970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XMLHttpRequest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对象开始读取响应</a:t>
                      </a:r>
                    </a:p>
                  </a:txBody>
                  <a:tcPr marL="97084" marR="970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97084" marR="970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XMLHttpRequest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对象读取响应结束</a:t>
                      </a:r>
                    </a:p>
                  </a:txBody>
                  <a:tcPr marL="97084" marR="970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652942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en-US" altLang="zh-CN" sz="2800" dirty="0" err="1">
                <a:solidFill>
                  <a:srgbClr val="1F497D"/>
                </a:solidFill>
                <a:latin typeface="+mn-ea"/>
              </a:rPr>
              <a:t>XMLHttpRequest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3-3 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14:23</a:t>
            </a:fld>
            <a:endParaRPr lang="zh-CN" altLang="en-US"/>
          </a:p>
        </p:txBody>
      </p:sp>
      <p:graphicFrame>
        <p:nvGraphicFramePr>
          <p:cNvPr id="6" name="Group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2179521"/>
              </p:ext>
            </p:extLst>
          </p:nvPr>
        </p:nvGraphicFramePr>
        <p:xfrm>
          <a:off x="3464889" y="2185881"/>
          <a:ext cx="6216667" cy="2629219"/>
        </p:xfrm>
        <a:graphic>
          <a:graphicData uri="http://schemas.openxmlformats.org/drawingml/2006/table">
            <a:tbl>
              <a:tblPr/>
              <a:tblGrid>
                <a:gridCol w="2219867"/>
                <a:gridCol w="3996800"/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状态码</a:t>
                      </a:r>
                    </a:p>
                  </a:txBody>
                  <a:tcPr marL="104379" marR="1043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说    明</a:t>
                      </a:r>
                    </a:p>
                  </a:txBody>
                  <a:tcPr marL="104379" marR="1043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200</a:t>
                      </a:r>
                    </a:p>
                  </a:txBody>
                  <a:tcPr marL="104379" marR="1043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服务器响应正常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79" marR="1043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400</a:t>
                      </a:r>
                    </a:p>
                  </a:txBody>
                  <a:tcPr marL="104379" marR="1043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错误请求，如语法错误</a:t>
                      </a:r>
                    </a:p>
                  </a:txBody>
                  <a:tcPr marL="104379" marR="1043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403</a:t>
                      </a:r>
                    </a:p>
                  </a:txBody>
                  <a:tcPr marL="104379" marR="1043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没有访问权限</a:t>
                      </a:r>
                    </a:p>
                  </a:txBody>
                  <a:tcPr marL="104379" marR="1043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404</a:t>
                      </a:r>
                    </a:p>
                  </a:txBody>
                  <a:tcPr marL="104379" marR="1043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访问的资源不存在</a:t>
                      </a:r>
                    </a:p>
                  </a:txBody>
                  <a:tcPr marL="104379" marR="1043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500</a:t>
                      </a:r>
                    </a:p>
                  </a:txBody>
                  <a:tcPr marL="104379" marR="1043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服务器内部错误</a:t>
                      </a:r>
                    </a:p>
                  </a:txBody>
                  <a:tcPr marL="104379" marR="1043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669573" y="1240061"/>
            <a:ext cx="6796108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</a:pPr>
            <a:r>
              <a:rPr lang="zh-CN" altLang="en-US" sz="2800" b="1" dirty="0"/>
              <a:t>常用属性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5"/>
              </a:buBlip>
            </a:pPr>
            <a:r>
              <a:rPr lang="en-US" altLang="zh-CN" sz="2200" b="1" kern="0" dirty="0">
                <a:latin typeface="+mn-lt"/>
                <a:ea typeface="+mn-ea"/>
              </a:rPr>
              <a:t>status</a:t>
            </a:r>
            <a:r>
              <a:rPr lang="zh-CN" altLang="en-US" sz="2200" b="1" kern="0" dirty="0">
                <a:latin typeface="+mn-lt"/>
                <a:ea typeface="+mn-ea"/>
              </a:rPr>
              <a:t>：</a:t>
            </a:r>
            <a:r>
              <a:rPr lang="en-US" altLang="zh-CN" sz="2200" b="1" kern="0" dirty="0">
                <a:latin typeface="+mn-lt"/>
                <a:ea typeface="+mn-ea"/>
              </a:rPr>
              <a:t>HTTP</a:t>
            </a:r>
            <a:r>
              <a:rPr lang="zh-CN" altLang="en-US" sz="2200" b="1" kern="0" dirty="0">
                <a:latin typeface="+mn-lt"/>
                <a:ea typeface="+mn-ea"/>
              </a:rPr>
              <a:t>的状态码 </a:t>
            </a: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Blip>
                <a:blip r:embed="rId6"/>
              </a:buBlip>
            </a:pPr>
            <a:endParaRPr lang="en-US" altLang="zh-CN" sz="2400" b="1" dirty="0">
              <a:ea typeface="黑体" pitchFamily="2" charset="-122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Blip>
                <a:blip r:embed="rId6"/>
              </a:buBlip>
            </a:pPr>
            <a:endParaRPr lang="en-US" altLang="zh-CN" sz="2400" b="1" dirty="0" smtClean="0">
              <a:ea typeface="黑体" pitchFamily="2" charset="-122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Blip>
                <a:blip r:embed="rId6"/>
              </a:buBlip>
            </a:pPr>
            <a:endParaRPr lang="en-US" altLang="zh-CN" sz="2400" b="1" dirty="0">
              <a:ea typeface="黑体" pitchFamily="2" charset="-122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Blip>
                <a:blip r:embed="rId6"/>
              </a:buBlip>
            </a:pPr>
            <a:endParaRPr lang="en-US" altLang="zh-CN" sz="2400" b="1" dirty="0">
              <a:ea typeface="黑体" pitchFamily="2" charset="-122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Blip>
                <a:blip r:embed="rId6"/>
              </a:buBlip>
            </a:pPr>
            <a:endParaRPr lang="en-US" altLang="zh-CN" sz="2400" b="1" dirty="0">
              <a:ea typeface="黑体" pitchFamily="2" charset="-122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Blip>
                <a:blip r:embed="rId6"/>
              </a:buBlip>
            </a:pPr>
            <a:endParaRPr lang="en-US" altLang="zh-CN" sz="2400" b="1" dirty="0" smtClean="0">
              <a:ea typeface="黑体" pitchFamily="2" charset="-122"/>
            </a:endParaRPr>
          </a:p>
          <a:p>
            <a:pPr marL="742950" lvl="1" indent="-285750" algn="l">
              <a:lnSpc>
                <a:spcPts val="1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Blip>
                <a:blip r:embed="rId6"/>
              </a:buBlip>
            </a:pPr>
            <a:endParaRPr lang="en-US" altLang="zh-CN" sz="2400" b="1" dirty="0">
              <a:ea typeface="黑体" pitchFamily="2" charset="-122"/>
            </a:endParaRP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5"/>
              </a:buBlip>
            </a:pPr>
            <a:r>
              <a:rPr lang="en-US" altLang="zh-CN" sz="2200" b="1" kern="0" dirty="0" err="1" smtClean="0">
                <a:solidFill>
                  <a:srgbClr val="FF0000"/>
                </a:solidFill>
                <a:latin typeface="+mn-lt"/>
                <a:ea typeface="+mn-ea"/>
              </a:rPr>
              <a:t>status</a:t>
            </a:r>
            <a:r>
              <a:rPr lang="en-US" altLang="zh-CN" sz="2200" b="1" kern="0" dirty="0" err="1" smtClean="0">
                <a:latin typeface="+mn-lt"/>
                <a:ea typeface="+mn-ea"/>
              </a:rPr>
              <a:t>Text</a:t>
            </a:r>
            <a:r>
              <a:rPr lang="zh-CN" altLang="en-US" sz="2200" b="1" kern="0" dirty="0" smtClean="0"/>
              <a:t> ：</a:t>
            </a:r>
            <a:r>
              <a:rPr lang="zh-CN" altLang="en-US" sz="2200" b="1" kern="0" dirty="0" smtClean="0">
                <a:latin typeface="+mn-lt"/>
                <a:ea typeface="+mn-ea"/>
              </a:rPr>
              <a:t>返回当前请求的响应状态</a:t>
            </a:r>
            <a:endParaRPr lang="en-US" altLang="zh-CN" sz="2200" b="1" kern="0" dirty="0" smtClean="0">
              <a:latin typeface="+mn-lt"/>
              <a:ea typeface="+mn-ea"/>
            </a:endParaRP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5"/>
              </a:buBlip>
            </a:pPr>
            <a:r>
              <a:rPr lang="en-US" altLang="zh-CN" sz="2200" b="1" kern="0" dirty="0" err="1" smtClean="0">
                <a:latin typeface="+mn-lt"/>
                <a:ea typeface="+mn-ea"/>
              </a:rPr>
              <a:t>responseText</a:t>
            </a:r>
            <a:r>
              <a:rPr lang="zh-CN" altLang="en-US" sz="2200" b="1" kern="0" dirty="0" smtClean="0">
                <a:latin typeface="+mn-lt"/>
                <a:ea typeface="+mn-ea"/>
              </a:rPr>
              <a:t>：获得响应的文本内容 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5"/>
              </a:buBlip>
            </a:pPr>
            <a:r>
              <a:rPr lang="en-US" altLang="zh-CN" sz="2200" b="1" kern="0" dirty="0" err="1" smtClean="0">
                <a:latin typeface="+mn-lt"/>
                <a:ea typeface="+mn-ea"/>
              </a:rPr>
              <a:t>responseXML</a:t>
            </a:r>
            <a:r>
              <a:rPr lang="zh-CN" altLang="en-US" sz="2200" b="1" kern="0" dirty="0" smtClean="0">
                <a:latin typeface="+mn-lt"/>
                <a:ea typeface="+mn-ea"/>
              </a:rPr>
              <a:t>：获得响应的</a:t>
            </a:r>
            <a:r>
              <a:rPr lang="en-US" altLang="zh-CN" sz="2200" b="1" kern="0" dirty="0" smtClean="0">
                <a:latin typeface="+mn-lt"/>
                <a:ea typeface="+mn-ea"/>
              </a:rPr>
              <a:t>XML</a:t>
            </a:r>
            <a:r>
              <a:rPr lang="zh-CN" altLang="en-US" sz="2200" b="1" kern="0" dirty="0" smtClean="0">
                <a:latin typeface="+mn-lt"/>
                <a:ea typeface="+mn-ea"/>
              </a:rPr>
              <a:t>文档对象</a:t>
            </a:r>
            <a:endParaRPr lang="zh-CN" altLang="en-US" sz="2200" b="1" kern="0" dirty="0">
              <a:latin typeface="+mn-lt"/>
              <a:ea typeface="+mn-ea"/>
            </a:endParaRP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8465549" y="2600522"/>
            <a:ext cx="2500330" cy="107157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就绪状态是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且状态码是</a:t>
            </a:r>
            <a:r>
              <a:rPr lang="en-US" altLang="zh-CN" b="1" dirty="0" smtClean="0"/>
              <a:t>200</a:t>
            </a:r>
            <a:r>
              <a:rPr lang="zh-CN" altLang="en-US" b="1" dirty="0" smtClean="0"/>
              <a:t>，方可处理服务器数据</a:t>
            </a:r>
          </a:p>
        </p:txBody>
      </p:sp>
    </p:spTree>
    <p:extLst>
      <p:ext uri="{BB962C8B-B14F-4D97-AF65-F5344CB8AC3E}">
        <p14:creationId xmlns:p14="http://schemas.microsoft.com/office/powerpoint/2010/main" val="3747652942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使用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Ajax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验证用户名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3-1 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14:23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737035" y="1276351"/>
            <a:ext cx="7716836" cy="50101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mtClean="0"/>
              <a:t>实现无刷新用户名验证</a:t>
            </a:r>
          </a:p>
          <a:p>
            <a:pPr lvl="1" fontAlgn="auto">
              <a:spcAft>
                <a:spcPts val="0"/>
              </a:spcAft>
            </a:pPr>
            <a:r>
              <a:rPr lang="zh-CN" altLang="en-US" smtClean="0"/>
              <a:t>当用户名文本框失去焦点时，发送请求到服务器，判断用户名是否存在</a:t>
            </a:r>
          </a:p>
          <a:p>
            <a:pPr lvl="1" fontAlgn="auto">
              <a:spcAft>
                <a:spcPts val="0"/>
              </a:spcAft>
            </a:pPr>
            <a:r>
              <a:rPr lang="zh-CN" altLang="en-US" smtClean="0"/>
              <a:t>如果已经存在提示 “用户名已被使用”</a:t>
            </a:r>
          </a:p>
          <a:p>
            <a:pPr lvl="1" fontAlgn="auto">
              <a:spcAft>
                <a:spcPts val="0"/>
              </a:spcAft>
            </a:pPr>
            <a:r>
              <a:rPr lang="zh-CN" altLang="en-US" smtClean="0"/>
              <a:t>如果不存在则提示 “用户名可以使用”</a:t>
            </a:r>
            <a:endParaRPr lang="zh-CN" altLang="en-US" dirty="0"/>
          </a:p>
        </p:txBody>
      </p:sp>
      <p:pic>
        <p:nvPicPr>
          <p:cNvPr id="7" name="Picture 2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1306" y="3643314"/>
            <a:ext cx="4176713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80319" y="4219576"/>
            <a:ext cx="4195762" cy="221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组合 72"/>
          <p:cNvGrpSpPr/>
          <p:nvPr/>
        </p:nvGrpSpPr>
        <p:grpSpPr>
          <a:xfrm>
            <a:off x="2036887" y="857232"/>
            <a:ext cx="986586" cy="422603"/>
            <a:chOff x="1000100" y="1173499"/>
            <a:chExt cx="986586" cy="422603"/>
          </a:xfrm>
        </p:grpSpPr>
        <p:pic>
          <p:nvPicPr>
            <p:cNvPr id="1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2799457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H_Number_1"/>
          <p:cNvSpPr/>
          <p:nvPr>
            <p:custDataLst>
              <p:tags r:id="rId1"/>
            </p:custDataLst>
          </p:nvPr>
        </p:nvSpPr>
        <p:spPr>
          <a:xfrm>
            <a:off x="4701183" y="3311524"/>
            <a:ext cx="379647" cy="379647"/>
          </a:xfrm>
          <a:prstGeom prst="ellipse">
            <a:avLst/>
          </a:prstGeom>
          <a:solidFill>
            <a:srgbClr val="1F497D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方正正粗黑简体" panose="020000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MH_Entry_1"/>
          <p:cNvSpPr/>
          <p:nvPr>
            <p:custDataLst>
              <p:tags r:id="rId2"/>
            </p:custDataLst>
          </p:nvPr>
        </p:nvSpPr>
        <p:spPr>
          <a:xfrm>
            <a:off x="5318665" y="3230318"/>
            <a:ext cx="5287181" cy="61555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4000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JSON</a:t>
            </a:r>
            <a:r>
              <a:rPr lang="zh-CN" altLang="en-US" sz="4000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格式数据</a:t>
            </a:r>
            <a:endParaRPr lang="zh-CN" altLang="en-US" sz="2000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3" name="MH_Number_2"/>
          <p:cNvSpPr/>
          <p:nvPr>
            <p:custDataLst>
              <p:tags r:id="rId3"/>
            </p:custDataLst>
          </p:nvPr>
        </p:nvSpPr>
        <p:spPr>
          <a:xfrm>
            <a:off x="4701183" y="4204864"/>
            <a:ext cx="379647" cy="379647"/>
          </a:xfrm>
          <a:prstGeom prst="ellipse">
            <a:avLst/>
          </a:prstGeom>
          <a:solidFill>
            <a:srgbClr val="1F497D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方正正粗黑简体" panose="020000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5318665" y="4123656"/>
            <a:ext cx="4999149" cy="61555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4000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理解</a:t>
            </a:r>
            <a:r>
              <a:rPr lang="en-US" altLang="zh-CN" sz="4000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Ajax</a:t>
            </a:r>
            <a:r>
              <a:rPr lang="zh-CN" altLang="en-US" sz="4000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技术</a:t>
            </a:r>
            <a:endParaRPr lang="zh-CN" altLang="en-US" sz="4000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5" name="MH_Number_3"/>
          <p:cNvSpPr/>
          <p:nvPr>
            <p:custDataLst>
              <p:tags r:id="rId5"/>
            </p:custDataLst>
          </p:nvPr>
        </p:nvSpPr>
        <p:spPr>
          <a:xfrm>
            <a:off x="4701183" y="5098204"/>
            <a:ext cx="379647" cy="379647"/>
          </a:xfrm>
          <a:prstGeom prst="ellipse">
            <a:avLst/>
          </a:prstGeom>
          <a:solidFill>
            <a:srgbClr val="1F497D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方正正粗黑简体" panose="020000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6" name="MH_Entry_3"/>
          <p:cNvSpPr/>
          <p:nvPr>
            <p:custDataLst>
              <p:tags r:id="rId6"/>
            </p:custDataLst>
          </p:nvPr>
        </p:nvSpPr>
        <p:spPr>
          <a:xfrm>
            <a:off x="5318665" y="5016996"/>
            <a:ext cx="6583318" cy="61555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4000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掌握</a:t>
            </a:r>
            <a:r>
              <a:rPr lang="en-US" altLang="zh-CN" sz="4000" dirty="0" err="1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Jquery</a:t>
            </a:r>
            <a:r>
              <a:rPr lang="zh-CN" altLang="en-US" sz="4000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的常用</a:t>
            </a:r>
            <a:r>
              <a:rPr lang="en-US" altLang="zh-CN" sz="4000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Ajax</a:t>
            </a:r>
            <a:r>
              <a:rPr lang="zh-CN" altLang="en-US" sz="4000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方法</a:t>
            </a:r>
            <a:endParaRPr lang="zh-CN" altLang="en-US" sz="2000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9" name="MH_Others_1"/>
          <p:cNvSpPr txBox="1"/>
          <p:nvPr>
            <p:custDataLst>
              <p:tags r:id="rId7"/>
            </p:custDataLst>
          </p:nvPr>
        </p:nvSpPr>
        <p:spPr>
          <a:xfrm>
            <a:off x="2180903" y="866116"/>
            <a:ext cx="3816424" cy="11078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7199" b="1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课程</a:t>
            </a:r>
            <a:r>
              <a:rPr lang="zh-CN" altLang="en-US" sz="7199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目标</a:t>
            </a:r>
            <a:endParaRPr lang="zh-CN" altLang="en-US" sz="7199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0" name="MH_Others_2"/>
          <p:cNvSpPr txBox="1"/>
          <p:nvPr>
            <p:custDataLst>
              <p:tags r:id="rId8"/>
            </p:custDataLst>
          </p:nvPr>
        </p:nvSpPr>
        <p:spPr>
          <a:xfrm>
            <a:off x="2329214" y="2043762"/>
            <a:ext cx="2329889" cy="492443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CONTENTS</a:t>
            </a:r>
            <a:endParaRPr lang="zh-CN" altLang="en-US" sz="3200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2C08-BA68-4756-BC6C-EDC89DB5A966}" type="datetime10">
              <a:rPr lang="zh-CN" altLang="en-US" smtClean="0"/>
              <a:t>14:23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4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5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85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1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5" grpId="0" animBg="1"/>
      <p:bldP spid="16" grpId="0"/>
      <p:bldP spid="19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使用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Ajax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验证用户名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3-2 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14:23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93594" y="1276351"/>
            <a:ext cx="7645398" cy="50101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mtClean="0"/>
              <a:t>使用文本框的</a:t>
            </a:r>
            <a:r>
              <a:rPr lang="en-US" altLang="zh-CN" smtClean="0"/>
              <a:t>onBlur</a:t>
            </a:r>
            <a:r>
              <a:rPr lang="zh-CN" altLang="en-US" smtClean="0"/>
              <a:t>事件</a:t>
            </a:r>
          </a:p>
          <a:p>
            <a:pPr fontAlgn="auto">
              <a:spcAft>
                <a:spcPts val="0"/>
              </a:spcAft>
            </a:pPr>
            <a:r>
              <a:rPr lang="zh-CN" altLang="en-US" smtClean="0"/>
              <a:t>使用</a:t>
            </a:r>
            <a:r>
              <a:rPr lang="en-US" altLang="zh-CN" smtClean="0"/>
              <a:t>Ajax</a:t>
            </a:r>
            <a:r>
              <a:rPr lang="zh-CN" altLang="en-US" smtClean="0"/>
              <a:t>技术实现异步交互</a:t>
            </a:r>
          </a:p>
          <a:p>
            <a:pPr lvl="1" fontAlgn="auto">
              <a:spcAft>
                <a:spcPts val="0"/>
              </a:spcAft>
            </a:pPr>
            <a:r>
              <a:rPr lang="zh-CN" altLang="en-US" smtClean="0"/>
              <a:t>创建</a:t>
            </a:r>
            <a:r>
              <a:rPr lang="en-US" altLang="zh-CN" smtClean="0"/>
              <a:t>XMLHttpRequest</a:t>
            </a:r>
            <a:r>
              <a:rPr lang="zh-CN" altLang="en-US" smtClean="0"/>
              <a:t>对象</a:t>
            </a:r>
          </a:p>
          <a:p>
            <a:pPr lvl="1" fontAlgn="auto">
              <a:spcAft>
                <a:spcPts val="0"/>
              </a:spcAft>
            </a:pPr>
            <a:r>
              <a:rPr lang="zh-CN" altLang="en-US" smtClean="0"/>
              <a:t>通过 </a:t>
            </a:r>
            <a:r>
              <a:rPr lang="en-US" altLang="zh-CN" smtClean="0"/>
              <a:t>XMLHttpRequest</a:t>
            </a:r>
            <a:r>
              <a:rPr lang="zh-CN" altLang="en-US" smtClean="0"/>
              <a:t>对象设置请求信息</a:t>
            </a:r>
          </a:p>
          <a:p>
            <a:pPr lvl="1" fontAlgn="auto">
              <a:spcAft>
                <a:spcPts val="0"/>
              </a:spcAft>
            </a:pPr>
            <a:r>
              <a:rPr lang="zh-CN" altLang="en-US" smtClean="0"/>
              <a:t>向服务器发送请求</a:t>
            </a:r>
          </a:p>
          <a:p>
            <a:pPr lvl="1" fontAlgn="auto">
              <a:spcAft>
                <a:spcPts val="0"/>
              </a:spcAft>
            </a:pPr>
            <a:r>
              <a:rPr lang="zh-CN" altLang="en-US" smtClean="0"/>
              <a:t>创建回调函数，根据响应状态动态更新页面</a:t>
            </a:r>
          </a:p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grpSp>
        <p:nvGrpSpPr>
          <p:cNvPr id="7" name="组合 69"/>
          <p:cNvGrpSpPr/>
          <p:nvPr/>
        </p:nvGrpSpPr>
        <p:grpSpPr>
          <a:xfrm>
            <a:off x="2206146" y="857232"/>
            <a:ext cx="1000132" cy="446983"/>
            <a:chOff x="1000100" y="3235185"/>
            <a:chExt cx="1000132" cy="446983"/>
          </a:xfrm>
        </p:grpSpPr>
        <p:pic>
          <p:nvPicPr>
            <p:cNvPr id="8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0" name="组合 10"/>
          <p:cNvGrpSpPr>
            <a:grpSpLocks/>
          </p:cNvGrpSpPr>
          <p:nvPr/>
        </p:nvGrpSpPr>
        <p:grpSpPr bwMode="auto">
          <a:xfrm>
            <a:off x="3895274" y="5568968"/>
            <a:ext cx="5286396" cy="431800"/>
            <a:chOff x="4071935" y="5500702"/>
            <a:chExt cx="5286434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52864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3" name="TextBox 38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390795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演示案例：使用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Ajax 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实现用户名验证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158620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使用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Ajax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验证用户名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3-3 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14:23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317530" y="1276351"/>
            <a:ext cx="7645398" cy="50101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 smtClean="0"/>
              <a:t>编写待验证姓名表单</a:t>
            </a:r>
            <a:endParaRPr lang="en-US" altLang="zh-CN" dirty="0" smtClean="0"/>
          </a:p>
          <a:p>
            <a:pPr fontAlgn="auto">
              <a:spcAft>
                <a:spcPts val="0"/>
              </a:spcAft>
            </a:pPr>
            <a:r>
              <a:rPr lang="zh-CN" altLang="en-US" dirty="0" smtClean="0"/>
              <a:t>编写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方法验证用户名</a:t>
            </a:r>
            <a:endParaRPr lang="en-US" altLang="zh-CN" dirty="0" smtClean="0"/>
          </a:p>
          <a:p>
            <a:pPr fontAlgn="auto">
              <a:spcAft>
                <a:spcPts val="0"/>
              </a:spcAft>
            </a:pPr>
            <a:r>
              <a:rPr lang="zh-CN" altLang="en-US" dirty="0" smtClean="0"/>
              <a:t>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进行处理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1. </a:t>
            </a:r>
            <a:r>
              <a:rPr lang="zh-CN" altLang="en-US" dirty="0" smtClean="0"/>
              <a:t>创建</a:t>
            </a:r>
            <a:r>
              <a:rPr lang="en-US" altLang="zh-CN" dirty="0" err="1" smtClean="0"/>
              <a:t>XMLHttpRequest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914400" lvl="1" indent="-45720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2. </a:t>
            </a:r>
            <a:r>
              <a:rPr lang="zh-CN" altLang="en-US" dirty="0" smtClean="0"/>
              <a:t>设置在服务器完成响应后要运行的回调函数</a:t>
            </a:r>
          </a:p>
          <a:p>
            <a:pPr marL="914400" lvl="1" indent="-45720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3.</a:t>
            </a:r>
            <a:r>
              <a:rPr lang="en-US" altLang="zh-CN" dirty="0" smtClean="0"/>
              <a:t> </a:t>
            </a:r>
            <a:r>
              <a:rPr lang="zh-CN" altLang="en-US" dirty="0" smtClean="0"/>
              <a:t>设置请求信息 </a:t>
            </a:r>
          </a:p>
          <a:p>
            <a:pPr marL="914400" lvl="1" indent="-45720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4. </a:t>
            </a:r>
            <a:r>
              <a:rPr lang="zh-CN" altLang="en-US" dirty="0" smtClean="0"/>
              <a:t>发送请求</a:t>
            </a:r>
            <a:endParaRPr lang="en-US" altLang="zh-CN" dirty="0" smtClean="0"/>
          </a:p>
          <a:p>
            <a:pPr marL="342900" lvl="1" indent="-342900" fontAlgn="auto">
              <a:spcAft>
                <a:spcPts val="0"/>
              </a:spcAft>
              <a:buSzPct val="80000"/>
              <a:buFont typeface="Arial" panose="020B0604020202020204" pitchFamily="34" charset="0"/>
              <a:buBlip>
                <a:blip r:embed="rId3"/>
              </a:buBlip>
            </a:pPr>
            <a:r>
              <a:rPr lang="zh-CN" altLang="en-US" sz="2800" dirty="0" smtClean="0"/>
              <a:t>编写服务器端处理客户端请求</a:t>
            </a:r>
            <a:endParaRPr lang="en-US" altLang="zh-CN" sz="2800" dirty="0" smtClean="0"/>
          </a:p>
          <a:p>
            <a:pPr marL="342900" lvl="1" indent="-342900" fontAlgn="auto">
              <a:spcAft>
                <a:spcPts val="0"/>
              </a:spcAft>
              <a:buSzPct val="80000"/>
              <a:buFont typeface="Arial" panose="020B0604020202020204" pitchFamily="34" charset="0"/>
              <a:buBlip>
                <a:blip r:embed="rId3"/>
              </a:buBlip>
            </a:pPr>
            <a:r>
              <a:rPr lang="zh-CN" altLang="en-US" sz="2800" dirty="0" smtClean="0"/>
              <a:t>编写回调函数处理服务器端返回数据</a:t>
            </a:r>
            <a:endParaRPr lang="en-US" altLang="zh-CN" sz="2800" dirty="0" smtClean="0"/>
          </a:p>
          <a:p>
            <a:pPr lvl="1" fontAlgn="auto">
              <a:spcAft>
                <a:spcPts val="0"/>
              </a:spcAft>
            </a:pPr>
            <a:endParaRPr lang="zh-CN" altLang="en-US" dirty="0" smtClean="0"/>
          </a:p>
          <a:p>
            <a:pPr fontAlgn="auto">
              <a:spcAft>
                <a:spcPts val="0"/>
              </a:spcAft>
            </a:pPr>
            <a:endParaRPr lang="en-US" altLang="zh-CN" dirty="0" smtClean="0"/>
          </a:p>
          <a:p>
            <a:pPr lvl="1" fontAlgn="auto">
              <a:spcAft>
                <a:spcPts val="0"/>
              </a:spcAft>
            </a:pPr>
            <a:endParaRPr lang="en-US" altLang="zh-CN" dirty="0" smtClean="0"/>
          </a:p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15862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4845199" y="2836431"/>
            <a:ext cx="70567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4000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掌握</a:t>
            </a:r>
            <a:r>
              <a:rPr lang="en-US" altLang="zh-CN" sz="4000" b="1" dirty="0" err="1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Jquery</a:t>
            </a:r>
            <a:r>
              <a:rPr lang="zh-CN" altLang="en-US" sz="4000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的常用</a:t>
            </a:r>
            <a:r>
              <a:rPr lang="en-US" altLang="zh-CN" sz="4000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Ajax</a:t>
            </a:r>
            <a:r>
              <a:rPr lang="zh-CN" altLang="en-US" sz="4000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方法</a:t>
            </a:r>
            <a:endParaRPr lang="zh-CN" altLang="en-US" sz="4000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4917207" y="1944644"/>
            <a:ext cx="2412268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Ajax</a:t>
            </a:r>
            <a:r>
              <a:rPr lang="zh-CN" altLang="en-US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技术和</a:t>
            </a:r>
            <a:r>
              <a:rPr lang="en-US" altLang="zh-CN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JQuery</a:t>
            </a:r>
            <a:endParaRPr lang="zh-CN" altLang="en-US" sz="2002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5061223" y="2381592"/>
            <a:ext cx="4536504" cy="0"/>
          </a:xfrm>
          <a:prstGeom prst="line">
            <a:avLst/>
          </a:prstGeom>
          <a:noFill/>
          <a:ln w="6350" cap="flat" cmpd="sng">
            <a:solidFill>
              <a:srgbClr val="1F497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676847" y="1384077"/>
            <a:ext cx="3021981" cy="315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897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03</a:t>
            </a:r>
            <a:endParaRPr lang="zh-CN" altLang="en-US" sz="19897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907A5-AA55-4A76-9AB9-06D02B4076B0}" type="datetime10">
              <a:rPr lang="zh-CN" altLang="en-US" smtClean="0"/>
              <a:t>14:23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38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5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使用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jQuery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实现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Ajax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14:23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967134" y="1317627"/>
            <a:ext cx="7499350" cy="1866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1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r>
              <a:rPr lang="zh-CN" altLang="en-US" sz="2800" b="1" dirty="0" smtClean="0">
                <a:latin typeface="+mn-lt"/>
                <a:ea typeface="+mn-ea"/>
              </a:rPr>
              <a:t>传统方式实现</a:t>
            </a:r>
            <a:r>
              <a:rPr lang="en-US" altLang="zh-CN" sz="2800" b="1" dirty="0" smtClean="0">
                <a:latin typeface="+mn-lt"/>
                <a:ea typeface="+mn-ea"/>
              </a:rPr>
              <a:t>Ajax</a:t>
            </a:r>
            <a:r>
              <a:rPr lang="zh-CN" altLang="en-US" sz="2800" b="1" dirty="0" smtClean="0">
                <a:latin typeface="+mn-lt"/>
                <a:ea typeface="+mn-ea"/>
              </a:rPr>
              <a:t>的不足</a:t>
            </a:r>
            <a:endParaRPr lang="en-US" altLang="zh-CN" sz="2800" b="1" dirty="0" smtClean="0">
              <a:latin typeface="+mn-lt"/>
              <a:ea typeface="+mn-ea"/>
            </a:endParaRPr>
          </a:p>
          <a:p>
            <a:pPr marL="717550" lvl="2" indent="-285750" algn="just" eaLnBrk="0" hangingPunct="0">
              <a:spcBef>
                <a:spcPct val="20000"/>
              </a:spcBef>
              <a:buClr>
                <a:schemeClr val="tx2"/>
              </a:buClr>
              <a:buSzPct val="100000"/>
              <a:buFontTx/>
              <a:buBlip>
                <a:blip r:embed="rId4"/>
              </a:buBlip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方法、属性、常用值较多不好记忆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17550" lvl="2" indent="-285750" algn="just" eaLnBrk="0" hangingPunct="0">
              <a:spcBef>
                <a:spcPct val="20000"/>
              </a:spcBef>
              <a:buClr>
                <a:schemeClr val="tx2"/>
              </a:buClr>
              <a:buSzPct val="100000"/>
              <a:buFontTx/>
              <a:buBlip>
                <a:blip r:embed="rId4"/>
              </a:buBlip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步骤繁琐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17550" lvl="2" indent="-285750" algn="just" eaLnBrk="0" hangingPunct="0">
              <a:spcBef>
                <a:spcPct val="20000"/>
              </a:spcBef>
              <a:buClr>
                <a:schemeClr val="tx2"/>
              </a:buClr>
              <a:buSzPct val="100000"/>
              <a:buFontTx/>
              <a:buBlip>
                <a:blip r:embed="rId4"/>
              </a:buBlip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浏览器兼容问题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968774" y="3357562"/>
            <a:ext cx="749935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1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r>
              <a:rPr lang="en-US" altLang="zh-CN" sz="2800" b="1" dirty="0" err="1" smtClean="0">
                <a:latin typeface="+mn-lt"/>
                <a:ea typeface="+mn-ea"/>
              </a:rPr>
              <a:t>jQuery</a:t>
            </a:r>
            <a:r>
              <a:rPr lang="zh-CN" altLang="en-US" sz="2800" b="1" dirty="0" smtClean="0">
                <a:latin typeface="+mn-lt"/>
                <a:ea typeface="+mn-ea"/>
              </a:rPr>
              <a:t>常用</a:t>
            </a:r>
            <a:r>
              <a:rPr lang="en-US" altLang="zh-CN" sz="2800" b="1" dirty="0" smtClean="0">
                <a:latin typeface="+mn-lt"/>
                <a:ea typeface="+mn-ea"/>
              </a:rPr>
              <a:t>Ajax</a:t>
            </a:r>
            <a:r>
              <a:rPr lang="zh-CN" altLang="en-US" sz="2800" b="1" dirty="0" smtClean="0">
                <a:latin typeface="+mn-lt"/>
                <a:ea typeface="+mn-ea"/>
              </a:rPr>
              <a:t>方法</a:t>
            </a:r>
            <a:endParaRPr lang="en-US" altLang="zh-CN" sz="2800" b="1" dirty="0" smtClean="0">
              <a:latin typeface="+mn-lt"/>
              <a:ea typeface="+mn-ea"/>
            </a:endParaRPr>
          </a:p>
          <a:p>
            <a:pPr marL="717550" lvl="2" indent="-285750" algn="just" eaLnBrk="0" hangingPunct="0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  <a:defRPr/>
            </a:pPr>
            <a:r>
              <a:rPr lang="en-US" altLang="zh-CN" sz="2400" b="1" kern="0" dirty="0" smtClean="0">
                <a:latin typeface="+mn-lt"/>
                <a:ea typeface="+mn-ea"/>
              </a:rPr>
              <a:t>$.</a:t>
            </a:r>
            <a:r>
              <a:rPr lang="en-US" altLang="zh-CN" sz="2400" b="1" kern="0" dirty="0" err="1" smtClean="0">
                <a:latin typeface="+mn-lt"/>
                <a:ea typeface="+mn-ea"/>
              </a:rPr>
              <a:t>ajax</a:t>
            </a:r>
            <a:r>
              <a:rPr lang="en-US" altLang="zh-CN" sz="2400" b="1" kern="0" dirty="0" smtClean="0">
                <a:latin typeface="+mn-lt"/>
                <a:ea typeface="+mn-ea"/>
              </a:rPr>
              <a:t>()</a:t>
            </a:r>
          </a:p>
          <a:p>
            <a:pPr marL="717550" lvl="2" indent="-285750" algn="just" eaLnBrk="0" hangingPunct="0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  <a:defRPr/>
            </a:pPr>
            <a:r>
              <a:rPr lang="en-US" altLang="zh-CN" sz="2400" b="1" kern="0" dirty="0" smtClean="0">
                <a:latin typeface="+mn-lt"/>
                <a:ea typeface="+mn-ea"/>
              </a:rPr>
              <a:t>$.get()</a:t>
            </a:r>
            <a:r>
              <a:rPr lang="zh-CN" altLang="en-US" sz="2400" b="1" kern="0" dirty="0" smtClean="0">
                <a:latin typeface="+mn-lt"/>
                <a:ea typeface="+mn-ea"/>
              </a:rPr>
              <a:t> </a:t>
            </a:r>
            <a:endParaRPr lang="en-US" altLang="zh-CN" sz="2400" b="1" kern="0" dirty="0" smtClean="0">
              <a:latin typeface="+mn-lt"/>
              <a:ea typeface="+mn-ea"/>
            </a:endParaRPr>
          </a:p>
          <a:p>
            <a:pPr marL="717550" lvl="2" indent="-285750" algn="just" eaLnBrk="0" hangingPunct="0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  <a:defRPr/>
            </a:pPr>
            <a:r>
              <a:rPr lang="en-US" altLang="zh-CN" sz="2400" b="1" kern="0" dirty="0" smtClean="0">
                <a:latin typeface="+mn-lt"/>
                <a:ea typeface="+mn-ea"/>
              </a:rPr>
              <a:t>$.post()</a:t>
            </a:r>
          </a:p>
          <a:p>
            <a:pPr marL="717550" lvl="2" indent="-285750" algn="just" eaLnBrk="0" hangingPunct="0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  <a:defRPr/>
            </a:pPr>
            <a:r>
              <a:rPr lang="en-US" altLang="zh-CN" sz="2400" b="1" kern="0" dirty="0" smtClean="0">
                <a:latin typeface="+mn-lt"/>
                <a:ea typeface="+mn-ea"/>
              </a:rPr>
              <a:t>$.</a:t>
            </a:r>
            <a:r>
              <a:rPr lang="en-US" altLang="zh-CN" sz="2400" b="1" kern="0" dirty="0" err="1" smtClean="0">
                <a:latin typeface="+mn-lt"/>
                <a:ea typeface="+mn-ea"/>
              </a:rPr>
              <a:t>getJSON</a:t>
            </a:r>
            <a:r>
              <a:rPr lang="en-US" altLang="zh-CN" sz="2400" b="1" kern="0" dirty="0" smtClean="0">
                <a:latin typeface="+mn-lt"/>
                <a:ea typeface="+mn-ea"/>
              </a:rPr>
              <a:t>()</a:t>
            </a:r>
          </a:p>
          <a:p>
            <a:pPr marL="717550" lvl="2" indent="-285750" algn="just" eaLnBrk="0" hangingPunct="0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  <a:defRPr/>
            </a:pPr>
            <a:r>
              <a:rPr lang="en-US" altLang="zh-CN" sz="2400" b="1" kern="0" dirty="0" smtClean="0"/>
              <a:t>load()</a:t>
            </a:r>
            <a:r>
              <a:rPr lang="zh-CN" altLang="en-US" sz="2400" b="1" kern="0" dirty="0" smtClean="0"/>
              <a:t> </a:t>
            </a:r>
            <a:endParaRPr lang="en-US" altLang="zh-CN" sz="2400" b="1" kern="0" dirty="0" smtClean="0"/>
          </a:p>
        </p:txBody>
      </p:sp>
      <p:grpSp>
        <p:nvGrpSpPr>
          <p:cNvPr id="8" name="组合 72"/>
          <p:cNvGrpSpPr/>
          <p:nvPr/>
        </p:nvGrpSpPr>
        <p:grpSpPr>
          <a:xfrm>
            <a:off x="2290114" y="857232"/>
            <a:ext cx="986586" cy="422603"/>
            <a:chOff x="1000100" y="1173499"/>
            <a:chExt cx="986586" cy="422603"/>
          </a:xfrm>
        </p:grpSpPr>
        <p:pic>
          <p:nvPicPr>
            <p:cNvPr id="9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3752952" y="3929066"/>
            <a:ext cx="214314" cy="171451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2" name="线形标注 1 11"/>
          <p:cNvSpPr/>
          <p:nvPr/>
        </p:nvSpPr>
        <p:spPr bwMode="auto">
          <a:xfrm>
            <a:off x="5681778" y="4143380"/>
            <a:ext cx="3643338" cy="1143008"/>
          </a:xfrm>
          <a:prstGeom prst="borderCallout1">
            <a:avLst>
              <a:gd name="adj1" fmla="val 32083"/>
              <a:gd name="adj2" fmla="val -1934"/>
              <a:gd name="adj3" fmla="val 18595"/>
              <a:gd name="adj4" fmla="val -4694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“</a:t>
            </a:r>
            <a:r>
              <a:rPr lang="en-US" altLang="zh-CN" b="1" dirty="0" smtClean="0"/>
              <a:t>$”</a:t>
            </a:r>
            <a:r>
              <a:rPr lang="zh-CN" altLang="en-US" b="1" dirty="0" smtClean="0"/>
              <a:t>为</a:t>
            </a:r>
            <a:r>
              <a:rPr lang="en-US" altLang="zh-CN" b="1" dirty="0" err="1" smtClean="0"/>
              <a:t>jQuery</a:t>
            </a:r>
            <a:r>
              <a:rPr lang="zh-CN" altLang="en-US" b="1" dirty="0" smtClean="0"/>
              <a:t>脚本库的变量名，即“</a:t>
            </a:r>
            <a:r>
              <a:rPr lang="en-US" altLang="zh-CN" b="1" dirty="0" smtClean="0"/>
              <a:t>$” = “</a:t>
            </a:r>
            <a:r>
              <a:rPr lang="en-US" altLang="zh-CN" b="1" dirty="0" err="1" smtClean="0"/>
              <a:t>jQuery</a:t>
            </a:r>
            <a:r>
              <a:rPr lang="en-US" altLang="zh-CN" b="1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0928140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$.ajax()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简介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2-1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14:23</a:t>
            </a:fld>
            <a:endParaRPr lang="zh-CN" altLang="en-US"/>
          </a:p>
        </p:txBody>
      </p:sp>
      <p:graphicFrame>
        <p:nvGraphicFramePr>
          <p:cNvPr id="6" name="Group 1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6291575"/>
              </p:ext>
            </p:extLst>
          </p:nvPr>
        </p:nvGraphicFramePr>
        <p:xfrm>
          <a:off x="2464788" y="2802893"/>
          <a:ext cx="8072494" cy="3227085"/>
        </p:xfrm>
        <a:graphic>
          <a:graphicData uri="http://schemas.openxmlformats.org/drawingml/2006/table">
            <a:tbl>
              <a:tblPr/>
              <a:tblGrid>
                <a:gridCol w="3115102"/>
                <a:gridCol w="4957392"/>
              </a:tblGrid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属性名</a:t>
                      </a:r>
                    </a:p>
                  </a:txBody>
                  <a:tcPr marL="88732" marR="88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说    明</a:t>
                      </a:r>
                    </a:p>
                  </a:txBody>
                  <a:tcPr marL="88732" marR="88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</a:tr>
              <a:tr h="3895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String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url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6549" marR="665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发送请求的地址，默认为当前页地址</a:t>
                      </a:r>
                    </a:p>
                  </a:txBody>
                  <a:tcPr marL="66549" marR="665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51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String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type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6549" marR="665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请求方式（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POST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或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GET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，默认为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GET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）</a:t>
                      </a:r>
                    </a:p>
                  </a:txBody>
                  <a:tcPr marL="66549" marR="665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Number timeout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6549" marR="665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设置请求超时时间</a:t>
                      </a:r>
                    </a:p>
                  </a:txBody>
                  <a:tcPr marL="66549" marR="665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Object data 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或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String data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6549" marR="665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发送到服务器的数据</a:t>
                      </a:r>
                    </a:p>
                  </a:txBody>
                  <a:tcPr marL="66549" marR="665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String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dataType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6549" marR="665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预期服务器返回的数据类型，包括：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XML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、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HTML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cript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、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JSON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、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JSONP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t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ext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6549" marR="665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boolean  global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6549" marR="665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表示是否触发全局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Ajax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事件，默认为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true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6549" marR="665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7" name="组合 71"/>
          <p:cNvGrpSpPr/>
          <p:nvPr/>
        </p:nvGrpSpPr>
        <p:grpSpPr>
          <a:xfrm>
            <a:off x="1990122" y="857232"/>
            <a:ext cx="1000132" cy="400110"/>
            <a:chOff x="1000100" y="1801286"/>
            <a:chExt cx="1000132" cy="400110"/>
          </a:xfrm>
        </p:grpSpPr>
        <p:pic>
          <p:nvPicPr>
            <p:cNvPr id="8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393350" y="2143116"/>
            <a:ext cx="7535863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5"/>
              </a:buBlip>
              <a:tabLst/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常用属性参数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AutoShape 21"/>
          <p:cNvSpPr>
            <a:spLocks noChangeArrowheads="1"/>
          </p:cNvSpPr>
          <p:nvPr/>
        </p:nvSpPr>
        <p:spPr bwMode="auto">
          <a:xfrm>
            <a:off x="2893416" y="1428736"/>
            <a:ext cx="6848524" cy="548521"/>
          </a:xfrm>
          <a:prstGeom prst="roundRect">
            <a:avLst>
              <a:gd name="adj" fmla="val 887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pt-BR" altLang="zh-CN" sz="2800" b="1" kern="0" dirty="0" smtClean="0"/>
              <a:t>$.ajax(</a:t>
            </a:r>
            <a:r>
              <a:rPr lang="pt-BR" sz="2800" b="1" dirty="0" smtClean="0"/>
              <a:t>[settings]</a:t>
            </a:r>
            <a:r>
              <a:rPr lang="pt-BR" altLang="zh-CN" sz="2800" b="1" kern="0" dirty="0" smtClean="0"/>
              <a:t>);</a:t>
            </a:r>
            <a:r>
              <a:rPr lang="en-US" altLang="zh-CN" sz="2000" b="1" kern="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0928140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$.ajax()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简介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2-2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14:23</a:t>
            </a:fld>
            <a:endParaRPr lang="zh-CN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103038" y="1096045"/>
            <a:ext cx="7535863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常用函数参数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Group 1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5605641"/>
              </p:ext>
            </p:extLst>
          </p:nvPr>
        </p:nvGraphicFramePr>
        <p:xfrm>
          <a:off x="2101477" y="1769499"/>
          <a:ext cx="7931179" cy="4541520"/>
        </p:xfrm>
        <a:graphic>
          <a:graphicData uri="http://schemas.openxmlformats.org/drawingml/2006/table">
            <a:tbl>
              <a:tblPr/>
              <a:tblGrid>
                <a:gridCol w="3216271"/>
                <a:gridCol w="4714908"/>
              </a:tblGrid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函    数</a:t>
                      </a:r>
                    </a:p>
                  </a:txBody>
                  <a:tcPr marL="88732" marR="88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4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说    明</a:t>
                      </a:r>
                    </a:p>
                  </a:txBody>
                  <a:tcPr marL="88732" marR="88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4"/>
                      <a:srcRect/>
                      <a:stretch>
                        <a:fillRect/>
                      </a:stretch>
                    </a:blipFill>
                  </a:tcPr>
                </a:tc>
              </a:tr>
              <a:tr h="3895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f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unction beforeSend(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XMLHttpRequest xhr)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6549" marR="665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发送请求前调用的函数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参数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xhr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：可选</a:t>
                      </a:r>
                    </a:p>
                  </a:txBody>
                  <a:tcPr marL="66549" marR="665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51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function complete(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XMLHttpRequest xhr,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String ts)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6549" marR="665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请求完成后调用的函数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参数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xhr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：可选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参数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ts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：可选，描述请求类型的字符串</a:t>
                      </a:r>
                    </a:p>
                  </a:txBody>
                  <a:tcPr marL="66549" marR="665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function  success(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Object result,String ts)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6549" marR="665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请求成功后调用的函数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参数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result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：可选，由服务器返回的数据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参数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ts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：可选，描述请求类型的字符串</a:t>
                      </a:r>
                    </a:p>
                  </a:txBody>
                  <a:tcPr marL="66549" marR="665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function error(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XMLHttpRequest xhr,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String em,Exception e)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6549" marR="665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请求失败时被调用的函数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参数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xhr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：可选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参数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em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：可选，错误信息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参数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e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：可选，捕获的异常对象</a:t>
                      </a:r>
                    </a:p>
                  </a:txBody>
                  <a:tcPr marL="66549" marR="665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1122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172791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376359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使用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$.ajax()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验证用户名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2-1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14:23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749578" y="1276351"/>
            <a:ext cx="7859712" cy="50101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mtClean="0"/>
              <a:t>实现无刷新用户名验证</a:t>
            </a:r>
          </a:p>
          <a:p>
            <a:pPr lvl="1" fontAlgn="auto">
              <a:spcAft>
                <a:spcPts val="0"/>
              </a:spcAft>
            </a:pPr>
            <a:r>
              <a:rPr lang="zh-CN" altLang="en-US" smtClean="0"/>
              <a:t>当用户名文本框失去焦点时，发送请求到服务器，判断用户名是否存在</a:t>
            </a:r>
          </a:p>
          <a:p>
            <a:pPr lvl="1" fontAlgn="auto">
              <a:spcAft>
                <a:spcPts val="0"/>
              </a:spcAft>
            </a:pPr>
            <a:r>
              <a:rPr lang="zh-CN" altLang="en-US" smtClean="0"/>
              <a:t>如果已经存在则提示“用户名已被使用”</a:t>
            </a:r>
          </a:p>
          <a:p>
            <a:pPr lvl="1" fontAlgn="auto">
              <a:spcAft>
                <a:spcPts val="0"/>
              </a:spcAft>
            </a:pPr>
            <a:r>
              <a:rPr lang="zh-CN" altLang="en-US" smtClean="0"/>
              <a:t>如果不存在则提示“用户名可以使用”</a:t>
            </a:r>
            <a:endParaRPr lang="zh-CN" altLang="en-US" dirty="0"/>
          </a:p>
        </p:txBody>
      </p:sp>
      <p:pic>
        <p:nvPicPr>
          <p:cNvPr id="7" name="Picture 2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63849" y="3716338"/>
            <a:ext cx="4176713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92862" y="4292600"/>
            <a:ext cx="4195762" cy="221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组合 72"/>
          <p:cNvGrpSpPr/>
          <p:nvPr/>
        </p:nvGrpSpPr>
        <p:grpSpPr>
          <a:xfrm>
            <a:off x="2049430" y="857232"/>
            <a:ext cx="986586" cy="422603"/>
            <a:chOff x="1000100" y="1173499"/>
            <a:chExt cx="986586" cy="422603"/>
          </a:xfrm>
        </p:grpSpPr>
        <p:pic>
          <p:nvPicPr>
            <p:cNvPr id="1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092814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172791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376359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使用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$.ajax()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验证用户名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2-2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14:23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749578" y="1276351"/>
            <a:ext cx="7645398" cy="50101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mtClean="0"/>
              <a:t>使用</a:t>
            </a:r>
            <a:r>
              <a:rPr lang="en-US" altLang="zh-CN" smtClean="0"/>
              <a:t>$.ajax() </a:t>
            </a:r>
            <a:r>
              <a:rPr lang="zh-CN" altLang="en-US" smtClean="0"/>
              <a:t>实现异步交互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  <p:grpSp>
        <p:nvGrpSpPr>
          <p:cNvPr id="7" name="组合 70"/>
          <p:cNvGrpSpPr/>
          <p:nvPr/>
        </p:nvGrpSpPr>
        <p:grpSpPr>
          <a:xfrm>
            <a:off x="2049430" y="857232"/>
            <a:ext cx="1000132" cy="414475"/>
            <a:chOff x="1000100" y="2528843"/>
            <a:chExt cx="1000132" cy="414475"/>
          </a:xfrm>
        </p:grpSpPr>
        <p:pic>
          <p:nvPicPr>
            <p:cNvPr id="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0" name="AutoShape 21"/>
          <p:cNvSpPr>
            <a:spLocks noChangeArrowheads="1"/>
          </p:cNvSpPr>
          <p:nvPr/>
        </p:nvSpPr>
        <p:spPr bwMode="auto">
          <a:xfrm>
            <a:off x="3179738" y="2000240"/>
            <a:ext cx="6286544" cy="3500462"/>
          </a:xfrm>
          <a:prstGeom prst="roundRect">
            <a:avLst>
              <a:gd name="adj" fmla="val 154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en-US" altLang="zh-CN" b="1" kern="0" dirty="0" smtClean="0"/>
              <a:t>$.</a:t>
            </a:r>
            <a:r>
              <a:rPr lang="en-US" altLang="zh-CN" b="1" kern="0" dirty="0" err="1" smtClean="0"/>
              <a:t>ajax</a:t>
            </a:r>
            <a:r>
              <a:rPr lang="en-US" altLang="zh-CN" b="1" kern="0" dirty="0" smtClean="0"/>
              <a:t>({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en-US" altLang="zh-CN" b="1" kern="0" dirty="0" smtClean="0"/>
              <a:t>  	</a:t>
            </a:r>
            <a:r>
              <a:rPr lang="en-US" altLang="zh-CN" b="1" kern="0" dirty="0" err="1" smtClean="0"/>
              <a:t>url</a:t>
            </a:r>
            <a:r>
              <a:rPr lang="en-US" altLang="zh-CN" b="1" kern="0" dirty="0" smtClean="0"/>
              <a:t> : </a:t>
            </a:r>
            <a:r>
              <a:rPr lang="en-US" altLang="zh-CN" b="1" kern="0" dirty="0" err="1" smtClean="0"/>
              <a:t>url</a:t>
            </a:r>
            <a:r>
              <a:rPr lang="en-US" altLang="zh-CN" b="1" kern="0" dirty="0" smtClean="0"/>
              <a:t>,                                 //</a:t>
            </a:r>
            <a:r>
              <a:rPr lang="zh-CN" altLang="en-US" b="1" kern="0" dirty="0" smtClean="0"/>
              <a:t>要提交的</a:t>
            </a:r>
            <a:r>
              <a:rPr lang="en-US" altLang="zh-CN" b="1" kern="0" dirty="0" smtClean="0"/>
              <a:t>URL</a:t>
            </a:r>
            <a:r>
              <a:rPr lang="zh-CN" altLang="en-US" b="1" kern="0" dirty="0" smtClean="0"/>
              <a:t>路径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zh-CN" altLang="en-US" b="1" kern="0" dirty="0" smtClean="0"/>
              <a:t>	</a:t>
            </a:r>
            <a:r>
              <a:rPr lang="en-US" altLang="zh-CN" b="1" kern="0" dirty="0" smtClean="0"/>
              <a:t>type : "get",                          //</a:t>
            </a:r>
            <a:r>
              <a:rPr lang="zh-CN" altLang="en-US" b="1" kern="0" dirty="0" smtClean="0"/>
              <a:t>发送请求的方式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zh-CN" altLang="en-US" b="1" kern="0" dirty="0" smtClean="0"/>
              <a:t>	</a:t>
            </a:r>
            <a:r>
              <a:rPr lang="en-US" altLang="zh-CN" b="1" kern="0" dirty="0" smtClean="0"/>
              <a:t>data : data,                           //</a:t>
            </a:r>
            <a:r>
              <a:rPr lang="zh-CN" altLang="en-US" b="1" kern="0" dirty="0" smtClean="0"/>
              <a:t>要发送到服务器的数据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zh-CN" altLang="en-US" b="1" kern="0" dirty="0" smtClean="0"/>
              <a:t>	</a:t>
            </a:r>
            <a:r>
              <a:rPr lang="en-US" altLang="zh-CN" b="1" kern="0" dirty="0" err="1" smtClean="0"/>
              <a:t>dataType</a:t>
            </a:r>
            <a:r>
              <a:rPr lang="en-US" altLang="zh-CN" b="1" kern="0" dirty="0" smtClean="0"/>
              <a:t> : "text",                //</a:t>
            </a:r>
            <a:r>
              <a:rPr lang="zh-CN" altLang="en-US" b="1" kern="0" dirty="0" smtClean="0"/>
              <a:t>指定传输的数据格式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zh-CN" altLang="en-US" b="1" kern="0" dirty="0" smtClean="0"/>
              <a:t>	</a:t>
            </a:r>
            <a:r>
              <a:rPr lang="en-US" altLang="zh-CN" b="1" kern="0" dirty="0" smtClean="0"/>
              <a:t>success : function(result) {//</a:t>
            </a:r>
            <a:r>
              <a:rPr lang="zh-CN" altLang="en-US" b="1" kern="0" dirty="0" smtClean="0"/>
              <a:t>请求成功后要执行的代码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zh-CN" altLang="en-US" b="1" kern="0" dirty="0" smtClean="0"/>
              <a:t>	</a:t>
            </a:r>
            <a:r>
              <a:rPr lang="en-US" altLang="zh-CN" b="1" kern="0" dirty="0" smtClean="0"/>
              <a:t>},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en-US" altLang="zh-CN" b="1" kern="0" dirty="0" smtClean="0"/>
              <a:t>	error : function() { //</a:t>
            </a:r>
            <a:r>
              <a:rPr lang="zh-CN" altLang="en-US" b="1" kern="0" dirty="0" smtClean="0"/>
              <a:t>请求失败后要执行的代码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zh-CN" altLang="en-US" b="1" kern="0" dirty="0" smtClean="0"/>
              <a:t>	</a:t>
            </a:r>
            <a:r>
              <a:rPr lang="en-US" altLang="zh-CN" b="1" kern="0" dirty="0" smtClean="0"/>
              <a:t>}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en-US" altLang="zh-CN" b="1" kern="0" dirty="0" smtClean="0"/>
              <a:t>});</a:t>
            </a: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3751258" y="5929330"/>
            <a:ext cx="5286396" cy="431800"/>
            <a:chOff x="4071935" y="5500702"/>
            <a:chExt cx="52864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52864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4" name="TextBox 38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42045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演示案例：使用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$.</a:t>
              </a:r>
              <a:r>
                <a:rPr lang="en-US" altLang="zh-CN" b="1" dirty="0" err="1" smtClean="0">
                  <a:solidFill>
                    <a:schemeClr val="bg1"/>
                  </a:solidFill>
                </a:rPr>
                <a:t>ajax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() 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实现用户名验证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5134601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$.get()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简介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14:23</a:t>
            </a:fld>
            <a:endParaRPr lang="zh-CN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978299" y="1428736"/>
            <a:ext cx="7535863" cy="137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tabLst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r>
              <a:rPr lang="zh-CN" altLang="en-US" sz="2800" b="1" kern="0" dirty="0" smtClean="0"/>
              <a:t>常用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参数</a:t>
            </a:r>
          </a:p>
        </p:txBody>
      </p:sp>
      <p:graphicFrame>
        <p:nvGraphicFramePr>
          <p:cNvPr id="7" name="Group 1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3838405"/>
              </p:ext>
            </p:extLst>
          </p:nvPr>
        </p:nvGraphicFramePr>
        <p:xfrm>
          <a:off x="2681382" y="2589191"/>
          <a:ext cx="8145493" cy="3772858"/>
        </p:xfrm>
        <a:graphic>
          <a:graphicData uri="http://schemas.openxmlformats.org/drawingml/2006/table">
            <a:tbl>
              <a:tblPr/>
              <a:tblGrid>
                <a:gridCol w="3143272"/>
                <a:gridCol w="5002221"/>
              </a:tblGrid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参数名</a:t>
                      </a:r>
                    </a:p>
                  </a:txBody>
                  <a:tcPr marL="88732" marR="88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4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说    明</a:t>
                      </a:r>
                    </a:p>
                  </a:txBody>
                  <a:tcPr marL="88732" marR="88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4"/>
                      <a:srcRect/>
                      <a:stretch>
                        <a:fillRect/>
                      </a:stretch>
                    </a:blipFill>
                  </a:tcPr>
                </a:tc>
              </a:tr>
              <a:tr h="3895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String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url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6549" marR="665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规定将请求发送到目标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URL 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6549" marR="665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51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Object data 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或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String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data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6549" marR="665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可选。规定连同请求发送到服务器的数据</a:t>
                      </a:r>
                    </a:p>
                  </a:txBody>
                  <a:tcPr marL="66549" marR="665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f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unction success(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Object result,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String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status,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XMLHttpRequest xhr)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6549" marR="665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可选。请求成功后调用的函数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参数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result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：可选。服务器返回的结果数据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参数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status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：可选。请求的状态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参数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xhr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：可选</a:t>
                      </a:r>
                    </a:p>
                  </a:txBody>
                  <a:tcPr marL="66549" marR="665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String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dataType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6549" marR="665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可选。预期服务器返回的数据类型，包括：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XML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HTML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cript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JSON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JSONP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、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text</a:t>
                      </a:r>
                    </a:p>
                  </a:txBody>
                  <a:tcPr marL="66549" marR="665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" name="组合 71"/>
          <p:cNvGrpSpPr/>
          <p:nvPr/>
        </p:nvGrpSpPr>
        <p:grpSpPr>
          <a:xfrm>
            <a:off x="2265454" y="857232"/>
            <a:ext cx="1000132" cy="400110"/>
            <a:chOff x="1000100" y="1801286"/>
            <a:chExt cx="1000132" cy="400110"/>
          </a:xfrm>
        </p:grpSpPr>
        <p:pic>
          <p:nvPicPr>
            <p:cNvPr id="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AutoShape 21"/>
          <p:cNvSpPr>
            <a:spLocks noChangeArrowheads="1"/>
          </p:cNvSpPr>
          <p:nvPr/>
        </p:nvSpPr>
        <p:spPr bwMode="auto">
          <a:xfrm>
            <a:off x="2752820" y="1428736"/>
            <a:ext cx="7643866" cy="483989"/>
          </a:xfrm>
          <a:prstGeom prst="roundRect">
            <a:avLst>
              <a:gd name="adj" fmla="val 887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pt-BR" altLang="zh-CN" sz="2400" b="1" kern="0" dirty="0" smtClean="0"/>
              <a:t>$.get(url ,data,success(resp,status,xhr), dataType);</a:t>
            </a:r>
            <a:endParaRPr lang="zh-CN" altLang="en-US" sz="2400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1167769347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$.get()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用法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14:23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111150" y="1196975"/>
            <a:ext cx="7319963" cy="251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3"/>
              </a:buBlip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使用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$.get()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实现异步交互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None/>
              <a:tabLst/>
              <a:defRPr/>
            </a:pPr>
            <a:endParaRPr lang="en-US" altLang="zh-CN" sz="2800" b="1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11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None/>
              <a:tabLst/>
              <a:defRPr/>
            </a:pPr>
            <a:endParaRPr lang="en-US" altLang="zh-CN" sz="2800" b="1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None/>
              <a:tabLst/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以上代码等价于</a:t>
            </a:r>
            <a:endParaRPr lang="en-US" altLang="zh-CN" sz="2800" b="1" kern="0" dirty="0" smtClean="0">
              <a:latin typeface="+mn-lt"/>
              <a:ea typeface="+mn-ea"/>
            </a:endParaRPr>
          </a:p>
        </p:txBody>
      </p:sp>
      <p:grpSp>
        <p:nvGrpSpPr>
          <p:cNvPr id="7" name="组合 70"/>
          <p:cNvGrpSpPr/>
          <p:nvPr/>
        </p:nvGrpSpPr>
        <p:grpSpPr>
          <a:xfrm>
            <a:off x="2422170" y="871385"/>
            <a:ext cx="1000132" cy="414475"/>
            <a:chOff x="1000100" y="2528843"/>
            <a:chExt cx="1000132" cy="414475"/>
          </a:xfrm>
        </p:grpSpPr>
        <p:pic>
          <p:nvPicPr>
            <p:cNvPr id="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0" name="AutoShape 21"/>
          <p:cNvSpPr>
            <a:spLocks noChangeArrowheads="1"/>
          </p:cNvSpPr>
          <p:nvPr/>
        </p:nvSpPr>
        <p:spPr bwMode="auto">
          <a:xfrm>
            <a:off x="3468340" y="3544317"/>
            <a:ext cx="6286544" cy="255454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85750" indent="-285750" algn="l" defTabSz="723900" eaLnBrk="0" hangingPunct="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$.</a:t>
            </a:r>
            <a:r>
              <a:rPr lang="en-US" altLang="zh-CN" sz="2000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ajax</a:t>
            </a:r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({</a:t>
            </a:r>
          </a:p>
          <a:p>
            <a:pPr marL="285750" indent="-285750" algn="l" defTabSz="723900" eaLnBrk="0" hangingPunct="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url:url,</a:t>
            </a:r>
          </a:p>
          <a:p>
            <a:pPr marL="285750" indent="-285750" algn="l" defTabSz="723900" eaLnBrk="0" hangingPunct="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sz="2000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data:data</a:t>
            </a:r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,</a:t>
            </a:r>
          </a:p>
          <a:p>
            <a:pPr marL="285750" indent="-285750" algn="l" defTabSz="723900" eaLnBrk="0" hangingPunct="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type:"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</a:rPr>
              <a:t>get</a:t>
            </a:r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",</a:t>
            </a:r>
          </a:p>
          <a:p>
            <a:pPr marL="285750" indent="-285750" algn="l" defTabSz="723900" eaLnBrk="0" hangingPunct="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success: function(result) {</a:t>
            </a:r>
          </a:p>
          <a:p>
            <a:pPr marL="285750" indent="-285750" algn="l" defTabSz="723900" eaLnBrk="0" hangingPunct="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	//</a:t>
            </a:r>
            <a:r>
              <a:rPr lang="zh-CN" altLang="en-US" sz="20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省略代码</a:t>
            </a:r>
          </a:p>
          <a:p>
            <a:pPr marL="285750" indent="-285750" algn="l" defTabSz="723900" eaLnBrk="0" hangingPunct="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20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  <a:p>
            <a:pPr marL="285750" indent="-285750" algn="l" defTabSz="723900" eaLnBrk="0" hangingPunct="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});</a:t>
            </a:r>
          </a:p>
        </p:txBody>
      </p:sp>
      <p:sp>
        <p:nvSpPr>
          <p:cNvPr id="11" name="AutoShape 21"/>
          <p:cNvSpPr>
            <a:spLocks noChangeArrowheads="1"/>
          </p:cNvSpPr>
          <p:nvPr/>
        </p:nvSpPr>
        <p:spPr bwMode="auto">
          <a:xfrm>
            <a:off x="3468340" y="1785926"/>
            <a:ext cx="6286544" cy="1015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85750" indent="-285750" algn="l" defTabSz="723900" eaLnBrk="0" hangingPunct="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$.get(</a:t>
            </a:r>
            <a:r>
              <a:rPr lang="en-US" altLang="zh-CN" sz="2000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url,data,function</a:t>
            </a:r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(result) {</a:t>
            </a:r>
          </a:p>
          <a:p>
            <a:pPr marL="285750" indent="-285750" algn="l" defTabSz="723900" eaLnBrk="0" hangingPunct="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//</a:t>
            </a:r>
            <a:r>
              <a:rPr lang="zh-CN" altLang="en-US" sz="20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省略将服务器返回的数据显示到页面的代码</a:t>
            </a:r>
          </a:p>
          <a:p>
            <a:pPr marL="285750" indent="-285750" algn="l" defTabSz="723900" eaLnBrk="0" hangingPunct="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});</a:t>
            </a:r>
          </a:p>
        </p:txBody>
      </p:sp>
      <p:grpSp>
        <p:nvGrpSpPr>
          <p:cNvPr id="12" name="组合 10"/>
          <p:cNvGrpSpPr>
            <a:grpSpLocks/>
          </p:cNvGrpSpPr>
          <p:nvPr/>
        </p:nvGrpSpPr>
        <p:grpSpPr bwMode="auto">
          <a:xfrm>
            <a:off x="4111298" y="6280869"/>
            <a:ext cx="5286396" cy="431800"/>
            <a:chOff x="4071935" y="5500702"/>
            <a:chExt cx="5286434" cy="431800"/>
          </a:xfrm>
          <a:solidFill>
            <a:srgbClr val="0070C0"/>
          </a:solidFill>
        </p:grpSpPr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52864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4" name="Picture 8" descr="说话气泡new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5" name="TextBox 38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411718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演示案例：使用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$.get() 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实现用户名验证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7769347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4845199" y="2880748"/>
            <a:ext cx="705678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6000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JSON</a:t>
            </a:r>
            <a:r>
              <a:rPr lang="zh-CN" altLang="en-US" sz="6000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格式数据</a:t>
            </a:r>
            <a:endParaRPr lang="zh-CN" altLang="en-US" sz="6000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4917207" y="1944644"/>
            <a:ext cx="2412268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Ajax</a:t>
            </a:r>
            <a:r>
              <a:rPr lang="zh-CN" altLang="en-US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技术和</a:t>
            </a:r>
            <a:r>
              <a:rPr lang="en-US" altLang="zh-CN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JQuery</a:t>
            </a:r>
            <a:endParaRPr lang="zh-CN" altLang="en-US" sz="2002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5061223" y="2381592"/>
            <a:ext cx="4536504" cy="0"/>
          </a:xfrm>
          <a:prstGeom prst="line">
            <a:avLst/>
          </a:prstGeom>
          <a:noFill/>
          <a:ln w="6350" cap="flat" cmpd="sng">
            <a:solidFill>
              <a:srgbClr val="1F497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676847" y="1384077"/>
            <a:ext cx="3021981" cy="315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897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01</a:t>
            </a:r>
            <a:endParaRPr lang="zh-CN" altLang="en-US" sz="19897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41D6-077D-4989-A5A0-8BD258216EA6}" type="datetime10">
              <a:rPr lang="zh-CN" altLang="en-US" smtClean="0"/>
              <a:t>14:23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62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$.post()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简介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14:23</a:t>
            </a:fld>
            <a:endParaRPr lang="zh-CN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463078" y="2125669"/>
            <a:ext cx="7535863" cy="137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r>
              <a:rPr lang="zh-CN" altLang="en-US" sz="2800" b="1" kern="0" dirty="0" smtClean="0"/>
              <a:t>常用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参数</a:t>
            </a:r>
          </a:p>
        </p:txBody>
      </p:sp>
      <p:graphicFrame>
        <p:nvGraphicFramePr>
          <p:cNvPr id="7" name="Group 1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9458583"/>
              </p:ext>
            </p:extLst>
          </p:nvPr>
        </p:nvGraphicFramePr>
        <p:xfrm>
          <a:off x="2104358" y="2857496"/>
          <a:ext cx="8359776" cy="3772858"/>
        </p:xfrm>
        <a:graphic>
          <a:graphicData uri="http://schemas.openxmlformats.org/drawingml/2006/table">
            <a:tbl>
              <a:tblPr/>
              <a:tblGrid>
                <a:gridCol w="3375589"/>
                <a:gridCol w="4984187"/>
              </a:tblGrid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参数名</a:t>
                      </a:r>
                    </a:p>
                  </a:txBody>
                  <a:tcPr marL="89781" marR="89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4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说    明</a:t>
                      </a:r>
                    </a:p>
                  </a:txBody>
                  <a:tcPr marL="89781" marR="89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4"/>
                      <a:srcRect/>
                      <a:stretch>
                        <a:fillRect/>
                      </a:stretch>
                    </a:blipFill>
                  </a:tcPr>
                </a:tc>
              </a:tr>
              <a:tr h="3895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String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url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7336" marR="6733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规定将请求发送到哪个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URL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7336" marR="6733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51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Object data 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或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String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data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7336" marR="6733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可选。规定连同请求发送到服务器的数据</a:t>
                      </a:r>
                    </a:p>
                  </a:txBody>
                  <a:tcPr marL="67336" marR="6733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function success(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Object result,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String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status, 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XMLHttpRequest xhr)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7336" marR="6733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可选。请求成功后调用的函数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参数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result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：可选，服务器返回的结果数据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参数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status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：可选，请求的状态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参数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xhr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：可选</a:t>
                      </a:r>
                    </a:p>
                  </a:txBody>
                  <a:tcPr marL="67336" marR="6733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String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dataType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7336" marR="6733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可选。预期服务器返回的数据类型，可用类型有：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XML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、</a:t>
                      </a:r>
                      <a:r>
                        <a:rPr kumimoji="0" lang="pt-BR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HTML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、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Script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、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JSON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、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JSONP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、</a:t>
                      </a:r>
                      <a:r>
                        <a:rPr kumimoji="0" lang="pt-B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text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7336" marR="6733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" name="组合 71"/>
          <p:cNvGrpSpPr/>
          <p:nvPr/>
        </p:nvGrpSpPr>
        <p:grpSpPr>
          <a:xfrm>
            <a:off x="1761398" y="827012"/>
            <a:ext cx="1000132" cy="400110"/>
            <a:chOff x="1000100" y="1801286"/>
            <a:chExt cx="1000132" cy="400110"/>
          </a:xfrm>
        </p:grpSpPr>
        <p:pic>
          <p:nvPicPr>
            <p:cNvPr id="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AutoShape 21"/>
          <p:cNvSpPr>
            <a:spLocks noChangeArrowheads="1"/>
          </p:cNvSpPr>
          <p:nvPr/>
        </p:nvSpPr>
        <p:spPr bwMode="auto">
          <a:xfrm>
            <a:off x="2248764" y="1428736"/>
            <a:ext cx="7715304" cy="483989"/>
          </a:xfrm>
          <a:prstGeom prst="roundRect">
            <a:avLst>
              <a:gd name="adj" fmla="val 887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pt-BR" altLang="zh-CN" sz="2400" b="1" kern="0" dirty="0" smtClean="0"/>
              <a:t>$.post(url,data,success(resp,status,xhr), dataType);</a:t>
            </a:r>
            <a:endParaRPr lang="zh-CN" altLang="en-US" sz="2400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1167769347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$.post() 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用法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14:23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823118" y="1268413"/>
            <a:ext cx="7319963" cy="3017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3"/>
              </a:buBlip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使用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$.post()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实现异步交互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None/>
              <a:tabLst/>
              <a:defRPr/>
            </a:pPr>
            <a:endParaRPr lang="en-US" altLang="zh-CN" sz="2800" b="1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11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None/>
              <a:tabLst/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以上代码等价于</a:t>
            </a:r>
            <a:endParaRPr lang="en-US" altLang="zh-CN" sz="2800" b="1" kern="0" dirty="0" smtClean="0">
              <a:latin typeface="+mn-lt"/>
              <a:ea typeface="+mn-ea"/>
            </a:endParaRPr>
          </a:p>
        </p:txBody>
      </p:sp>
      <p:grpSp>
        <p:nvGrpSpPr>
          <p:cNvPr id="7" name="组合 70"/>
          <p:cNvGrpSpPr/>
          <p:nvPr/>
        </p:nvGrpSpPr>
        <p:grpSpPr>
          <a:xfrm>
            <a:off x="2134138" y="857232"/>
            <a:ext cx="1000132" cy="414475"/>
            <a:chOff x="1000100" y="2528843"/>
            <a:chExt cx="1000132" cy="414475"/>
          </a:xfrm>
        </p:grpSpPr>
        <p:pic>
          <p:nvPicPr>
            <p:cNvPr id="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0" name="AutoShape 21"/>
          <p:cNvSpPr>
            <a:spLocks noChangeArrowheads="1"/>
          </p:cNvSpPr>
          <p:nvPr/>
        </p:nvSpPr>
        <p:spPr bwMode="auto">
          <a:xfrm>
            <a:off x="3323184" y="1857364"/>
            <a:ext cx="6286544" cy="96797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85750" indent="-285750" algn="l" defTabSz="723900" eaLnBrk="0" hangingPunct="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$.post(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url,data,function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(result) {</a:t>
            </a:r>
          </a:p>
          <a:p>
            <a:pPr marL="285750" indent="-285750" algn="l" defTabSz="723900" eaLnBrk="0" hangingPunct="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省略将服务器返回的数据显示到页面的代码</a:t>
            </a:r>
          </a:p>
          <a:p>
            <a:pPr marL="285750" indent="-285750" algn="l" defTabSz="723900" eaLnBrk="0" hangingPunct="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});</a:t>
            </a:r>
          </a:p>
        </p:txBody>
      </p:sp>
      <p:sp>
        <p:nvSpPr>
          <p:cNvPr id="11" name="AutoShape 21"/>
          <p:cNvSpPr>
            <a:spLocks noChangeArrowheads="1"/>
          </p:cNvSpPr>
          <p:nvPr/>
        </p:nvSpPr>
        <p:spPr bwMode="auto">
          <a:xfrm>
            <a:off x="3332708" y="3571876"/>
            <a:ext cx="6286544" cy="2308324"/>
          </a:xfrm>
          <a:prstGeom prst="roundRect">
            <a:avLst>
              <a:gd name="adj" fmla="val 47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85750" indent="-285750" algn="l" defTabSz="723900" eaLnBrk="0" hangingPunct="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$.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ajax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({</a:t>
            </a:r>
          </a:p>
          <a:p>
            <a:pPr marL="285750" indent="-285750" algn="l" defTabSz="723900" eaLnBrk="0" hangingPunct="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url:url,</a:t>
            </a:r>
          </a:p>
          <a:p>
            <a:pPr marL="285750" indent="-285750" algn="l" defTabSz="723900" eaLnBrk="0" hangingPunct="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data:data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,</a:t>
            </a:r>
          </a:p>
          <a:p>
            <a:pPr marL="285750" indent="-285750" algn="l" defTabSz="723900" eaLnBrk="0" hangingPunct="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type:"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post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",</a:t>
            </a:r>
          </a:p>
          <a:p>
            <a:pPr marL="285750" indent="-285750" algn="l" defTabSz="723900" eaLnBrk="0" hangingPunct="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success: function(result) {</a:t>
            </a:r>
          </a:p>
          <a:p>
            <a:pPr marL="285750" indent="-285750" algn="l" defTabSz="723900" eaLnBrk="0" hangingPunct="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	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省略代码</a:t>
            </a:r>
          </a:p>
          <a:p>
            <a:pPr marL="285750" indent="-285750" algn="l" defTabSz="723900" eaLnBrk="0" hangingPunct="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  <a:p>
            <a:pPr marL="285750" indent="-285750" algn="l" defTabSz="723900" eaLnBrk="0" hangingPunct="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34889841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2252911" y="3976365"/>
            <a:ext cx="8568952" cy="110799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7200" b="1" kern="5000" spc="600" dirty="0">
                <a:solidFill>
                  <a:srgbClr val="1F497D"/>
                </a:solidFill>
                <a:cs typeface="Arial" panose="020B0604020202020204" pitchFamily="34" charset="0"/>
              </a:rPr>
              <a:t>让</a:t>
            </a:r>
            <a:r>
              <a:rPr lang="zh-CN" altLang="en-US" sz="7200" b="1" kern="5000" spc="600" dirty="0" smtClean="0">
                <a:solidFill>
                  <a:srgbClr val="1F497D"/>
                </a:solidFill>
                <a:cs typeface="Arial" panose="020B0604020202020204" pitchFamily="34" charset="0"/>
              </a:rPr>
              <a:t>我们一起成长</a:t>
            </a:r>
            <a:endParaRPr lang="zh-CN" altLang="en-US" sz="7200" b="1" kern="5000" spc="600" dirty="0">
              <a:solidFill>
                <a:srgbClr val="1F497D"/>
              </a:solidFill>
              <a:cs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2612951" y="5272509"/>
            <a:ext cx="7814702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" dirty="0" smtClean="0">
                <a:solidFill>
                  <a:srgbClr val="1F497D"/>
                </a:solidFill>
                <a:cs typeface="Arial" panose="020B0604020202020204" pitchFamily="34" charset="0"/>
              </a:rPr>
              <a:t>THANK  YOU </a:t>
            </a:r>
            <a:endParaRPr lang="zh-CN" altLang="en-US" sz="2000" dirty="0">
              <a:solidFill>
                <a:srgbClr val="1F497D"/>
              </a:solidFill>
              <a:cs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79123" y="5128493"/>
            <a:ext cx="771652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5015358" y="663997"/>
            <a:ext cx="2828034" cy="2828034"/>
            <a:chOff x="1705099" y="2564904"/>
            <a:chExt cx="1800200" cy="1800200"/>
          </a:xfrm>
        </p:grpSpPr>
        <p:sp>
          <p:nvSpPr>
            <p:cNvPr id="9" name="椭圆 8"/>
            <p:cNvSpPr/>
            <p:nvPr/>
          </p:nvSpPr>
          <p:spPr>
            <a:xfrm>
              <a:off x="1705099" y="2564904"/>
              <a:ext cx="1800200" cy="1800200"/>
            </a:xfrm>
            <a:prstGeom prst="ellipse">
              <a:avLst/>
            </a:prstGeom>
            <a:solidFill>
              <a:srgbClr val="1F497D"/>
            </a:solidFill>
            <a:ln>
              <a:noFill/>
            </a:ln>
            <a:effectLst>
              <a:outerShdw blurRad="444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latin typeface="Impact MT Std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03050" y="2662855"/>
              <a:ext cx="1604298" cy="1604298"/>
            </a:xfrm>
            <a:prstGeom prst="ellipse">
              <a:avLst/>
            </a:prstGeom>
            <a:blipFill>
              <a:blip r:embed="rId3" cstate="print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latin typeface="Impact MT Std" pitchFamily="34" charset="0"/>
              </a:endParaRPr>
            </a:p>
          </p:txBody>
        </p:sp>
      </p:grpSp>
      <p:sp>
        <p:nvSpPr>
          <p:cNvPr id="11" name="TextBox 58"/>
          <p:cNvSpPr txBox="1"/>
          <p:nvPr/>
        </p:nvSpPr>
        <p:spPr>
          <a:xfrm>
            <a:off x="5007216" y="1592550"/>
            <a:ext cx="2844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FFC000"/>
                </a:solidFill>
                <a:latin typeface="Impact MT Std" pitchFamily="34" charset="0"/>
                <a:ea typeface="微软雅黑" panose="020B0503020204020204" pitchFamily="34" charset="-122"/>
              </a:rPr>
              <a:t>UESTC</a:t>
            </a:r>
            <a:endParaRPr lang="zh-CN" altLang="en-US" sz="6000" b="1" dirty="0">
              <a:solidFill>
                <a:srgbClr val="FFC00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flipH="1">
            <a:off x="3377380" y="2638054"/>
            <a:ext cx="417953" cy="417953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 flipH="1">
            <a:off x="4797192" y="2761804"/>
            <a:ext cx="275632" cy="2756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2406627" y="2375543"/>
            <a:ext cx="344324" cy="34432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 flipH="1">
            <a:off x="8142121" y="2471531"/>
            <a:ext cx="580544" cy="580546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 flipH="1">
            <a:off x="4138780" y="2146251"/>
            <a:ext cx="564888" cy="564890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 flipH="1">
            <a:off x="8626501" y="2153960"/>
            <a:ext cx="275632" cy="2756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 flipH="1">
            <a:off x="7466705" y="3028800"/>
            <a:ext cx="275632" cy="275632"/>
          </a:xfrm>
          <a:prstGeom prst="ellipse">
            <a:avLst/>
          </a:prstGeom>
          <a:solidFill>
            <a:srgbClr val="1F497D"/>
          </a:solidFill>
          <a:ln w="28575" cap="flat">
            <a:solidFill>
              <a:schemeClr val="tx1">
                <a:alpha val="55000"/>
              </a:schemeClr>
            </a:solidFill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 flipH="1">
            <a:off x="9548483" y="2569364"/>
            <a:ext cx="417953" cy="417953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67C8-A616-4D5A-AB61-0B49DD794AD7}" type="datetime10">
              <a:rPr lang="zh-CN" altLang="en-US" smtClean="0"/>
              <a:t>14:23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2308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6" grpId="1"/>
      <p:bldP spid="11" grpId="0"/>
      <p:bldP spid="12" grpId="0" animBg="1"/>
      <p:bldP spid="13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认识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JSON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14:40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101506" y="1168053"/>
            <a:ext cx="7645398" cy="50101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pt-BR" smtClean="0"/>
              <a:t>JSON</a:t>
            </a:r>
            <a:r>
              <a:rPr lang="zh-CN" altLang="en-US" smtClean="0"/>
              <a:t>（</a:t>
            </a:r>
            <a:r>
              <a:rPr lang="pt-BR" smtClean="0"/>
              <a:t>JavaScript  Object  Notation</a:t>
            </a:r>
            <a:r>
              <a:rPr lang="zh-CN" altLang="en-US" smtClean="0"/>
              <a:t>）</a:t>
            </a:r>
            <a:endParaRPr lang="en-US" altLang="zh-CN" smtClean="0"/>
          </a:p>
          <a:p>
            <a:pPr fontAlgn="auto">
              <a:spcAft>
                <a:spcPts val="0"/>
              </a:spcAft>
            </a:pPr>
            <a:r>
              <a:rPr lang="zh-CN" altLang="en-US" smtClean="0"/>
              <a:t>一种轻量级的数据交换格式</a:t>
            </a:r>
            <a:endParaRPr lang="en-US" altLang="zh-CN" smtClean="0"/>
          </a:p>
          <a:p>
            <a:pPr fontAlgn="auto">
              <a:spcAft>
                <a:spcPts val="0"/>
              </a:spcAft>
            </a:pPr>
            <a:r>
              <a:rPr lang="zh-CN" altLang="en-US" smtClean="0"/>
              <a:t>通常用于在客户端和服务器之间传递数据</a:t>
            </a:r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317352" y="3606454"/>
            <a:ext cx="7215238" cy="507831"/>
          </a:xfrm>
          <a:prstGeom prst="roundRect">
            <a:avLst>
              <a:gd name="adj" fmla="val 5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85750" lvl="1" indent="-285750" algn="l" defTabSz="723900" eaLnBrk="0" hangingPunct="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{"id":4,"name":"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梅西</a:t>
            </a:r>
            <a:r>
              <a:rPr lang="pt-BR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","pwd":"6666"}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9" name="组合 70"/>
          <p:cNvGrpSpPr/>
          <p:nvPr/>
        </p:nvGrpSpPr>
        <p:grpSpPr>
          <a:xfrm>
            <a:off x="1401358" y="2977665"/>
            <a:ext cx="1000132" cy="414475"/>
            <a:chOff x="1000100" y="2528843"/>
            <a:chExt cx="1000132" cy="414475"/>
          </a:xfrm>
        </p:grpSpPr>
        <p:pic>
          <p:nvPicPr>
            <p:cNvPr id="1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283873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为什么使用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JSON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14:23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612951" y="1240061"/>
            <a:ext cx="7645398" cy="50101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mtClean="0"/>
              <a:t>JSON</a:t>
            </a:r>
            <a:r>
              <a:rPr lang="zh-CN" altLang="en-US" smtClean="0"/>
              <a:t>出现之前的数据交互方式：</a:t>
            </a:r>
            <a:r>
              <a:rPr lang="en-US" smtClean="0"/>
              <a:t> XML</a:t>
            </a:r>
          </a:p>
          <a:p>
            <a:pPr lvl="1" fontAlgn="auto">
              <a:spcAft>
                <a:spcPts val="0"/>
              </a:spcAft>
            </a:pPr>
            <a:r>
              <a:rPr lang="en-US" smtClean="0"/>
              <a:t>XML</a:t>
            </a:r>
            <a:r>
              <a:rPr lang="zh-CN" altLang="en-US" smtClean="0"/>
              <a:t>难于解析</a:t>
            </a:r>
            <a:endParaRPr lang="en-US" altLang="zh-CN" smtClean="0"/>
          </a:p>
          <a:p>
            <a:pPr lvl="1" fontAlgn="auto">
              <a:spcAft>
                <a:spcPts val="0"/>
              </a:spcAft>
            </a:pPr>
            <a:r>
              <a:rPr lang="zh-CN" altLang="en-US" smtClean="0"/>
              <a:t>体积比较大</a:t>
            </a:r>
            <a:endParaRPr lang="en-US" altLang="zh-CN" smtClean="0"/>
          </a:p>
          <a:p>
            <a:pPr lvl="1" fontAlgn="auto">
              <a:spcAft>
                <a:spcPts val="0"/>
              </a:spcAft>
            </a:pPr>
            <a:r>
              <a:rPr lang="zh-CN" altLang="en-US" smtClean="0"/>
              <a:t>读写不够灵活</a:t>
            </a:r>
            <a:endParaRPr lang="en-US" altLang="zh-CN" smtClean="0"/>
          </a:p>
          <a:p>
            <a:pPr marL="342900" lvl="1" indent="-342900" fontAlgn="auto">
              <a:spcAft>
                <a:spcPts val="0"/>
              </a:spcAft>
              <a:buSzPct val="80000"/>
              <a:buFont typeface="Arial" panose="020B0604020202020204" pitchFamily="34" charset="0"/>
              <a:buBlip>
                <a:blip r:embed="rId3"/>
              </a:buBlip>
              <a:defRPr/>
            </a:pPr>
            <a:r>
              <a:rPr lang="en-US" altLang="zh-CN" sz="2800" smtClean="0"/>
              <a:t>JSON</a:t>
            </a:r>
            <a:r>
              <a:rPr lang="zh-CN" altLang="en-US" sz="2800" smtClean="0"/>
              <a:t>优点</a:t>
            </a:r>
            <a:endParaRPr lang="en-US" altLang="zh-CN" sz="2800" smtClean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mtClean="0"/>
              <a:t>轻量级交互语言</a:t>
            </a:r>
            <a:endParaRPr lang="en-US" altLang="zh-CN" smtClean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mtClean="0"/>
              <a:t>结构简单</a:t>
            </a:r>
            <a:endParaRPr lang="en-US" altLang="zh-CN" smtClean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mtClean="0"/>
              <a:t>易于解析</a:t>
            </a:r>
          </a:p>
          <a:p>
            <a:pPr lvl="1" fontAlgn="auto">
              <a:spcAft>
                <a:spcPts val="0"/>
              </a:spcAft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51099614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JOSN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简介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2-1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14:23</a:t>
            </a:fld>
            <a:endParaRPr lang="zh-CN" altLang="en-US"/>
          </a:p>
        </p:txBody>
      </p:sp>
      <p:grpSp>
        <p:nvGrpSpPr>
          <p:cNvPr id="6" name="组合 71"/>
          <p:cNvGrpSpPr/>
          <p:nvPr/>
        </p:nvGrpSpPr>
        <p:grpSpPr>
          <a:xfrm>
            <a:off x="2251173" y="1857364"/>
            <a:ext cx="1000132" cy="400110"/>
            <a:chOff x="1000100" y="1801286"/>
            <a:chExt cx="1000132" cy="400110"/>
          </a:xfrm>
        </p:grpSpPr>
        <p:pic>
          <p:nvPicPr>
            <p:cNvPr id="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9" name="组合 70"/>
          <p:cNvGrpSpPr/>
          <p:nvPr/>
        </p:nvGrpSpPr>
        <p:grpSpPr>
          <a:xfrm>
            <a:off x="2238473" y="3085963"/>
            <a:ext cx="1000132" cy="414475"/>
            <a:chOff x="1000100" y="2528843"/>
            <a:chExt cx="1000132" cy="414475"/>
          </a:xfrm>
        </p:grpSpPr>
        <p:pic>
          <p:nvPicPr>
            <p:cNvPr id="1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2" name="AutoShape 21"/>
          <p:cNvSpPr>
            <a:spLocks noChangeArrowheads="1"/>
          </p:cNvSpPr>
          <p:nvPr/>
        </p:nvSpPr>
        <p:spPr bwMode="auto">
          <a:xfrm>
            <a:off x="3167167" y="3643314"/>
            <a:ext cx="6286544" cy="400110"/>
          </a:xfrm>
          <a:prstGeom prst="roundRect">
            <a:avLst>
              <a:gd name="adj" fmla="val 99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pt-BR" altLang="en-US" sz="2000" b="1" kern="0" dirty="0" smtClean="0"/>
              <a:t>var person = {"name":"</a:t>
            </a:r>
            <a:r>
              <a:rPr lang="zh-CN" altLang="en-US" sz="2000" b="1" kern="0" dirty="0" smtClean="0"/>
              <a:t>张三</a:t>
            </a:r>
            <a:r>
              <a:rPr lang="pt-BR" altLang="en-US" sz="2000" b="1" kern="0" dirty="0" smtClean="0"/>
              <a:t>","age":30};</a:t>
            </a:r>
            <a:endParaRPr lang="zh-CN" altLang="en-US" sz="2000" b="1" kern="0" dirty="0" smtClean="0"/>
          </a:p>
        </p:txBody>
      </p:sp>
      <p:sp>
        <p:nvSpPr>
          <p:cNvPr id="13" name="AutoShape 21"/>
          <p:cNvSpPr>
            <a:spLocks noChangeArrowheads="1"/>
          </p:cNvSpPr>
          <p:nvPr/>
        </p:nvSpPr>
        <p:spPr bwMode="auto">
          <a:xfrm>
            <a:off x="3167167" y="2528824"/>
            <a:ext cx="6286544" cy="400110"/>
          </a:xfrm>
          <a:prstGeom prst="roundRect">
            <a:avLst>
              <a:gd name="adj" fmla="val 99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pt-BR" altLang="en-US" sz="2000" b="1" kern="0" dirty="0" smtClean="0"/>
              <a:t>var JSON</a:t>
            </a:r>
            <a:r>
              <a:rPr lang="zh-CN" altLang="en-US" sz="2000" b="1" kern="0" dirty="0" smtClean="0"/>
              <a:t>对象</a:t>
            </a:r>
            <a:r>
              <a:rPr lang="pt-BR" altLang="en-US" sz="2000" b="1" kern="0" dirty="0" smtClean="0"/>
              <a:t> = {key:value,key:value,……};</a:t>
            </a:r>
          </a:p>
        </p:txBody>
      </p:sp>
    </p:spTree>
    <p:extLst>
      <p:ext uri="{BB962C8B-B14F-4D97-AF65-F5344CB8AC3E}">
        <p14:creationId xmlns:p14="http://schemas.microsoft.com/office/powerpoint/2010/main" val="144877958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JOSN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简介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2-2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14:23</a:t>
            </a:fld>
            <a:endParaRPr lang="zh-CN" altLang="en-US"/>
          </a:p>
        </p:txBody>
      </p:sp>
      <p:grpSp>
        <p:nvGrpSpPr>
          <p:cNvPr id="6" name="组合 71"/>
          <p:cNvGrpSpPr/>
          <p:nvPr/>
        </p:nvGrpSpPr>
        <p:grpSpPr>
          <a:xfrm>
            <a:off x="1761555" y="1779457"/>
            <a:ext cx="1000132" cy="400110"/>
            <a:chOff x="1000100" y="1801286"/>
            <a:chExt cx="1000132" cy="400110"/>
          </a:xfrm>
        </p:grpSpPr>
        <p:pic>
          <p:nvPicPr>
            <p:cNvPr id="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9" name="组合 70"/>
          <p:cNvGrpSpPr/>
          <p:nvPr/>
        </p:nvGrpSpPr>
        <p:grpSpPr>
          <a:xfrm>
            <a:off x="1748855" y="3008056"/>
            <a:ext cx="1000132" cy="414475"/>
            <a:chOff x="1000100" y="2528843"/>
            <a:chExt cx="1000132" cy="414475"/>
          </a:xfrm>
        </p:grpSpPr>
        <p:pic>
          <p:nvPicPr>
            <p:cNvPr id="1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2" name="AutoShape 21"/>
          <p:cNvSpPr>
            <a:spLocks noChangeArrowheads="1"/>
          </p:cNvSpPr>
          <p:nvPr/>
        </p:nvSpPr>
        <p:spPr bwMode="auto">
          <a:xfrm>
            <a:off x="2677549" y="2450917"/>
            <a:ext cx="6286544" cy="400110"/>
          </a:xfrm>
          <a:prstGeom prst="roundRect">
            <a:avLst>
              <a:gd name="adj" fmla="val 99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85750" indent="-285750" algn="l" defTabSz="723900" eaLnBrk="0" hangingPunct="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en-US" sz="2000" b="1" kern="0" dirty="0" smtClean="0"/>
              <a:t>var JSON</a:t>
            </a:r>
            <a:r>
              <a:rPr lang="zh-CN" altLang="en-US" sz="2000" b="1" kern="0" dirty="0" smtClean="0"/>
              <a:t>数组</a:t>
            </a:r>
            <a:r>
              <a:rPr lang="pt-BR" altLang="en-US" sz="2000" b="1" kern="0" dirty="0" smtClean="0"/>
              <a:t> = [value,value,……];</a:t>
            </a:r>
            <a:endParaRPr lang="pt-BR" altLang="zh-CN" sz="2000" b="1" kern="0" dirty="0" smtClean="0"/>
          </a:p>
        </p:txBody>
      </p:sp>
      <p:sp>
        <p:nvSpPr>
          <p:cNvPr id="13" name="AutoShape 21"/>
          <p:cNvSpPr>
            <a:spLocks noChangeArrowheads="1"/>
          </p:cNvSpPr>
          <p:nvPr/>
        </p:nvSpPr>
        <p:spPr bwMode="auto">
          <a:xfrm>
            <a:off x="2677549" y="3565407"/>
            <a:ext cx="6286544" cy="1015663"/>
          </a:xfrm>
          <a:prstGeom prst="roundRect">
            <a:avLst>
              <a:gd name="adj" fmla="val 99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85750" indent="-285750" algn="l" defTabSz="723900" eaLnBrk="0" hangingPunct="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en-US" sz="2000" b="1" kern="0" dirty="0" smtClean="0"/>
              <a:t>var countryArray = ["</a:t>
            </a:r>
            <a:r>
              <a:rPr lang="zh-CN" altLang="en-US" sz="2000" b="1" kern="0" dirty="0" smtClean="0"/>
              <a:t>中国</a:t>
            </a:r>
            <a:r>
              <a:rPr lang="pt-BR" altLang="en-US" sz="2000" b="1" kern="0" dirty="0" smtClean="0"/>
              <a:t>","</a:t>
            </a:r>
            <a:r>
              <a:rPr lang="zh-CN" altLang="en-US" sz="2000" b="1" kern="0" dirty="0" smtClean="0"/>
              <a:t>美国</a:t>
            </a:r>
            <a:r>
              <a:rPr lang="pt-BR" altLang="en-US" sz="2000" b="1" kern="0" dirty="0" smtClean="0"/>
              <a:t>","</a:t>
            </a:r>
            <a:r>
              <a:rPr lang="zh-CN" altLang="en-US" sz="2000" b="1" kern="0" dirty="0" smtClean="0"/>
              <a:t>俄罗斯</a:t>
            </a:r>
            <a:r>
              <a:rPr lang="pt-BR" altLang="en-US" sz="2000" b="1" kern="0" dirty="0" smtClean="0"/>
              <a:t>"];</a:t>
            </a:r>
            <a:endParaRPr lang="en-US" altLang="en-US" sz="2000" b="1" kern="0" dirty="0" smtClean="0"/>
          </a:p>
          <a:p>
            <a:pPr marL="285750" indent="-285750" algn="l" defTabSz="723900" eaLnBrk="0" hangingPunct="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en-US" sz="2000" b="1" kern="0" dirty="0" smtClean="0"/>
              <a:t>var personArray = [{"name":"</a:t>
            </a:r>
            <a:r>
              <a:rPr lang="zh-CN" altLang="en-US" sz="2000" b="1" kern="0" dirty="0" smtClean="0"/>
              <a:t>张三</a:t>
            </a:r>
            <a:r>
              <a:rPr lang="pt-BR" altLang="en-US" sz="2000" b="1" kern="0" dirty="0" smtClean="0"/>
              <a:t>","age":30},</a:t>
            </a:r>
          </a:p>
          <a:p>
            <a:pPr marL="285750" indent="-285750" algn="l" defTabSz="723900" eaLnBrk="0" hangingPunct="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en-US" sz="2000" b="1" kern="0" dirty="0" smtClean="0"/>
              <a:t>	{"name":"</a:t>
            </a:r>
            <a:r>
              <a:rPr lang="zh-CN" altLang="en-US" sz="2000" b="1" kern="0" dirty="0" smtClean="0"/>
              <a:t>李四</a:t>
            </a:r>
            <a:r>
              <a:rPr lang="pt-BR" altLang="en-US" sz="2000" b="1" kern="0" dirty="0" smtClean="0"/>
              <a:t>","age":40}]</a:t>
            </a:r>
            <a:endParaRPr lang="zh-CN" altLang="en-US" sz="2000" b="1" kern="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461703" y="1198443"/>
            <a:ext cx="7645398" cy="501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5"/>
              </a:buBlip>
            </a:pPr>
            <a:r>
              <a:rPr lang="en-US" altLang="en-US" sz="2800" b="1" kern="0" dirty="0" smtClean="0"/>
              <a:t>JSON</a:t>
            </a:r>
            <a:r>
              <a:rPr lang="zh-CN" altLang="en-US" sz="2800" b="1" kern="0" dirty="0" smtClean="0"/>
              <a:t>数组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5378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定义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JSON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对象和数组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2-1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14:23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93594" y="1299140"/>
            <a:ext cx="7645398" cy="50101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mtClean="0"/>
              <a:t>定义</a:t>
            </a:r>
            <a:r>
              <a:rPr lang="en-US" altLang="zh-CN" smtClean="0"/>
              <a:t>JSON</a:t>
            </a:r>
            <a:r>
              <a:rPr lang="zh-CN" altLang="en-US" smtClean="0"/>
              <a:t>格式数据并在页面输出</a:t>
            </a:r>
            <a:endParaRPr lang="zh-CN" altLang="en-US" dirty="0"/>
          </a:p>
        </p:txBody>
      </p:sp>
      <p:pic>
        <p:nvPicPr>
          <p:cNvPr id="7" name="Picture 2" descr="定义JSON格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142" y="2165905"/>
            <a:ext cx="2667000" cy="3219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8" name="组合 72"/>
          <p:cNvGrpSpPr/>
          <p:nvPr/>
        </p:nvGrpSpPr>
        <p:grpSpPr>
          <a:xfrm>
            <a:off x="2193446" y="880021"/>
            <a:ext cx="986586" cy="422603"/>
            <a:chOff x="1000100" y="1173499"/>
            <a:chExt cx="986586" cy="422603"/>
          </a:xfrm>
        </p:grpSpPr>
        <p:pic>
          <p:nvPicPr>
            <p:cNvPr id="9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30465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定义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JSON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对象和数组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2-2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14:23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317530" y="1276351"/>
            <a:ext cx="7645398" cy="50101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mtClean="0"/>
              <a:t>定义</a:t>
            </a:r>
            <a:r>
              <a:rPr lang="pt-BR" smtClean="0"/>
              <a:t>JSON</a:t>
            </a:r>
            <a:r>
              <a:rPr lang="zh-CN" altLang="en-US" smtClean="0"/>
              <a:t>格式的</a:t>
            </a:r>
            <a:r>
              <a:rPr lang="pt-BR" smtClean="0"/>
              <a:t>user</a:t>
            </a:r>
            <a:r>
              <a:rPr lang="zh-CN" altLang="en-US" smtClean="0"/>
              <a:t>对象，并在</a:t>
            </a:r>
            <a:r>
              <a:rPr lang="pt-BR" smtClean="0"/>
              <a:t>id</a:t>
            </a:r>
            <a:r>
              <a:rPr lang="zh-CN" altLang="en-US" smtClean="0"/>
              <a:t>为</a:t>
            </a:r>
            <a:r>
              <a:rPr lang="pt-BR" smtClean="0"/>
              <a:t>objectDiv</a:t>
            </a:r>
            <a:r>
              <a:rPr lang="zh-CN" altLang="en-US" smtClean="0"/>
              <a:t>的</a:t>
            </a:r>
            <a:r>
              <a:rPr lang="pt-BR" smtClean="0"/>
              <a:t>DIV</a:t>
            </a:r>
            <a:r>
              <a:rPr lang="zh-CN" altLang="en-US" smtClean="0"/>
              <a:t>元素中输出</a:t>
            </a:r>
            <a:endParaRPr lang="en-US" altLang="zh-CN" smtClean="0"/>
          </a:p>
          <a:p>
            <a:pPr fontAlgn="auto">
              <a:spcAft>
                <a:spcPts val="0"/>
              </a:spcAft>
            </a:pPr>
            <a:r>
              <a:rPr lang="zh-CN" altLang="en-US" smtClean="0"/>
              <a:t>定义</a:t>
            </a:r>
            <a:r>
              <a:rPr lang="pt-BR" smtClean="0"/>
              <a:t>JSON</a:t>
            </a:r>
            <a:r>
              <a:rPr lang="zh-CN" altLang="en-US" smtClean="0"/>
              <a:t>格式的字符串数组，并在</a:t>
            </a:r>
            <a:r>
              <a:rPr lang="pt-BR" smtClean="0"/>
              <a:t>id</a:t>
            </a:r>
            <a:r>
              <a:rPr lang="zh-CN" altLang="en-US" smtClean="0"/>
              <a:t>为</a:t>
            </a:r>
            <a:r>
              <a:rPr lang="pt-BR" smtClean="0"/>
              <a:t>arrayDiv</a:t>
            </a:r>
            <a:r>
              <a:rPr lang="zh-CN" altLang="en-US" smtClean="0"/>
              <a:t>的</a:t>
            </a:r>
            <a:r>
              <a:rPr lang="pt-BR" smtClean="0"/>
              <a:t>DIV</a:t>
            </a:r>
            <a:r>
              <a:rPr lang="zh-CN" altLang="en-US" smtClean="0"/>
              <a:t>元素中输出</a:t>
            </a:r>
            <a:endParaRPr lang="en-US" altLang="zh-CN" smtClean="0"/>
          </a:p>
          <a:p>
            <a:pPr fontAlgn="auto">
              <a:spcAft>
                <a:spcPts val="0"/>
              </a:spcAft>
            </a:pPr>
            <a:r>
              <a:rPr lang="zh-CN" altLang="en-US" smtClean="0"/>
              <a:t>定义</a:t>
            </a:r>
            <a:r>
              <a:rPr lang="pt-BR" smtClean="0"/>
              <a:t>JSON</a:t>
            </a:r>
            <a:r>
              <a:rPr lang="zh-CN" altLang="en-US" smtClean="0"/>
              <a:t>格式的</a:t>
            </a:r>
            <a:r>
              <a:rPr lang="pt-BR" smtClean="0"/>
              <a:t>user</a:t>
            </a:r>
            <a:r>
              <a:rPr lang="zh-CN" altLang="en-US" smtClean="0"/>
              <a:t>对象数组，并在</a:t>
            </a:r>
            <a:r>
              <a:rPr lang="pt-BR" smtClean="0"/>
              <a:t>id</a:t>
            </a:r>
            <a:r>
              <a:rPr lang="zh-CN" altLang="en-US" smtClean="0"/>
              <a:t>为</a:t>
            </a:r>
            <a:r>
              <a:rPr lang="pt-BR" smtClean="0"/>
              <a:t>objectArrayDiv</a:t>
            </a:r>
            <a:r>
              <a:rPr lang="zh-CN" altLang="en-US" smtClean="0"/>
              <a:t>的</a:t>
            </a:r>
            <a:r>
              <a:rPr lang="pt-BR" smtClean="0"/>
              <a:t>DIV</a:t>
            </a:r>
            <a:r>
              <a:rPr lang="zh-CN" altLang="en-US" smtClean="0"/>
              <a:t>元素中使用</a:t>
            </a:r>
            <a:r>
              <a:rPr lang="pt-BR" smtClean="0"/>
              <a:t>&lt;table&gt;</a:t>
            </a:r>
            <a:r>
              <a:rPr lang="zh-CN" altLang="en-US" smtClean="0"/>
              <a:t>输出</a:t>
            </a:r>
            <a:endParaRPr lang="en-US" altLang="zh-CN" dirty="0" smtClean="0"/>
          </a:p>
        </p:txBody>
      </p:sp>
      <p:grpSp>
        <p:nvGrpSpPr>
          <p:cNvPr id="7" name="组合 10"/>
          <p:cNvGrpSpPr>
            <a:grpSpLocks/>
          </p:cNvGrpSpPr>
          <p:nvPr/>
        </p:nvGrpSpPr>
        <p:grpSpPr bwMode="auto">
          <a:xfrm>
            <a:off x="3319210" y="5786454"/>
            <a:ext cx="5286395" cy="431800"/>
            <a:chOff x="4071935" y="5500702"/>
            <a:chExt cx="5286434" cy="431800"/>
          </a:xfrm>
          <a:solidFill>
            <a:srgbClr val="0070C0"/>
          </a:solidFill>
        </p:grpSpPr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52864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0" name="TextBox 38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38838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演示案例：使用</a:t>
              </a:r>
              <a:r>
                <a:rPr lang="en-US" altLang="zh-CN" b="1" dirty="0" err="1" smtClean="0">
                  <a:solidFill>
                    <a:schemeClr val="bg1"/>
                  </a:solidFill>
                </a:rPr>
                <a:t>jQuery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处理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JSON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数据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69"/>
          <p:cNvGrpSpPr/>
          <p:nvPr/>
        </p:nvGrpSpPr>
        <p:grpSpPr>
          <a:xfrm>
            <a:off x="1630082" y="857232"/>
            <a:ext cx="1000132" cy="446983"/>
            <a:chOff x="1000100" y="3235185"/>
            <a:chExt cx="1000132" cy="446983"/>
          </a:xfrm>
        </p:grpSpPr>
        <p:pic>
          <p:nvPicPr>
            <p:cNvPr id="13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9839519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教育培训课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自定义设计方案">
  <a:themeElements>
    <a:clrScheme name="002通用彩色">
      <a:dk1>
        <a:sysClr val="windowText" lastClr="000000"/>
      </a:dk1>
      <a:lt1>
        <a:sysClr val="window" lastClr="FFFFFF"/>
      </a:lt1>
      <a:dk2>
        <a:srgbClr val="E73E53"/>
      </a:dk2>
      <a:lt2>
        <a:srgbClr val="E7E6E6"/>
      </a:lt2>
      <a:accent1>
        <a:srgbClr val="58A527"/>
      </a:accent1>
      <a:accent2>
        <a:srgbClr val="4F50A0"/>
      </a:accent2>
      <a:accent3>
        <a:srgbClr val="27A0B3"/>
      </a:accent3>
      <a:accent4>
        <a:srgbClr val="E73E53"/>
      </a:accent4>
      <a:accent5>
        <a:srgbClr val="EAAE00"/>
      </a:accent5>
      <a:accent6>
        <a:srgbClr val="58A527"/>
      </a:accent6>
      <a:hlink>
        <a:srgbClr val="4F50A0"/>
      </a:hlink>
      <a:folHlink>
        <a:srgbClr val="27A0B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1575</Words>
  <Application>Microsoft Office PowerPoint</Application>
  <PresentationFormat>自定义</PresentationFormat>
  <Paragraphs>435</Paragraphs>
  <Slides>32</Slides>
  <Notes>32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自定义设计方案</vt:lpstr>
      <vt:lpstr>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教育培训课</dc:title>
  <dc:creator/>
  <cp:lastModifiedBy/>
  <cp:revision>1</cp:revision>
  <dcterms:created xsi:type="dcterms:W3CDTF">2017-04-05T12:38:21Z</dcterms:created>
  <dcterms:modified xsi:type="dcterms:W3CDTF">2018-04-23T06:41:43Z</dcterms:modified>
</cp:coreProperties>
</file>