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5"/>
  </p:notesMasterIdLst>
  <p:sldIdLst>
    <p:sldId id="258" r:id="rId3"/>
    <p:sldId id="312" r:id="rId4"/>
    <p:sldId id="257" r:id="rId5"/>
    <p:sldId id="274" r:id="rId6"/>
    <p:sldId id="273" r:id="rId7"/>
    <p:sldId id="282" r:id="rId8"/>
    <p:sldId id="283" r:id="rId9"/>
    <p:sldId id="339" r:id="rId10"/>
    <p:sldId id="340" r:id="rId11"/>
    <p:sldId id="277" r:id="rId12"/>
    <p:sldId id="279" r:id="rId13"/>
    <p:sldId id="278" r:id="rId14"/>
    <p:sldId id="275" r:id="rId15"/>
    <p:sldId id="341" r:id="rId16"/>
    <p:sldId id="347" r:id="rId17"/>
    <p:sldId id="348" r:id="rId18"/>
    <p:sldId id="287" r:id="rId19"/>
    <p:sldId id="286" r:id="rId20"/>
    <p:sldId id="342" r:id="rId21"/>
    <p:sldId id="288" r:id="rId22"/>
    <p:sldId id="289" r:id="rId23"/>
    <p:sldId id="343" r:id="rId24"/>
    <p:sldId id="346" r:id="rId25"/>
    <p:sldId id="344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272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376FE5-2ADC-4D59-B606-8047E6A9D7E8}">
          <p14:sldIdLst>
            <p14:sldId id="258"/>
            <p14:sldId id="312"/>
          </p14:sldIdLst>
        </p14:section>
        <p14:section name="C#程序结构" id="{DBB77474-52D4-4759-8497-BF0F51B9E986}">
          <p14:sldIdLst>
            <p14:sldId id="257"/>
            <p14:sldId id="274"/>
            <p14:sldId id="273"/>
          </p14:sldIdLst>
        </p14:section>
        <p14:section name="输出" id="{60D8CE83-196D-4253-9522-3C238FABB946}">
          <p14:sldIdLst>
            <p14:sldId id="282"/>
            <p14:sldId id="283"/>
          </p14:sldIdLst>
        </p14:section>
        <p14:section name="字符串" id="{053C0FF4-EED3-49A6-AC42-5B2466C6623E}">
          <p14:sldIdLst>
            <p14:sldId id="339"/>
            <p14:sldId id="340"/>
            <p14:sldId id="277"/>
            <p14:sldId id="279"/>
            <p14:sldId id="278"/>
            <p14:sldId id="275"/>
            <p14:sldId id="341"/>
          </p14:sldIdLst>
        </p14:section>
        <p14:section name="输入" id="{6FA94EDC-78FB-4A2F-8A1C-E2E16BFF7424}">
          <p14:sldIdLst>
            <p14:sldId id="347"/>
            <p14:sldId id="348"/>
          </p14:sldIdLst>
        </p14:section>
        <p14:section name="数组" id="{DA625EE0-7086-47FD-AB11-02D9B04713D2}">
          <p14:sldIdLst>
            <p14:sldId id="287"/>
            <p14:sldId id="286"/>
            <p14:sldId id="342"/>
            <p14:sldId id="288"/>
            <p14:sldId id="289"/>
          </p14:sldIdLst>
        </p14:section>
        <p14:section name="值类型与引用类型" id="{54D5A957-7484-481C-83B8-E93494C6E2FB}">
          <p14:sldIdLst>
            <p14:sldId id="343"/>
            <p14:sldId id="346"/>
            <p14:sldId id="344"/>
          </p14:sldIdLst>
        </p14:section>
        <p14:section name="函数参数传递" id="{FDBBA50C-0629-4246-AA5D-782188730BEB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2" autoAdjust="0"/>
  </p:normalViewPr>
  <p:slideViewPr>
    <p:cSldViewPr>
      <p:cViewPr varScale="1">
        <p:scale>
          <a:sx n="53" d="100"/>
          <a:sy n="53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125BD58-EDE2-4B65-B779-E2B8E8E432A1}" type="datetimeFigureOut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1542E7-AEE3-4E34-A6FF-DF3C1B750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31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问题：怎么输出字符串</a:t>
            </a:r>
            <a:r>
              <a:rPr lang="en-US" altLang="zh-CN" b="1" dirty="0" smtClean="0"/>
              <a:t>{0}</a:t>
            </a:r>
            <a:r>
              <a:rPr lang="zh-CN" altLang="en-US" b="1" dirty="0" smtClean="0"/>
              <a:t>？（不把</a:t>
            </a:r>
            <a:r>
              <a:rPr lang="en-US" altLang="zh-CN" b="1" dirty="0" smtClean="0"/>
              <a:t>{0}</a:t>
            </a:r>
            <a:r>
              <a:rPr lang="zh-CN" altLang="en-US" b="1" dirty="0" smtClean="0"/>
              <a:t>作为占位符）</a:t>
            </a:r>
          </a:p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{{</a:t>
            </a:r>
            <a:r>
              <a:rPr lang="zh-CN" altLang="en-US" b="1" dirty="0" smtClean="0"/>
              <a:t>表示字符</a:t>
            </a:r>
            <a:r>
              <a:rPr lang="en-US" altLang="zh-CN" b="1" dirty="0" smtClean="0"/>
              <a:t>'{'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}}</a:t>
            </a:r>
            <a:r>
              <a:rPr lang="zh-CN" altLang="en-US" b="1" dirty="0" smtClean="0"/>
              <a:t>表示</a:t>
            </a:r>
            <a:r>
              <a:rPr lang="en-US" altLang="zh-CN" b="1" dirty="0" smtClean="0"/>
              <a:t>'}'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问题：怎么输出字符串</a:t>
            </a:r>
            <a:r>
              <a:rPr lang="en-US" altLang="zh-CN" b="1" dirty="0" smtClean="0"/>
              <a:t>{0}</a:t>
            </a:r>
            <a:r>
              <a:rPr lang="zh-CN" altLang="en-US" b="1" dirty="0" smtClean="0"/>
              <a:t>？（不把</a:t>
            </a:r>
            <a:r>
              <a:rPr lang="en-US" altLang="zh-CN" b="1" dirty="0" smtClean="0"/>
              <a:t>{0}</a:t>
            </a:r>
            <a:r>
              <a:rPr lang="zh-CN" altLang="en-US" b="1" dirty="0" smtClean="0"/>
              <a:t>作为占位符）</a:t>
            </a:r>
          </a:p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{{</a:t>
            </a:r>
            <a:r>
              <a:rPr lang="zh-CN" altLang="en-US" b="1" dirty="0" smtClean="0"/>
              <a:t>表示字符</a:t>
            </a:r>
            <a:r>
              <a:rPr lang="en-US" altLang="zh-CN" b="1" dirty="0" smtClean="0"/>
              <a:t>'{'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}}</a:t>
            </a:r>
            <a:r>
              <a:rPr lang="zh-CN" altLang="en-US" b="1" dirty="0" smtClean="0"/>
              <a:t>表示</a:t>
            </a:r>
            <a:r>
              <a:rPr lang="en-US" altLang="zh-CN" b="1" dirty="0" smtClean="0"/>
              <a:t>'}'</a:t>
            </a:r>
          </a:p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1230DE-B976-401F-B4B9-3C2F996FF6DE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2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7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err="1" smtClean="0"/>
              <a:t>Console.WriteLine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object[] values); </a:t>
            </a:r>
            <a:r>
              <a:rPr lang="zh-CN" altLang="en-US" baseline="0" dirty="0" smtClean="0"/>
              <a:t>讲解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542E7-AEE3-4E34-A6FF-DF3C1B750EA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3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C924-3BF5-4C70-B035-FFDD365F7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9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6218E-FD77-4032-B739-C2446A897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6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8901-4F6B-425B-8E59-4C51B53A0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61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3349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0B61-A363-4002-99D7-A90A718F5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63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C6F4-52BE-4B89-A926-4B94ACAF26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094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6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6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97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8C0E0-3DE1-4D92-AA1D-00C0F18CF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54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CB7E5-4A17-46F3-BDAB-5F11E67E7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74B55-3930-4427-BDF6-7D1B12643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79BCB-F446-4816-8647-5D1DC7738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2C31-8F88-4CF1-9219-64129446F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00D7-90E6-4B91-BF3B-018A9402F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5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0B46-6C44-448D-B8D9-AED2F6CF8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8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33" name="Picture 12" descr="서브배경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613"/>
              <a:ext cx="9144000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 descr="서브바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F554442-4B0B-4FAC-96BF-FB1CCE558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1736725" y="4592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b="1" smtClean="0"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2051" name="Group 25"/>
          <p:cNvGrpSpPr>
            <a:grpSpLocks/>
          </p:cNvGrpSpPr>
          <p:nvPr userDrawn="1"/>
        </p:nvGrpSpPr>
        <p:grpSpPr bwMode="auto">
          <a:xfrm>
            <a:off x="0" y="1670050"/>
            <a:ext cx="9144000" cy="5143500"/>
            <a:chOff x="0" y="1052"/>
            <a:chExt cx="5760" cy="3240"/>
          </a:xfrm>
        </p:grpSpPr>
        <p:pic>
          <p:nvPicPr>
            <p:cNvPr id="2052" name="그림 34" descr="Open.png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"/>
              <a:ext cx="5760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17" descr="빌딩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1"/>
              <a:ext cx="1247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18" descr="컴퓨터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387"/>
              <a:ext cx="17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707634" y="1384300"/>
            <a:ext cx="32816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lang="en-US" altLang="zh-CN" sz="4800" b="1" dirty="0" smtClean="0">
                <a:latin typeface="楷体_GB2312" pitchFamily="49" charset="-122"/>
                <a:ea typeface="楷体_GB2312" pitchFamily="49" charset="-122"/>
              </a:rPr>
              <a:t>C#</a:t>
            </a:r>
            <a:r>
              <a:rPr lang="zh-CN" altLang="en-US" sz="4800" b="1" dirty="0" smtClean="0">
                <a:latin typeface="楷体_GB2312" pitchFamily="49" charset="-122"/>
                <a:ea typeface="楷体_GB2312" pitchFamily="49" charset="-122"/>
              </a:rPr>
              <a:t>程</a:t>
            </a:r>
            <a:r>
              <a:rPr lang="zh-CN" altLang="en-US" sz="4800" b="1" dirty="0">
                <a:latin typeface="楷体_GB2312" pitchFamily="49" charset="-122"/>
                <a:ea typeface="楷体_GB2312" pitchFamily="49" charset="-122"/>
              </a:rPr>
              <a:t>序设计</a:t>
            </a:r>
            <a:endParaRPr lang="en-US" altLang="zh-CN" sz="4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657600" y="3581400"/>
            <a:ext cx="3486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过渡到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C#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类型（续）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81000" y="1219200"/>
            <a:ext cx="8537575" cy="15700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 </a:t>
            </a:r>
            <a:r>
              <a:rPr lang="en-US" altLang="zh-CN" sz="2400">
                <a:ea typeface="宋体" pitchFamily="2" charset="-122"/>
              </a:rPr>
              <a:t>s1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= "</a:t>
            </a:r>
            <a:r>
              <a:rPr lang="zh-CN" altLang="en-US" sz="2400">
                <a:ea typeface="宋体" pitchFamily="2" charset="-122"/>
              </a:rPr>
              <a:t>你好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s2 = "</a:t>
            </a:r>
            <a:r>
              <a:rPr lang="zh-CN" altLang="en-US" sz="2400">
                <a:ea typeface="宋体" pitchFamily="2" charset="-122"/>
              </a:rPr>
              <a:t>世界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s2 = s1 + ",</a:t>
            </a:r>
            <a:r>
              <a:rPr lang="zh-CN" altLang="en-US" sz="2400">
                <a:ea typeface="宋体" pitchFamily="2" charset="-122"/>
              </a:rPr>
              <a:t>美丽的</a:t>
            </a:r>
            <a:r>
              <a:rPr lang="en-US" altLang="zh-CN" sz="2400">
                <a:ea typeface="宋体" pitchFamily="2" charset="-122"/>
              </a:rPr>
              <a:t>"  + s2 + "!";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s1 = 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                                                   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s2 = 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你好，美丽的世界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! "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66713" y="2743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可以用</a:t>
            </a:r>
            <a:r>
              <a:rPr lang="en-US" altLang="zh-CN" sz="2800" kern="0" dirty="0" smtClean="0"/>
              <a:t>+</a:t>
            </a:r>
            <a:r>
              <a:rPr lang="zh-CN" altLang="en-US" sz="2800" kern="0" dirty="0" smtClean="0"/>
              <a:t>将字符串和整型、实数、字符连接。</a:t>
            </a:r>
            <a:endParaRPr lang="zh-CN" altLang="en-US" sz="2800" kern="0" dirty="0"/>
          </a:p>
        </p:txBody>
      </p:sp>
      <p:sp>
        <p:nvSpPr>
          <p:cNvPr id="8198" name="TextBox 10"/>
          <p:cNvSpPr txBox="1">
            <a:spLocks noChangeArrowheads="1"/>
          </p:cNvSpPr>
          <p:nvPr/>
        </p:nvSpPr>
        <p:spPr bwMode="auto">
          <a:xfrm>
            <a:off x="381000" y="3268663"/>
            <a:ext cx="8537575" cy="26781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smtClean="0">
                <a:ea typeface="宋体" pitchFamily="2" charset="-122"/>
              </a:rPr>
              <a:t>2015;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s1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= "</a:t>
            </a:r>
            <a:r>
              <a:rPr lang="zh-CN" altLang="en-US" sz="2400" dirty="0">
                <a:ea typeface="宋体" pitchFamily="2" charset="-122"/>
              </a:rPr>
              <a:t>我是</a:t>
            </a:r>
            <a:r>
              <a:rPr lang="en-US" altLang="zh-CN" sz="2400" dirty="0">
                <a:ea typeface="宋体" pitchFamily="2" charset="-122"/>
              </a:rPr>
              <a:t>"  +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+ "</a:t>
            </a:r>
            <a:r>
              <a:rPr lang="zh-CN" altLang="en-US" sz="2400" dirty="0">
                <a:ea typeface="宋体" pitchFamily="2" charset="-122"/>
              </a:rPr>
              <a:t>级学生</a:t>
            </a:r>
            <a:r>
              <a:rPr lang="en-US" altLang="zh-CN" sz="2400" dirty="0">
                <a:ea typeface="宋体" pitchFamily="2" charset="-122"/>
              </a:rPr>
              <a:t>";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s1 = "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我是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2015</a:t>
            </a:r>
            <a:r>
              <a:rPr lang="zh-CN" altLang="en-US" sz="2400" dirty="0" smtClean="0">
                <a:solidFill>
                  <a:srgbClr val="00B050"/>
                </a:solidFill>
                <a:ea typeface="宋体" pitchFamily="2" charset="-122"/>
              </a:rPr>
              <a:t>级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学生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double</a:t>
            </a:r>
            <a:r>
              <a:rPr lang="en-US" altLang="zh-CN" sz="2400" dirty="0">
                <a:ea typeface="宋体" pitchFamily="2" charset="-122"/>
              </a:rPr>
              <a:t> d = 3.14;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s1 = "</a:t>
            </a:r>
            <a:r>
              <a:rPr lang="zh-CN" altLang="en-US" sz="2400" dirty="0">
                <a:ea typeface="宋体" pitchFamily="2" charset="-122"/>
              </a:rPr>
              <a:t>圆周率约等于</a:t>
            </a:r>
            <a:r>
              <a:rPr lang="en-US" altLang="zh-CN" sz="2400" dirty="0">
                <a:ea typeface="宋体" pitchFamily="2" charset="-122"/>
              </a:rPr>
              <a:t>" + d; 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s1 = "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圆周率约等于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3.14";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c1 = '?', c2 = '!';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s1 = "</a:t>
            </a:r>
            <a:r>
              <a:rPr lang="zh-CN" altLang="en-US" sz="2400" dirty="0">
                <a:ea typeface="宋体" pitchFamily="2" charset="-122"/>
              </a:rPr>
              <a:t>好</a:t>
            </a:r>
            <a:r>
              <a:rPr lang="en-US" altLang="zh-CN" sz="2400" dirty="0">
                <a:ea typeface="宋体" pitchFamily="2" charset="-122"/>
              </a:rPr>
              <a:t>" + c1 + "</a:t>
            </a:r>
            <a:r>
              <a:rPr lang="zh-CN" altLang="en-US" sz="2400" dirty="0">
                <a:ea typeface="宋体" pitchFamily="2" charset="-122"/>
              </a:rPr>
              <a:t>好</a:t>
            </a:r>
            <a:r>
              <a:rPr lang="en-US" altLang="zh-CN" sz="2400" dirty="0">
                <a:ea typeface="宋体" pitchFamily="2" charset="-122"/>
              </a:rPr>
              <a:t>" + c2;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s1 = "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好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?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好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!"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s1 = "" +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s1 = "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2015";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将整型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的值转换成字符串</a:t>
            </a: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62000" y="6056313"/>
            <a:ext cx="5030630" cy="704850"/>
            <a:chOff x="762000" y="6056916"/>
            <a:chExt cx="5030452" cy="703899"/>
          </a:xfrm>
        </p:grpSpPr>
        <p:sp>
          <p:nvSpPr>
            <p:cNvPr id="8200" name="TextBox 7"/>
            <p:cNvSpPr txBox="1">
              <a:spLocks noChangeArrowheads="1"/>
            </p:cNvSpPr>
            <p:nvPr/>
          </p:nvSpPr>
          <p:spPr bwMode="auto">
            <a:xfrm>
              <a:off x="1313499" y="6178034"/>
              <a:ext cx="4478953" cy="46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ea typeface="宋体" pitchFamily="2" charset="-122"/>
                </a:rPr>
                <a:t>上述功</a:t>
              </a:r>
              <a:r>
                <a:rPr lang="zh-CN" altLang="en-US" sz="2400" dirty="0" smtClean="0">
                  <a:ea typeface="宋体" pitchFamily="2" charset="-122"/>
                </a:rPr>
                <a:t>能如</a:t>
              </a:r>
              <a:r>
                <a:rPr lang="zh-CN" altLang="en-US" sz="2400" dirty="0">
                  <a:ea typeface="宋体" pitchFamily="2" charset="-122"/>
                </a:rPr>
                <a:t>何用</a:t>
              </a:r>
              <a:r>
                <a:rPr lang="en-US" altLang="zh-CN" sz="2400" dirty="0">
                  <a:ea typeface="宋体" pitchFamily="2" charset="-122"/>
                </a:rPr>
                <a:t>C</a:t>
              </a:r>
              <a:r>
                <a:rPr lang="en-US" altLang="zh-CN" sz="2400" dirty="0" smtClean="0">
                  <a:ea typeface="宋体" pitchFamily="2" charset="-122"/>
                </a:rPr>
                <a:t>++</a:t>
              </a:r>
              <a:r>
                <a:rPr lang="zh-CN" altLang="en-US" sz="2400" dirty="0" smtClean="0">
                  <a:ea typeface="宋体" pitchFamily="2" charset="-122"/>
                </a:rPr>
                <a:t>代码实</a:t>
              </a:r>
              <a:r>
                <a:rPr lang="zh-CN" altLang="en-US" sz="2400" dirty="0">
                  <a:ea typeface="宋体" pitchFamily="2" charset="-122"/>
                </a:rPr>
                <a:t>现？</a:t>
              </a:r>
            </a:p>
          </p:txBody>
        </p:sp>
        <p:pic>
          <p:nvPicPr>
            <p:cNvPr id="820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6056916"/>
              <a:ext cx="703899" cy="70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字符串与其它类型转换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838200"/>
            <a:ext cx="9172575" cy="533400"/>
          </a:xfrm>
        </p:spPr>
        <p:txBody>
          <a:bodyPr/>
          <a:lstStyle/>
          <a:p>
            <a:r>
              <a:rPr lang="en-US" altLang="zh-CN" sz="2800" smtClean="0"/>
              <a:t>Convert</a:t>
            </a:r>
            <a:r>
              <a:rPr lang="zh-CN" altLang="en-US" sz="2800" smtClean="0"/>
              <a:t>类提供一系列方法将字符串转换成其它类型。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04800" y="1425575"/>
            <a:ext cx="8461375" cy="27098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 dirty="0">
                <a:ea typeface="宋体" pitchFamily="2" charset="-122"/>
              </a:rPr>
              <a:t> s = "2015"; </a:t>
            </a: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= Convert.toInt32(s);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将字符串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s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转换成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32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位整数（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字节</a:t>
            </a:r>
            <a:r>
              <a:rPr lang="en-US" altLang="zh-CN" sz="2400" dirty="0" err="1">
                <a:solidFill>
                  <a:srgbClr val="00B050"/>
                </a:solidFill>
                <a:ea typeface="宋体" pitchFamily="2" charset="-122"/>
              </a:rPr>
              <a:t>int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类型），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= 2015;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也可以写成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Convert.toInt32(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"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2015");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下同。</a:t>
            </a: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double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d = </a:t>
            </a:r>
            <a:r>
              <a:rPr lang="en-US" altLang="zh-CN" sz="2400" dirty="0" err="1">
                <a:ea typeface="宋体" pitchFamily="2" charset="-122"/>
              </a:rPr>
              <a:t>Convert.toDouble</a:t>
            </a:r>
            <a:r>
              <a:rPr lang="en-US" altLang="zh-CN" sz="2400" dirty="0">
                <a:ea typeface="宋体" pitchFamily="2" charset="-122"/>
              </a:rPr>
              <a:t>("3.14"); 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d = 3.14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 = </a:t>
            </a:r>
            <a:r>
              <a:rPr lang="en-US" altLang="zh-CN" sz="2400" dirty="0" err="1">
                <a:ea typeface="宋体" pitchFamily="2" charset="-122"/>
              </a:rPr>
              <a:t>Convert.toChar</a:t>
            </a:r>
            <a:r>
              <a:rPr lang="en-US" altLang="zh-CN" sz="2400" dirty="0">
                <a:ea typeface="宋体" pitchFamily="2" charset="-122"/>
              </a:rPr>
              <a:t>("A");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c = 'A';</a:t>
            </a:r>
            <a:endParaRPr lang="zh-CN" altLang="en-US" sz="2400" dirty="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6200" y="4181475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也可以使用类型的</a:t>
            </a:r>
            <a:r>
              <a:rPr lang="en-US" altLang="zh-CN" sz="2800" kern="0" dirty="0" smtClean="0"/>
              <a:t>Parse</a:t>
            </a:r>
            <a:r>
              <a:rPr lang="zh-CN" altLang="en-US" sz="2800" kern="0" dirty="0" smtClean="0"/>
              <a:t>方法进行转换。</a:t>
            </a:r>
            <a:endParaRPr lang="zh-CN" altLang="en-US" sz="2800" kern="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319088" y="4714875"/>
            <a:ext cx="8461375" cy="1422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lang="en-US" altLang="zh-CN" sz="2400">
                <a:ea typeface="宋体" pitchFamily="2" charset="-122"/>
              </a:rPr>
              <a:t>i =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.Parse("2015");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i = 2015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double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d =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double</a:t>
            </a:r>
            <a:r>
              <a:rPr lang="en-US" altLang="zh-CN" sz="2400">
                <a:ea typeface="宋体" pitchFamily="2" charset="-122"/>
              </a:rPr>
              <a:t>.Parse("3.14");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d = 3.14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>
                <a:ea typeface="宋体" pitchFamily="2" charset="-122"/>
              </a:rPr>
              <a:t> c =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>
                <a:ea typeface="宋体" pitchFamily="2" charset="-122"/>
              </a:rPr>
              <a:t>.Parse("A");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c = 'A'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类型（续）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zh-CN" altLang="en-US" sz="2800" dirty="0" smtClean="0"/>
              <a:t>与</a:t>
            </a:r>
            <a:r>
              <a:rPr lang="en-US" altLang="zh-CN" sz="2800" dirty="0" err="1" smtClean="0"/>
              <a:t>c++</a:t>
            </a:r>
            <a:r>
              <a:rPr lang="zh-CN" altLang="en-US" sz="2800" dirty="0" smtClean="0"/>
              <a:t>一样，</a:t>
            </a:r>
            <a:r>
              <a:rPr lang="en-US" altLang="zh-CN" sz="2800" dirty="0" smtClean="0">
                <a:solidFill>
                  <a:srgbClr val="0000FF"/>
                </a:solidFill>
              </a:rPr>
              <a:t>\</a:t>
            </a:r>
            <a:r>
              <a:rPr lang="zh-CN" altLang="en-US" sz="2800" dirty="0" smtClean="0">
                <a:solidFill>
                  <a:srgbClr val="0000FF"/>
                </a:solidFill>
              </a:rPr>
              <a:t>是转移字符</a:t>
            </a:r>
            <a:r>
              <a:rPr lang="zh-CN" altLang="en-US" sz="2800" dirty="0" smtClean="0"/>
              <a:t>，例如</a:t>
            </a:r>
            <a:r>
              <a:rPr lang="en-US" altLang="zh-CN" sz="2800" dirty="0" smtClean="0"/>
              <a:t>\n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\"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\\</a:t>
            </a:r>
            <a:r>
              <a:rPr lang="zh-CN" altLang="en-US" sz="2800" dirty="0" smtClean="0"/>
              <a:t>等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381000" y="2271713"/>
            <a:ext cx="8537575" cy="8302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= "</a:t>
            </a:r>
            <a:r>
              <a:rPr lang="zh-CN" altLang="en-US" sz="2400">
                <a:ea typeface="宋体" pitchFamily="2" charset="-122"/>
              </a:rPr>
              <a:t>小明说</a:t>
            </a:r>
            <a:r>
              <a:rPr lang="en-US" altLang="zh-CN" sz="2400">
                <a:ea typeface="宋体" pitchFamily="2" charset="-122"/>
              </a:rPr>
              <a:t>: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\"</a:t>
            </a:r>
            <a:r>
              <a:rPr lang="zh-CN" altLang="en-US" sz="2400">
                <a:ea typeface="宋体" pitchFamily="2" charset="-122"/>
              </a:rPr>
              <a:t>你好！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\"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filePath = "d: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\\</a:t>
            </a:r>
            <a:r>
              <a:rPr lang="zh-CN" altLang="en-US" sz="2400">
                <a:ea typeface="宋体" pitchFamily="2" charset="-122"/>
              </a:rPr>
              <a:t>学习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\\</a:t>
            </a:r>
            <a:r>
              <a:rPr lang="en-US" altLang="zh-CN" sz="2400">
                <a:ea typeface="宋体" pitchFamily="2" charset="-122"/>
              </a:rPr>
              <a:t>C#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\\</a:t>
            </a:r>
            <a:r>
              <a:rPr lang="zh-CN" altLang="en-US" sz="2400">
                <a:ea typeface="宋体" pitchFamily="2" charset="-122"/>
              </a:rPr>
              <a:t>代码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\\</a:t>
            </a:r>
            <a:r>
              <a:rPr lang="en-US" altLang="zh-CN" sz="2400">
                <a:ea typeface="宋体" pitchFamily="2" charset="-122"/>
              </a:rPr>
              <a:t>";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3657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可以在字符串前加上</a:t>
            </a:r>
            <a:r>
              <a:rPr lang="en-US" altLang="zh-CN" sz="2800" kern="0" dirty="0" smtClean="0"/>
              <a:t>@</a:t>
            </a:r>
            <a:r>
              <a:rPr lang="zh-CN" altLang="en-US" sz="2800" kern="0" dirty="0" smtClean="0"/>
              <a:t>，取消</a:t>
            </a:r>
            <a:r>
              <a:rPr lang="en-US" altLang="zh-CN" sz="2800" kern="0" dirty="0" smtClean="0"/>
              <a:t>\</a:t>
            </a:r>
            <a:r>
              <a:rPr lang="zh-CN" altLang="en-US" sz="2800" kern="0" dirty="0" smtClean="0"/>
              <a:t>转义</a:t>
            </a:r>
            <a:endParaRPr lang="zh-CN" altLang="en-US" sz="2800" kern="0" dirty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1000" y="4343400"/>
            <a:ext cx="8537575" cy="4619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filePath</a:t>
            </a:r>
            <a:r>
              <a:rPr lang="en-US" altLang="zh-CN" sz="2400" dirty="0">
                <a:ea typeface="宋体" pitchFamily="2" charset="-122"/>
              </a:rPr>
              <a:t> = @"d: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\</a:t>
            </a:r>
            <a:r>
              <a:rPr lang="zh-CN" altLang="en-US" sz="2400" dirty="0">
                <a:ea typeface="宋体" pitchFamily="2" charset="-122"/>
              </a:rPr>
              <a:t>学习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\</a:t>
            </a:r>
            <a:r>
              <a:rPr lang="en-US" altLang="zh-CN" sz="2400" dirty="0">
                <a:ea typeface="宋体" pitchFamily="2" charset="-122"/>
              </a:rPr>
              <a:t>C#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\</a:t>
            </a:r>
            <a:r>
              <a:rPr lang="zh-CN" altLang="en-US" sz="2400" dirty="0">
                <a:ea typeface="宋体" pitchFamily="2" charset="-122"/>
              </a:rPr>
              <a:t>代码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\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zh-CN" altLang="en-US" dirty="0" smtClean="0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143" y="1219200"/>
            <a:ext cx="8519886" cy="15696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>
              <a:defRPr sz="2400" b="1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注意：字符串是不可改变的对象。当对字符串进行改变时，实际上是</a:t>
            </a:r>
            <a:r>
              <a:rPr lang="zh-CN" altLang="en-US" dirty="0" smtClean="0">
                <a:solidFill>
                  <a:srgbClr val="FF0000"/>
                </a:solidFill>
              </a:rPr>
              <a:t>产生了一个新的字符串对象</a:t>
            </a:r>
            <a:r>
              <a:rPr lang="zh-CN" altLang="en-US" dirty="0" smtClean="0"/>
              <a:t>，如果原字符串对象没被引用，会被垃圾收集器收回。如果频繁地修改字符串会增加垃圾收集的压力，造成系统资源的浪费，影响程序的性能。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457200" y="3154363"/>
            <a:ext cx="8461375" cy="15700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s1 = "</a:t>
            </a:r>
            <a:r>
              <a:rPr lang="zh-CN" altLang="en-US" sz="2400">
                <a:ea typeface="宋体" pitchFamily="2" charset="-122"/>
              </a:rPr>
              <a:t>你好</a:t>
            </a:r>
            <a:r>
              <a:rPr lang="en-US" altLang="zh-CN" sz="2400">
                <a:ea typeface="宋体" pitchFamily="2" charset="-122"/>
              </a:rPr>
              <a:t>"; </a:t>
            </a:r>
            <a:endParaRPr lang="en-US" altLang="zh-CN" sz="240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s2 = "</a:t>
            </a:r>
            <a:r>
              <a:rPr lang="zh-CN" altLang="en-US" sz="2400">
                <a:ea typeface="宋体" pitchFamily="2" charset="-122"/>
              </a:rPr>
              <a:t>世界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s1 = s1 + s2;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 // s1 = “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你好世界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”; 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产生了一个新的字符串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“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你好世界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” 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s1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原来引用的字符串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作为垃圾被回收。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1054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参考教材</a:t>
            </a:r>
            <a:r>
              <a:rPr lang="en-US" altLang="zh-CN" b="1" dirty="0" smtClean="0"/>
              <a:t>P194</a:t>
            </a:r>
            <a:r>
              <a:rPr lang="zh-CN" altLang="en-US" b="1" dirty="0" smtClean="0"/>
              <a:t>，图</a:t>
            </a:r>
            <a:r>
              <a:rPr lang="en-US" altLang="zh-CN" b="1" dirty="0" smtClean="0"/>
              <a:t>7-1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zh-CN" altLang="en-US" dirty="0"/>
              <a:t>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为了解决频繁修改字符串产生浪费空间的问题，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提供了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StringBuilder</a:t>
            </a:r>
            <a:r>
              <a:rPr lang="zh-CN" altLang="en-US" sz="2400" dirty="0" smtClean="0"/>
              <a:t>类操作字符串。与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类不同的是，</a:t>
            </a:r>
            <a:r>
              <a:rPr lang="en-US" altLang="zh-CN" sz="2400" dirty="0" err="1" smtClean="0"/>
              <a:t>StringBuilder</a:t>
            </a:r>
            <a:r>
              <a:rPr lang="zh-CN" altLang="en-US" sz="2400" dirty="0" smtClean="0"/>
              <a:t>类创建的字符串长度是可以改变的，可以让字符串拼接的操作变得更加高效。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P207 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7-16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663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 入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762000"/>
            <a:ext cx="9296400" cy="585788"/>
          </a:xfrm>
        </p:spPr>
        <p:txBody>
          <a:bodyPr/>
          <a:lstStyle/>
          <a:p>
            <a:r>
              <a:rPr lang="en-US" altLang="zh-CN" sz="2600" smtClean="0"/>
              <a:t>Console.ReadLine()</a:t>
            </a:r>
            <a:r>
              <a:rPr lang="zh-CN" altLang="en-US" sz="2600" smtClean="0"/>
              <a:t>从标准输入（键盘）读入一个字符串。</a:t>
            </a:r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7788"/>
            <a:ext cx="5867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文本框 2"/>
          <p:cNvSpPr txBox="1">
            <a:spLocks noChangeArrowheads="1"/>
          </p:cNvSpPr>
          <p:nvPr/>
        </p:nvSpPr>
        <p:spPr bwMode="auto">
          <a:xfrm>
            <a:off x="881063" y="2071688"/>
            <a:ext cx="637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假设输入</a:t>
            </a:r>
            <a:r>
              <a:rPr lang="en-US" altLang="zh-CN" sz="2400">
                <a:ea typeface="宋体" pitchFamily="2" charset="-122"/>
              </a:rPr>
              <a:t>Hello World</a:t>
            </a:r>
            <a:r>
              <a:rPr lang="zh-CN" altLang="en-US" sz="2400">
                <a:ea typeface="宋体" pitchFamily="2" charset="-122"/>
              </a:rPr>
              <a:t>，则</a:t>
            </a:r>
            <a:r>
              <a:rPr lang="en-US" altLang="zh-CN" sz="2400">
                <a:ea typeface="宋体" pitchFamily="2" charset="-122"/>
              </a:rPr>
              <a:t>s = "Hello World";</a:t>
            </a:r>
            <a:endParaRPr lang="zh-CN" altLang="en-US" sz="2400"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7675" y="2603500"/>
            <a:ext cx="807720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36988"/>
            <a:ext cx="4865688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文本框 6"/>
          <p:cNvSpPr txBox="1">
            <a:spLocks noChangeArrowheads="1"/>
          </p:cNvSpPr>
          <p:nvPr/>
        </p:nvSpPr>
        <p:spPr bwMode="auto">
          <a:xfrm>
            <a:off x="207963" y="2603500"/>
            <a:ext cx="8316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下述代码从键盘读入两个整数</a:t>
            </a:r>
            <a:r>
              <a:rPr lang="en-US" altLang="zh-CN" sz="2400">
                <a:ea typeface="宋体" pitchFamily="2" charset="-122"/>
              </a:rPr>
              <a:t>a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b</a:t>
            </a:r>
            <a:r>
              <a:rPr lang="zh-CN" altLang="en-US" sz="2400">
                <a:ea typeface="宋体" pitchFamily="2" charset="-122"/>
              </a:rPr>
              <a:t>（两个整数分两行输入）。首先用</a:t>
            </a:r>
            <a:r>
              <a:rPr lang="en-US" altLang="zh-CN" sz="2400">
                <a:ea typeface="宋体" pitchFamily="2" charset="-122"/>
              </a:rPr>
              <a:t>Console.ReadLine()</a:t>
            </a:r>
            <a:r>
              <a:rPr lang="zh-CN" altLang="en-US" sz="2400">
                <a:ea typeface="宋体" pitchFamily="2" charset="-122"/>
              </a:rPr>
              <a:t>以字符串的形式读进数据，再通过</a:t>
            </a:r>
            <a:r>
              <a:rPr lang="en-US" altLang="zh-CN" sz="2400">
                <a:ea typeface="宋体" pitchFamily="2" charset="-122"/>
              </a:rPr>
              <a:t>Conver.ToInt32()</a:t>
            </a:r>
            <a:r>
              <a:rPr lang="zh-CN" altLang="en-US" sz="2400">
                <a:ea typeface="宋体" pitchFamily="2" charset="-122"/>
              </a:rPr>
              <a:t>方法转换成整型。</a:t>
            </a:r>
          </a:p>
        </p:txBody>
      </p:sp>
      <p:pic>
        <p:nvPicPr>
          <p:cNvPr id="12297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53113"/>
            <a:ext cx="6556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文本框 10"/>
          <p:cNvSpPr txBox="1">
            <a:spLocks noChangeArrowheads="1"/>
          </p:cNvSpPr>
          <p:nvPr/>
        </p:nvSpPr>
        <p:spPr bwMode="auto">
          <a:xfrm>
            <a:off x="217488" y="5391150"/>
            <a:ext cx="831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以上代码也可以简写成这样：</a:t>
            </a:r>
          </a:p>
        </p:txBody>
      </p:sp>
    </p:spTree>
    <p:extLst>
      <p:ext uri="{BB962C8B-B14F-4D97-AF65-F5344CB8AC3E}">
        <p14:creationId xmlns:p14="http://schemas.microsoft.com/office/powerpoint/2010/main" val="35752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05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文本框 16"/>
          <p:cNvSpPr txBox="1">
            <a:spLocks noChangeArrowheads="1"/>
          </p:cNvSpPr>
          <p:nvPr/>
        </p:nvSpPr>
        <p:spPr bwMode="auto">
          <a:xfrm>
            <a:off x="433388" y="985838"/>
            <a:ext cx="269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输入</a:t>
            </a:r>
            <a:r>
              <a:rPr lang="en-US" altLang="zh-CN" sz="2400">
                <a:ea typeface="宋体" pitchFamily="2" charset="-122"/>
              </a:rPr>
              <a:t>/</a:t>
            </a:r>
            <a:r>
              <a:rPr lang="zh-CN" altLang="en-US" sz="2400">
                <a:ea typeface="宋体" pitchFamily="2" charset="-122"/>
              </a:rPr>
              <a:t>输出例子</a:t>
            </a:r>
          </a:p>
        </p:txBody>
      </p:sp>
    </p:spTree>
    <p:extLst>
      <p:ext uri="{BB962C8B-B14F-4D97-AF65-F5344CB8AC3E}">
        <p14:creationId xmlns:p14="http://schemas.microsoft.com/office/powerpoint/2010/main" val="34733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 组</a:t>
            </a:r>
          </a:p>
        </p:txBody>
      </p:sp>
      <p:sp>
        <p:nvSpPr>
          <p:cNvPr id="17411" name="文本框 9"/>
          <p:cNvSpPr txBox="1">
            <a:spLocks noChangeArrowheads="1"/>
          </p:cNvSpPr>
          <p:nvPr/>
        </p:nvSpPr>
        <p:spPr bwMode="auto">
          <a:xfrm>
            <a:off x="887413" y="1001713"/>
            <a:ext cx="4221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ea typeface="宋体" pitchFamily="2" charset="-122"/>
              </a:rPr>
              <a:t>C#</a:t>
            </a:r>
            <a:r>
              <a:rPr lang="zh-CN" altLang="en-US" sz="2400" dirty="0">
                <a:ea typeface="宋体" pitchFamily="2" charset="-122"/>
              </a:rPr>
              <a:t>下一维数组定义格式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en-US" altLang="zh-CN" sz="2400" dirty="0" smtClean="0">
                <a:ea typeface="宋体" pitchFamily="2" charset="-122"/>
              </a:rPr>
              <a:t>P67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399" y="1699704"/>
            <a:ext cx="645561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 smtClean="0"/>
              <a:t>数据类型</a:t>
            </a:r>
            <a:r>
              <a:rPr lang="en-US" altLang="zh-CN" dirty="0" smtClean="0"/>
              <a:t>[] </a:t>
            </a:r>
            <a:r>
              <a:rPr lang="zh-CN" altLang="en-US" dirty="0" smtClean="0"/>
              <a:t>数组名 </a:t>
            </a:r>
            <a:r>
              <a:rPr lang="en-US" altLang="zh-CN" dirty="0" smtClean="0"/>
              <a:t>= new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[</a:t>
            </a:r>
            <a:r>
              <a:rPr lang="zh-CN" altLang="en-US" dirty="0" smtClean="0"/>
              <a:t>数组大小</a:t>
            </a:r>
            <a:r>
              <a:rPr lang="en-US" altLang="zh-CN" dirty="0" smtClean="0"/>
              <a:t>];</a:t>
            </a:r>
            <a:endParaRPr lang="zh-CN" altLang="en-US" dirty="0" smtClean="0"/>
          </a:p>
        </p:txBody>
      </p:sp>
      <p:pic>
        <p:nvPicPr>
          <p:cNvPr id="17415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505200"/>
            <a:ext cx="83296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文本框 13"/>
          <p:cNvSpPr txBox="1">
            <a:spLocks noChangeArrowheads="1"/>
          </p:cNvSpPr>
          <p:nvPr/>
        </p:nvSpPr>
        <p:spPr bwMode="auto">
          <a:xfrm>
            <a:off x="466725" y="28956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2439988"/>
            <a:ext cx="4171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97125"/>
            <a:ext cx="4332288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 组</a:t>
            </a: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r>
              <a:rPr lang="en-US" altLang="zh-CN" sz="2800" smtClean="0"/>
              <a:t> </a:t>
            </a:r>
            <a:r>
              <a:rPr lang="zh-CN" altLang="en-US" sz="2800" smtClean="0"/>
              <a:t>例：创建一个大小为</a:t>
            </a:r>
            <a:r>
              <a:rPr lang="en-US" altLang="zh-CN" sz="2800" smtClean="0"/>
              <a:t>10</a:t>
            </a:r>
            <a:r>
              <a:rPr lang="zh-CN" altLang="en-US" sz="2800" smtClean="0"/>
              <a:t>的整型数组，将其元素依次初始化成</a:t>
            </a:r>
            <a:r>
              <a:rPr lang="en-US" altLang="zh-CN" sz="2800" smtClean="0"/>
              <a:t>1</a:t>
            </a:r>
            <a:r>
              <a:rPr lang="zh-CN" altLang="en-US" sz="2800" smtClean="0"/>
              <a:t>到</a:t>
            </a:r>
            <a:r>
              <a:rPr lang="en-US" altLang="zh-CN" sz="2800" smtClean="0"/>
              <a:t>10</a:t>
            </a:r>
            <a:r>
              <a:rPr lang="zh-CN" altLang="en-US" sz="280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5250" y="2514600"/>
            <a:ext cx="1657350" cy="3810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1" name="文本框 7"/>
          <p:cNvSpPr txBox="1">
            <a:spLocks noChangeArrowheads="1"/>
          </p:cNvSpPr>
          <p:nvPr/>
        </p:nvSpPr>
        <p:spPr bwMode="auto">
          <a:xfrm>
            <a:off x="47625" y="1979613"/>
            <a:ext cx="138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代码</a:t>
            </a:r>
          </a:p>
        </p:txBody>
      </p:sp>
      <p:sp>
        <p:nvSpPr>
          <p:cNvPr id="16392" name="文本框 8"/>
          <p:cNvSpPr txBox="1">
            <a:spLocks noChangeArrowheads="1"/>
          </p:cNvSpPr>
          <p:nvPr/>
        </p:nvSpPr>
        <p:spPr bwMode="auto">
          <a:xfrm>
            <a:off x="4635500" y="1949450"/>
            <a:ext cx="119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C#</a:t>
            </a:r>
            <a:r>
              <a:rPr lang="zh-CN" altLang="en-US" sz="2400">
                <a:ea typeface="宋体" pitchFamily="2" charset="-122"/>
              </a:rPr>
              <a:t>代码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670425" y="2470150"/>
            <a:ext cx="3352800" cy="37782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28600" y="4648200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声明数组方式不一样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39775" y="2970213"/>
            <a:ext cx="0" cy="167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38200" y="2895600"/>
            <a:ext cx="5105400" cy="175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04800" y="53340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对数组元素引用方式一样，都是从第</a:t>
            </a:r>
            <a:r>
              <a:rPr lang="en-US" altLang="zh-CN" sz="2400">
                <a:ea typeface="宋体" pitchFamily="2" charset="-122"/>
              </a:rPr>
              <a:t>0</a:t>
            </a:r>
            <a:r>
              <a:rPr lang="zh-CN" altLang="en-US" sz="2400">
                <a:ea typeface="宋体" pitchFamily="2" charset="-122"/>
              </a:rPr>
              <a:t>个元素开始。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815975" y="3911600"/>
            <a:ext cx="22225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14400" y="3838575"/>
            <a:ext cx="4724400" cy="1495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3" grpId="0"/>
      <p:bldP spid="13" grpId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286000"/>
          </a:xfrm>
        </p:spPr>
        <p:txBody>
          <a:bodyPr/>
          <a:lstStyle/>
          <a:p>
            <a:r>
              <a:rPr lang="en-US" altLang="zh-CN" sz="2400" dirty="0" smtClean="0"/>
              <a:t>C#</a:t>
            </a:r>
            <a:r>
              <a:rPr lang="zh-CN" altLang="en-US" sz="2400" dirty="0" smtClean="0"/>
              <a:t>中，可以通过数组名</a:t>
            </a:r>
            <a:r>
              <a:rPr lang="en-US" altLang="zh-CN" sz="2400" dirty="0" smtClean="0"/>
              <a:t>.Length</a:t>
            </a:r>
            <a:r>
              <a:rPr lang="zh-CN" altLang="en-US" sz="2400" dirty="0" smtClean="0"/>
              <a:t>方式获得数组的长度。</a:t>
            </a:r>
            <a:r>
              <a:rPr lang="en-US" altLang="zh-CN" sz="2400" dirty="0"/>
              <a:t>P63 </a:t>
            </a:r>
            <a:r>
              <a:rPr lang="zh-CN" altLang="en-US" sz="2400" dirty="0"/>
              <a:t>例</a:t>
            </a:r>
            <a:r>
              <a:rPr lang="en-US" altLang="zh-CN" sz="2400" dirty="0"/>
              <a:t>3-11</a:t>
            </a:r>
            <a:r>
              <a:rPr lang="zh-CN" altLang="en-US" sz="2400" dirty="0"/>
              <a:t>，</a:t>
            </a:r>
            <a:r>
              <a:rPr lang="en-US" altLang="zh-CN" sz="2400" dirty="0"/>
              <a:t>P72 </a:t>
            </a:r>
            <a:r>
              <a:rPr lang="zh-CN" altLang="en-US" sz="2400" dirty="0"/>
              <a:t>例</a:t>
            </a:r>
            <a:r>
              <a:rPr lang="en-US" altLang="zh-CN" sz="2400" dirty="0"/>
              <a:t>3-16</a:t>
            </a:r>
            <a:endParaRPr lang="zh-CN" altLang="en-US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使</a:t>
            </a:r>
            <a:r>
              <a:rPr lang="zh-CN" altLang="en-US" sz="2400" dirty="0" smtClean="0"/>
              <a:t>用数组前，必须使用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申请一个有效的数组对象。</a:t>
            </a:r>
            <a:r>
              <a:rPr lang="en-US" altLang="zh-CN" sz="2400" dirty="0" smtClean="0"/>
              <a:t>P71 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3-15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79612" y="3810000"/>
            <a:ext cx="8537575" cy="19389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[] a;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for</a:t>
            </a:r>
            <a:r>
              <a:rPr lang="en-US" altLang="zh-CN" sz="2400" dirty="0" smtClean="0">
                <a:ea typeface="宋体" pitchFamily="2" charset="-122"/>
              </a:rPr>
              <a:t> 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= 0;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&lt; 10;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++)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   a[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] = 0; 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ea typeface="宋体" pitchFamily="2" charset="-122"/>
              </a:rPr>
              <a:t>出错！</a:t>
            </a:r>
            <a:endParaRPr lang="en-US" altLang="zh-CN" sz="2400" dirty="0" smtClean="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例：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9460" y="3303032"/>
            <a:ext cx="6019799" cy="8382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修改：用</a:t>
            </a:r>
            <a:r>
              <a:rPr lang="en-US" altLang="zh-CN" sz="2400" b="1" dirty="0" smtClean="0"/>
              <a:t>new</a:t>
            </a:r>
            <a:r>
              <a:rPr lang="zh-CN" altLang="en-US" sz="2400" b="1" dirty="0" smtClean="0"/>
              <a:t>申请数组对象并用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指向它。例如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[]a = new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[10]; </a:t>
            </a:r>
            <a:endParaRPr lang="zh-CN" altLang="en-US" sz="2400" b="1" dirty="0"/>
          </a:p>
        </p:txBody>
      </p:sp>
      <p:sp>
        <p:nvSpPr>
          <p:cNvPr id="9" name="Freeform 8"/>
          <p:cNvSpPr/>
          <p:nvPr/>
        </p:nvSpPr>
        <p:spPr>
          <a:xfrm>
            <a:off x="1411941" y="3644153"/>
            <a:ext cx="833718" cy="389965"/>
          </a:xfrm>
          <a:custGeom>
            <a:avLst/>
            <a:gdLst>
              <a:gd name="connsiteX0" fmla="*/ 833718 w 833718"/>
              <a:gd name="connsiteY0" fmla="*/ 0 h 389965"/>
              <a:gd name="connsiteX1" fmla="*/ 363071 w 833718"/>
              <a:gd name="connsiteY1" fmla="*/ 255494 h 389965"/>
              <a:gd name="connsiteX2" fmla="*/ 363071 w 833718"/>
              <a:gd name="connsiteY2" fmla="*/ 255494 h 389965"/>
              <a:gd name="connsiteX3" fmla="*/ 0 w 833718"/>
              <a:gd name="connsiteY3" fmla="*/ 389965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718" h="389965">
                <a:moveTo>
                  <a:pt x="833718" y="0"/>
                </a:moveTo>
                <a:lnTo>
                  <a:pt x="363071" y="255494"/>
                </a:lnTo>
                <a:lnTo>
                  <a:pt x="363071" y="255494"/>
                </a:lnTo>
                <a:lnTo>
                  <a:pt x="0" y="389965"/>
                </a:lnTo>
              </a:path>
            </a:pathLst>
          </a:custGeom>
          <a:noFill/>
          <a:ln w="317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/>
              <a:t>章节内容</a:t>
            </a:r>
          </a:p>
        </p:txBody>
      </p: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2667000" y="1295400"/>
            <a:ext cx="3276600" cy="1122362"/>
            <a:chOff x="5524" y="3233"/>
            <a:chExt cx="6254031" cy="1119852"/>
          </a:xfrm>
        </p:grpSpPr>
        <p:grpSp>
          <p:nvGrpSpPr>
            <p:cNvPr id="6196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6202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3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197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6199" name="Picture 49" descr="그림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0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/>
              <a:p>
                <a:pPr eaLnBrk="1" latinLnBrk="1" hangingPunct="1"/>
                <a:r>
                  <a:rPr kumimoji="0" lang="en-US" altLang="zh-CN" sz="2400" b="1" dirty="0" smtClean="0">
                    <a:solidFill>
                      <a:srgbClr val="333333"/>
                    </a:solidFill>
                    <a:latin typeface="楷体_GB2312" pitchFamily="49" charset="-122"/>
                  </a:rPr>
                  <a:t>C#</a:t>
                </a:r>
                <a:r>
                  <a:rPr kumimoji="0" lang="zh-CN" altLang="en-US" sz="2400" b="1" dirty="0" smtClean="0">
                    <a:solidFill>
                      <a:srgbClr val="333333"/>
                    </a:solidFill>
                    <a:latin typeface="楷体_GB2312" pitchFamily="49" charset="-122"/>
                  </a:rPr>
                  <a:t>程序结构</a:t>
                </a:r>
                <a:endParaRPr kumimoji="0" lang="zh-CN" altLang="en-US" sz="2400" b="1" dirty="0">
                  <a:solidFill>
                    <a:srgbClr val="333333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6201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/>
              <a:p>
                <a:pPr eaLnBrk="1" latinLnBrk="1" hangingPunct="1"/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98" name="TextBox 47"/>
            <p:cNvSpPr txBox="1">
              <a:spLocks noChangeArrowheads="1"/>
            </p:cNvSpPr>
            <p:nvPr/>
          </p:nvSpPr>
          <p:spPr bwMode="auto">
            <a:xfrm>
              <a:off x="187746" y="98270"/>
              <a:ext cx="620904" cy="70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r" eaLnBrk="1" latinLnBrk="1" hangingPunct="1"/>
              <a:r>
                <a:rPr kumimoji="0" lang="en-US" altLang="zh-CN" sz="4000" dirty="0" smtClean="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1</a:t>
              </a:r>
              <a:endParaRPr kumimoji="0" lang="en-US" altLang="zh-CN" sz="4000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57" name="Group 5"/>
          <p:cNvGrpSpPr>
            <a:grpSpLocks/>
          </p:cNvGrpSpPr>
          <p:nvPr/>
        </p:nvGrpSpPr>
        <p:grpSpPr bwMode="auto">
          <a:xfrm>
            <a:off x="2646625" y="2230438"/>
            <a:ext cx="3296975" cy="1122362"/>
            <a:chOff x="-33366" y="3233"/>
            <a:chExt cx="6292921" cy="1119852"/>
          </a:xfrm>
        </p:grpSpPr>
        <p:grpSp>
          <p:nvGrpSpPr>
            <p:cNvPr id="58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64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61" name="Picture 49" descr="그림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/>
              <a:p>
                <a:pPr eaLnBrk="1" latinLnBrk="1" hangingPunct="1"/>
                <a:r>
                  <a:rPr kumimoji="0" lang="zh-CN" altLang="en-US" sz="2400" b="1" dirty="0" smtClean="0">
                    <a:solidFill>
                      <a:srgbClr val="333333"/>
                    </a:solidFill>
                    <a:latin typeface="楷体_GB2312" pitchFamily="49" charset="-122"/>
                  </a:rPr>
                  <a:t>输出</a:t>
                </a:r>
                <a:endParaRPr kumimoji="0" lang="zh-CN" altLang="en-US" sz="2400" b="1" dirty="0">
                  <a:solidFill>
                    <a:srgbClr val="333333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63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/>
              <a:p>
                <a:pPr eaLnBrk="1" latinLnBrk="1" hangingPunct="1"/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0" name="TextBox 47"/>
            <p:cNvSpPr txBox="1">
              <a:spLocks noChangeArrowheads="1"/>
            </p:cNvSpPr>
            <p:nvPr/>
          </p:nvSpPr>
          <p:spPr bwMode="auto">
            <a:xfrm>
              <a:off x="-33366" y="98270"/>
              <a:ext cx="842015" cy="70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r" eaLnBrk="1" latinLnBrk="1" hangingPunct="1"/>
              <a:r>
                <a:rPr lang="en-US" altLang="zh-CN" sz="4000" dirty="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2</a:t>
              </a:r>
              <a:endParaRPr kumimoji="0" lang="en-US" altLang="zh-CN" sz="4000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66" name="Group 5"/>
          <p:cNvGrpSpPr>
            <a:grpSpLocks/>
          </p:cNvGrpSpPr>
          <p:nvPr/>
        </p:nvGrpSpPr>
        <p:grpSpPr bwMode="auto">
          <a:xfrm>
            <a:off x="2646625" y="3200400"/>
            <a:ext cx="3296975" cy="1122362"/>
            <a:chOff x="-33366" y="3233"/>
            <a:chExt cx="6292921" cy="1119852"/>
          </a:xfrm>
        </p:grpSpPr>
        <p:grpSp>
          <p:nvGrpSpPr>
            <p:cNvPr id="67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73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68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70" name="Picture 49" descr="그림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/>
              <a:p>
                <a:pPr eaLnBrk="1" latinLnBrk="1" hangingPunct="1"/>
                <a:r>
                  <a:rPr kumimoji="0" lang="zh-CN" altLang="en-US" sz="2400" b="1" dirty="0" smtClean="0">
                    <a:solidFill>
                      <a:srgbClr val="333333"/>
                    </a:solidFill>
                    <a:latin typeface="楷体_GB2312" pitchFamily="49" charset="-122"/>
                  </a:rPr>
                  <a:t>字符串</a:t>
                </a:r>
                <a:endParaRPr kumimoji="0" lang="zh-CN" altLang="en-US" sz="2400" b="1" dirty="0">
                  <a:solidFill>
                    <a:srgbClr val="333333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72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/>
              <a:p>
                <a:pPr eaLnBrk="1" latinLnBrk="1" hangingPunct="1"/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9" name="TextBox 47"/>
            <p:cNvSpPr txBox="1">
              <a:spLocks noChangeArrowheads="1"/>
            </p:cNvSpPr>
            <p:nvPr/>
          </p:nvSpPr>
          <p:spPr bwMode="auto">
            <a:xfrm>
              <a:off x="-33366" y="98270"/>
              <a:ext cx="842015" cy="70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r" eaLnBrk="1" latinLnBrk="1" hangingPunct="1"/>
              <a:r>
                <a:rPr kumimoji="0" lang="en-US" altLang="zh-CN" sz="4000" dirty="0" smtClean="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3</a:t>
              </a:r>
              <a:endParaRPr kumimoji="0" lang="en-US" altLang="zh-CN" sz="4000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75" name="Group 5"/>
          <p:cNvGrpSpPr>
            <a:grpSpLocks/>
          </p:cNvGrpSpPr>
          <p:nvPr/>
        </p:nvGrpSpPr>
        <p:grpSpPr bwMode="auto">
          <a:xfrm>
            <a:off x="2646625" y="4135438"/>
            <a:ext cx="3296975" cy="1122362"/>
            <a:chOff x="-33366" y="3233"/>
            <a:chExt cx="6292921" cy="1119852"/>
          </a:xfrm>
        </p:grpSpPr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82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77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79" name="Picture 49" descr="그림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/>
              <a:p>
                <a:pPr eaLnBrk="1" latinLnBrk="1" hangingPunct="1"/>
                <a:r>
                  <a:rPr kumimoji="0" lang="zh-CN" altLang="en-US" sz="2400" b="1" dirty="0" smtClean="0">
                    <a:solidFill>
                      <a:srgbClr val="333333"/>
                    </a:solidFill>
                    <a:latin typeface="楷体_GB2312" pitchFamily="49" charset="-122"/>
                  </a:rPr>
                  <a:t>数组</a:t>
                </a:r>
                <a:endParaRPr kumimoji="0" lang="zh-CN" altLang="en-US" sz="2400" b="1" dirty="0">
                  <a:solidFill>
                    <a:srgbClr val="333333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81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/>
              <a:p>
                <a:pPr eaLnBrk="1" latinLnBrk="1" hangingPunct="1"/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78" name="TextBox 47"/>
            <p:cNvSpPr txBox="1">
              <a:spLocks noChangeArrowheads="1"/>
            </p:cNvSpPr>
            <p:nvPr/>
          </p:nvSpPr>
          <p:spPr bwMode="auto">
            <a:xfrm>
              <a:off x="-33366" y="98270"/>
              <a:ext cx="842015" cy="70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r" eaLnBrk="1" latinLnBrk="1" hangingPunct="1"/>
              <a:r>
                <a:rPr kumimoji="0" lang="en-US" altLang="zh-CN" sz="4000" dirty="0" smtClean="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4</a:t>
              </a:r>
              <a:endParaRPr kumimoji="0" lang="en-US" altLang="zh-CN" sz="4000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84" name="Group 5"/>
          <p:cNvGrpSpPr>
            <a:grpSpLocks/>
          </p:cNvGrpSpPr>
          <p:nvPr/>
        </p:nvGrpSpPr>
        <p:grpSpPr bwMode="auto">
          <a:xfrm>
            <a:off x="2646625" y="5105400"/>
            <a:ext cx="3296975" cy="1122362"/>
            <a:chOff x="-33366" y="3233"/>
            <a:chExt cx="6292921" cy="1119852"/>
          </a:xfrm>
        </p:grpSpPr>
        <p:grpSp>
          <p:nvGrpSpPr>
            <p:cNvPr id="85" name="Group 6"/>
            <p:cNvGrpSpPr>
              <a:grpSpLocks/>
            </p:cNvGrpSpPr>
            <p:nvPr/>
          </p:nvGrpSpPr>
          <p:grpSpPr bwMode="auto">
            <a:xfrm>
              <a:off x="5524" y="3233"/>
              <a:ext cx="6254031" cy="1119852"/>
              <a:chOff x="0" y="0"/>
              <a:chExt cx="6254496" cy="1121664"/>
            </a:xfrm>
          </p:grpSpPr>
          <p:pic>
            <p:nvPicPr>
              <p:cNvPr id="91" name="AutoShape 86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254496" cy="112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Text Box 8"/>
              <p:cNvSpPr txBox="1">
                <a:spLocks noChangeArrowheads="1"/>
              </p:cNvSpPr>
              <p:nvPr/>
            </p:nvSpPr>
            <p:spPr bwMode="auto">
              <a:xfrm>
                <a:off x="192222" y="187230"/>
                <a:ext cx="5699670" cy="55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 rIns="72000" bIns="0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Arial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0" lang="en-US" altLang="zh-CN" sz="20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86" name="Group 9"/>
            <p:cNvGrpSpPr>
              <a:grpSpLocks/>
            </p:cNvGrpSpPr>
            <p:nvPr/>
          </p:nvGrpSpPr>
          <p:grpSpPr bwMode="auto">
            <a:xfrm>
              <a:off x="826086" y="41478"/>
              <a:ext cx="5143499" cy="930728"/>
              <a:chOff x="0" y="0"/>
              <a:chExt cx="2948" cy="549"/>
            </a:xfrm>
          </p:grpSpPr>
          <p:pic>
            <p:nvPicPr>
              <p:cNvPr id="88" name="Picture 49" descr="그림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48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AutoShape 50"/>
              <p:cNvSpPr>
                <a:spLocks noChangeArrowheads="1"/>
              </p:cNvSpPr>
              <p:nvPr/>
            </p:nvSpPr>
            <p:spPr bwMode="auto">
              <a:xfrm>
                <a:off x="77" y="82"/>
                <a:ext cx="2789" cy="33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CADC8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342000" tIns="36000" bIns="36000" anchor="ctr"/>
              <a:lstStyle/>
              <a:p>
                <a:pPr eaLnBrk="1" latinLnBrk="1" hangingPunct="1"/>
                <a:r>
                  <a:rPr kumimoji="0" lang="zh-CN" altLang="en-US" sz="2400" b="1" smtClean="0">
                    <a:solidFill>
                      <a:srgbClr val="333333"/>
                    </a:solidFill>
                    <a:latin typeface="楷体_GB2312" pitchFamily="49" charset="-122"/>
                  </a:rPr>
                  <a:t>函数参数传递</a:t>
                </a:r>
                <a:endParaRPr kumimoji="0" lang="zh-CN" altLang="en-US" sz="2400" b="1" dirty="0">
                  <a:solidFill>
                    <a:srgbClr val="333333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90" name="AutoShape 51"/>
              <p:cNvSpPr>
                <a:spLocks noChangeArrowheads="1"/>
              </p:cNvSpPr>
              <p:nvPr/>
            </p:nvSpPr>
            <p:spPr bwMode="auto">
              <a:xfrm>
                <a:off x="168" y="100"/>
                <a:ext cx="2611" cy="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37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342000" tIns="190800" anchor="ctr"/>
              <a:lstStyle/>
              <a:p>
                <a:pPr eaLnBrk="1" latinLnBrk="1" hangingPunct="1"/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87" name="TextBox 47"/>
            <p:cNvSpPr txBox="1">
              <a:spLocks noChangeArrowheads="1"/>
            </p:cNvSpPr>
            <p:nvPr/>
          </p:nvSpPr>
          <p:spPr bwMode="auto">
            <a:xfrm>
              <a:off x="-33366" y="98270"/>
              <a:ext cx="842015" cy="70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r" eaLnBrk="1" latinLnBrk="1" hangingPunct="1"/>
              <a:r>
                <a:rPr kumimoji="0" lang="en-US" altLang="zh-CN" sz="4000" dirty="0" smtClean="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  <a:cs typeface="Times New Roman" pitchFamily="18" charset="0"/>
                </a:rPr>
                <a:t>5</a:t>
              </a:r>
              <a:endParaRPr kumimoji="0" lang="en-US" altLang="zh-CN" sz="4000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 组</a:t>
            </a:r>
          </a:p>
        </p:txBody>
      </p:sp>
      <p:sp>
        <p:nvSpPr>
          <p:cNvPr id="18435" name="文本框 14"/>
          <p:cNvSpPr txBox="1">
            <a:spLocks noChangeArrowheads="1"/>
          </p:cNvSpPr>
          <p:nvPr/>
        </p:nvSpPr>
        <p:spPr bwMode="auto">
          <a:xfrm>
            <a:off x="304800" y="1379537"/>
            <a:ext cx="833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ea typeface="宋体" pitchFamily="2" charset="-122"/>
              </a:rPr>
              <a:t>C#</a:t>
            </a:r>
            <a:r>
              <a:rPr lang="zh-CN" altLang="en-US" sz="2400" dirty="0">
                <a:ea typeface="宋体" pitchFamily="2" charset="-122"/>
              </a:rPr>
              <a:t>虽然舍弃了指针的语法，但没有舍弃指针的概念。</a:t>
            </a:r>
            <a:r>
              <a:rPr lang="en-US" altLang="zh-CN" sz="2400" dirty="0">
                <a:ea typeface="宋体" pitchFamily="2" charset="-122"/>
              </a:rPr>
              <a:t>C#</a:t>
            </a:r>
            <a:r>
              <a:rPr lang="zh-CN" altLang="en-US" sz="2400" dirty="0">
                <a:ea typeface="宋体" pitchFamily="2" charset="-122"/>
              </a:rPr>
              <a:t>的数组定义类似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en-US" sz="2400" dirty="0">
                <a:ea typeface="宋体" pitchFamily="2" charset="-122"/>
              </a:rPr>
              <a:t>的动态数组申请。类比：</a:t>
            </a:r>
          </a:p>
        </p:txBody>
      </p:sp>
      <p:pic>
        <p:nvPicPr>
          <p:cNvPr id="1843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559050"/>
            <a:ext cx="382428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2"/>
          <p:cNvSpPr txBox="1">
            <a:spLocks noChangeArrowheads="1"/>
          </p:cNvSpPr>
          <p:nvPr/>
        </p:nvSpPr>
        <p:spPr bwMode="auto">
          <a:xfrm>
            <a:off x="290513" y="2097088"/>
            <a:ext cx="1385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代码</a:t>
            </a:r>
          </a:p>
        </p:txBody>
      </p:sp>
      <p:pic>
        <p:nvPicPr>
          <p:cNvPr id="1843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28900"/>
            <a:ext cx="422275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文本框 11"/>
          <p:cNvSpPr txBox="1">
            <a:spLocks noChangeArrowheads="1"/>
          </p:cNvSpPr>
          <p:nvPr/>
        </p:nvSpPr>
        <p:spPr bwMode="auto">
          <a:xfrm>
            <a:off x="4648200" y="2135188"/>
            <a:ext cx="1196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C#</a:t>
            </a:r>
            <a:r>
              <a:rPr lang="zh-CN" altLang="en-US" sz="2400">
                <a:ea typeface="宋体" pitchFamily="2" charset="-122"/>
              </a:rPr>
              <a:t>代码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93700" y="2911475"/>
            <a:ext cx="2730500" cy="366713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670425" y="3048000"/>
            <a:ext cx="3352800" cy="379413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28600" y="5226050"/>
            <a:ext cx="8185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C#</a:t>
            </a:r>
            <a:r>
              <a:rPr lang="zh-CN" altLang="en-US" sz="2400">
                <a:ea typeface="宋体" pitchFamily="2" charset="-122"/>
              </a:rPr>
              <a:t>下的</a:t>
            </a:r>
            <a:r>
              <a:rPr lang="en-US" altLang="zh-CN" sz="2400">
                <a:ea typeface="宋体" pitchFamily="2" charset="-122"/>
              </a:rPr>
              <a:t>int[] a</a:t>
            </a:r>
            <a:r>
              <a:rPr lang="zh-CN" altLang="en-US" sz="2400">
                <a:ea typeface="宋体" pitchFamily="2" charset="-122"/>
              </a:rPr>
              <a:t>，类似</a:t>
            </a:r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的指针，声明了对数组空间的引用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38200" y="3427413"/>
            <a:ext cx="0" cy="167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38200" y="3473450"/>
            <a:ext cx="5105400" cy="175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90513" y="4495800"/>
            <a:ext cx="1690687" cy="3063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838200" y="4799013"/>
            <a:ext cx="0" cy="88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28600" y="5710238"/>
            <a:ext cx="864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数组使用完，</a:t>
            </a:r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需要程序员写代码</a:t>
            </a:r>
            <a:r>
              <a:rPr lang="en-US" altLang="zh-CN" sz="2400">
                <a:ea typeface="宋体" pitchFamily="2" charset="-122"/>
              </a:rPr>
              <a:t>delete[] a</a:t>
            </a:r>
            <a:r>
              <a:rPr lang="zh-CN" altLang="en-US" sz="2400">
                <a:ea typeface="宋体" pitchFamily="2" charset="-122"/>
              </a:rPr>
              <a:t>释放数组空间。</a:t>
            </a:r>
            <a:r>
              <a:rPr lang="en-US" altLang="zh-CN" sz="2400">
                <a:ea typeface="宋体" pitchFamily="2" charset="-122"/>
              </a:rPr>
              <a:t>C#</a:t>
            </a:r>
            <a:r>
              <a:rPr lang="zh-CN" altLang="en-US" sz="2400">
                <a:ea typeface="宋体" pitchFamily="2" charset="-122"/>
              </a:rPr>
              <a:t>由垃圾收集器回收不再使用的数组空间，不需要程序员关心空间回收。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909935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参考</a:t>
            </a:r>
            <a:r>
              <a:rPr lang="en-US" altLang="zh-CN" sz="2400" b="1" dirty="0" smtClean="0"/>
              <a:t>P67 </a:t>
            </a:r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3-12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3-13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5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</p:txBody>
      </p:sp>
      <p:pic>
        <p:nvPicPr>
          <p:cNvPr id="1945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28925"/>
            <a:ext cx="67595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23"/>
          <p:cNvSpPr txBox="1">
            <a:spLocks noChangeArrowheads="1"/>
          </p:cNvSpPr>
          <p:nvPr/>
        </p:nvSpPr>
        <p:spPr bwMode="auto">
          <a:xfrm>
            <a:off x="381000" y="838200"/>
            <a:ext cx="4221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ea typeface="宋体" pitchFamily="2" charset="-122"/>
              </a:rPr>
              <a:t>C#</a:t>
            </a:r>
            <a:r>
              <a:rPr lang="zh-CN" altLang="en-US" sz="2400" dirty="0">
                <a:ea typeface="宋体" pitchFamily="2" charset="-122"/>
              </a:rPr>
              <a:t>下二维数组定义格式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en-US" altLang="zh-CN" sz="2400" dirty="0" smtClean="0">
                <a:ea typeface="宋体" pitchFamily="2" charset="-122"/>
              </a:rPr>
              <a:t>P76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1000" y="1299865"/>
            <a:ext cx="8382000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 smtClean="0"/>
              <a:t>数据类型</a:t>
            </a:r>
            <a:r>
              <a:rPr lang="en-US" altLang="zh-CN" dirty="0" smtClean="0"/>
              <a:t>[,] </a:t>
            </a:r>
            <a:r>
              <a:rPr lang="zh-CN" altLang="en-US" dirty="0" smtClean="0"/>
              <a:t>数组名 </a:t>
            </a:r>
            <a:r>
              <a:rPr lang="en-US" altLang="zh-CN" dirty="0" smtClean="0"/>
              <a:t>= new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[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列数</a:t>
            </a:r>
            <a:r>
              <a:rPr lang="en-US" altLang="zh-CN" dirty="0" smtClean="0"/>
              <a:t>];</a:t>
            </a:r>
            <a:endParaRPr lang="zh-CN" altLang="en-US" dirty="0" smtClean="0"/>
          </a:p>
        </p:txBody>
      </p:sp>
      <p:sp>
        <p:nvSpPr>
          <p:cNvPr id="19464" name="文本框 25"/>
          <p:cNvSpPr txBox="1">
            <a:spLocks noChangeArrowheads="1"/>
          </p:cNvSpPr>
          <p:nvPr/>
        </p:nvSpPr>
        <p:spPr bwMode="auto">
          <a:xfrm>
            <a:off x="304800" y="1895475"/>
            <a:ext cx="868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输入两个正整数</a:t>
            </a:r>
            <a:r>
              <a:rPr lang="en-US" altLang="zh-CN" sz="2400">
                <a:ea typeface="宋体" pitchFamily="2" charset="-122"/>
              </a:rPr>
              <a:t>m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n</a:t>
            </a:r>
            <a:r>
              <a:rPr lang="zh-CN" altLang="en-US" sz="2400">
                <a:ea typeface="宋体" pitchFamily="2" charset="-122"/>
              </a:rPr>
              <a:t>，创建一个大小为</a:t>
            </a:r>
            <a:r>
              <a:rPr lang="en-US" altLang="zh-CN" sz="2400">
                <a:ea typeface="宋体" pitchFamily="2" charset="-122"/>
              </a:rPr>
              <a:t>m*n</a:t>
            </a:r>
            <a:r>
              <a:rPr lang="zh-CN" altLang="en-US" sz="2400">
                <a:ea typeface="宋体" pitchFamily="2" charset="-122"/>
              </a:rPr>
              <a:t>的二维数组，并将数组元素依次初始化成</a:t>
            </a:r>
            <a:r>
              <a:rPr lang="en-US" altLang="zh-CN" sz="2400">
                <a:ea typeface="宋体" pitchFamily="2" charset="-122"/>
              </a:rPr>
              <a:t>1</a:t>
            </a:r>
            <a:r>
              <a:rPr lang="zh-CN" altLang="en-US" sz="2400">
                <a:ea typeface="宋体" pitchFamily="2" charset="-122"/>
              </a:rPr>
              <a:t>到</a:t>
            </a:r>
            <a:r>
              <a:rPr lang="en-US" altLang="zh-CN" sz="2400">
                <a:ea typeface="宋体" pitchFamily="2" charset="-122"/>
              </a:rPr>
              <a:t>m*n</a:t>
            </a:r>
            <a:r>
              <a:rPr lang="zh-CN" altLang="en-US" sz="2400">
                <a:ea typeface="宋体" pitchFamily="2" charset="-122"/>
              </a:rPr>
              <a:t>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82588" y="3581400"/>
            <a:ext cx="3960812" cy="3810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524000" y="5638800"/>
            <a:ext cx="2667000" cy="3810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7" name="文本框 6"/>
          <p:cNvSpPr txBox="1">
            <a:spLocks noChangeArrowheads="1"/>
          </p:cNvSpPr>
          <p:nvPr/>
        </p:nvSpPr>
        <p:spPr bwMode="auto">
          <a:xfrm>
            <a:off x="4556125" y="5829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endParaRPr lang="zh-CN" altLang="en-US" sz="1800" b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505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987925" y="3448050"/>
            <a:ext cx="1870075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C++</a:t>
            </a:r>
            <a:r>
              <a:rPr lang="zh-CN" altLang="en-US" b="1" dirty="0">
                <a:solidFill>
                  <a:schemeClr val="bg1"/>
                </a:solidFill>
              </a:rPr>
              <a:t>下如何动态申请二维数组？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538663" y="5553075"/>
            <a:ext cx="2395537" cy="646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C++</a:t>
            </a:r>
            <a:r>
              <a:rPr lang="zh-CN" altLang="en-US" b="1" dirty="0">
                <a:solidFill>
                  <a:schemeClr val="bg1"/>
                </a:solidFill>
              </a:rPr>
              <a:t>下引用二维数组的元素：</a:t>
            </a:r>
            <a:r>
              <a:rPr lang="en-US" altLang="zh-CN" b="1" dirty="0">
                <a:solidFill>
                  <a:schemeClr val="bg1"/>
                </a:solidFill>
              </a:rPr>
              <a:t>a[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][j]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9" grpId="0" animBg="1"/>
      <p:bldP spid="9" grpId="1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57600" y="3048000"/>
            <a:ext cx="4495800" cy="3657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828800" cy="2743200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8" y="990600"/>
            <a:ext cx="8229600" cy="2971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C#</a:t>
            </a:r>
            <a:r>
              <a:rPr lang="zh-CN" altLang="en-US" sz="2800" dirty="0" smtClean="0"/>
              <a:t>的数据类型分成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类：</a:t>
            </a:r>
            <a:r>
              <a:rPr lang="zh-CN" altLang="en-US" sz="2800" dirty="0" smtClean="0">
                <a:solidFill>
                  <a:srgbClr val="0000FF"/>
                </a:solidFill>
              </a:rPr>
              <a:t>值类型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0000FF"/>
                </a:solidFill>
              </a:rPr>
              <a:t>引用类型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值类型：存放在内存的</a:t>
            </a:r>
            <a:r>
              <a:rPr lang="zh-CN" altLang="en-US" sz="2800" dirty="0" smtClean="0">
                <a:solidFill>
                  <a:srgbClr val="FF0000"/>
                </a:solidFill>
              </a:rPr>
              <a:t>栈</a:t>
            </a:r>
            <a:r>
              <a:rPr lang="zh-CN" altLang="en-US" sz="2800" dirty="0" smtClean="0"/>
              <a:t>中，存储实际数据值。包括：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double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bool</a:t>
            </a:r>
            <a:r>
              <a:rPr lang="zh-CN" altLang="en-US" sz="2400" dirty="0" smtClean="0"/>
              <a:t>等基本数据类型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struct</a:t>
            </a:r>
            <a:r>
              <a:rPr lang="zh-CN" altLang="en-US" sz="2400" dirty="0" smtClean="0"/>
              <a:t>结构类型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enum</a:t>
            </a:r>
            <a:r>
              <a:rPr lang="zh-CN" altLang="en-US" sz="2400" dirty="0" smtClean="0"/>
              <a:t>枚</a:t>
            </a:r>
            <a:r>
              <a:rPr lang="zh-CN" altLang="en-US" sz="2400" dirty="0"/>
              <a:t>举类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8000" y="4038600"/>
            <a:ext cx="2343911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dirty="0" smtClean="0">
                <a:ea typeface="宋体" pitchFamily="2" charset="-122"/>
              </a:rPr>
              <a:t>5; 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double</a:t>
            </a:r>
            <a:r>
              <a:rPr lang="en-US" altLang="zh-CN" sz="2400" dirty="0" smtClean="0">
                <a:ea typeface="宋体" pitchFamily="2" charset="-122"/>
              </a:rPr>
              <a:t> d = 3.2;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810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38055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i</a:t>
            </a:r>
            <a:endParaRPr lang="zh-CN" alt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495800" y="4419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3.2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4151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67877" y="548192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栈</a:t>
            </a:r>
            <a:endParaRPr lang="zh-CN" alt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72200" y="3700165"/>
            <a:ext cx="1828800" cy="2743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39577" y="551107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堆</a:t>
            </a:r>
            <a:endParaRPr lang="zh-CN" altLang="en-US" sz="2400" b="1" dirty="0"/>
          </a:p>
        </p:txBody>
      </p:sp>
      <p:sp>
        <p:nvSpPr>
          <p:cNvPr id="14" name="Freeform 13"/>
          <p:cNvSpPr/>
          <p:nvPr/>
        </p:nvSpPr>
        <p:spPr>
          <a:xfrm>
            <a:off x="2097741" y="4061012"/>
            <a:ext cx="2111188" cy="282388"/>
          </a:xfrm>
          <a:custGeom>
            <a:avLst/>
            <a:gdLst>
              <a:gd name="connsiteX0" fmla="*/ 0 w 2111188"/>
              <a:gd name="connsiteY0" fmla="*/ 282388 h 282388"/>
              <a:gd name="connsiteX1" fmla="*/ 1102659 w 2111188"/>
              <a:gd name="connsiteY1" fmla="*/ 174812 h 282388"/>
              <a:gd name="connsiteX2" fmla="*/ 1492624 w 2111188"/>
              <a:gd name="connsiteY2" fmla="*/ 80682 h 282388"/>
              <a:gd name="connsiteX3" fmla="*/ 2111188 w 2111188"/>
              <a:gd name="connsiteY3" fmla="*/ 0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188" h="282388">
                <a:moveTo>
                  <a:pt x="0" y="282388"/>
                </a:moveTo>
                <a:cubicBezTo>
                  <a:pt x="426944" y="245409"/>
                  <a:pt x="853888" y="208430"/>
                  <a:pt x="1102659" y="174812"/>
                </a:cubicBezTo>
                <a:cubicBezTo>
                  <a:pt x="1351430" y="141194"/>
                  <a:pt x="1324536" y="109817"/>
                  <a:pt x="1492624" y="80682"/>
                </a:cubicBezTo>
                <a:cubicBezTo>
                  <a:pt x="1660712" y="51547"/>
                  <a:pt x="1885950" y="25773"/>
                  <a:pt x="21111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4"/>
          <p:cNvSpPr/>
          <p:nvPr/>
        </p:nvSpPr>
        <p:spPr>
          <a:xfrm>
            <a:off x="2783541" y="4541711"/>
            <a:ext cx="1465730" cy="180287"/>
          </a:xfrm>
          <a:custGeom>
            <a:avLst/>
            <a:gdLst>
              <a:gd name="connsiteX0" fmla="*/ 0 w 1465730"/>
              <a:gd name="connsiteY0" fmla="*/ 164760 h 180287"/>
              <a:gd name="connsiteX1" fmla="*/ 726141 w 1465730"/>
              <a:gd name="connsiteY1" fmla="*/ 164760 h 180287"/>
              <a:gd name="connsiteX2" fmla="*/ 1290918 w 1465730"/>
              <a:gd name="connsiteY2" fmla="*/ 3395 h 180287"/>
              <a:gd name="connsiteX3" fmla="*/ 1465730 w 1465730"/>
              <a:gd name="connsiteY3" fmla="*/ 70630 h 18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730" h="180287">
                <a:moveTo>
                  <a:pt x="0" y="164760"/>
                </a:moveTo>
                <a:cubicBezTo>
                  <a:pt x="255494" y="178207"/>
                  <a:pt x="510988" y="191654"/>
                  <a:pt x="726141" y="164760"/>
                </a:cubicBezTo>
                <a:cubicBezTo>
                  <a:pt x="941294" y="137866"/>
                  <a:pt x="1167653" y="19083"/>
                  <a:pt x="1290918" y="3395"/>
                </a:cubicBezTo>
                <a:cubicBezTo>
                  <a:pt x="1414183" y="-12293"/>
                  <a:pt x="1439956" y="29168"/>
                  <a:pt x="1465730" y="706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03787" y="31398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内存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940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57600" y="3048000"/>
            <a:ext cx="5257800" cy="3657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828800" cy="2743200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8" y="990600"/>
            <a:ext cx="8229600" cy="2971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C#</a:t>
            </a:r>
            <a:r>
              <a:rPr lang="zh-CN" altLang="en-US" sz="2800" dirty="0" smtClean="0"/>
              <a:t>的数据类型分成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类：</a:t>
            </a:r>
            <a:r>
              <a:rPr lang="zh-CN" altLang="en-US" sz="2800" dirty="0" smtClean="0">
                <a:solidFill>
                  <a:srgbClr val="0000FF"/>
                </a:solidFill>
              </a:rPr>
              <a:t>值类型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0000FF"/>
                </a:solidFill>
              </a:rPr>
              <a:t>引用类型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引用类型：</a:t>
            </a:r>
            <a:r>
              <a:rPr lang="zh-CN" altLang="en-US" sz="2800" dirty="0"/>
              <a:t>实</a:t>
            </a:r>
            <a:r>
              <a:rPr lang="zh-CN" altLang="en-US" sz="2800" dirty="0" smtClean="0"/>
              <a:t>际数据值保存在堆中，在栈中指保存其实际数据在堆中的存放地址。包括：</a:t>
            </a:r>
          </a:p>
          <a:p>
            <a:pPr lvl="1"/>
            <a:r>
              <a:rPr lang="zh-CN" altLang="en-US" sz="2400" dirty="0"/>
              <a:t>数</a:t>
            </a:r>
            <a:r>
              <a:rPr lang="zh-CN" altLang="en-US" sz="2400" dirty="0" smtClean="0"/>
              <a:t>组类型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类类型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接</a:t>
            </a:r>
            <a:r>
              <a:rPr lang="zh-CN" altLang="en-US" sz="2400" dirty="0" smtClean="0"/>
              <a:t>口类型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委</a:t>
            </a:r>
            <a:r>
              <a:rPr lang="zh-CN" altLang="en-US" sz="2400" dirty="0" smtClean="0"/>
              <a:t>托类型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4343400"/>
            <a:ext cx="299312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[] a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dirty="0" smtClean="0">
                <a:ea typeface="宋体" pitchFamily="2" charset="-122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[6];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3810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0x3000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3805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67877" y="575759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栈</a:t>
            </a:r>
            <a:endParaRPr lang="zh-CN" alt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72200" y="3700165"/>
            <a:ext cx="2595282" cy="2743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9577" y="5786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堆</a:t>
            </a:r>
            <a:endParaRPr lang="zh-CN" altLang="en-US" sz="2400" b="1" dirty="0"/>
          </a:p>
        </p:txBody>
      </p:sp>
      <p:sp>
        <p:nvSpPr>
          <p:cNvPr id="14" name="Freeform 13"/>
          <p:cNvSpPr/>
          <p:nvPr/>
        </p:nvSpPr>
        <p:spPr>
          <a:xfrm>
            <a:off x="1066800" y="4061012"/>
            <a:ext cx="3142129" cy="434788"/>
          </a:xfrm>
          <a:custGeom>
            <a:avLst/>
            <a:gdLst>
              <a:gd name="connsiteX0" fmla="*/ 0 w 2111188"/>
              <a:gd name="connsiteY0" fmla="*/ 282388 h 282388"/>
              <a:gd name="connsiteX1" fmla="*/ 1102659 w 2111188"/>
              <a:gd name="connsiteY1" fmla="*/ 174812 h 282388"/>
              <a:gd name="connsiteX2" fmla="*/ 1492624 w 2111188"/>
              <a:gd name="connsiteY2" fmla="*/ 80682 h 282388"/>
              <a:gd name="connsiteX3" fmla="*/ 2111188 w 2111188"/>
              <a:gd name="connsiteY3" fmla="*/ 0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188" h="282388">
                <a:moveTo>
                  <a:pt x="0" y="282388"/>
                </a:moveTo>
                <a:cubicBezTo>
                  <a:pt x="426944" y="245409"/>
                  <a:pt x="853888" y="208430"/>
                  <a:pt x="1102659" y="174812"/>
                </a:cubicBezTo>
                <a:cubicBezTo>
                  <a:pt x="1351430" y="141194"/>
                  <a:pt x="1324536" y="109817"/>
                  <a:pt x="1492624" y="80682"/>
                </a:cubicBezTo>
                <a:cubicBezTo>
                  <a:pt x="1660712" y="51547"/>
                  <a:pt x="1885950" y="25773"/>
                  <a:pt x="21111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03787" y="31398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内存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702764" y="3908612"/>
            <a:ext cx="750954" cy="28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5165" y="4191000"/>
            <a:ext cx="762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02764" y="4491318"/>
            <a:ext cx="750954" cy="28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05165" y="4773706"/>
            <a:ext cx="762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07246" y="5082988"/>
            <a:ext cx="750954" cy="28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09647" y="5365376"/>
            <a:ext cx="762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76034" y="3899648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0x3000</a:t>
            </a:r>
          </a:p>
          <a:p>
            <a:r>
              <a:rPr lang="zh-CN" altLang="en-US" b="1" dirty="0"/>
              <a:t>数</a:t>
            </a:r>
            <a:r>
              <a:rPr lang="zh-CN" altLang="en-US" b="1" dirty="0" smtClean="0"/>
              <a:t>组首地址</a:t>
            </a:r>
            <a:endParaRPr lang="zh-CN" altLang="en-US" b="1" dirty="0"/>
          </a:p>
        </p:txBody>
      </p:sp>
      <p:sp>
        <p:nvSpPr>
          <p:cNvPr id="24" name="Freeform 23"/>
          <p:cNvSpPr/>
          <p:nvPr/>
        </p:nvSpPr>
        <p:spPr>
          <a:xfrm>
            <a:off x="5459506" y="3896013"/>
            <a:ext cx="1035423" cy="286022"/>
          </a:xfrm>
          <a:custGeom>
            <a:avLst/>
            <a:gdLst>
              <a:gd name="connsiteX0" fmla="*/ 0 w 1035423"/>
              <a:gd name="connsiteY0" fmla="*/ 286022 h 286022"/>
              <a:gd name="connsiteX1" fmla="*/ 820270 w 1035423"/>
              <a:gd name="connsiteY1" fmla="*/ 3634 h 286022"/>
              <a:gd name="connsiteX2" fmla="*/ 1035423 w 1035423"/>
              <a:gd name="connsiteY2" fmla="*/ 151552 h 2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423" h="286022">
                <a:moveTo>
                  <a:pt x="0" y="286022"/>
                </a:moveTo>
                <a:cubicBezTo>
                  <a:pt x="323849" y="156034"/>
                  <a:pt x="647699" y="26046"/>
                  <a:pt x="820270" y="3634"/>
                </a:cubicBezTo>
                <a:cubicBezTo>
                  <a:pt x="992841" y="-18778"/>
                  <a:pt x="1014132" y="66387"/>
                  <a:pt x="1035423" y="1515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91883"/>
              </p:ext>
            </p:extLst>
          </p:nvPr>
        </p:nvGraphicFramePr>
        <p:xfrm>
          <a:off x="457200" y="10668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4384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特性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值类型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引用类型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变量中保存的内容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实际数据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指向数据的引用（指针，即</a:t>
                      </a:r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</a:rPr>
                        <a:t>内存地址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内存存放地方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栈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(Stack)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受管制的堆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(Managed Heap)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内存需求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较少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较多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执行效率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较快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较慢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内存释放时间点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变量生存期结束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由垃圾回收机制负责回收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可否为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不可以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20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函数参数传递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值传递：形式参数在函数内的变化不会</a:t>
            </a:r>
            <a:r>
              <a:rPr lang="zh-CN" altLang="en-US" dirty="0"/>
              <a:t>改</a:t>
            </a:r>
            <a:r>
              <a:rPr lang="zh-CN" altLang="en-US" dirty="0" smtClean="0"/>
              <a:t>变函数外实际参数的值。</a:t>
            </a:r>
            <a:endParaRPr lang="en-US" altLang="zh-CN" dirty="0" smtClean="0"/>
          </a:p>
          <a:p>
            <a:r>
              <a:rPr lang="zh-CN" altLang="en-US" dirty="0" smtClean="0"/>
              <a:t>引用传递：形式参数在函数内的变化改变函数外实际参数的值。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o</a:t>
            </a:r>
            <a:r>
              <a:rPr lang="en-US" altLang="zh-CN" dirty="0" smtClean="0"/>
              <a:t>ut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err="1" smtClean="0"/>
              <a:t>param</a:t>
            </a:r>
            <a:r>
              <a:rPr lang="zh-CN" altLang="en-US" dirty="0" smtClean="0"/>
              <a:t>参数：传递不定个数的参数。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01146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638800"/>
            <a:ext cx="2799520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7480" y="519058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运</a:t>
            </a:r>
            <a:r>
              <a:rPr lang="zh-CN" altLang="en-US" sz="2400" b="1" dirty="0" smtClean="0"/>
              <a:t>行结果？</a:t>
            </a:r>
            <a:endParaRPr lang="zh-CN" alt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477939" y="4572000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10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5720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n1</a:t>
            </a:r>
            <a:endParaRPr lang="zh-CN" alt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488278" y="5100935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44539" y="51009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n2</a:t>
            </a:r>
            <a:endParaRPr lang="zh-CN" altLang="en-US" sz="2400" b="1" dirty="0"/>
          </a:p>
        </p:txBody>
      </p:sp>
      <p:sp>
        <p:nvSpPr>
          <p:cNvPr id="11" name="Freeform 10"/>
          <p:cNvSpPr/>
          <p:nvPr/>
        </p:nvSpPr>
        <p:spPr>
          <a:xfrm>
            <a:off x="2790950" y="3079376"/>
            <a:ext cx="2977838" cy="1008530"/>
          </a:xfrm>
          <a:custGeom>
            <a:avLst/>
            <a:gdLst>
              <a:gd name="connsiteX0" fmla="*/ 6038 w 2977838"/>
              <a:gd name="connsiteY0" fmla="*/ 0 h 1008530"/>
              <a:gd name="connsiteX1" fmla="*/ 382556 w 2977838"/>
              <a:gd name="connsiteY1" fmla="*/ 605118 h 1008530"/>
              <a:gd name="connsiteX2" fmla="*/ 2453403 w 2977838"/>
              <a:gd name="connsiteY2" fmla="*/ 954742 h 1008530"/>
              <a:gd name="connsiteX3" fmla="*/ 2453403 w 2977838"/>
              <a:gd name="connsiteY3" fmla="*/ 954742 h 1008530"/>
              <a:gd name="connsiteX4" fmla="*/ 2977838 w 2977838"/>
              <a:gd name="connsiteY4" fmla="*/ 1008530 h 100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838" h="1008530">
                <a:moveTo>
                  <a:pt x="6038" y="0"/>
                </a:moveTo>
                <a:cubicBezTo>
                  <a:pt x="-9650" y="222997"/>
                  <a:pt x="-25338" y="445994"/>
                  <a:pt x="382556" y="605118"/>
                </a:cubicBezTo>
                <a:cubicBezTo>
                  <a:pt x="790450" y="764242"/>
                  <a:pt x="2453403" y="954742"/>
                  <a:pt x="2453403" y="954742"/>
                </a:cubicBezTo>
                <a:lnTo>
                  <a:pt x="2453403" y="954742"/>
                </a:lnTo>
                <a:lnTo>
                  <a:pt x="2977838" y="100853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/>
          <p:nvPr/>
        </p:nvSpPr>
        <p:spPr>
          <a:xfrm>
            <a:off x="3388659" y="2941449"/>
            <a:ext cx="3926541" cy="1079222"/>
          </a:xfrm>
          <a:custGeom>
            <a:avLst/>
            <a:gdLst>
              <a:gd name="connsiteX0" fmla="*/ 0 w 3926541"/>
              <a:gd name="connsiteY0" fmla="*/ 16904 h 1079222"/>
              <a:gd name="connsiteX1" fmla="*/ 1600200 w 3926541"/>
              <a:gd name="connsiteY1" fmla="*/ 43798 h 1079222"/>
              <a:gd name="connsiteX2" fmla="*/ 3079376 w 3926541"/>
              <a:gd name="connsiteY2" fmla="*/ 393422 h 1079222"/>
              <a:gd name="connsiteX3" fmla="*/ 3926541 w 3926541"/>
              <a:gd name="connsiteY3" fmla="*/ 1079222 h 107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541" h="1079222">
                <a:moveTo>
                  <a:pt x="0" y="16904"/>
                </a:moveTo>
                <a:cubicBezTo>
                  <a:pt x="543485" y="-1026"/>
                  <a:pt x="1086971" y="-18955"/>
                  <a:pt x="1600200" y="43798"/>
                </a:cubicBezTo>
                <a:cubicBezTo>
                  <a:pt x="2113429" y="106551"/>
                  <a:pt x="2691652" y="220851"/>
                  <a:pt x="3079376" y="393422"/>
                </a:cubicBezTo>
                <a:cubicBezTo>
                  <a:pt x="3467100" y="565993"/>
                  <a:pt x="3696820" y="822607"/>
                  <a:pt x="3926541" y="10792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7477939" y="5638800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10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63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num1</a:t>
            </a:r>
            <a:endParaRPr lang="zh-CN" alt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477939" y="6172200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38397" y="61722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num2</a:t>
            </a:r>
            <a:endParaRPr lang="zh-CN" altLang="en-US" sz="2400" b="1" dirty="0"/>
          </a:p>
        </p:txBody>
      </p:sp>
      <p:sp>
        <p:nvSpPr>
          <p:cNvPr id="17" name="Freeform 16"/>
          <p:cNvSpPr/>
          <p:nvPr/>
        </p:nvSpPr>
        <p:spPr>
          <a:xfrm>
            <a:off x="8431306" y="4790042"/>
            <a:ext cx="375442" cy="1099770"/>
          </a:xfrm>
          <a:custGeom>
            <a:avLst/>
            <a:gdLst>
              <a:gd name="connsiteX0" fmla="*/ 0 w 375442"/>
              <a:gd name="connsiteY0" fmla="*/ 10558 h 1099770"/>
              <a:gd name="connsiteX1" fmla="*/ 268941 w 375442"/>
              <a:gd name="connsiteY1" fmla="*/ 77793 h 1099770"/>
              <a:gd name="connsiteX2" fmla="*/ 363070 w 375442"/>
              <a:gd name="connsiteY2" fmla="*/ 588782 h 1099770"/>
              <a:gd name="connsiteX3" fmla="*/ 13447 w 375442"/>
              <a:gd name="connsiteY3" fmla="*/ 1099770 h 109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442" h="1099770">
                <a:moveTo>
                  <a:pt x="0" y="10558"/>
                </a:moveTo>
                <a:cubicBezTo>
                  <a:pt x="104214" y="-4010"/>
                  <a:pt x="208429" y="-18578"/>
                  <a:pt x="268941" y="77793"/>
                </a:cubicBezTo>
                <a:cubicBezTo>
                  <a:pt x="329453" y="174164"/>
                  <a:pt x="405652" y="418452"/>
                  <a:pt x="363070" y="588782"/>
                </a:cubicBezTo>
                <a:cubicBezTo>
                  <a:pt x="320488" y="759112"/>
                  <a:pt x="166967" y="929441"/>
                  <a:pt x="13447" y="10997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7"/>
          <p:cNvSpPr/>
          <p:nvPr/>
        </p:nvSpPr>
        <p:spPr>
          <a:xfrm>
            <a:off x="8417859" y="5230906"/>
            <a:ext cx="443753" cy="1169894"/>
          </a:xfrm>
          <a:custGeom>
            <a:avLst/>
            <a:gdLst>
              <a:gd name="connsiteX0" fmla="*/ 0 w 443753"/>
              <a:gd name="connsiteY0" fmla="*/ 0 h 1169894"/>
              <a:gd name="connsiteX1" fmla="*/ 282388 w 443753"/>
              <a:gd name="connsiteY1" fmla="*/ 161365 h 1169894"/>
              <a:gd name="connsiteX2" fmla="*/ 443753 w 443753"/>
              <a:gd name="connsiteY2" fmla="*/ 564776 h 1169894"/>
              <a:gd name="connsiteX3" fmla="*/ 443753 w 443753"/>
              <a:gd name="connsiteY3" fmla="*/ 564776 h 1169894"/>
              <a:gd name="connsiteX4" fmla="*/ 363070 w 443753"/>
              <a:gd name="connsiteY4" fmla="*/ 887506 h 1169894"/>
              <a:gd name="connsiteX5" fmla="*/ 94129 w 443753"/>
              <a:gd name="connsiteY5" fmla="*/ 1169894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753" h="1169894">
                <a:moveTo>
                  <a:pt x="0" y="0"/>
                </a:moveTo>
                <a:cubicBezTo>
                  <a:pt x="104214" y="33618"/>
                  <a:pt x="208429" y="67236"/>
                  <a:pt x="282388" y="161365"/>
                </a:cubicBezTo>
                <a:cubicBezTo>
                  <a:pt x="356347" y="255494"/>
                  <a:pt x="443753" y="564776"/>
                  <a:pt x="443753" y="564776"/>
                </a:cubicBezTo>
                <a:lnTo>
                  <a:pt x="443753" y="564776"/>
                </a:lnTo>
                <a:cubicBezTo>
                  <a:pt x="430306" y="618564"/>
                  <a:pt x="421341" y="786653"/>
                  <a:pt x="363070" y="887506"/>
                </a:cubicBezTo>
                <a:cubicBezTo>
                  <a:pt x="304799" y="988359"/>
                  <a:pt x="150158" y="1122829"/>
                  <a:pt x="94129" y="1169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教材</a:t>
            </a:r>
            <a:r>
              <a:rPr lang="en-US" altLang="zh-CN" sz="2400" b="1" dirty="0" smtClean="0"/>
              <a:t>P63</a:t>
            </a:r>
            <a:r>
              <a:rPr lang="zh-CN" altLang="en-US" sz="2400" b="1" dirty="0" smtClean="0"/>
              <a:t>，例</a:t>
            </a:r>
            <a:r>
              <a:rPr lang="en-US" altLang="zh-CN" sz="2400" b="1" dirty="0" smtClean="0"/>
              <a:t>3-7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76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 </a:t>
            </a:r>
            <a:r>
              <a:rPr lang="zh-CN" altLang="en-US" dirty="0" smtClean="0"/>
              <a:t>引用传递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8653296" cy="4953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7939" y="4572000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10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45720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n1</a:t>
            </a:r>
            <a:endParaRPr lang="zh-CN" alt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488278" y="5100935"/>
            <a:ext cx="914400" cy="389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44539" y="51009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n2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42308" y="3388667"/>
            <a:ext cx="142218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引用传递</a:t>
            </a:r>
            <a:endParaRPr lang="zh-CN" altLang="en-US" sz="2400" b="1" dirty="0"/>
          </a:p>
        </p:txBody>
      </p:sp>
      <p:cxnSp>
        <p:nvCxnSpPr>
          <p:cNvPr id="10" name="Straight Connector 9"/>
          <p:cNvCxnSpPr>
            <a:endCxn id="3" idx="1"/>
          </p:cNvCxnSpPr>
          <p:nvPr/>
        </p:nvCxnSpPr>
        <p:spPr>
          <a:xfrm flipV="1">
            <a:off x="5105400" y="3619500"/>
            <a:ext cx="2336908" cy="23083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" idx="1"/>
          </p:cNvCxnSpPr>
          <p:nvPr/>
        </p:nvCxnSpPr>
        <p:spPr>
          <a:xfrm flipV="1">
            <a:off x="7206069" y="3619500"/>
            <a:ext cx="236239" cy="23083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2242" y="456528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num1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28797" y="51009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num2</a:t>
            </a:r>
            <a:endParaRPr lang="zh-CN" altLang="en-US" sz="2400" b="1" dirty="0"/>
          </a:p>
        </p:txBody>
      </p:sp>
      <p:sp>
        <p:nvSpPr>
          <p:cNvPr id="16" name="Freeform 15"/>
          <p:cNvSpPr/>
          <p:nvPr/>
        </p:nvSpPr>
        <p:spPr>
          <a:xfrm>
            <a:off x="6683188" y="4469246"/>
            <a:ext cx="806824" cy="317907"/>
          </a:xfrm>
          <a:custGeom>
            <a:avLst/>
            <a:gdLst>
              <a:gd name="connsiteX0" fmla="*/ 0 w 806824"/>
              <a:gd name="connsiteY0" fmla="*/ 277566 h 317907"/>
              <a:gd name="connsiteX1" fmla="*/ 295836 w 806824"/>
              <a:gd name="connsiteY1" fmla="*/ 8625 h 317907"/>
              <a:gd name="connsiteX2" fmla="*/ 578224 w 806824"/>
              <a:gd name="connsiteY2" fmla="*/ 89307 h 317907"/>
              <a:gd name="connsiteX3" fmla="*/ 806824 w 806824"/>
              <a:gd name="connsiteY3" fmla="*/ 317907 h 31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4" h="317907">
                <a:moveTo>
                  <a:pt x="0" y="277566"/>
                </a:moveTo>
                <a:cubicBezTo>
                  <a:pt x="99732" y="158783"/>
                  <a:pt x="199465" y="40001"/>
                  <a:pt x="295836" y="8625"/>
                </a:cubicBezTo>
                <a:cubicBezTo>
                  <a:pt x="392207" y="-22752"/>
                  <a:pt x="493059" y="37760"/>
                  <a:pt x="578224" y="89307"/>
                </a:cubicBezTo>
                <a:cubicBezTo>
                  <a:pt x="663389" y="140854"/>
                  <a:pt x="735106" y="229380"/>
                  <a:pt x="806824" y="317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16"/>
          <p:cNvSpPr/>
          <p:nvPr/>
        </p:nvSpPr>
        <p:spPr>
          <a:xfrm>
            <a:off x="6710082" y="5499847"/>
            <a:ext cx="795718" cy="189090"/>
          </a:xfrm>
          <a:custGeom>
            <a:avLst/>
            <a:gdLst>
              <a:gd name="connsiteX0" fmla="*/ 0 w 795718"/>
              <a:gd name="connsiteY0" fmla="*/ 0 h 189090"/>
              <a:gd name="connsiteX1" fmla="*/ 228600 w 795718"/>
              <a:gd name="connsiteY1" fmla="*/ 188259 h 189090"/>
              <a:gd name="connsiteX2" fmla="*/ 726142 w 795718"/>
              <a:gd name="connsiteY2" fmla="*/ 67235 h 189090"/>
              <a:gd name="connsiteX3" fmla="*/ 779930 w 795718"/>
              <a:gd name="connsiteY3" fmla="*/ 26894 h 18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718" h="189090">
                <a:moveTo>
                  <a:pt x="0" y="0"/>
                </a:moveTo>
                <a:cubicBezTo>
                  <a:pt x="53788" y="88526"/>
                  <a:pt x="107576" y="177053"/>
                  <a:pt x="228600" y="188259"/>
                </a:cubicBezTo>
                <a:cubicBezTo>
                  <a:pt x="349624" y="199465"/>
                  <a:pt x="634254" y="94129"/>
                  <a:pt x="726142" y="67235"/>
                </a:cubicBezTo>
                <a:cubicBezTo>
                  <a:pt x="818030" y="40341"/>
                  <a:pt x="798980" y="33617"/>
                  <a:pt x="779930" y="26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02719" y="1093721"/>
            <a:ext cx="365537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注意：调用函数时，也需要显式使用</a:t>
            </a:r>
            <a:r>
              <a:rPr lang="en-US" altLang="zh-CN" sz="2400" b="1" dirty="0" smtClean="0"/>
              <a:t>ref</a:t>
            </a:r>
            <a:r>
              <a:rPr lang="zh-CN" altLang="en-US" sz="2400" b="1" dirty="0" smtClean="0"/>
              <a:t>关键字</a:t>
            </a:r>
            <a:endParaRPr lang="zh-CN" altLang="en-US" sz="2400" b="1" dirty="0"/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 flipV="1">
            <a:off x="2768492" y="1509220"/>
            <a:ext cx="2534227" cy="114747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8" idx="1"/>
          </p:cNvCxnSpPr>
          <p:nvPr/>
        </p:nvCxnSpPr>
        <p:spPr>
          <a:xfrm flipV="1">
            <a:off x="4061698" y="1509220"/>
            <a:ext cx="1241021" cy="114747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93" y="5750932"/>
            <a:ext cx="3116778" cy="10600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92693" y="526901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运</a:t>
            </a:r>
            <a:r>
              <a:rPr lang="zh-CN" altLang="en-US" sz="2400" b="1" dirty="0" smtClean="0"/>
              <a:t>行结果？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5594" y="4132803"/>
            <a:ext cx="7217806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对比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C#</a:t>
            </a:r>
            <a:r>
              <a:rPr lang="zh-CN" altLang="en-US" sz="2400" b="1" dirty="0" smtClean="0"/>
              <a:t>下函数引用传递的语法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C++:   void </a:t>
            </a:r>
            <a:r>
              <a:rPr lang="en-US" altLang="zh-CN" sz="2400" b="1" dirty="0" err="1" smtClean="0"/>
              <a:t>TestFunc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2400" b="1" dirty="0" smtClean="0"/>
              <a:t> num1,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2400" b="1" dirty="0" smtClean="0"/>
              <a:t> num2)</a:t>
            </a:r>
          </a:p>
          <a:p>
            <a:r>
              <a:rPr lang="en-US" altLang="zh-CN" sz="2400" b="1" dirty="0" smtClean="0"/>
              <a:t>C#:     void </a:t>
            </a:r>
            <a:r>
              <a:rPr lang="en-US" altLang="zh-CN" sz="2400" b="1" dirty="0" err="1" smtClean="0"/>
              <a:t>TestFunc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num1,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num2)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757535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教材</a:t>
            </a:r>
            <a:r>
              <a:rPr lang="en-US" altLang="zh-CN" sz="2400" b="1" dirty="0" smtClean="0"/>
              <a:t>P64</a:t>
            </a:r>
            <a:r>
              <a:rPr lang="zh-CN" altLang="en-US" sz="2400" b="1" dirty="0" smtClean="0"/>
              <a:t>，例</a:t>
            </a:r>
            <a:r>
              <a:rPr lang="en-US" altLang="zh-CN" sz="2400" b="1" dirty="0" smtClean="0"/>
              <a:t>3-8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43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3" grpId="0" animBg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 </a:t>
            </a:r>
            <a:r>
              <a:rPr lang="zh-CN" altLang="en-US" dirty="0" smtClean="0"/>
              <a:t>引用传递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1" y="192387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参考教材</a:t>
            </a:r>
            <a:r>
              <a:rPr lang="en-US" altLang="zh-CN" sz="2400" b="1" dirty="0" smtClean="0"/>
              <a:t>P64</a:t>
            </a:r>
            <a:r>
              <a:rPr lang="zh-CN" altLang="en-US" sz="2400" b="1" dirty="0" smtClean="0"/>
              <a:t>，例</a:t>
            </a:r>
            <a:r>
              <a:rPr lang="en-US" altLang="zh-CN" sz="2400" b="1" dirty="0" smtClean="0"/>
              <a:t>3-9</a:t>
            </a:r>
            <a:r>
              <a:rPr lang="zh-CN" altLang="en-US" sz="2400" b="1" dirty="0" smtClean="0"/>
              <a:t>。</a:t>
            </a:r>
            <a:r>
              <a:rPr lang="zh-CN" altLang="en-US" sz="2400" b="1" dirty="0"/>
              <a:t>注</a:t>
            </a:r>
            <a:r>
              <a:rPr lang="zh-CN" altLang="en-US" sz="2400" b="1" dirty="0" smtClean="0"/>
              <a:t>意：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方法的定义和调用都必须要显式使用</a:t>
            </a: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关键字。（对比第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行代码）</a:t>
            </a:r>
            <a:endParaRPr lang="en-US" altLang="zh-CN" sz="2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8600" y="997803"/>
            <a:ext cx="881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ref</a:t>
            </a:r>
            <a:r>
              <a:rPr lang="zh-CN" altLang="en-US" sz="2400" b="1" dirty="0" smtClean="0"/>
              <a:t>相似，</a:t>
            </a: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参数也实现引用传递，使用</a:t>
            </a: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参数可以将值从函数体内传到函数体外。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26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914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定义的参数，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在进入函数的时候会清空自己，必须在函数体内赋值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：去掉例</a:t>
            </a:r>
            <a:r>
              <a:rPr lang="en-US" altLang="zh-CN" sz="2400" b="1" dirty="0" smtClean="0"/>
              <a:t>3-9</a:t>
            </a:r>
            <a:r>
              <a:rPr lang="zh-CN" altLang="en-US" sz="2400" b="1" dirty="0" smtClean="0"/>
              <a:t>中第</a:t>
            </a:r>
            <a:r>
              <a:rPr lang="en-US" altLang="zh-CN" sz="2400" b="1" dirty="0" smtClean="0"/>
              <a:t>23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28</a:t>
            </a:r>
            <a:r>
              <a:rPr lang="zh-CN" altLang="en-US" sz="2400" b="1" dirty="0" smtClean="0"/>
              <a:t>行代码，会出现以下编译错误：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Clr>
                <a:srgbClr val="0000FF"/>
              </a:buClr>
            </a:pP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 dirty="0" smtClean="0"/>
              <a:t>  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：若在例</a:t>
            </a:r>
            <a:r>
              <a:rPr lang="en-US" altLang="zh-CN" sz="2400" b="1" dirty="0" smtClean="0"/>
              <a:t>3-9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21</a:t>
            </a:r>
            <a:r>
              <a:rPr lang="zh-CN" altLang="en-US" sz="2400" b="1" dirty="0" smtClean="0"/>
              <a:t>行前加上语句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Clr>
                <a:srgbClr val="0000FF"/>
              </a:buClr>
            </a:pP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则会出现错误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因为</a:t>
            </a: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定义的参数在进入函数时会清空自己，需要在函数内先赋值再使用。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 ref</a:t>
            </a:r>
            <a:r>
              <a:rPr lang="zh-CN" altLang="en-US" sz="2400" b="1" dirty="0" smtClean="0"/>
              <a:t>定义的参数，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可以不在函数体内赋值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27" y="2710867"/>
            <a:ext cx="7461909" cy="377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27" y="3733800"/>
            <a:ext cx="61112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331962"/>
            <a:ext cx="4331090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C#</a:t>
            </a:r>
            <a:r>
              <a:rPr lang="zh-CN" altLang="en-US" smtClean="0"/>
              <a:t>控制台程序</a:t>
            </a:r>
          </a:p>
        </p:txBody>
      </p:sp>
      <p:pic>
        <p:nvPicPr>
          <p:cNvPr id="409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828800"/>
            <a:ext cx="72850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838200" y="1143000"/>
            <a:ext cx="538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点击左上角菜单栏，文件</a:t>
            </a:r>
            <a:r>
              <a:rPr lang="en-US" altLang="zh-CN" sz="2400">
                <a:ea typeface="宋体" pitchFamily="2" charset="-122"/>
              </a:rPr>
              <a:t>-&gt;</a:t>
            </a:r>
            <a:r>
              <a:rPr lang="zh-CN" altLang="en-US" sz="2400">
                <a:ea typeface="宋体" pitchFamily="2" charset="-122"/>
              </a:rPr>
              <a:t>新建</a:t>
            </a:r>
            <a:r>
              <a:rPr lang="en-US" altLang="zh-CN" sz="2400">
                <a:ea typeface="宋体" pitchFamily="2" charset="-122"/>
              </a:rPr>
              <a:t>-&gt;</a:t>
            </a:r>
            <a:r>
              <a:rPr lang="zh-CN" altLang="en-US" sz="2400">
                <a:ea typeface="宋体" pitchFamily="2" charset="-122"/>
              </a:rPr>
              <a:t>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914400"/>
            <a:ext cx="8763000" cy="334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ref</a:t>
            </a:r>
            <a:r>
              <a:rPr lang="zh-CN" altLang="en-US" sz="2400" b="1" dirty="0" smtClean="0"/>
              <a:t>定义的参数，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必须在函数调用前赋值</a:t>
            </a:r>
            <a:r>
              <a:rPr lang="zh-CN" altLang="en-US" sz="2400" b="1" dirty="0" smtClean="0"/>
              <a:t>。例如，例</a:t>
            </a:r>
            <a:r>
              <a:rPr lang="en-US" altLang="zh-CN" sz="2400" b="1" dirty="0" smtClean="0"/>
              <a:t>3-8</a:t>
            </a:r>
            <a:r>
              <a:rPr lang="zh-CN" altLang="en-US" sz="2400" b="1" dirty="0" smtClean="0"/>
              <a:t>代码中，若第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行改成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n1, n2;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n1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n2</a:t>
            </a:r>
            <a:r>
              <a:rPr lang="zh-CN" altLang="en-US" sz="2400" b="1" dirty="0" smtClean="0"/>
              <a:t>未赋值），则会出现以下编译错误：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out</a:t>
            </a:r>
            <a:r>
              <a:rPr lang="zh-CN" altLang="en-US" sz="2400" b="1" dirty="0" smtClean="0"/>
              <a:t>定义的参数，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可以不在函数调用前赋值</a:t>
            </a:r>
            <a:r>
              <a:rPr lang="zh-CN" altLang="en-US" sz="2400" b="1" dirty="0" smtClean="0"/>
              <a:t>。参考例</a:t>
            </a:r>
            <a:r>
              <a:rPr lang="en-US" altLang="zh-CN" sz="2400" b="1" dirty="0" smtClean="0"/>
              <a:t>3-9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行代码。</a:t>
            </a:r>
            <a:endParaRPr lang="en-US" altLang="zh-CN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5677375" cy="4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params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8397"/>
            <a:ext cx="8229600" cy="457200"/>
          </a:xfrm>
        </p:spPr>
        <p:txBody>
          <a:bodyPr/>
          <a:lstStyle/>
          <a:p>
            <a:r>
              <a:rPr lang="en-US" altLang="zh-CN" sz="2400" dirty="0" err="1" smtClean="0"/>
              <a:t>params</a:t>
            </a:r>
            <a:r>
              <a:rPr lang="zh-CN" altLang="en-US" sz="2400" dirty="0" smtClean="0"/>
              <a:t>参数让方法接收任意个数的相同类型的参数。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4" y="2078068"/>
            <a:ext cx="8184776" cy="448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554" y="1290935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教材</a:t>
            </a:r>
            <a:r>
              <a:rPr lang="en-US" altLang="zh-CN" sz="2400" b="1" dirty="0" smtClean="0"/>
              <a:t>P62</a:t>
            </a:r>
            <a:r>
              <a:rPr lang="zh-CN" altLang="en-US" sz="2400" b="1" dirty="0" smtClean="0"/>
              <a:t>，例</a:t>
            </a:r>
            <a:r>
              <a:rPr lang="en-US" altLang="zh-CN" sz="2400" b="1" dirty="0" smtClean="0"/>
              <a:t>3-6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816" y="172844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函数定义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9016" y="287144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函数调用</a:t>
            </a:r>
            <a:endParaRPr lang="zh-CN" alt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5" y="3237870"/>
            <a:ext cx="3314615" cy="47623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2796988" y="2503874"/>
            <a:ext cx="5163671" cy="833717"/>
          </a:xfrm>
          <a:custGeom>
            <a:avLst/>
            <a:gdLst>
              <a:gd name="connsiteX0" fmla="*/ 0 w 5163671"/>
              <a:gd name="connsiteY0" fmla="*/ 833717 h 833717"/>
              <a:gd name="connsiteX1" fmla="*/ 900953 w 5163671"/>
              <a:gd name="connsiteY1" fmla="*/ 685800 h 833717"/>
              <a:gd name="connsiteX2" fmla="*/ 5163671 w 5163671"/>
              <a:gd name="connsiteY2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3671" h="833717">
                <a:moveTo>
                  <a:pt x="0" y="833717"/>
                </a:moveTo>
                <a:lnTo>
                  <a:pt x="900953" y="685800"/>
                </a:lnTo>
                <a:lnTo>
                  <a:pt x="5163671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2902803"/>
            <a:ext cx="294439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搭配数组使用，实现一个不定长的数组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005" y="3886200"/>
            <a:ext cx="8069838" cy="120032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注意：</a:t>
            </a:r>
            <a:endParaRPr lang="en-US" altLang="zh-CN" sz="2400" b="1" dirty="0" smtClean="0"/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err="1" smtClean="0"/>
              <a:t>params</a:t>
            </a:r>
            <a:r>
              <a:rPr lang="zh-CN" altLang="en-US" sz="2400" b="1" dirty="0"/>
              <a:t>参</a:t>
            </a:r>
            <a:r>
              <a:rPr lang="zh-CN" altLang="en-US" sz="2400" b="1" dirty="0" smtClean="0"/>
              <a:t>数在函数参数列表中只能出现一次</a:t>
            </a:r>
            <a:endParaRPr lang="en-US" altLang="zh-CN" sz="2400" b="1" dirty="0" smtClean="0"/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err="1" smtClean="0"/>
              <a:t>Params</a:t>
            </a:r>
            <a:r>
              <a:rPr lang="zh-CN" altLang="en-US" sz="2400" b="1" dirty="0" smtClean="0"/>
              <a:t>参数只能放在函数参数列表的最后（右）的位置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8572" y="5274806"/>
            <a:ext cx="8188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思考：若想以</a:t>
            </a:r>
            <a:r>
              <a:rPr lang="en-US" altLang="zh-CN" sz="2400" b="1" dirty="0" err="1" smtClean="0"/>
              <a:t>TestFunc</a:t>
            </a:r>
            <a:r>
              <a:rPr lang="en-US" altLang="zh-CN" sz="2400" b="1" dirty="0" smtClean="0"/>
              <a:t>(1, 'a', "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");</a:t>
            </a:r>
            <a:r>
              <a:rPr lang="zh-CN" altLang="en-US" sz="2400" b="1" dirty="0" smtClean="0"/>
              <a:t>的方式调用函数，参数列表的</a:t>
            </a:r>
            <a:r>
              <a:rPr lang="en-US" altLang="zh-CN" sz="2400" b="1" dirty="0" err="1" smtClean="0"/>
              <a:t>params</a:t>
            </a:r>
            <a:r>
              <a:rPr lang="zh-CN" altLang="en-US" sz="2400" b="1" dirty="0" smtClean="0"/>
              <a:t>参数该如何定义</a:t>
            </a:r>
            <a:r>
              <a:rPr lang="zh-CN" altLang="en-US" sz="2400" b="1" dirty="0"/>
              <a:t>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60915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答</a:t>
            </a:r>
            <a:r>
              <a:rPr lang="zh-CN" altLang="en-US" sz="2400" b="1" dirty="0" smtClean="0"/>
              <a:t>案：</a:t>
            </a:r>
            <a:r>
              <a:rPr lang="en-US" altLang="zh-CN" sz="2400" b="1" dirty="0" smtClean="0"/>
              <a:t>public static void </a:t>
            </a:r>
            <a:r>
              <a:rPr lang="en-US" altLang="zh-CN" sz="2400" b="1" dirty="0" err="1" smtClean="0"/>
              <a:t>TestFunc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params</a:t>
            </a:r>
            <a:r>
              <a:rPr lang="en-US" altLang="zh-CN" sz="2400" b="1" dirty="0" smtClean="0"/>
              <a:t> object[] array)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66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" descr="서브배경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44675" y="0"/>
            <a:ext cx="7442200" cy="6475413"/>
            <a:chOff x="0" y="0"/>
            <a:chExt cx="7442200" cy="6475413"/>
          </a:xfrm>
        </p:grpSpPr>
        <p:pic>
          <p:nvPicPr>
            <p:cNvPr id="43015" name="Picture 39" descr="반짝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5775"/>
              <a:ext cx="6688138" cy="524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6" name="Picture 19" descr="빛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38" y="0"/>
              <a:ext cx="6875462" cy="623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7" name="Picture 21" descr="파란빛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538" y="0"/>
              <a:ext cx="6207125" cy="622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8" name="Picture 22" descr="빛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3" y="0"/>
              <a:ext cx="6208712" cy="622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9" name="Picture 23" descr="빛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141" y="0"/>
              <a:ext cx="5824537" cy="647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3012" name="Picture 11" descr="빌딩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565400"/>
            <a:ext cx="29400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2" descr="컴퓨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29067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3641725" y="1889125"/>
            <a:ext cx="3141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8000" b="0">
                <a:solidFill>
                  <a:schemeClr val="accent2"/>
                </a:solidFill>
                <a:latin typeface="Brush Script MT" pitchFamily="66" charset="0"/>
                <a:ea typeface="宋体" pitchFamily="2" charset="-122"/>
              </a:rPr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C#</a:t>
            </a:r>
            <a:r>
              <a:rPr lang="zh-CN" altLang="en-US" smtClean="0"/>
              <a:t>控制台程序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71500"/>
            <a:ext cx="90963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5525"/>
            <a:ext cx="68722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C#</a:t>
            </a:r>
            <a:r>
              <a:rPr lang="zh-CN" altLang="en-US" smtClean="0"/>
              <a:t>程序结构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04800" y="10668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800" b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4800" y="1066800"/>
            <a:ext cx="5029200" cy="1600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0" y="1436688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引用命名空间，使用</a:t>
            </a:r>
            <a:r>
              <a:rPr lang="en-US" altLang="zh-CN" sz="2400">
                <a:ea typeface="宋体" pitchFamily="2" charset="-122"/>
              </a:rPr>
              <a:t>.Net</a:t>
            </a:r>
            <a:r>
              <a:rPr lang="zh-CN" altLang="en-US" sz="2400">
                <a:ea typeface="宋体" pitchFamily="2" charset="-122"/>
              </a:rPr>
              <a:t>提供的类库，类似</a:t>
            </a:r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的</a:t>
            </a:r>
            <a:r>
              <a:rPr lang="en-US" altLang="zh-CN" sz="2400">
                <a:ea typeface="宋体" pitchFamily="2" charset="-122"/>
              </a:rPr>
              <a:t>#include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1000" y="3048000"/>
            <a:ext cx="2971800" cy="3048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3300" y="2936875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命名空间，以项目名命名。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90600" y="3687763"/>
            <a:ext cx="2133600" cy="3048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67100" y="3576638"/>
            <a:ext cx="396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定义一个类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85900" y="4267200"/>
            <a:ext cx="4762500" cy="457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65863" y="3992563"/>
            <a:ext cx="266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函数是程序入口的地方。必须是</a:t>
            </a:r>
            <a:r>
              <a:rPr lang="en-US" altLang="zh-CN" sz="2400" dirty="0">
                <a:ea typeface="宋体" pitchFamily="2" charset="-122"/>
              </a:rPr>
              <a:t>static</a:t>
            </a:r>
            <a:r>
              <a:rPr lang="zh-CN" altLang="en-US" sz="2400" dirty="0">
                <a:ea typeface="宋体" pitchFamily="2" charset="-122"/>
              </a:rPr>
              <a:t>函数。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036763" y="4857750"/>
            <a:ext cx="5216525" cy="457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29500" y="4886325"/>
            <a:ext cx="1497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这里开始写代码。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4" grpId="0" animBg="1"/>
      <p:bldP spid="14" grpId="1" animBg="1"/>
      <p:bldP spid="15" grpId="0"/>
      <p:bldP spid="15" grpId="1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 出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685800"/>
          </a:xfrm>
        </p:spPr>
        <p:txBody>
          <a:bodyPr/>
          <a:lstStyle/>
          <a:p>
            <a:r>
              <a:rPr lang="en-US" altLang="zh-CN" sz="2800" smtClean="0"/>
              <a:t>Console.WriteLine()</a:t>
            </a:r>
            <a:r>
              <a:rPr lang="zh-CN" altLang="en-US" sz="2800" smtClean="0"/>
              <a:t>输出内容至控制台，并换行。</a:t>
            </a:r>
          </a:p>
        </p:txBody>
      </p:sp>
      <p:sp>
        <p:nvSpPr>
          <p:cNvPr id="13316" name="文本框 8"/>
          <p:cNvSpPr txBox="1">
            <a:spLocks noChangeArrowheads="1"/>
          </p:cNvSpPr>
          <p:nvPr/>
        </p:nvSpPr>
        <p:spPr bwMode="auto">
          <a:xfrm>
            <a:off x="5715000" y="4151313"/>
            <a:ext cx="250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输出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Hello World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13317" name="文本框 9"/>
          <p:cNvSpPr txBox="1">
            <a:spLocks noChangeArrowheads="1"/>
          </p:cNvSpPr>
          <p:nvPr/>
        </p:nvSpPr>
        <p:spPr bwMode="auto">
          <a:xfrm>
            <a:off x="606425" y="1971675"/>
            <a:ext cx="2471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>
                <a:ea typeface="宋体" pitchFamily="2" charset="-122"/>
              </a:rPr>
              <a:t>直接输出换行</a:t>
            </a:r>
            <a:r>
              <a:rPr lang="en-US" altLang="zh-CN" sz="2400">
                <a:ea typeface="宋体" pitchFamily="2" charset="-122"/>
              </a:rPr>
              <a:t> </a:t>
            </a:r>
            <a:endParaRPr lang="zh-CN" altLang="en-US" sz="2400">
              <a:ea typeface="宋体" pitchFamily="2" charset="-122"/>
            </a:endParaRPr>
          </a:p>
        </p:txBody>
      </p:sp>
      <p:pic>
        <p:nvPicPr>
          <p:cNvPr id="13318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4913"/>
            <a:ext cx="279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文本框 15"/>
          <p:cNvSpPr txBox="1">
            <a:spLocks noChangeArrowheads="1"/>
          </p:cNvSpPr>
          <p:nvPr/>
        </p:nvSpPr>
        <p:spPr bwMode="auto">
          <a:xfrm>
            <a:off x="3733800" y="2470150"/>
            <a:ext cx="302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相当于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cout &lt;&lt; endl;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13320" name="文本框 16"/>
          <p:cNvSpPr txBox="1">
            <a:spLocks noChangeArrowheads="1"/>
          </p:cNvSpPr>
          <p:nvPr/>
        </p:nvSpPr>
        <p:spPr bwMode="auto">
          <a:xfrm>
            <a:off x="665163" y="3460750"/>
            <a:ext cx="1544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>
                <a:ea typeface="宋体" pitchFamily="2" charset="-122"/>
              </a:rPr>
              <a:t>输出值</a:t>
            </a:r>
            <a:r>
              <a:rPr lang="en-US" altLang="zh-CN" sz="2400">
                <a:ea typeface="宋体" pitchFamily="2" charset="-122"/>
              </a:rPr>
              <a:t> </a:t>
            </a:r>
            <a:endParaRPr lang="zh-CN" altLang="en-US" sz="2400">
              <a:ea typeface="宋体" pitchFamily="2" charset="-122"/>
            </a:endParaRP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065588"/>
            <a:ext cx="4810125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文本框 18"/>
          <p:cNvSpPr txBox="1">
            <a:spLocks noChangeArrowheads="1"/>
          </p:cNvSpPr>
          <p:nvPr/>
        </p:nvSpPr>
        <p:spPr bwMode="auto">
          <a:xfrm>
            <a:off x="5715000" y="4756150"/>
            <a:ext cx="148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输出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2015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 出</a:t>
            </a:r>
          </a:p>
        </p:txBody>
      </p:sp>
      <p:sp>
        <p:nvSpPr>
          <p:cNvPr id="14339" name="文本框 9"/>
          <p:cNvSpPr txBox="1">
            <a:spLocks noChangeArrowheads="1"/>
          </p:cNvSpPr>
          <p:nvPr/>
        </p:nvSpPr>
        <p:spPr bwMode="auto">
          <a:xfrm>
            <a:off x="381000" y="914400"/>
            <a:ext cx="2078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>
                <a:ea typeface="宋体" pitchFamily="2" charset="-122"/>
              </a:rPr>
              <a:t>格式化输出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19088" y="1397000"/>
            <a:ext cx="8461375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 err="1" smtClean="0"/>
              <a:t>Console.WriteLine</a:t>
            </a:r>
            <a:r>
              <a:rPr lang="en-US" altLang="zh-CN" dirty="0" smtClean="0"/>
              <a:t>("</a:t>
            </a:r>
            <a:r>
              <a:rPr lang="zh-CN" altLang="en-US" dirty="0" smtClean="0"/>
              <a:t>格式字符串</a:t>
            </a:r>
            <a:r>
              <a:rPr lang="en-US" altLang="zh-CN" dirty="0" smtClean="0"/>
              <a:t>",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2, ……);</a:t>
            </a:r>
            <a:endParaRPr lang="zh-CN" altLang="en-US" dirty="0" smtClean="0"/>
          </a:p>
        </p:txBody>
      </p:sp>
      <p:pic>
        <p:nvPicPr>
          <p:cNvPr id="1434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14600"/>
            <a:ext cx="87677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文本框 14"/>
          <p:cNvSpPr txBox="1">
            <a:spLocks noChangeArrowheads="1"/>
          </p:cNvSpPr>
          <p:nvPr/>
        </p:nvSpPr>
        <p:spPr bwMode="auto">
          <a:xfrm>
            <a:off x="228600" y="1947863"/>
            <a:ext cx="10017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例：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870325" y="2549525"/>
            <a:ext cx="2911475" cy="371475"/>
          </a:xfrm>
          <a:custGeom>
            <a:avLst/>
            <a:gdLst>
              <a:gd name="connsiteX0" fmla="*/ 2911876 w 2911876"/>
              <a:gd name="connsiteY0" fmla="*/ 308919 h 371062"/>
              <a:gd name="connsiteX1" fmla="*/ 2681056 w 2911876"/>
              <a:gd name="connsiteY1" fmla="*/ 69222 h 371062"/>
              <a:gd name="connsiteX2" fmla="*/ 1651247 w 2911876"/>
              <a:gd name="connsiteY2" fmla="*/ 15956 h 371062"/>
              <a:gd name="connsiteX3" fmla="*/ 310719 w 2911876"/>
              <a:gd name="connsiteY3" fmla="*/ 33711 h 371062"/>
              <a:gd name="connsiteX4" fmla="*/ 0 w 2911876"/>
              <a:gd name="connsiteY4" fmla="*/ 371062 h 37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876" h="371062">
                <a:moveTo>
                  <a:pt x="2911876" y="308919"/>
                </a:moveTo>
                <a:cubicBezTo>
                  <a:pt x="2901518" y="213484"/>
                  <a:pt x="2891161" y="118049"/>
                  <a:pt x="2681056" y="69222"/>
                </a:cubicBezTo>
                <a:cubicBezTo>
                  <a:pt x="2470951" y="20395"/>
                  <a:pt x="1651247" y="15956"/>
                  <a:pt x="1651247" y="15956"/>
                </a:cubicBezTo>
                <a:cubicBezTo>
                  <a:pt x="1256191" y="10038"/>
                  <a:pt x="585927" y="-25473"/>
                  <a:pt x="310719" y="33711"/>
                </a:cubicBezTo>
                <a:cubicBezTo>
                  <a:pt x="35511" y="92895"/>
                  <a:pt x="34031" y="280806"/>
                  <a:pt x="0" y="3710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910138" y="3257550"/>
            <a:ext cx="2422525" cy="422275"/>
          </a:xfrm>
          <a:custGeom>
            <a:avLst/>
            <a:gdLst>
              <a:gd name="connsiteX0" fmla="*/ 2423604 w 2423604"/>
              <a:gd name="connsiteY0" fmla="*/ 0 h 421003"/>
              <a:gd name="connsiteX1" fmla="*/ 2157274 w 2423604"/>
              <a:gd name="connsiteY1" fmla="*/ 328474 h 421003"/>
              <a:gd name="connsiteX2" fmla="*/ 1074199 w 2423604"/>
              <a:gd name="connsiteY2" fmla="*/ 417250 h 421003"/>
              <a:gd name="connsiteX3" fmla="*/ 142043 w 2423604"/>
              <a:gd name="connsiteY3" fmla="*/ 372862 h 421003"/>
              <a:gd name="connsiteX4" fmla="*/ 0 w 2423604"/>
              <a:gd name="connsiteY4" fmla="*/ 97654 h 42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04" h="421003">
                <a:moveTo>
                  <a:pt x="2423604" y="0"/>
                </a:moveTo>
                <a:cubicBezTo>
                  <a:pt x="2402889" y="129466"/>
                  <a:pt x="2382175" y="258932"/>
                  <a:pt x="2157274" y="328474"/>
                </a:cubicBezTo>
                <a:cubicBezTo>
                  <a:pt x="1932373" y="398016"/>
                  <a:pt x="1410071" y="409852"/>
                  <a:pt x="1074199" y="417250"/>
                </a:cubicBezTo>
                <a:cubicBezTo>
                  <a:pt x="738327" y="424648"/>
                  <a:pt x="321076" y="426128"/>
                  <a:pt x="142043" y="372862"/>
                </a:cubicBezTo>
                <a:cubicBezTo>
                  <a:pt x="-36990" y="319596"/>
                  <a:pt x="16276" y="122807"/>
                  <a:pt x="0" y="976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846763" y="2455863"/>
            <a:ext cx="2384425" cy="509587"/>
          </a:xfrm>
          <a:custGeom>
            <a:avLst/>
            <a:gdLst>
              <a:gd name="connsiteX0" fmla="*/ 2346545 w 2383309"/>
              <a:gd name="connsiteY0" fmla="*/ 500705 h 509583"/>
              <a:gd name="connsiteX1" fmla="*/ 2186747 w 2383309"/>
              <a:gd name="connsiteY1" fmla="*/ 118965 h 509583"/>
              <a:gd name="connsiteX2" fmla="*/ 828464 w 2383309"/>
              <a:gd name="connsiteY2" fmla="*/ 3556 h 509583"/>
              <a:gd name="connsiteX3" fmla="*/ 82739 w 2383309"/>
              <a:gd name="connsiteY3" fmla="*/ 225497 h 509583"/>
              <a:gd name="connsiteX4" fmla="*/ 29473 w 2383309"/>
              <a:gd name="connsiteY4" fmla="*/ 509583 h 5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309" h="509583">
                <a:moveTo>
                  <a:pt x="2346545" y="500705"/>
                </a:moveTo>
                <a:cubicBezTo>
                  <a:pt x="2393152" y="351264"/>
                  <a:pt x="2439760" y="201823"/>
                  <a:pt x="2186747" y="118965"/>
                </a:cubicBezTo>
                <a:cubicBezTo>
                  <a:pt x="1933734" y="36107"/>
                  <a:pt x="1179132" y="-14199"/>
                  <a:pt x="828464" y="3556"/>
                </a:cubicBezTo>
                <a:cubicBezTo>
                  <a:pt x="477796" y="21311"/>
                  <a:pt x="215904" y="141159"/>
                  <a:pt x="82739" y="225497"/>
                </a:cubicBezTo>
                <a:cubicBezTo>
                  <a:pt x="-50426" y="309835"/>
                  <a:pt x="13197" y="431163"/>
                  <a:pt x="29473" y="509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8" name="文本框 19"/>
          <p:cNvSpPr txBox="1">
            <a:spLocks noChangeArrowheads="1"/>
          </p:cNvSpPr>
          <p:nvPr/>
        </p:nvSpPr>
        <p:spPr bwMode="auto">
          <a:xfrm>
            <a:off x="381000" y="3536950"/>
            <a:ext cx="8458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itchFamily="2" charset="-122"/>
              </a:rPr>
              <a:t>解释：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“{</a:t>
            </a:r>
            <a:r>
              <a:rPr lang="en-US" altLang="zh-CN" sz="2400" dirty="0">
                <a:ea typeface="宋体" pitchFamily="2" charset="-122"/>
              </a:rPr>
              <a:t>0} + {1} = {2</a:t>
            </a:r>
            <a:r>
              <a:rPr lang="en-US" altLang="zh-CN" sz="2400" dirty="0" smtClean="0">
                <a:ea typeface="宋体" pitchFamily="2" charset="-122"/>
              </a:rPr>
              <a:t>}”</a:t>
            </a:r>
            <a:r>
              <a:rPr lang="zh-CN" altLang="en-US" sz="2400" dirty="0" smtClean="0">
                <a:ea typeface="宋体" pitchFamily="2" charset="-122"/>
              </a:rPr>
              <a:t>表</a:t>
            </a:r>
            <a:r>
              <a:rPr lang="zh-CN" altLang="en-US" sz="2400" dirty="0">
                <a:ea typeface="宋体" pitchFamily="2" charset="-122"/>
              </a:rPr>
              <a:t>示输出内容的格式。其中</a:t>
            </a:r>
            <a:r>
              <a:rPr lang="en-US" altLang="zh-CN" sz="2400" dirty="0">
                <a:ea typeface="宋体" pitchFamily="2" charset="-122"/>
              </a:rPr>
              <a:t>{0}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{1}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{2}</a:t>
            </a:r>
            <a:r>
              <a:rPr lang="zh-CN" altLang="en-US" sz="2400" dirty="0">
                <a:ea typeface="宋体" pitchFamily="2" charset="-122"/>
              </a:rPr>
              <a:t>叫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占位符</a:t>
            </a:r>
            <a:r>
              <a:rPr lang="zh-CN" altLang="en-US" sz="2400" dirty="0" smtClean="0">
                <a:ea typeface="宋体" pitchFamily="2" charset="-122"/>
              </a:rPr>
              <a:t>，其作用类</a:t>
            </a:r>
            <a:r>
              <a:rPr lang="zh-CN" altLang="en-US" sz="2400" dirty="0">
                <a:ea typeface="宋体" pitchFamily="2" charset="-122"/>
              </a:rPr>
              <a:t>似填</a:t>
            </a:r>
            <a:r>
              <a:rPr lang="zh-CN" altLang="en-US" sz="2400" dirty="0" smtClean="0">
                <a:ea typeface="宋体" pitchFamily="2" charset="-122"/>
              </a:rPr>
              <a:t>空题的下划线。</a:t>
            </a:r>
            <a:r>
              <a:rPr lang="zh-CN" altLang="en-US" sz="2400" dirty="0">
                <a:ea typeface="宋体" pitchFamily="2" charset="-122"/>
              </a:rPr>
              <a:t>上述语句可以理解成：输出格式</a:t>
            </a:r>
            <a:r>
              <a:rPr lang="zh-CN" altLang="en-US" sz="2400" dirty="0" smtClean="0">
                <a:ea typeface="宋体" pitchFamily="2" charset="-122"/>
              </a:rPr>
              <a:t>为：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  <a:r>
              <a:rPr lang="en-US" altLang="zh-CN" sz="2400" dirty="0">
                <a:ea typeface="宋体" pitchFamily="2" charset="-122"/>
              </a:rPr>
              <a:t>0} + {1} = {2}</a:t>
            </a:r>
          </a:p>
          <a:p>
            <a:pPr eaLnBrk="1" hangingPunct="1"/>
            <a:endParaRPr lang="en-US" altLang="zh-CN" sz="1000" dirty="0">
              <a:ea typeface="宋体" pitchFamily="2" charset="-122"/>
            </a:endParaRPr>
          </a:p>
          <a:p>
            <a:pPr eaLnBrk="1" hangingPunct="1"/>
            <a:r>
              <a:rPr lang="zh-CN" altLang="en-US" sz="2400" dirty="0">
                <a:ea typeface="宋体" pitchFamily="2" charset="-122"/>
              </a:rPr>
              <a:t>接下来的参数依次表示占位符</a:t>
            </a:r>
            <a:r>
              <a:rPr lang="en-US" altLang="zh-CN" sz="2400" dirty="0">
                <a:ea typeface="宋体" pitchFamily="2" charset="-122"/>
              </a:rPr>
              <a:t>{0}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{1}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{2}</a:t>
            </a:r>
            <a:r>
              <a:rPr lang="zh-CN" altLang="en-US" sz="2400" dirty="0">
                <a:ea typeface="宋体" pitchFamily="2" charset="-122"/>
              </a:rPr>
              <a:t>处该填入哪些数值（变量）。格式字符串内出现多少个占位符，后面就该写上多少个数值（变量）。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333625" y="5105400"/>
            <a:ext cx="43338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68638" y="5105400"/>
            <a:ext cx="43338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33813" y="5105400"/>
            <a:ext cx="43338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文本框 24"/>
          <p:cNvSpPr txBox="1">
            <a:spLocks noChangeArrowheads="1"/>
          </p:cNvSpPr>
          <p:nvPr/>
        </p:nvSpPr>
        <p:spPr bwMode="auto">
          <a:xfrm>
            <a:off x="350838" y="63642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类似</a:t>
            </a:r>
            <a:r>
              <a:rPr lang="en-US" altLang="zh-CN" sz="2400">
                <a:ea typeface="宋体" pitchFamily="2" charset="-122"/>
              </a:rPr>
              <a:t>C</a:t>
            </a:r>
            <a:r>
              <a:rPr lang="zh-CN" altLang="en-US" sz="2400">
                <a:ea typeface="宋体" pitchFamily="2" charset="-122"/>
              </a:rPr>
              <a:t>语言的</a:t>
            </a:r>
            <a:r>
              <a:rPr lang="en-US" altLang="zh-CN" sz="2400">
                <a:ea typeface="宋体" pitchFamily="2" charset="-122"/>
              </a:rPr>
              <a:t>printf</a:t>
            </a:r>
            <a:r>
              <a:rPr lang="zh-CN" altLang="en-US" sz="2400">
                <a:ea typeface="宋体" pitchFamily="2" charset="-122"/>
              </a:rPr>
              <a:t>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常用数据类型、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447800"/>
          </a:xfrm>
        </p:spPr>
        <p:txBody>
          <a:bodyPr/>
          <a:lstStyle/>
          <a:p>
            <a:r>
              <a:rPr lang="zh-CN" altLang="en-US" sz="2800" dirty="0" smtClean="0"/>
              <a:t>字符串可以看作是一个</a:t>
            </a:r>
            <a:r>
              <a:rPr lang="en-US" altLang="zh-CN" sz="2800" dirty="0" smtClean="0"/>
              <a:t>char</a:t>
            </a:r>
            <a:r>
              <a:rPr lang="zh-CN" altLang="en-US" sz="2800" dirty="0" smtClean="0"/>
              <a:t>类型的数组，即字符数组。可以通过</a:t>
            </a:r>
            <a:r>
              <a:rPr lang="en-US" altLang="zh-CN" sz="2800" dirty="0" smtClean="0"/>
              <a:t>[]</a:t>
            </a:r>
            <a:r>
              <a:rPr lang="zh-CN" altLang="en-US" sz="2800" dirty="0" smtClean="0"/>
              <a:t>索引的形式获得字符串中的某个字符。</a:t>
            </a:r>
            <a:r>
              <a:rPr lang="en-US" altLang="zh-CN" sz="2800" dirty="0" smtClean="0"/>
              <a:t>P195 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7-1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7-2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由</a:t>
            </a:r>
            <a:r>
              <a:rPr lang="zh-CN" altLang="en-US" sz="2800" dirty="0" smtClean="0"/>
              <a:t>于字符串是不可改变的，所以字符串只能看作是</a:t>
            </a:r>
            <a:r>
              <a:rPr lang="zh-CN" altLang="en-US" sz="2800" dirty="0" smtClean="0">
                <a:solidFill>
                  <a:srgbClr val="FF0000"/>
                </a:solidFill>
              </a:rPr>
              <a:t>只读的字符数组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endParaRPr lang="zh-CN" altLang="en-US" sz="2800" dirty="0" smtClean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219200" y="5239871"/>
            <a:ext cx="5257800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s1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dirty="0">
                <a:ea typeface="宋体" pitchFamily="2" charset="-122"/>
              </a:rPr>
              <a:t>"</a:t>
            </a:r>
            <a:r>
              <a:rPr lang="zh-CN" altLang="en-US" sz="2400" dirty="0" smtClean="0">
                <a:ea typeface="宋体" pitchFamily="2" charset="-122"/>
              </a:rPr>
              <a:t>你</a:t>
            </a:r>
            <a:r>
              <a:rPr lang="zh-CN" altLang="en-US" sz="2400" dirty="0" smtClean="0">
                <a:ea typeface="宋体" pitchFamily="2" charset="-122"/>
              </a:rPr>
              <a:t>好，世界！</a:t>
            </a:r>
            <a:r>
              <a:rPr lang="en-US" altLang="zh-CN" sz="2400" dirty="0" smtClean="0">
                <a:ea typeface="宋体" pitchFamily="2" charset="-122"/>
              </a:rPr>
              <a:t>";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s1[0] = </a:t>
            </a:r>
            <a:r>
              <a:rPr lang="en-US" altLang="zh-CN" sz="2400" dirty="0">
                <a:ea typeface="宋体" pitchFamily="2" charset="-122"/>
              </a:rPr>
              <a:t>'</a:t>
            </a:r>
            <a:r>
              <a:rPr lang="zh-CN" altLang="en-US" sz="2400" dirty="0" smtClean="0">
                <a:ea typeface="宋体" pitchFamily="2" charset="-122"/>
              </a:rPr>
              <a:t>您</a:t>
            </a:r>
            <a:r>
              <a:rPr lang="en-US" altLang="zh-CN" sz="2400" dirty="0" smtClean="0">
                <a:ea typeface="宋体" pitchFamily="2" charset="-122"/>
              </a:rPr>
              <a:t>'; 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ea typeface="宋体" pitchFamily="2" charset="-122"/>
              </a:rPr>
              <a:t>错误！不能修改字符串</a:t>
            </a:r>
            <a:endParaRPr lang="en-US" altLang="zh-CN" sz="2400" dirty="0" smtClean="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243935"/>
            <a:ext cx="4942379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C#</a:t>
            </a:r>
            <a:r>
              <a:rPr lang="zh-CN" altLang="en-US" sz="2400" b="1" dirty="0" smtClean="0"/>
              <a:t>中，一个</a:t>
            </a:r>
            <a:r>
              <a:rPr lang="en-US" altLang="zh-CN" sz="2400" b="1" dirty="0" smtClean="0"/>
              <a:t>char</a:t>
            </a:r>
            <a:r>
              <a:rPr lang="zh-CN" altLang="en-US" sz="2400" b="1" dirty="0" smtClean="0"/>
              <a:t>变量占两个字符</a:t>
            </a:r>
            <a:endParaRPr lang="zh-CN" altLang="en-US" sz="24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8382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 smtClean="0"/>
              <a:t>与</a:t>
            </a:r>
            <a:r>
              <a:rPr lang="en-US" altLang="zh-CN" sz="2800" kern="0" dirty="0" smtClean="0"/>
              <a:t>C++</a:t>
            </a:r>
            <a:r>
              <a:rPr lang="zh-CN" altLang="en-US" sz="2800" kern="0" dirty="0" smtClean="0"/>
              <a:t>类似，</a:t>
            </a:r>
            <a:r>
              <a:rPr lang="en-US" altLang="zh-CN" sz="2800" kern="0" dirty="0" smtClean="0"/>
              <a:t>C#</a:t>
            </a:r>
            <a:r>
              <a:rPr lang="zh-CN" altLang="en-US" sz="2800" kern="0" dirty="0" smtClean="0"/>
              <a:t>最常使用的四种基本数据类型：</a:t>
            </a:r>
            <a:r>
              <a:rPr lang="en-US" altLang="zh-CN" sz="2800" kern="0" dirty="0" err="1" smtClean="0"/>
              <a:t>int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double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char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bool</a:t>
            </a:r>
            <a:r>
              <a:rPr lang="zh-CN" altLang="en-US" sz="2800" kern="0" dirty="0" smtClean="0"/>
              <a:t>。</a:t>
            </a:r>
            <a:endParaRPr lang="en-US" altLang="zh-CN" sz="2800" kern="0" dirty="0" smtClean="0"/>
          </a:p>
          <a:p>
            <a:r>
              <a:rPr lang="zh-CN" altLang="en-US" sz="2800" kern="0" dirty="0"/>
              <a:t>字符</a:t>
            </a:r>
            <a:r>
              <a:rPr lang="zh-CN" altLang="en-US" sz="2800" kern="0" dirty="0" smtClean="0"/>
              <a:t>串类型</a:t>
            </a:r>
            <a:r>
              <a:rPr lang="en-US" altLang="zh-CN" sz="2800" kern="0" dirty="0" smtClean="0"/>
              <a:t>string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52071" y="2315162"/>
            <a:ext cx="743985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 dirty="0">
                <a:ea typeface="宋体" pitchFamily="2" charset="-122"/>
              </a:rPr>
              <a:t> s1 = </a:t>
            </a:r>
            <a:r>
              <a:rPr lang="en-US" altLang="zh-CN" sz="2400" dirty="0" smtClean="0">
                <a:ea typeface="宋体" pitchFamily="2" charset="-122"/>
              </a:rPr>
              <a:t>“</a:t>
            </a:r>
            <a:r>
              <a:rPr lang="zh-CN" altLang="en-US" sz="2400" dirty="0" smtClean="0">
                <a:ea typeface="宋体" pitchFamily="2" charset="-122"/>
              </a:rPr>
              <a:t>你好，世界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字符串用双引号括起</a:t>
            </a:r>
            <a:r>
              <a:rPr lang="zh-CN" altLang="en-US" sz="2400" dirty="0" smtClean="0">
                <a:solidFill>
                  <a:srgbClr val="00B050"/>
                </a:solidFill>
                <a:ea typeface="宋体" pitchFamily="2" charset="-122"/>
              </a:rPr>
              <a:t>来</a:t>
            </a: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字符串拼接操作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609600" y="1752600"/>
            <a:ext cx="6883400" cy="15700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s1 = "</a:t>
            </a:r>
            <a:r>
              <a:rPr lang="zh-CN" altLang="en-US" sz="2400">
                <a:ea typeface="宋体" pitchFamily="2" charset="-122"/>
              </a:rPr>
              <a:t>你好</a:t>
            </a:r>
            <a:r>
              <a:rPr lang="en-US" altLang="zh-CN" sz="2400">
                <a:ea typeface="宋体" pitchFamily="2" charset="-122"/>
              </a:rPr>
              <a:t>";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字符串用双引号括起来</a:t>
            </a:r>
            <a:endParaRPr lang="en-US" altLang="zh-CN" sz="240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string</a:t>
            </a:r>
            <a:r>
              <a:rPr lang="en-US" altLang="zh-CN" sz="2400">
                <a:ea typeface="宋体" pitchFamily="2" charset="-122"/>
              </a:rPr>
              <a:t> s2 = "</a:t>
            </a:r>
            <a:r>
              <a:rPr lang="zh-CN" altLang="en-US" sz="2400">
                <a:ea typeface="宋体" pitchFamily="2" charset="-122"/>
              </a:rPr>
              <a:t>世界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s1 = s1 + s2; 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//  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用加号把两个字符串拼接起来。</a:t>
            </a:r>
            <a:endParaRPr lang="en-US" altLang="zh-CN" sz="2400">
              <a:solidFill>
                <a:srgbClr val="00B05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 // 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执行该语句后，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s1 = 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你好世界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"; s2 = "</a:t>
            </a:r>
            <a:r>
              <a:rPr lang="zh-CN" altLang="en-US" sz="2400">
                <a:solidFill>
                  <a:srgbClr val="00B050"/>
                </a:solidFill>
                <a:ea typeface="宋体" pitchFamily="2" charset="-122"/>
              </a:rPr>
              <a:t>世界</a:t>
            </a:r>
            <a:r>
              <a:rPr lang="en-US" altLang="zh-CN" sz="2400">
                <a:solidFill>
                  <a:srgbClr val="00B050"/>
                </a:solidFill>
                <a:ea typeface="宋体" pitchFamily="2" charset="-122"/>
              </a:rPr>
              <a:t>";</a:t>
            </a:r>
            <a:endParaRPr lang="zh-CN" altLang="en-US" sz="240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523195"/>
            <a:ext cx="6883616" cy="8309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</a:rPr>
              <a:t>类优点：</a:t>
            </a:r>
            <a:r>
              <a:rPr lang="en-US" altLang="zh-CN" sz="2400" b="1" dirty="0">
                <a:solidFill>
                  <a:schemeClr val="tx1"/>
                </a:solidFill>
              </a:rPr>
              <a:t>1. </a:t>
            </a:r>
            <a:r>
              <a:rPr lang="zh-CN" altLang="en-US" sz="2400" b="1" dirty="0">
                <a:solidFill>
                  <a:schemeClr val="tx1"/>
                </a:solidFill>
              </a:rPr>
              <a:t>代码直观，可读性强。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                         2. </a:t>
            </a:r>
            <a:r>
              <a:rPr lang="zh-CN" altLang="en-US" sz="2400" b="1" dirty="0">
                <a:solidFill>
                  <a:schemeClr val="tx1"/>
                </a:solidFill>
              </a:rPr>
              <a:t>不需要担心字符数组越界。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3429000"/>
            <a:ext cx="417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类比实现上述功能的</a:t>
            </a:r>
            <a:r>
              <a:rPr lang="en-US" altLang="zh-CN" sz="2400">
                <a:ea typeface="宋体" pitchFamily="2" charset="-122"/>
              </a:rPr>
              <a:t>C++</a:t>
            </a:r>
            <a:r>
              <a:rPr lang="zh-CN" altLang="en-US" sz="2400">
                <a:ea typeface="宋体" pitchFamily="2" charset="-122"/>
              </a:rPr>
              <a:t>代码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3889375"/>
            <a:ext cx="7847012" cy="15081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>
                <a:ea typeface="宋体" pitchFamily="2" charset="-122"/>
              </a:rPr>
              <a:t> s1[50] = "</a:t>
            </a:r>
            <a:r>
              <a:rPr lang="zh-CN" altLang="en-US" sz="2400">
                <a:ea typeface="宋体" pitchFamily="2" charset="-122"/>
              </a:rPr>
              <a:t>你好</a:t>
            </a:r>
            <a:r>
              <a:rPr lang="en-US" altLang="zh-CN" sz="2400">
                <a:ea typeface="宋体" pitchFamily="2" charset="-122"/>
              </a:rPr>
              <a:t>"; 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char</a:t>
            </a:r>
            <a:r>
              <a:rPr lang="en-US" altLang="zh-CN" sz="2400">
                <a:ea typeface="宋体" pitchFamily="2" charset="-122"/>
              </a:rPr>
              <a:t> s2[50] = "</a:t>
            </a:r>
            <a:r>
              <a:rPr lang="zh-CN" altLang="en-US" sz="2400">
                <a:ea typeface="宋体" pitchFamily="2" charset="-122"/>
              </a:rPr>
              <a:t>世界</a:t>
            </a:r>
            <a:r>
              <a:rPr lang="en-US" altLang="zh-CN" sz="2400">
                <a:ea typeface="宋体" pitchFamily="2" charset="-122"/>
              </a:rPr>
              <a:t>";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strcat(s1, s2); </a:t>
            </a:r>
            <a:r>
              <a:rPr lang="en-US" altLang="zh-CN" sz="2000">
                <a:solidFill>
                  <a:srgbClr val="00B050"/>
                </a:solidFill>
                <a:ea typeface="宋体" pitchFamily="2" charset="-122"/>
              </a:rPr>
              <a:t>// 1. </a:t>
            </a:r>
            <a:r>
              <a:rPr lang="zh-CN" altLang="en-US" sz="2000">
                <a:solidFill>
                  <a:srgbClr val="00B050"/>
                </a:solidFill>
                <a:ea typeface="宋体" pitchFamily="2" charset="-122"/>
              </a:rPr>
              <a:t>需要调用函数</a:t>
            </a:r>
            <a:r>
              <a:rPr lang="en-US" altLang="zh-CN" sz="2000">
                <a:solidFill>
                  <a:srgbClr val="00B050"/>
                </a:solidFill>
                <a:ea typeface="宋体" pitchFamily="2" charset="-122"/>
              </a:rPr>
              <a:t>strcat</a:t>
            </a:r>
            <a:r>
              <a:rPr lang="zh-CN" altLang="en-US" sz="2000">
                <a:solidFill>
                  <a:srgbClr val="00B050"/>
                </a:solidFill>
                <a:ea typeface="宋体" pitchFamily="2" charset="-122"/>
              </a:rPr>
              <a:t>拼接字符串，没有用加号直观。</a:t>
            </a:r>
            <a:r>
              <a:rPr lang="en-US" altLang="zh-CN" sz="2000">
                <a:solidFill>
                  <a:srgbClr val="00B050"/>
                </a:solidFill>
                <a:ea typeface="宋体" pitchFamily="2" charset="-122"/>
              </a:rPr>
              <a:t>2. </a:t>
            </a:r>
            <a:r>
              <a:rPr lang="zh-CN" altLang="en-US" sz="2000">
                <a:solidFill>
                  <a:srgbClr val="00B050"/>
                </a:solidFill>
                <a:ea typeface="宋体" pitchFamily="2" charset="-122"/>
              </a:rPr>
              <a:t>程序员需要</a:t>
            </a:r>
            <a:r>
              <a:rPr lang="en-US" altLang="zh-CN" sz="2000">
                <a:solidFill>
                  <a:srgbClr val="00B050"/>
                </a:solidFill>
                <a:ea typeface="宋体" pitchFamily="2" charset="-122"/>
              </a:rPr>
              <a:t>s1</a:t>
            </a:r>
            <a:r>
              <a:rPr lang="zh-CN" altLang="en-US" sz="2000">
                <a:solidFill>
                  <a:srgbClr val="00B050"/>
                </a:solidFill>
                <a:ea typeface="宋体" pitchFamily="2" charset="-122"/>
              </a:rPr>
              <a:t>、</a:t>
            </a:r>
            <a:r>
              <a:rPr lang="en-US" altLang="zh-CN" sz="2000">
                <a:solidFill>
                  <a:srgbClr val="00B050"/>
                </a:solidFill>
                <a:ea typeface="宋体" pitchFamily="2" charset="-122"/>
              </a:rPr>
              <a:t>s2</a:t>
            </a:r>
            <a:r>
              <a:rPr lang="zh-CN" altLang="en-US" sz="2000">
                <a:solidFill>
                  <a:srgbClr val="00B050"/>
                </a:solidFill>
                <a:ea typeface="宋体" pitchFamily="2" charset="-122"/>
              </a:rPr>
              <a:t>所装的字符串不能超过数组大小。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6263"/>
          </a:xfrm>
        </p:spPr>
        <p:txBody>
          <a:bodyPr/>
          <a:lstStyle/>
          <a:p>
            <a:r>
              <a:rPr lang="en-US" altLang="zh-CN" sz="2400" dirty="0" smtClean="0"/>
              <a:t>+</a:t>
            </a:r>
            <a:r>
              <a:rPr lang="zh-CN" altLang="en-US" sz="2400" dirty="0" smtClean="0"/>
              <a:t>实现字符串拼接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26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korea_0Ae132948[1]">
  <a:themeElements>
    <a:clrScheme name="pptkorea_0Ae132948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korea_0Ae132948[1]">
      <a:majorFont>
        <a:latin typeface="Gulim"/>
        <a:ea typeface="宋体"/>
        <a:cs typeface=""/>
      </a:majorFont>
      <a:minorFont>
        <a:latin typeface="Guli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korea_0Ae132948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3139</Words>
  <Application>Microsoft Office PowerPoint</Application>
  <PresentationFormat>On-screen Show (4:3)</PresentationFormat>
  <Paragraphs>271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Gulim</vt:lpstr>
      <vt:lpstr>楷体_GB2312</vt:lpstr>
      <vt:lpstr>宋体</vt:lpstr>
      <vt:lpstr>Arial</vt:lpstr>
      <vt:lpstr>Brush Script MT</vt:lpstr>
      <vt:lpstr>Calibri</vt:lpstr>
      <vt:lpstr>Times New Roman</vt:lpstr>
      <vt:lpstr>Wingdings</vt:lpstr>
      <vt:lpstr>默认设计模板</vt:lpstr>
      <vt:lpstr>pptkorea_0Ae132948[1]</vt:lpstr>
      <vt:lpstr>PowerPoint Presentation</vt:lpstr>
      <vt:lpstr>章节内容</vt:lpstr>
      <vt:lpstr>创建C#控制台程序</vt:lpstr>
      <vt:lpstr>创建C#控制台程序</vt:lpstr>
      <vt:lpstr>C#程序结构</vt:lpstr>
      <vt:lpstr>输 出</vt:lpstr>
      <vt:lpstr>输 出</vt:lpstr>
      <vt:lpstr>C#常用数据类型、string类型</vt:lpstr>
      <vt:lpstr>字符串拼接操作</vt:lpstr>
      <vt:lpstr>string类型（续）</vt:lpstr>
      <vt:lpstr>字符串与其它类型转换</vt:lpstr>
      <vt:lpstr>string类型（续）</vt:lpstr>
      <vt:lpstr>StringBuilder类</vt:lpstr>
      <vt:lpstr>StringBuilder类</vt:lpstr>
      <vt:lpstr>输 入</vt:lpstr>
      <vt:lpstr>PowerPoint Presentation</vt:lpstr>
      <vt:lpstr>数 组</vt:lpstr>
      <vt:lpstr>数 组</vt:lpstr>
      <vt:lpstr>数组</vt:lpstr>
      <vt:lpstr>数 组</vt:lpstr>
      <vt:lpstr>二维数组</vt:lpstr>
      <vt:lpstr>值类型与引用类型</vt:lpstr>
      <vt:lpstr>值类型与引用类型</vt:lpstr>
      <vt:lpstr>值类型与引用类型</vt:lpstr>
      <vt:lpstr>函数参数传递</vt:lpstr>
      <vt:lpstr>值传递</vt:lpstr>
      <vt:lpstr>ref 引用传递</vt:lpstr>
      <vt:lpstr>out 引用传递</vt:lpstr>
      <vt:lpstr>ref与out 的区别</vt:lpstr>
      <vt:lpstr>ref与out 的区别</vt:lpstr>
      <vt:lpstr>params参数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athura</dc:creator>
  <cp:lastModifiedBy>慧</cp:lastModifiedBy>
  <cp:revision>1241</cp:revision>
  <cp:lastPrinted>1601-01-01T00:00:00Z</cp:lastPrinted>
  <dcterms:created xsi:type="dcterms:W3CDTF">1601-01-01T00:00:00Z</dcterms:created>
  <dcterms:modified xsi:type="dcterms:W3CDTF">2016-09-01T06:25:47Z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