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57" r:id="rId3"/>
    <p:sldId id="258" r:id="rId4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67" r:id="rId14"/>
    <p:sldId id="270" r:id="rId15"/>
    <p:sldId id="294" r:id="rId16"/>
    <p:sldId id="278" r:id="rId17"/>
    <p:sldId id="279" r:id="rId18"/>
    <p:sldId id="280" r:id="rId19"/>
    <p:sldId id="282" r:id="rId20"/>
    <p:sldId id="283" r:id="rId21"/>
    <p:sldId id="311" r:id="rId22"/>
    <p:sldId id="284" r:id="rId23"/>
    <p:sldId id="289" r:id="rId24"/>
    <p:sldId id="285" r:id="rId25"/>
    <p:sldId id="286" r:id="rId26"/>
    <p:sldId id="268" r:id="rId27"/>
    <p:sldId id="306" r:id="rId28"/>
    <p:sldId id="307" r:id="rId29"/>
    <p:sldId id="308" r:id="rId30"/>
    <p:sldId id="309" r:id="rId31"/>
    <p:sldId id="269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0" clrIdx="0"/>
  <p:cmAuthor id="2" name="12260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5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gs" Target="tags/tag104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1:06:01.810" idx="1">
    <p:pos x="5857" y="1765"/>
    <p:text># 自动化，任何重复机械式的劳动都是无意义的，一切机械劳动皆可自动化，而插件能帮助我们实现自动化</p:text>
  </p:cm>
  <p:cm authorId="1" dt="2022-05-25T01:18:32.432" idx="2">
    <p:pos x="5200" y="2545"/>
    <p:text># 时间，解决了自动化的问题，最大的好处当然是节省了我们额外的手动操作时间，正所谓寸金难买寸光阴，节约时间便是插件最大的价值
# 收益，插件不仅可以为我们自己带来好处，也可以发布到cocos商店，给他人带来便利的同时，给自己买几杯奶茶还是可以的
# 生态，unity的生态就不用说了吧，各种插件涵盖了方方面面，这都是插件开发者的功劳，所以咱们cocos的生态还需要努力，cocos毕竟是中国人自己开发的引擎，我们都可以尽自己的一份力量。革命尚未成功，同志任需努力
# 技术，插件开发包括但不限于HTML，CSS，NodeJs，Vue，可以帮我们拓展技术范围，增加个人竞争力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3:27.286" idx="12">
    <p:pos x="2830" y="1369"/>
    <p:text>默认值其实存储在我们的 package.json 中
这个 default 就是我们的默认值
nessage就是修改时的通知消息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9:33.850" idx="13">
    <p:pos x="650" y="1332"/>
    <p:text>用过 tsc 的朋友可能都知道监听编译是什么，其实就是监听文件修改然后自动编译，这个功能其实在文件较少的时候比较适用，但是文件较多每次编译都会造成不必要的性能消耗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5:47:07.732" idx="14">
    <p:pos x="885" y="3246"/>
    <p:text>第一步呢是检查我们的插件是否符合发布规范，其中插件菜单的位置，插件说明文档都在规范里说明了，接下来就直接按下以下步骤进行发布就行了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6:42:34.545" idx="15">
    <p:pos x="4484" y="1845"/>
    <p:text>其实我们的插件入口脚本就是由主进程启动，面板的入口脚本就是渲染进程启动，每个进程都是独立的，不能直接交互和通信.
对于不清楚进程的人来说，经常犯的错误就是两个进程公用一份数据，但实际上是两个单独的数据</p:text>
  </p:cm>
  <p:cm authorId="1" dt="2022-06-05T16:41:06.081" idx="16">
    <p:pos x="3506" y="2576"/>
    <p:text>1. 通过消息通信，Editor.Message.request 或者 Editor.Message.send
2. 通过文件读写交互，用到的地方比较少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6:46:24.566" idx="17">
    <p:pos x="4931" y="1797"/>
    <p:text>随着插件开发的深入，可能官方的插件 UI 组件库已经满足不了我们的需要，这时候就需要一个丰富而稳定的组件库，这就是 element plus，但实际上，我们在插件内按照官方文档正常使用最后展示是有问题的，这里我已经解决了这个问题</p:text>
  </p:cm>
  <p:cm authorId="1" dt="2022-06-05T16:54:33.379" idx="18">
    <p:pos x="4007" y="2709"/>
    <p:text>其实我们如果想要 element plus 组件库展示正常，除了要在面板标签下 link css，还要在 head 标签下 link css，这里我给大家准备了一个插件模板，大家下来可以自行查看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7:10:17.124" idx="19">
    <p:pos x="680" y="1374"/>
    <p:text>对于不了解web开发的朋友来说，每次都要修改代码 -&gt; 编译 -&gt; 运行 才能看到面板效果，实在是浪费大家宝贵的时间，有没有办法避免呢？当然有，我们可以用 Ctrl + Shift + i 打开开发人员工具修改标签和 css 效果，所有修改都是实时生效的，我们可以编辑好想要的效果再复制到我们的源码内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16:52:43.209" idx="1">
    <p:pos x="2425" y="1338"/>
    <p:text>1. 首先是 inspector 不再需要在类上面使用 @inspector 装饰器，而是直接在 package,json 内定义 inspector 的组件名
2. inspector 路径不再是 Vue.component 导出，而是面板的入口脚本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25:04.682" idx="3">
    <p:pos x="5826" y="2266"/>
    <p:text># 同时也可以在扩展管理器面板点击这个按钮直接打开目录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02:47:36.103" idx="4">
    <p:pos x="882" y="3202"/>
    <p:text># npm是什么？
相信用过 npm 的朋友都知道，npm 是Nodejs 的一个包管理器，而包就是用户上传到npm官网上的代码，简单点说 npm 就是一个共享代码下载器，而 npm i 就是安装我们依赖的包
# 当然，由于国内的网络环境，我们有可能会出现 npm i 失败的情况，这时候就可以更换镜像源（下载地址），或者使用 cnpm 进行下载，感兴趣的朋友可以自己了解下，这里不再赘述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19:34:15.802" idx="6">
    <p:pos x="1942" y="4066"/>
    <p:text>其实 package.json 里面包含了很多信息，这里我们只说了最重要的三个配置，main 关系到插件能否正常启动，panels关系到面板能否正常展示，contributions 则关系到我们插件逻辑的运行，至于其他部分大家下来可以自行查看，这里有参考链接，可以直接进去看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29:55.691" idx="7">
    <p:pos x="400" y="3388"/>
    <p:text>如果插件根目录不存在 i18n 文件夹，那么 i18n 键则不会替换为 i18n内容，如果i18n 文件夹下文件名不符合语言代号，则会在加载时报错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1:51.752" idx="8">
    <p:pos x="418" y="3502"/>
    <p:text>在脚本中使用是直接通过编辑器提供的接口，我们传递的参数是i18n键，html 和 Json 其实一样，都是 i18n: 前缀加 i18n 键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4T20:33:06.819" idx="9">
    <p:pos x="1030" y="3808"/>
    <p:text>这里是引擎默认定义的 i18n，我们可以在插件开发的时候使用，但是如果要发布插件，一定要把插件菜单放在 扩展 菜单下，否则审核不会通过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48:13.749" idx="10">
    <p:pos x="234" y="3935"/>
    <p:text>我们所有的事件都是在 messages 里面注册，这里的 open-panel 就是我们注册的事件，会调用一个 open_panel 的方法，由于没有指定面板键，所以调用的是入口脚本注册的方法，接下来我们看看入口脚本内的 open_panel 方法做了什么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5T14:52:02.748" idx="11">
    <p:pos x="976" y="1085"/>
    <p:text>简单来说配置系统就是文件读写器， 用于编辑器环境下的文件读写
我们可以无需任何前提条件在脚本内使用，但是大家注意，我们没有写文件之前首次获取的值一定 undefined，那我们怎么配置默认值呢？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     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hyperlink" Target="https://docs.cocos.com/creator/manual/zh/editor/extension/contributions-menu.html#path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first.html#%E5%85%A5%E5%8F%A3%E7%A8%8B%E5%BA%8F-maints" TargetMode="External"/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hyperlink" Target="https://docs.cocos.com/creator/manual/zh/editor/extension/first-panel.html#%E9%9D%A2%E6%9D%BF%E7%9B%AE%E5%BD%95%E7%BB%93%E6%9E%8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hyperlink" Target="https://www.runoob.com/cssref/css-reference.html" TargetMode="External"/><Relationship Id="rId5" Type="http://schemas.openxmlformats.org/officeDocument/2006/relationships/hyperlink" Target="https://www.runoob.com/tags/ref-byfunc.html" TargetMode="External"/><Relationship Id="rId4" Type="http://schemas.openxmlformats.org/officeDocument/2006/relationships/image" Target="../media/image15.png"/><Relationship Id="rId3" Type="http://schemas.openxmlformats.org/officeDocument/2006/relationships/hyperlink" Target="https://docs.cocos.com/creator/manual/zh/editor/extension/panel.html#%E7%BC%96%E5%86%99%E9%9D%A2%E6%9D%BF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hyperlink" Target="https://v3.cn.vuejs.org/guide/instance.html#%E7%94%9F%E5%91%BD%E5%91%A8%E6%9C%9F%E9%92%A9%E5%AD%90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ocs.cocos.com/creator/manual/zh/editor/extension/scene-script.html" TargetMode="Externa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docs.cocos.com/creator/manual/zh/editor/extension/scene-script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cs.cocos.com/creator/manual/zh/editor/extension/profile.html" TargetMode="External"/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0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2.xml"/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auth.cocos.com/#/" TargetMode="External"/><Relationship Id="rId4" Type="http://schemas.openxmlformats.org/officeDocument/2006/relationships/hyperlink" Target="https://store.cocos.com/document/zh/cocos-store-template-extension.html" TargetMode="External"/><Relationship Id="rId3" Type="http://schemas.openxmlformats.org/officeDocument/2006/relationships/hyperlink" Target="https://docs.cocos.com/creator/manual/zh/editor/extension/store/upload-store.html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1.png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3.xml"/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4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forum.cocos.org/t/topic/135647/11?u=1226085293" TargetMode="External"/><Relationship Id="rId2" Type="http://schemas.openxmlformats.org/officeDocument/2006/relationships/image" Target="../media/image1.png"/><Relationship Id="rId1" Type="http://schemas.openxmlformats.org/officeDocument/2006/relationships/tags" Target="../tags/tag98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5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tags" Target="../tags/tag99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6.xml"/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0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1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hyperlink" Target="https://docs.cocos.com/creator/manual/zh/editor/extension/first.html#%E6%89%A9%E5%B1%95%E5%AE%9A%E4%B9%89%E6%96%87%E4%BB%B6-packagejs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hyperlink" Target="https://docs.cocos.com/creator/manual/zh/editor/extension/i18n.html#%E4%BB%80%E4%B9%88%E6%98%AF-i18n" TargetMode="Externa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hyperlink" Target="https://docs.cocos.com/creator/manual/zh/editor/extension/i18n.html#%E5%9C%A8%E8%84%9A%E6%9C%AC%E4%B8%AD%E4%BD%BF%E7%94%A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3122295" cy="68580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344805"/>
            <a:ext cx="2701290" cy="2785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361055" y="1466215"/>
            <a:ext cx="8830945" cy="2416175"/>
          </a:xfrm>
        </p:spPr>
        <p:txBody>
          <a:bodyPr>
            <a:normAutofit/>
          </a:bodyPr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.x插件开发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从入门到</a:t>
            </a:r>
            <a:r>
              <a:rPr lang="zh-CN" altLang="en-US" strike="sngStrike">
                <a:solidFill>
                  <a:schemeClr val="bg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入土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5675" y="5801360"/>
            <a:ext cx="282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muzzik.</a:t>
            </a:r>
            <a:endParaRPr lang="en-US" altLang="zh-CN" sz="48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82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默认定义的</a:t>
            </a:r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 descr="Z7MY9NBV{W8BY4[]VDDZUB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5" y="1505585"/>
            <a:ext cx="840486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通过消息启动插件面板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0" y="2533015"/>
            <a:ext cx="5319395" cy="2773880"/>
            <a:chOff x="183" y="4216"/>
            <a:chExt cx="7807" cy="3038"/>
          </a:xfrm>
        </p:grpSpPr>
        <p:sp>
          <p:nvSpPr>
            <p:cNvPr id="20" name="文本框 19"/>
            <p:cNvSpPr txBox="1"/>
            <p:nvPr/>
          </p:nvSpPr>
          <p:spPr>
            <a:xfrm>
              <a:off x="183" y="4216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信息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3" y="5038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menu.path</a:t>
              </a:r>
              <a:r>
                <a:rPr lang="zh-CN" altLang="en-US" sz="2800" b="1">
                  <a:sym typeface="+mn-ea"/>
                </a:rPr>
                <a:t>：菜单</a:t>
              </a:r>
              <a:r>
                <a:rPr lang="zh-CN" altLang="en-US" sz="2800" b="1">
                  <a:sym typeface="+mn-ea"/>
                </a:rPr>
                <a:t>路径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3" y="5860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menu.label</a:t>
              </a:r>
              <a:r>
                <a:rPr lang="zh-CN" altLang="en-US" sz="2800" b="1">
                  <a:sym typeface="+mn-ea"/>
                </a:rPr>
                <a:t>：菜单文本</a:t>
              </a:r>
              <a:endParaRPr lang="zh-CN" altLang="en-US" sz="2800" b="1"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3" y="6682"/>
              <a:ext cx="7807" cy="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>
                  <a:sym typeface="+mn-ea"/>
                </a:rPr>
                <a:t>menu.message</a:t>
              </a:r>
              <a:r>
                <a:rPr lang="zh-CN" altLang="en-US" sz="2800" b="1">
                  <a:sym typeface="+mn-ea"/>
                </a:rPr>
                <a:t>：触发事件</a:t>
              </a:r>
              <a:endParaRPr lang="zh-CN" altLang="en-US" sz="2800" b="1">
                <a:sym typeface="+mn-ea"/>
              </a:endParaRPr>
            </a:p>
          </p:txBody>
        </p:sp>
      </p:grpSp>
      <p:pic>
        <p:nvPicPr>
          <p:cNvPr id="26" name="图片 25" descr="X}4Y8Q00ZWLBVPQV0B6T9@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95" y="2214245"/>
            <a:ext cx="686244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91375" y="3552825"/>
            <a:ext cx="4542790" cy="169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2085" y="3552825"/>
            <a:ext cx="6356985" cy="16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7750" y="545465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菜单数据解析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335915" y="3830320"/>
            <a:ext cx="8068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"path": "i18n:menu.</a:t>
            </a:r>
            <a:r>
              <a:rPr lang="en-US" sz="2400" b="1">
                <a:sym typeface="+mn-ea"/>
              </a:rPr>
              <a:t>extension</a:t>
            </a:r>
            <a:r>
              <a:rPr sz="2400" b="1">
                <a:sym typeface="+mn-ea"/>
              </a:rPr>
              <a:t>/demo_part1"</a:t>
            </a:r>
            <a:endParaRPr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35915" y="4406265"/>
            <a:ext cx="6481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"label": "i18n:demo_part1.open_panel"</a:t>
            </a:r>
            <a:endParaRPr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0" y="5671820"/>
            <a:ext cx="543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菜单路径：扩展</a:t>
            </a:r>
            <a:r>
              <a:rPr lang="en-US" altLang="zh-CN" sz="2400" b="1"/>
              <a:t>/demo_part1/默认面板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6974205" y="383032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sz="2400" b="1">
                <a:sym typeface="+mn-ea"/>
              </a:rPr>
              <a:t>"message": "open-panel"</a:t>
            </a:r>
            <a:endParaRPr sz="2400" b="1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03135" y="5671820"/>
            <a:ext cx="3416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点击事件：</a:t>
            </a:r>
            <a:r>
              <a:rPr lang="en-US" altLang="zh-CN" sz="2400" b="1"/>
              <a:t> </a:t>
            </a:r>
            <a:r>
              <a:rPr sz="2400" b="1">
                <a:sym typeface="+mn-ea"/>
              </a:rPr>
              <a:t>open-panel</a:t>
            </a:r>
            <a:endParaRPr lang="zh-CN" altLang="en-US" sz="2400" b="1">
              <a:sym typeface="+mn-ea"/>
            </a:endParaRPr>
          </a:p>
        </p:txBody>
      </p:sp>
      <p:pic>
        <p:nvPicPr>
          <p:cNvPr id="2" name="图片 1" descr="9X{JNOE[GOTGSH1`I7UG%U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5" y="1563370"/>
            <a:ext cx="5925820" cy="165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菜单事件怎么触发？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840" y="3611880"/>
            <a:ext cx="497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所有事件在此注册</a:t>
            </a:r>
            <a:endParaRPr lang="zh-CN" sz="2400" b="1">
              <a:sym typeface="+mn-ea"/>
            </a:endParaRPr>
          </a:p>
        </p:txBody>
      </p:sp>
      <p:pic>
        <p:nvPicPr>
          <p:cNvPr id="9" name="图片 8" descr="VCX_5R[1BBD1P5Y7I3[DW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075" y="2456815"/>
            <a:ext cx="5784850" cy="294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3840" y="4352290"/>
            <a:ext cx="4977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sz="2400" b="1">
                <a:sym typeface="+mn-ea"/>
              </a:rPr>
              <a:t>message</a:t>
            </a:r>
            <a:r>
              <a:rPr lang="en-US" sz="2400" b="1">
                <a:sym typeface="+mn-ea"/>
              </a:rPr>
              <a:t>s.</a:t>
            </a:r>
            <a:r>
              <a:rPr lang="zh-CN" altLang="en-US" sz="2400" b="1">
                <a:sym typeface="+mn-ea"/>
              </a:rPr>
              <a:t>事件键</a:t>
            </a:r>
            <a:r>
              <a:rPr lang="en-US" sz="2400" b="1">
                <a:sym typeface="+mn-ea"/>
              </a:rPr>
              <a:t>.methods</a:t>
            </a:r>
            <a:r>
              <a:rPr sz="2400" b="1">
                <a:sym typeface="+mn-ea"/>
              </a:rPr>
              <a:t>: </a:t>
            </a:r>
            <a:r>
              <a:rPr lang="zh-CN" sz="2400" b="1">
                <a:sym typeface="+mn-ea"/>
              </a:rPr>
              <a:t>事件触发的方法</a:t>
            </a:r>
            <a:endParaRPr lang="zh-CN" sz="24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840" y="5337810"/>
            <a:ext cx="539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sz="2400" b="1">
                <a:sym typeface="+mn-ea"/>
              </a:rPr>
              <a:t>methods</a:t>
            </a:r>
            <a:r>
              <a:rPr sz="2400" b="1">
                <a:sym typeface="+mn-ea"/>
              </a:rPr>
              <a:t>: </a:t>
            </a:r>
            <a:r>
              <a:rPr lang="en-US" sz="2400" b="1">
                <a:sym typeface="+mn-ea"/>
              </a:rPr>
              <a:t>[</a:t>
            </a:r>
            <a:r>
              <a:rPr lang="zh-CN" altLang="en-US" sz="2400" b="1">
                <a:sym typeface="+mn-ea"/>
              </a:rPr>
              <a:t>方法名</a:t>
            </a:r>
            <a:r>
              <a:rPr lang="en-US" altLang="zh-CN" sz="2400" b="1">
                <a:sym typeface="+mn-ea"/>
              </a:rPr>
              <a:t>  |  </a:t>
            </a:r>
            <a:r>
              <a:rPr lang="zh-CN" sz="2400" b="1">
                <a:sym typeface="+mn-ea"/>
              </a:rPr>
              <a:t>面板键</a:t>
            </a:r>
            <a:r>
              <a:rPr lang="en-US" sz="2400" b="1">
                <a:sym typeface="+mn-ea"/>
              </a:rPr>
              <a:t>.</a:t>
            </a:r>
            <a:r>
              <a:rPr lang="zh-CN" altLang="en-US" sz="2400" b="1">
                <a:sym typeface="+mn-ea"/>
              </a:rPr>
              <a:t>方法</a:t>
            </a:r>
            <a:r>
              <a:rPr lang="zh-CN" altLang="en-US" sz="2400" b="1">
                <a:sym typeface="+mn-ea"/>
              </a:rPr>
              <a:t>名</a:t>
            </a:r>
            <a:r>
              <a:rPr lang="en-US" altLang="zh-CN" sz="2400" b="1">
                <a:sym typeface="+mn-ea"/>
              </a:rPr>
              <a:t>]</a:t>
            </a:r>
            <a:endParaRPr lang="en-US" altLang="zh-CN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latin typeface="+mn-ea"/>
                <a:cs typeface="+mn-ea"/>
                <a:sym typeface="+mn-ea"/>
              </a:rPr>
              <a:t>看看回调做了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什么？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4.3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715" y="4991735"/>
            <a:ext cx="8580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Editor.Panel.open</a:t>
            </a:r>
            <a:r>
              <a:rPr lang="zh-CN" sz="2400" b="1"/>
              <a:t>：打开面板，参数为扩展名</a:t>
            </a:r>
            <a:r>
              <a:rPr lang="en-US" altLang="zh-CN" sz="2400" b="1"/>
              <a:t> | </a:t>
            </a:r>
            <a:r>
              <a:rPr lang="zh-CN" altLang="en-US" sz="2400" b="1"/>
              <a:t>扩展名</a:t>
            </a:r>
            <a:r>
              <a:rPr lang="en-US" altLang="zh-CN" sz="2400" b="1"/>
              <a:t>.</a:t>
            </a:r>
            <a:r>
              <a:rPr lang="zh-CN" altLang="en-US" sz="2400" b="1"/>
              <a:t>面板</a:t>
            </a:r>
            <a:r>
              <a:rPr lang="zh-CN" altLang="en-US" sz="2400" b="1"/>
              <a:t>名</a:t>
            </a:r>
            <a:endParaRPr lang="zh-CN" altLang="en-US" sz="2400" b="1"/>
          </a:p>
        </p:txBody>
      </p:sp>
      <p:pic>
        <p:nvPicPr>
          <p:cNvPr id="2" name="图片 1" descr="%9A4H_2TZCH$55F7DERM`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0" y="1647825"/>
            <a:ext cx="6801485" cy="2531745"/>
          </a:xfrm>
          <a:prstGeom prst="rect">
            <a:avLst/>
          </a:prstGeom>
        </p:spPr>
      </p:pic>
      <p:sp>
        <p:nvSpPr>
          <p:cNvPr id="11" name="文本框 10">
            <a:hlinkClick r:id="rId4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H~EYZQDHWQZ_00JW[`Y$T{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1673860"/>
            <a:ext cx="5364480" cy="3870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8195" y="359410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main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输出目录</a:t>
            </a:r>
            <a:r>
              <a:rPr lang="en-US" altLang="zh-CN" sz="2400" b="1"/>
              <a:t>\</a:t>
            </a:r>
            <a:r>
              <a:rPr lang="zh-CN" altLang="en-US" sz="2400" b="1"/>
              <a:t>panels\default\script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798195" y="18472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title</a:t>
            </a:r>
            <a:r>
              <a:rPr lang="zh-CN" altLang="en-US" sz="2400" b="1"/>
              <a:t>：面板</a:t>
            </a:r>
            <a:r>
              <a:rPr lang="zh-CN" altLang="en-US" sz="2400" b="1"/>
              <a:t>标题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98195" y="2581910"/>
            <a:ext cx="5533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type</a:t>
            </a:r>
            <a:r>
              <a:rPr lang="zh-CN" altLang="en-US" sz="2400" b="1"/>
              <a:t>：dockable | simple</a:t>
            </a:r>
            <a:endParaRPr lang="zh-CN" altLang="en-US" sz="2400" b="1"/>
          </a:p>
          <a:p>
            <a:pPr algn="l"/>
            <a:r>
              <a:rPr lang="en-US" altLang="zh-CN" sz="2400" b="1"/>
              <a:t>	</a:t>
            </a:r>
            <a:r>
              <a:rPr lang="zh-CN" altLang="en-US" sz="2400" b="1"/>
              <a:t>可停靠</a:t>
            </a:r>
            <a:r>
              <a:rPr lang="en-US" altLang="zh-CN" sz="2400" b="1"/>
              <a:t>      | </a:t>
            </a:r>
            <a:r>
              <a:rPr lang="zh-CN" altLang="en-US" sz="2400" b="1"/>
              <a:t>简</a:t>
            </a:r>
            <a:r>
              <a:rPr lang="zh-CN" altLang="en-US" sz="2400" b="1"/>
              <a:t>单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798195" y="4692015"/>
            <a:ext cx="553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/>
              <a:t>size</a:t>
            </a:r>
            <a:r>
              <a:rPr lang="zh-CN" altLang="en-US" sz="2400" b="1"/>
              <a:t>：面板大小</a:t>
            </a:r>
            <a:r>
              <a:rPr lang="zh-CN" altLang="en-US" sz="2400" b="1"/>
              <a:t>控制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622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通过</a:t>
            </a:r>
            <a:r>
              <a:rPr lang="en-US" altLang="zh-CN" sz="4000" b="1">
                <a:sym typeface="+mn-ea"/>
              </a:rPr>
              <a:t> 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编写面板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pic>
        <p:nvPicPr>
          <p:cNvPr id="4" name="图片 3" descr="{2HQ}ET@%GJY708C`WGXAJ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40" y="1642110"/>
            <a:ext cx="5328285" cy="758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8090" y="2568575"/>
            <a:ext cx="368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template</a:t>
            </a:r>
            <a:r>
              <a:rPr lang="zh-CN" altLang="en-US" sz="2400" b="1"/>
              <a:t>：</a:t>
            </a:r>
            <a:r>
              <a:rPr lang="en-US" altLang="zh-CN" sz="2400" b="1"/>
              <a:t>html </a:t>
            </a:r>
            <a:r>
              <a:rPr lang="zh-CN" altLang="en-US" sz="2400" b="1"/>
              <a:t>文件内容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228090" y="3117215"/>
            <a:ext cx="2994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style</a:t>
            </a:r>
            <a:r>
              <a:rPr lang="zh-CN" altLang="en-US" sz="2400" b="1"/>
              <a:t>：</a:t>
            </a:r>
            <a:r>
              <a:rPr lang="en-US" sz="2400" b="1"/>
              <a:t>css </a:t>
            </a:r>
            <a:r>
              <a:rPr lang="zh-CN" altLang="en-US" sz="2400" b="1"/>
              <a:t>文件</a:t>
            </a:r>
            <a:r>
              <a:rPr lang="zh-CN" altLang="en-US" sz="2400" b="1"/>
              <a:t>内容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2145665" y="6431915"/>
            <a:ext cx="1247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5" action="ppaction://hlinkfile"/>
              </a:rPr>
              <a:t>html</a:t>
            </a:r>
            <a:r>
              <a:rPr lang="zh-CN" altLang="en-US" sz="2000">
                <a:latin typeface="+mn-ea"/>
                <a:cs typeface="+mn-ea"/>
                <a:hlinkClick r:id="rId5" action="ppaction://hlinkfile"/>
              </a:rPr>
              <a:t>标签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2705" y="6431915"/>
            <a:ext cx="1053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latin typeface="+mn-ea"/>
                <a:cs typeface="+mn-ea"/>
                <a:hlinkClick r:id="rId6" action="ppaction://hlinkfile"/>
              </a:rPr>
              <a:t>css</a:t>
            </a:r>
            <a:r>
              <a:rPr lang="zh-CN" altLang="en-US" sz="2000">
                <a:latin typeface="+mn-ea"/>
                <a:cs typeface="+mn-ea"/>
                <a:hlinkClick r:id="rId6" action="ppaction://hlinkfile"/>
              </a:rPr>
              <a:t>属性</a:t>
            </a:r>
            <a:endParaRPr lang="zh-CN" altLang="en-US" sz="2000">
              <a:latin typeface="+mn-ea"/>
              <a:cs typeface="+mn-ea"/>
              <a:hlinkClick r:id="rId6" action="ppaction://hlinkfile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28090" y="2019935"/>
            <a:ext cx="3874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listeners</a:t>
            </a:r>
            <a:r>
              <a:rPr lang="zh-CN" altLang="en-US" sz="2400" b="1"/>
              <a:t>：面板的事件</a:t>
            </a:r>
            <a:r>
              <a:rPr lang="zh-CN" altLang="en-US" sz="2400" b="1"/>
              <a:t>监听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228090" y="3665855"/>
            <a:ext cx="2790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$</a:t>
            </a:r>
            <a:r>
              <a:rPr lang="zh-CN" altLang="en-US" sz="2400" b="1"/>
              <a:t>：标签全局选择</a:t>
            </a:r>
            <a:r>
              <a:rPr lang="zh-CN" altLang="en-US" sz="2400" b="1"/>
              <a:t>器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1228090" y="4214495"/>
            <a:ext cx="480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methods</a:t>
            </a:r>
            <a:r>
              <a:rPr lang="zh-CN" altLang="en-US" sz="2400" b="1"/>
              <a:t>：面板的方法定义，可通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过</a:t>
            </a:r>
            <a:r>
              <a:rPr lang="en-US" altLang="zh-CN" sz="2400" b="1"/>
              <a:t>   this.  </a:t>
            </a:r>
            <a:r>
              <a:rPr lang="zh-CN" altLang="en-US" sz="2400" b="1"/>
              <a:t>访问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52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Vue </a:t>
            </a:r>
            <a:r>
              <a:rPr lang="zh-CN" altLang="en-US" sz="4000" b="1">
                <a:sym typeface="+mn-ea"/>
              </a:rPr>
              <a:t>组件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5.2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pic>
        <p:nvPicPr>
          <p:cNvPr id="2" name="图片 1" descr="V`XXARYR0D241ELL}Y5@F$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30" y="1762125"/>
            <a:ext cx="7352665" cy="36112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845" y="1762125"/>
            <a:ext cx="411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latin typeface="+mn-ea"/>
                <a:cs typeface="+mn-ea"/>
              </a:rPr>
              <a:t>    </a:t>
            </a:r>
            <a:r>
              <a:rPr lang="zh-CN" altLang="en-US" b="1">
                <a:latin typeface="+mn-ea"/>
                <a:cs typeface="+mn-ea"/>
              </a:rPr>
              <a:t>注意：不要和</a:t>
            </a:r>
            <a:r>
              <a:rPr lang="en-US" altLang="zh-CN" b="1">
                <a:latin typeface="+mn-ea"/>
                <a:cs typeface="+mn-ea"/>
              </a:rPr>
              <a:t> 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Editor.Panel.define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接口的对象类型搞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混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875" y="3508375"/>
            <a:ext cx="3102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template</a:t>
            </a:r>
            <a:r>
              <a:rPr lang="zh-CN" altLang="en-US" sz="2000" b="1"/>
              <a:t>：</a:t>
            </a:r>
            <a:r>
              <a:rPr lang="en-US" altLang="zh-CN" sz="2000" b="1"/>
              <a:t>html </a:t>
            </a:r>
            <a:r>
              <a:rPr lang="zh-CN" altLang="en-US" sz="2000" b="1"/>
              <a:t>文件内容</a:t>
            </a:r>
            <a:endParaRPr lang="zh-CN" altLang="en-US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145415" y="2796540"/>
            <a:ext cx="2524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style</a:t>
            </a:r>
            <a:r>
              <a:rPr lang="zh-CN" altLang="en-US" sz="2000" b="1"/>
              <a:t>：</a:t>
            </a:r>
            <a:r>
              <a:rPr lang="en-US" sz="2000" b="1"/>
              <a:t>css </a:t>
            </a:r>
            <a:r>
              <a:rPr lang="zh-CN" altLang="en-US" sz="2000" b="1"/>
              <a:t>文件</a:t>
            </a:r>
            <a:r>
              <a:rPr lang="zh-CN" altLang="en-US" sz="2000" b="1"/>
              <a:t>内容</a:t>
            </a:r>
            <a:endParaRPr lang="zh-CN" altLang="en-US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145415" y="4220210"/>
            <a:ext cx="3752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data</a:t>
            </a:r>
            <a:r>
              <a:rPr lang="zh-CN" altLang="en-US" sz="2000" b="1"/>
              <a:t>：组件数据，返回一个</a:t>
            </a:r>
            <a:r>
              <a:rPr lang="zh-CN" altLang="en-US" sz="2000" b="1"/>
              <a:t>对象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8715" y="56610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什么时候用到场景脚本？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402715" y="1628140"/>
            <a:ext cx="485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场景脚本在</a:t>
            </a:r>
            <a:r>
              <a:rPr lang="en-US" altLang="zh-CN" sz="2400" b="1"/>
              <a:t>package.json</a:t>
            </a:r>
            <a:r>
              <a:rPr lang="zh-CN" altLang="en-US" sz="2400" b="1"/>
              <a:t>中的</a:t>
            </a:r>
            <a:r>
              <a:rPr lang="zh-CN" altLang="en-US" sz="2400" b="1"/>
              <a:t>定义</a:t>
            </a:r>
            <a:endParaRPr lang="zh-CN" altLang="en-US" sz="2400" b="1"/>
          </a:p>
        </p:txBody>
      </p:sp>
      <p:pic>
        <p:nvPicPr>
          <p:cNvPr id="9" name="图片 8" descr="GKXLA(7JZK_EFW]4WK22{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260" y="2282825"/>
            <a:ext cx="5034280" cy="2728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44560" y="1628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场景脚本</a:t>
            </a:r>
            <a:r>
              <a:rPr lang="zh-CN" altLang="en-US" sz="2400" b="1"/>
              <a:t>结构</a:t>
            </a:r>
            <a:endParaRPr lang="zh-CN" altLang="en-US" sz="2400" b="1"/>
          </a:p>
        </p:txBody>
      </p:sp>
      <p:pic>
        <p:nvPicPr>
          <p:cNvPr id="13" name="图片 12" descr="21B9C}~0OGC~Y`{J9`1L25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445" y="2299335"/>
            <a:ext cx="5621655" cy="2712085"/>
          </a:xfrm>
          <a:prstGeom prst="rect">
            <a:avLst/>
          </a:prstGeom>
        </p:spPr>
      </p:pic>
      <p:sp>
        <p:nvSpPr>
          <p:cNvPr id="3" name="文本框 2">
            <a:hlinkClick r:id="rId5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5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场景</a:t>
            </a:r>
            <a:r>
              <a:rPr lang="zh-CN" altLang="en-US" sz="4000" b="1">
                <a:sym typeface="+mn-ea"/>
              </a:rPr>
              <a:t>脚本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2715" y="202692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场景和渲染</a:t>
            </a:r>
            <a:r>
              <a:rPr lang="zh-CN" altLang="en-US" sz="2400" b="1"/>
              <a:t>进程</a:t>
            </a:r>
            <a:endParaRPr lang="zh-CN" altLang="en-US" sz="2400" b="1"/>
          </a:p>
        </p:txBody>
      </p:sp>
      <p:sp>
        <p:nvSpPr>
          <p:cNvPr id="3" name="文本框 2">
            <a:hlinkClick r:id="rId3" action="ppaction://hlinkfile"/>
          </p:cNvPr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前言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813685"/>
            <a:ext cx="7351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1. </a:t>
            </a:r>
            <a:r>
              <a:rPr lang="zh-CN" altLang="en-US" sz="4000" b="1"/>
              <a:t>我们为什么要学习开发插件？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2007235" y="4184650"/>
            <a:ext cx="633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/>
              <a:t>2. </a:t>
            </a:r>
            <a:r>
              <a:rPr lang="zh-CN" altLang="en-US" sz="4000" b="1"/>
              <a:t>插件能给我们带来什么？</a:t>
            </a:r>
            <a:endParaRPr lang="zh-CN" altLang="en-US" sz="4000" b="1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ym typeface="+mn-ea"/>
              </a:rPr>
              <a:t>配置系统是</a:t>
            </a:r>
            <a:r>
              <a:rPr lang="zh-CN" altLang="en-US" sz="2400" b="1"/>
              <a:t>什么？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4423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简单使用</a:t>
            </a:r>
            <a:endParaRPr lang="zh-CN" altLang="en-US" sz="2400" b="1"/>
          </a:p>
        </p:txBody>
      </p:sp>
      <p:pic>
        <p:nvPicPr>
          <p:cNvPr id="12" name="图片 11" descr="8OBRV9D~8KLV7K0L`KX8TY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55" y="4146550"/>
            <a:ext cx="8392795" cy="146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4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73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配置系统的使用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8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7650" y="211709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怎么配置默认值？</a:t>
            </a:r>
            <a:endParaRPr lang="zh-CN" altLang="en-US" sz="2400" b="1"/>
          </a:p>
        </p:txBody>
      </p:sp>
      <p:pic>
        <p:nvPicPr>
          <p:cNvPr id="2" name="图片 1" descr="RTPJ635ERW]~`79H7X(PS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3261360"/>
            <a:ext cx="7877175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插件编译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I$CWS}S(5@NZ{37E5OX$Q$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628140"/>
            <a:ext cx="5101590" cy="489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825" y="2606675"/>
            <a:ext cx="4907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</a:t>
            </a:r>
            <a:r>
              <a:rPr lang="zh-CN" altLang="en-US" sz="2400" b="1"/>
              <a:t>：</a:t>
            </a:r>
            <a:r>
              <a:rPr lang="en-US" altLang="zh-CN" sz="2400" b="1"/>
              <a:t>typescript </a:t>
            </a:r>
            <a:r>
              <a:rPr lang="zh-CN" altLang="en-US" sz="2400" b="1"/>
              <a:t>语言自己的编译器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85825" y="3460115"/>
            <a:ext cx="4601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-b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：编译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885825" y="4313555"/>
            <a:ext cx="5262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tsc -w [tsconfig</a:t>
            </a:r>
            <a:r>
              <a:rPr lang="zh-CN" altLang="en-US" sz="2400" b="1"/>
              <a:t>所在目录</a:t>
            </a:r>
            <a:r>
              <a:rPr lang="en-US" altLang="zh-CN" sz="2400" b="1"/>
              <a:t>]</a:t>
            </a:r>
            <a:r>
              <a:rPr lang="zh-CN" altLang="en-US" sz="2400" b="1"/>
              <a:t>：监听编译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发布</a:t>
            </a:r>
            <a:r>
              <a:rPr lang="zh-CN" altLang="en-US" sz="4000" b="1">
                <a:sym typeface="+mn-ea"/>
              </a:rPr>
              <a:t>插件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10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5350" y="1628140"/>
            <a:ext cx="746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        </a:t>
            </a:r>
            <a:endParaRPr lang="zh-CN" altLang="en-US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517650" y="2117090"/>
            <a:ext cx="3958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请仔细阅读发布</a:t>
            </a:r>
            <a:r>
              <a:rPr lang="en-US" altLang="zh-CN" sz="2400" b="1"/>
              <a:t> </a:t>
            </a:r>
            <a:r>
              <a:rPr lang="zh-CN" altLang="en-US" sz="2400" b="1">
                <a:hlinkClick r:id="rId4" action="ppaction://hlinkfile"/>
              </a:rPr>
              <a:t>插件规范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17650" y="2837815"/>
            <a:ext cx="5144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确认无误后登陆</a:t>
            </a:r>
            <a:r>
              <a:rPr lang="en-US" altLang="zh-CN" sz="2400" b="1"/>
              <a:t> </a:t>
            </a:r>
            <a:r>
              <a:rPr lang="en-US" altLang="zh-CN" sz="2400" b="1">
                <a:hlinkClick r:id="rId5" action="ppaction://hlinkfile"/>
              </a:rPr>
              <a:t>cocos</a:t>
            </a:r>
            <a:r>
              <a:rPr lang="zh-CN" altLang="en-US" sz="2400" b="1">
                <a:hlinkClick r:id="rId5" action="ppaction://hlinkfile"/>
              </a:rPr>
              <a:t>开发者中心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1517650" y="3558540"/>
            <a:ext cx="5380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3. </a:t>
            </a:r>
            <a:r>
              <a:rPr lang="zh-CN" altLang="en-US" sz="2400" b="1"/>
              <a:t>点击商店</a:t>
            </a:r>
            <a:r>
              <a:rPr lang="en-US" altLang="zh-CN" sz="2400" b="1"/>
              <a:t> -&gt; </a:t>
            </a:r>
            <a:r>
              <a:rPr lang="zh-CN" altLang="en-US" sz="2400" b="1"/>
              <a:t>卖家中心</a:t>
            </a:r>
            <a:r>
              <a:rPr lang="en-US" altLang="zh-CN" sz="2400" b="1"/>
              <a:t> -&gt; </a:t>
            </a:r>
            <a:r>
              <a:rPr lang="zh-CN" altLang="en-US" sz="2400" b="1"/>
              <a:t>发布新资源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517650" y="4279265"/>
            <a:ext cx="8446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4. </a:t>
            </a:r>
            <a:r>
              <a:rPr lang="zh-CN" altLang="en-US" sz="2400" b="1"/>
              <a:t>填写好后静待两三天审核时间，如有问题官方人员会联系你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795" y="3637280"/>
            <a:ext cx="4429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3.html </a:t>
            </a:r>
            <a:r>
              <a:rPr lang="zh-CN" altLang="en-US" sz="3200" b="1"/>
              <a:t>和</a:t>
            </a:r>
            <a:r>
              <a:rPr lang="en-US" altLang="zh-CN" sz="3200" b="1"/>
              <a:t> css </a:t>
            </a:r>
            <a:r>
              <a:rPr lang="zh-CN" altLang="en-US" sz="3200" b="1"/>
              <a:t>调试技巧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5015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如何使用</a:t>
            </a:r>
            <a:r>
              <a:rPr lang="en-US" altLang="zh-CN" sz="3200" b="1"/>
              <a:t> element-plus?</a:t>
            </a:r>
            <a:endParaRPr lang="en-US" altLang="zh-CN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042795" y="5213350"/>
            <a:ext cx="33667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5.</a:t>
            </a:r>
            <a:r>
              <a:rPr lang="zh-CN" altLang="en-US" sz="3200" b="1"/>
              <a:t>插件公共代码库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042795" y="6001385"/>
            <a:ext cx="7612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6.</a:t>
            </a:r>
            <a:r>
              <a:rPr lang="zh-CN" altLang="en-US" sz="3200" b="1"/>
              <a:t>自定义插件模板及</a:t>
            </a:r>
            <a:r>
              <a:rPr lang="en-US" altLang="zh-CN" sz="3200" b="1"/>
              <a:t> cc-plugin-cli </a:t>
            </a:r>
            <a:r>
              <a:rPr lang="zh-CN" altLang="en-US" sz="3200" b="1"/>
              <a:t>的使用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042795" y="4425315"/>
            <a:ext cx="3277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4.</a:t>
            </a:r>
            <a:r>
              <a:rPr lang="zh-CN" altLang="en-US" sz="3200" b="1"/>
              <a:t>扩展</a:t>
            </a:r>
            <a:r>
              <a:rPr lang="en-US" altLang="zh-CN" sz="3200" b="1"/>
              <a:t> inspector</a:t>
            </a:r>
            <a:endParaRPr lang="en-US" altLang="zh-CN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2042795" y="2061210"/>
            <a:ext cx="4585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理解主进程和渲染进程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理解主进程和渲染进程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5912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什么是主进程，什么是渲染进程？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905510" y="4164330"/>
            <a:ext cx="4490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进程间如何通信与交互？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7994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如何使用</a:t>
            </a:r>
            <a:r>
              <a:rPr lang="en-US" altLang="zh-CN" sz="4000" b="1">
                <a:sym typeface="+mn-ea"/>
              </a:rPr>
              <a:t> element-plus?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5510" y="2988945"/>
            <a:ext cx="6682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什么是</a:t>
            </a:r>
            <a:r>
              <a:rPr lang="en-US" altLang="zh-CN" sz="2800" b="1">
                <a:sym typeface="+mn-ea"/>
              </a:rPr>
              <a:t>element-plus</a:t>
            </a:r>
            <a:r>
              <a:rPr lang="zh-CN" altLang="en-US" sz="2800" b="1"/>
              <a:t>？为什么使用它？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905510" y="4352290"/>
            <a:ext cx="5339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2. </a:t>
            </a:r>
            <a:r>
              <a:rPr lang="zh-CN" altLang="en-US" sz="2800" b="1"/>
              <a:t>怎么正常使用</a:t>
            </a:r>
            <a:r>
              <a:rPr lang="en-US" altLang="zh-CN" sz="2800" b="1"/>
              <a:t> element plus</a:t>
            </a:r>
            <a:r>
              <a:rPr lang="zh-CN" altLang="en-US" sz="2800" b="1"/>
              <a:t>？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3" action="ppaction://hlinkfile"/>
              </a:rPr>
              <a:t>参考链接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50653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ym typeface="+mn-ea"/>
              </a:rPr>
              <a:t>html </a:t>
            </a:r>
            <a:r>
              <a:rPr lang="zh-CN" altLang="en-US" sz="4000" b="1">
                <a:sym typeface="+mn-ea"/>
              </a:rPr>
              <a:t>和</a:t>
            </a:r>
            <a:r>
              <a:rPr lang="en-US" altLang="zh-CN" sz="4000" b="1">
                <a:sym typeface="+mn-ea"/>
              </a:rPr>
              <a:t> css </a:t>
            </a:r>
            <a:r>
              <a:rPr lang="zh-CN" altLang="en-US" sz="4000" b="1">
                <a:sym typeface="+mn-ea"/>
              </a:rPr>
              <a:t>调试技巧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145" y="3137535"/>
            <a:ext cx="56495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1. </a:t>
            </a:r>
            <a:r>
              <a:rPr lang="zh-CN" altLang="en-US" sz="2400" b="1"/>
              <a:t>修改标签：</a:t>
            </a:r>
            <a:endParaRPr lang="zh-CN" altLang="en-US" sz="2400" b="1"/>
          </a:p>
          <a:p>
            <a:pPr algn="l"/>
            <a:r>
              <a:rPr lang="en-US" altLang="zh-CN" sz="2400" b="1"/>
              <a:t>        </a:t>
            </a:r>
            <a:r>
              <a:rPr lang="zh-CN" altLang="en-US" sz="2400" b="1"/>
              <a:t>右击</a:t>
            </a:r>
            <a:r>
              <a:rPr lang="en-US" altLang="zh-CN" sz="2400" b="1"/>
              <a:t>html</a:t>
            </a:r>
            <a:r>
              <a:rPr lang="zh-CN" altLang="en-US" sz="2400" b="1"/>
              <a:t>标签，点击</a:t>
            </a:r>
            <a:r>
              <a:rPr lang="en-US" altLang="zh-CN" sz="2400" b="1"/>
              <a:t> Edit as HTML</a:t>
            </a:r>
            <a:endParaRPr lang="en-US" altLang="zh-CN" sz="2400" b="1"/>
          </a:p>
        </p:txBody>
      </p:sp>
      <p:pic>
        <p:nvPicPr>
          <p:cNvPr id="5" name="图片 4" descr="@%@X(1I{ZG]7RKVB{YBGUR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40" y="1955800"/>
            <a:ext cx="5414645" cy="2011680"/>
          </a:xfrm>
          <a:prstGeom prst="rect">
            <a:avLst/>
          </a:prstGeom>
        </p:spPr>
      </p:pic>
      <p:pic>
        <p:nvPicPr>
          <p:cNvPr id="9" name="图片 8" descr="{O]YVUG2D9HLO168SZ~HQ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40" y="4240530"/>
            <a:ext cx="5476875" cy="3095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145" y="5852795"/>
            <a:ext cx="55664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2. </a:t>
            </a:r>
            <a:r>
              <a:rPr lang="zh-CN" altLang="en-US" sz="2400" b="1"/>
              <a:t>修改</a:t>
            </a:r>
            <a:r>
              <a:rPr lang="en-US" altLang="zh-CN" sz="2400" b="1"/>
              <a:t>css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algn="l"/>
            <a:r>
              <a:rPr lang="en-US" altLang="zh-CN" sz="2400" b="1"/>
              <a:t>        Element -&gt; style -&gt; element.style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3626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</a:t>
            </a:r>
            <a:r>
              <a:rPr lang="en-US" altLang="zh-CN" sz="4000" b="1">
                <a:sym typeface="+mn-ea"/>
              </a:rPr>
              <a:t> inspector</a:t>
            </a:r>
            <a:endParaRPr lang="zh-CN" altLang="en-US" sz="4000" b="1">
              <a:sym typeface="+mn-ea"/>
            </a:endParaRPr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进阶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720" y="2318385"/>
            <a:ext cx="26930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/>
              <a:t>1. </a:t>
            </a:r>
            <a:r>
              <a:rPr lang="zh-CN" altLang="en-US" sz="2800" b="1"/>
              <a:t>与</a:t>
            </a:r>
            <a:r>
              <a:rPr lang="en-US" altLang="zh-CN" sz="2800" b="1"/>
              <a:t> 2.x </a:t>
            </a:r>
            <a:r>
              <a:rPr lang="zh-CN" altLang="en-US" sz="2800" b="1"/>
              <a:t>的区别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深入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07235" y="2061210"/>
            <a:ext cx="7115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如何通过</a:t>
            </a:r>
            <a:r>
              <a:rPr lang="en-US" altLang="zh-CN" sz="3200" b="1"/>
              <a:t> creator </a:t>
            </a:r>
            <a:r>
              <a:rPr lang="zh-CN" altLang="en-US" sz="3200" b="1"/>
              <a:t>编辑器制作插件</a:t>
            </a:r>
            <a:r>
              <a:rPr lang="en-US" altLang="zh-CN" sz="3200" b="1"/>
              <a:t> UI</a:t>
            </a:r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2042795" y="2849245"/>
            <a:ext cx="3615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/>
              <a:t>2.</a:t>
            </a:r>
            <a:r>
              <a:rPr lang="zh-CN" altLang="en-US" sz="3200" b="1"/>
              <a:t>如何调试主进程</a:t>
            </a:r>
            <a:r>
              <a:rPr lang="en-US" altLang="zh-CN" sz="3200" b="1"/>
              <a:t>?</a:t>
            </a:r>
            <a:endParaRPr lang="en-US" altLang="zh-CN" sz="3200" b="1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2919095" y="51308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10" name="图片 9" descr="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10317480" y="4046220"/>
            <a:ext cx="4406900" cy="595439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007235" y="2061210"/>
            <a:ext cx="9231630" cy="4407480"/>
            <a:chOff x="3161" y="3246"/>
            <a:chExt cx="14538" cy="6901"/>
          </a:xfrm>
        </p:grpSpPr>
        <p:sp>
          <p:nvSpPr>
            <p:cNvPr id="12" name="文本框 11"/>
            <p:cNvSpPr txBox="1"/>
            <p:nvPr/>
          </p:nvSpPr>
          <p:spPr>
            <a:xfrm>
              <a:off x="3161" y="3246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1.</a:t>
              </a:r>
              <a:r>
                <a:rPr lang="zh-CN" altLang="en-US" sz="3200" b="1">
                  <a:sym typeface="+mn-ea"/>
                </a:rPr>
                <a:t>创建插件</a:t>
              </a:r>
              <a:endParaRPr lang="zh-CN" altLang="en-US" sz="3200" b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61" y="4330"/>
              <a:ext cx="6336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2.</a:t>
              </a:r>
              <a:r>
                <a:rPr lang="zh-CN" altLang="en-US" sz="3200" b="1"/>
                <a:t>package.json</a:t>
              </a:r>
              <a:r>
                <a:rPr lang="en-US" altLang="zh-CN" sz="3200" b="1"/>
                <a:t> </a:t>
              </a:r>
              <a:r>
                <a:rPr lang="zh-CN" altLang="en-US" sz="3200" b="1"/>
                <a:t>简述</a:t>
              </a:r>
              <a:endParaRPr lang="zh-CN" altLang="en-US" sz="3200" b="1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61" y="8036"/>
              <a:ext cx="843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5.</a:t>
              </a:r>
              <a:r>
                <a:rPr lang="zh-CN" altLang="en-US" sz="3200" b="1"/>
                <a:t>通过</a:t>
              </a:r>
              <a:r>
                <a:rPr lang="en-US" altLang="zh-CN" sz="3200" b="1"/>
                <a:t> html </a:t>
              </a:r>
              <a:r>
                <a:rPr lang="zh-CN" altLang="en-US" sz="3200" b="1"/>
                <a:t>和</a:t>
              </a:r>
              <a:r>
                <a:rPr lang="en-US" altLang="zh-CN" sz="3200" b="1"/>
                <a:t> css </a:t>
              </a:r>
              <a:r>
                <a:rPr lang="zh-CN" altLang="en-US" sz="3200" b="1"/>
                <a:t>编写面板</a:t>
              </a:r>
              <a:endParaRPr lang="zh-CN" altLang="en-US" sz="32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1" y="9233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6.</a:t>
              </a:r>
              <a:r>
                <a:rPr lang="zh-CN" altLang="en-US" sz="3200" b="1"/>
                <a:t>场景脚本</a:t>
              </a:r>
              <a:endParaRPr lang="zh-CN" altLang="en-US" sz="32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61" y="6751"/>
              <a:ext cx="722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3200" b="1"/>
                <a:t>4.</a:t>
              </a:r>
              <a:r>
                <a:rPr lang="zh-CN" altLang="en-US" sz="3200" b="1"/>
                <a:t>通过消息启动插件面板</a:t>
              </a:r>
              <a:endParaRPr lang="en-US" altLang="zh-CN" sz="32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397" y="4331"/>
              <a:ext cx="338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8.</a:t>
              </a:r>
              <a:r>
                <a:rPr lang="zh-CN" altLang="en-US" sz="3200" b="1">
                  <a:sym typeface="+mn-ea"/>
                </a:rPr>
                <a:t>插件</a:t>
              </a:r>
              <a:r>
                <a:rPr lang="zh-CN" altLang="en-US" sz="3200" b="1">
                  <a:sym typeface="+mn-ea"/>
                </a:rPr>
                <a:t>编译</a:t>
              </a:r>
              <a:endParaRPr lang="zh-CN" altLang="en-US" sz="3200" b="1"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61" y="5540"/>
              <a:ext cx="4023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3.i18n</a:t>
              </a:r>
              <a:r>
                <a:rPr lang="zh-CN" altLang="en-US" sz="3200" b="1"/>
                <a:t>的使用</a:t>
              </a:r>
              <a:endParaRPr lang="zh-CN" altLang="en-US" sz="32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397" y="3246"/>
              <a:ext cx="5302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3200" b="1"/>
                <a:t>7.</a:t>
              </a:r>
              <a:r>
                <a:rPr lang="zh-CN" altLang="en-US" sz="3200" b="1"/>
                <a:t>配置系统的使用</a:t>
              </a:r>
              <a:endParaRPr lang="zh-CN" altLang="en-US" sz="3200" b="1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872095" y="3526330"/>
            <a:ext cx="214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/>
              <a:t>9.</a:t>
            </a:r>
            <a:r>
              <a:rPr lang="zh-CN" altLang="en-US" sz="3200" b="1">
                <a:sym typeface="+mn-ea"/>
              </a:rPr>
              <a:t>发布</a:t>
            </a:r>
            <a:r>
              <a:rPr lang="zh-CN" altLang="en-US" sz="3200" b="1"/>
              <a:t>插件</a:t>
            </a:r>
            <a:endParaRPr lang="zh-CN" altLang="en-US" sz="3200" b="1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5" name="文本框 4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000" y="3427095"/>
            <a:ext cx="43218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     </a:t>
            </a:r>
            <a:r>
              <a:rPr lang="zh-CN" altLang="en-US" sz="3200" b="1"/>
              <a:t>在顶部菜单</a:t>
            </a:r>
            <a:r>
              <a:rPr lang="en-US" altLang="zh-CN" sz="3200" b="1"/>
              <a:t> -&gt; </a:t>
            </a:r>
            <a:r>
              <a:rPr lang="zh-CN" altLang="en-US" sz="3200" b="1"/>
              <a:t>扩展</a:t>
            </a:r>
            <a:r>
              <a:rPr lang="en-US" altLang="zh-CN" sz="3200" b="1"/>
              <a:t> -&gt; </a:t>
            </a:r>
            <a:r>
              <a:rPr lang="zh-CN" altLang="en-US" sz="3200" b="1"/>
              <a:t>创建扩展选项中创建一个新的扩展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 b="1"/>
              <a:t>     </a:t>
            </a:r>
            <a:endParaRPr lang="zh-CN" altLang="en-US" sz="3200" b="1"/>
          </a:p>
        </p:txBody>
      </p:sp>
      <p:pic>
        <p:nvPicPr>
          <p:cNvPr id="13" name="图片 12" descr="K@N9J4U4MF2_R)E{4GT`%I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615" y="2221865"/>
            <a:ext cx="6581775" cy="627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创建插件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28143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项目</a:t>
            </a:r>
            <a:r>
              <a:rPr lang="zh-CN" altLang="en-US" sz="3200" b="1">
                <a:sym typeface="+mn-ea"/>
              </a:rPr>
              <a:t>扩展</a:t>
            </a:r>
            <a:endParaRPr lang="zh-CN" altLang="en-US" sz="3200" b="1"/>
          </a:p>
        </p:txBody>
      </p:sp>
      <p:pic>
        <p:nvPicPr>
          <p:cNvPr id="10" name="图片 9" descr="%8BP0J@P3S77CC0~$Z(J1W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654300"/>
            <a:ext cx="7820025" cy="37458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97305" y="3490595"/>
            <a:ext cx="318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+mj-ea"/>
                <a:ea typeface="+mj-ea"/>
                <a:cs typeface="+mj-ea"/>
                <a:sym typeface="+mn-ea"/>
              </a:rPr>
              <a:t>项目目录</a:t>
            </a:r>
            <a:r>
              <a:rPr lang="en-US" altLang="zh-CN" sz="2400" b="1">
                <a:latin typeface="+mj-ea"/>
                <a:ea typeface="+mj-ea"/>
                <a:cs typeface="+mj-ea"/>
                <a:sym typeface="+mn-ea"/>
              </a:rPr>
              <a:t>\extensions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300" y="443992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ym typeface="+mn-ea"/>
              </a:rPr>
              <a:t>全局扩展</a:t>
            </a:r>
            <a:endParaRPr lang="zh-CN" altLang="en-US" sz="3200" b="1"/>
          </a:p>
        </p:txBody>
      </p:sp>
      <p:sp>
        <p:nvSpPr>
          <p:cNvPr id="19" name="文本框 18"/>
          <p:cNvSpPr txBox="1"/>
          <p:nvPr/>
        </p:nvSpPr>
        <p:spPr>
          <a:xfrm>
            <a:off x="1297305" y="5116195"/>
            <a:ext cx="2705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>
                <a:sym typeface="+mn-ea"/>
              </a:rPr>
              <a:t>C:\Users\</a:t>
            </a:r>
            <a:r>
              <a:rPr lang="zh-CN" sz="2400" b="1">
                <a:sym typeface="+mn-ea"/>
              </a:rPr>
              <a:t>用户名</a:t>
            </a:r>
            <a:r>
              <a:rPr sz="2400" b="1">
                <a:sym typeface="+mn-ea"/>
              </a:rPr>
              <a:t>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.CocosCreator\</a:t>
            </a:r>
            <a:endParaRPr sz="2400" b="1">
              <a:sym typeface="+mn-ea"/>
            </a:endParaRPr>
          </a:p>
          <a:p>
            <a:pPr algn="l"/>
            <a:r>
              <a:rPr lang="en-US" sz="2400" b="1">
                <a:sym typeface="+mn-ea"/>
              </a:rPr>
              <a:t>    </a:t>
            </a:r>
            <a:r>
              <a:rPr sz="2400" b="1">
                <a:sym typeface="+mn-ea"/>
              </a:rPr>
              <a:t>extensions</a:t>
            </a:r>
            <a:endParaRPr sz="2400" b="1">
              <a:sym typeface="+mn-ea"/>
            </a:endParaRPr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7750" y="545465"/>
            <a:ext cx="526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我们的扩展放在哪儿？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3815" y="28778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1. cd </a:t>
            </a:r>
            <a:r>
              <a:rPr lang="zh-CN" altLang="en-US" sz="3200" b="1"/>
              <a:t>扩展目录</a:t>
            </a:r>
            <a:endParaRPr lang="zh-CN" altLang="en-US" sz="3200" b="1"/>
          </a:p>
        </p:txBody>
      </p:sp>
      <p:sp>
        <p:nvSpPr>
          <p:cNvPr id="20" name="文本框 1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1.2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3881120"/>
            <a:ext cx="3203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2. </a:t>
            </a:r>
            <a:r>
              <a:rPr lang="en-US" sz="3200" b="1"/>
              <a:t>npm i</a:t>
            </a:r>
            <a:endParaRPr lang="en-US" sz="3200" b="1"/>
          </a:p>
        </p:txBody>
      </p:sp>
      <p:pic>
        <p:nvPicPr>
          <p:cNvPr id="5" name="图片 4" descr="9$5[__OEEEO01]ZIACJRFH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2005330"/>
            <a:ext cx="7959725" cy="5196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0" y="545465"/>
            <a:ext cx="272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ym typeface="+mn-ea"/>
              </a:rPr>
              <a:t>扩展初始化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4528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package.json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简述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6205" y="2677160"/>
            <a:ext cx="5948045" cy="3421067"/>
            <a:chOff x="183" y="4216"/>
            <a:chExt cx="9367" cy="5581"/>
          </a:xfrm>
        </p:grpSpPr>
        <p:sp>
          <p:nvSpPr>
            <p:cNvPr id="9" name="文本框 8"/>
            <p:cNvSpPr txBox="1"/>
            <p:nvPr/>
          </p:nvSpPr>
          <p:spPr>
            <a:xfrm>
              <a:off x="183" y="4216"/>
              <a:ext cx="7807" cy="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main</a:t>
              </a:r>
              <a:r>
                <a:rPr lang="zh-CN" altLang="en-US" sz="2800" b="1"/>
                <a:t>：入口</a:t>
              </a:r>
              <a:r>
                <a:rPr lang="zh-CN" altLang="en-US" sz="2800" b="1"/>
                <a:t>脚本</a:t>
              </a:r>
              <a:endParaRPr lang="zh-CN" altLang="en-US" sz="28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3" y="5584"/>
              <a:ext cx="9367" cy="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panels</a:t>
              </a:r>
              <a:r>
                <a:rPr lang="zh-CN" altLang="en-US" sz="2800" b="1"/>
                <a:t>：面板信息，</a:t>
              </a:r>
              <a:r>
                <a:rPr lang="zh-CN" altLang="en-US" sz="2800" b="1"/>
                <a:t>包含面板的大</a:t>
              </a:r>
              <a:r>
                <a:rPr lang="en-US" altLang="zh-CN" sz="2800" b="1"/>
                <a:t>	</a:t>
              </a:r>
              <a:r>
                <a:rPr lang="zh-CN" altLang="en-US" sz="2800" b="1"/>
                <a:t>小，类型，入口脚本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3" y="7540"/>
              <a:ext cx="9367" cy="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1"/>
              <a:r>
                <a:rPr lang="en-US" altLang="zh-CN" sz="2800" b="1"/>
                <a:t>contributions</a:t>
              </a:r>
              <a:r>
                <a:rPr lang="zh-CN" altLang="en-US" sz="2800" b="1"/>
                <a:t>：其他配置，包含消息，快捷键，场景脚本，菜单，inspector</a:t>
              </a:r>
              <a:r>
                <a:rPr lang="en-US" altLang="zh-CN" sz="2800" b="1"/>
                <a:t>...</a:t>
              </a:r>
              <a:endParaRPr lang="en-US" altLang="zh-CN" sz="2800" b="1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 descr="5SK[WI`~07PD`((W8{F%BF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935" y="1685925"/>
            <a:ext cx="6461125" cy="513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4957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只能存在于插件根目录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20" y="3846830"/>
            <a:ext cx="495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800" b="1"/>
              <a:t>i18n</a:t>
            </a:r>
            <a:r>
              <a:rPr lang="zh-CN" altLang="en-US" sz="2800" b="1"/>
              <a:t>目录下</a:t>
            </a:r>
            <a:r>
              <a:rPr lang="zh-CN" altLang="en-US" sz="2800" b="1">
                <a:sym typeface="+mn-ea"/>
              </a:rPr>
              <a:t>的文件名</a:t>
            </a:r>
            <a:r>
              <a:rPr lang="zh-CN" altLang="en-US" sz="2800" b="1"/>
              <a:t>只能</a:t>
            </a:r>
            <a:r>
              <a:rPr lang="zh-CN" altLang="en-US" sz="2800" b="1"/>
              <a:t>是语言代号</a:t>
            </a:r>
            <a:endParaRPr lang="zh-CN" altLang="en-US" sz="2800" b="1"/>
          </a:p>
        </p:txBody>
      </p:sp>
      <p:pic>
        <p:nvPicPr>
          <p:cNvPr id="14" name="图片 13" descr="6W{]XO~3PJF4D%D(QR[OX3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35" y="4361815"/>
            <a:ext cx="5802630" cy="2256790"/>
          </a:xfrm>
          <a:prstGeom prst="rect">
            <a:avLst/>
          </a:prstGeom>
        </p:spPr>
      </p:pic>
      <p:pic>
        <p:nvPicPr>
          <p:cNvPr id="15" name="图片 14" descr="UZNX@FQI9I$NB{33A9J4XX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735" y="1857375"/>
            <a:ext cx="582612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317750" y="545465"/>
            <a:ext cx="2812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latin typeface="+mn-ea"/>
                <a:cs typeface="+mn-ea"/>
                <a:sym typeface="+mn-ea"/>
              </a:rPr>
              <a:t>i18n</a:t>
            </a:r>
            <a:r>
              <a:rPr lang="zh-CN" altLang="en-US" sz="4000" b="1">
                <a:latin typeface="+mn-ea"/>
                <a:cs typeface="+mn-ea"/>
                <a:sym typeface="+mn-ea"/>
              </a:rPr>
              <a:t>的使用</a:t>
            </a:r>
            <a:endParaRPr lang="zh-CN" altLang="en-US" sz="4000" b="1"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720" y="28486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脚本中使用：let str = Editor.I18n.t('first-panel.open_panel');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476885" y="643191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hlinkClick r:id="rId1" action="ppaction://hlinkfile"/>
              </a:rPr>
              <a:t>参考链接</a:t>
            </a:r>
            <a:endParaRPr lang="zh-CN" altLang="en-US" sz="2000"/>
          </a:p>
        </p:txBody>
      </p:sp>
      <p:sp>
        <p:nvSpPr>
          <p:cNvPr id="8" name="文本框 7" descr="7b0a20202020227461726765744d6f64756c65223a202270726f636573734f6e6c696e65466f6e7473220a7d0a"/>
          <p:cNvSpPr txBox="1"/>
          <p:nvPr/>
        </p:nvSpPr>
        <p:spPr>
          <a:xfrm>
            <a:off x="10305415" y="184150"/>
            <a:ext cx="1762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atin typeface="+mj-ea"/>
                <a:ea typeface="+mj-ea"/>
              </a:rPr>
              <a:t>入门</a:t>
            </a:r>
            <a:endParaRPr lang="zh-CN" altLang="en-US" sz="5400" b="1">
              <a:latin typeface="+mj-ea"/>
              <a:ea typeface="+mj-ea"/>
            </a:endParaRPr>
          </a:p>
        </p:txBody>
      </p:sp>
      <p:pic>
        <p:nvPicPr>
          <p:cNvPr id="7" name="图片 6" descr="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520000">
            <a:off x="-2587625" y="-3070225"/>
            <a:ext cx="4406900" cy="5954395"/>
          </a:xfrm>
          <a:prstGeom prst="rect">
            <a:avLst/>
          </a:prstGeom>
        </p:spPr>
      </p:pic>
      <p:sp>
        <p:nvSpPr>
          <p:cNvPr id="10" name="文本框 9" descr="7b0a20202020227461726765744d6f64756c65223a202270726f636573734f6e6c696e65466f6e7473220a7d0a"/>
          <p:cNvSpPr txBox="1"/>
          <p:nvPr/>
        </p:nvSpPr>
        <p:spPr>
          <a:xfrm>
            <a:off x="0" y="235585"/>
            <a:ext cx="1402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>
                <a:solidFill>
                  <a:schemeClr val="bg1"/>
                </a:solidFill>
                <a:latin typeface="+mj-ea"/>
                <a:ea typeface="+mj-ea"/>
              </a:rPr>
              <a:t>3.1</a:t>
            </a:r>
            <a:endParaRPr lang="en-US" altLang="zh-CN" sz="5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20" y="379476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 b="1"/>
              <a:t>HTML</a:t>
            </a:r>
            <a:r>
              <a:rPr lang="zh-CN" altLang="en-US" sz="2400" b="1"/>
              <a:t>中使用：&lt;ui-label value="i18n:first-panel.open_panel"&gt;&lt;/ui-label&gt;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72720" y="4740910"/>
            <a:ext cx="1139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zh-CN" altLang="en-US" sz="2400" b="1"/>
              <a:t>json 中使用中使用："description": "i18n:first-panel.description",</a:t>
            </a:r>
            <a:endParaRPr lang="zh-CN" altLang="en-US" sz="24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COMMONDATA" val="eyJoZGlkIjoiNmQxOTM1MjJmYzAzZDgxMzEzZjI2NTkwY2U0NjdmYWEifQ=="/>
  <p:tag name="KSO_WPP_MARK_KEY" val="774c2250-f00d-4f19-9650-dba16a7f70a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6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7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6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89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1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2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3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4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5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8.xml><?xml version="1.0" encoding="utf-8"?>
<p:tagLst xmlns:p="http://schemas.openxmlformats.org/presentationml/2006/main">
  <p:tag name="KSO_WM_UNIT_PLACING_PICTURE_USER_VIEWPORT" val="{&quot;height&quot;:9377,&quot;width&quot;:6940}"/>
</p:tagLst>
</file>

<file path=ppt/tags/tag99.xml><?xml version="1.0" encoding="utf-8"?>
<p:tagLst xmlns:p="http://schemas.openxmlformats.org/presentationml/2006/main">
  <p:tag name="KSO_WM_UNIT_PLACING_PICTURE_USER_VIEWPORT" val="{&quot;height&quot;:9377,&quot;width&quot;:6940}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演示</Application>
  <PresentationFormat>宽屏</PresentationFormat>
  <Paragraphs>369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3.x插件开发 从入门到入土精通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12260</cp:lastModifiedBy>
  <cp:revision>188</cp:revision>
  <dcterms:created xsi:type="dcterms:W3CDTF">2019-06-19T02:08:00Z</dcterms:created>
  <dcterms:modified xsi:type="dcterms:W3CDTF">2022-12-11T09:48:18Z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8B4E8931C9AB4790AC71F916E30986BE</vt:lpwstr>
  </property>
</Properties>
</file>