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8"/>
  </p:handoutMasterIdLst>
  <p:sldIdLst>
    <p:sldId id="257" r:id="rId3"/>
    <p:sldId id="258" r:id="rId4"/>
    <p:sldId id="260" r:id="rId6"/>
    <p:sldId id="261" r:id="rId7"/>
    <p:sldId id="262" r:id="rId8"/>
    <p:sldId id="264" r:id="rId9"/>
    <p:sldId id="266" r:id="rId10"/>
    <p:sldId id="271" r:id="rId11"/>
    <p:sldId id="272" r:id="rId12"/>
    <p:sldId id="273" r:id="rId13"/>
    <p:sldId id="267" r:id="rId14"/>
    <p:sldId id="270" r:id="rId15"/>
    <p:sldId id="294" r:id="rId16"/>
    <p:sldId id="278" r:id="rId17"/>
    <p:sldId id="351" r:id="rId18"/>
    <p:sldId id="279" r:id="rId19"/>
    <p:sldId id="280" r:id="rId20"/>
    <p:sldId id="283" r:id="rId21"/>
    <p:sldId id="337" r:id="rId22"/>
    <p:sldId id="339" r:id="rId23"/>
    <p:sldId id="336" r:id="rId24"/>
    <p:sldId id="311" r:id="rId25"/>
    <p:sldId id="284" r:id="rId26"/>
    <p:sldId id="289" r:id="rId27"/>
    <p:sldId id="285" r:id="rId28"/>
    <p:sldId id="286" r:id="rId29"/>
    <p:sldId id="268" r:id="rId30"/>
    <p:sldId id="306" r:id="rId31"/>
    <p:sldId id="322" r:id="rId32"/>
    <p:sldId id="327" r:id="rId33"/>
    <p:sldId id="308" r:id="rId34"/>
    <p:sldId id="309" r:id="rId35"/>
    <p:sldId id="333" r:id="rId36"/>
    <p:sldId id="334" r:id="rId37"/>
    <p:sldId id="340" r:id="rId38"/>
    <p:sldId id="342" r:id="rId39"/>
    <p:sldId id="269" r:id="rId40"/>
    <p:sldId id="343" r:id="rId41"/>
    <p:sldId id="332" r:id="rId42"/>
    <p:sldId id="344" r:id="rId43"/>
    <p:sldId id="345" r:id="rId44"/>
    <p:sldId id="347" r:id="rId45"/>
    <p:sldId id="348" r:id="rId46"/>
    <p:sldId id="350" r:id="rId47"/>
  </p:sldIdLst>
  <p:sldSz cx="12192000" cy="6858000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0" clrIdx="0"/>
  <p:cmAuthor id="2" name="12260" initials="1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24"/>
        <p:guide pos="38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gs" Target="tags/tag121.xml"/><Relationship Id="rId52" Type="http://schemas.openxmlformats.org/officeDocument/2006/relationships/commentAuthors" Target="commentAuthors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5T01:06:01.810" idx="1">
    <p:pos x="5857" y="1765"/>
    <p:text># 自动化，任何重复机械式的劳动都是无意义的，一切机械劳动皆可自动化，而插件能帮助我们实现自动化</p:text>
  </p:cm>
  <p:cm authorId="1" dt="2022-05-25T01:18:32.432" idx="2">
    <p:pos x="5200" y="2545"/>
    <p:text># 时间，解决了自动化的问题，最大的好处当然是节省了我们额外的手动操作时间，正所谓寸金难买寸光阴，节约时间便是插件最大的价值
# 收益，插件不仅可以为我们自己带来好处，也可以发布到cocos商店，给他人带来便利的同时，给自己买几杯奶茶还是可以的
# 生态，unity的生态就不用说了吧，各种插件涵盖了方方面面，这都是插件开发者的功劳，所以咱们cocos的生态还需要努力，cocos毕竟是中国人自己开发的引擎，我们都可以尽自己的一份力量。革命尚未成功，同志任需努力
# 技术，插件开发包括但不限于HTML，CSS，NodeJs，Vue，可以帮我们拓展技术范围，增加个人竞争力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4:53:27.286" idx="12">
    <p:pos x="2830" y="1369"/>
    <p:text>默认值其实存储在我们的 package.json 中
这个 default 就是我们的默认值
nessage就是修改时的通知消息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4:59:33.850" idx="13">
    <p:pos x="650" y="1332"/>
    <p:text>用过 tsc 的朋友可能都知道监听编译是什么，其实就是监听文件修改然后自动编译，这个功能其实在文件较少的时候比较适用，但是文件较多每次编译都会造成不必要的性能消耗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5:47:07.732" idx="14">
    <p:pos x="3771" y="1257"/>
    <p:text>第一步呢是检查我们的插件是否符合发布规范，其中插件菜单的位置，插件说明文档都在规范里说明了，接下来就直接按下以下步骤进行发布就行了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2-11T20:41:11.876" idx="5">
    <p:pos x="4265" y="1831"/>
    <p:text>其实我们的插件入口脚本（main）就是由主进程启动，面板的入口脚本（index）就是渲染进程启动，每个进程都是独立的，不能直接交互和通信.</p:text>
  </p:cm>
  <p:cm authorId="2" dt="2022-12-12T00:06:44.463" idx="3">
    <p:pos x="3506" y="2576"/>
    <p:text>1. 通过消息通信，Editor.Message.request 或者 Editor.Message.send
2. 使用 socket，但是很少有人这样做，麻烦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2-11T20:43:12.341" idx="6">
    <p:pos x="4302" y="2384"/>
    <p:text>这里经常犯的错就是认为自己使用的是同一份数据，其实是两份单独的数据，互不干扰</p:text>
  </p:cm>
  <p:cm authorId="2" dt="2022-12-11T20:45:35.428" idx="7">
    <p:pos x="4104" y="3084"/>
    <p:text>计算逻辑放在主进程会导致编辑器卡住，影响开发，最好放在插件的渲染进程，或者使用子进程</p:tex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2-11T20:59:38.197" idx="9">
    <p:pos x="5281" y="982"/>
    <p:text>随着插件开发的深入，可能官方的插件 UI 组件库已经满足不了我们的需要，这时候就需要一个丰富而稳定的组件库，这就是 element plus，但实际上，我们在插件内按照官方文档正常使用最后展示是有问题的，这里我已经解决了这个问题，可以参考链接2</p:tex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7:10:17.124" idx="19">
    <p:pos x="680" y="1374"/>
    <p:text>对于不了解web开发的朋友来说，每次都要修改代码 -&gt; 编译 -&gt; 运行 才能看到面板效果，实在是浪费大家宝贵的时间，有没有办法避免呢？当然有，我们可以用 Ctrl + Shift + i 打开开发人员工具修改标签和 css 效果，所有修改都是实时生效的，我们可以编辑好想要的效果再复制到我们的源码内</p:tex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2-11T21:29:44.590" idx="1">
    <p:pos x="4305" y="1338"/>
    <p:text>现在 inspector 扩展简单了很多，不需要2.x时期的装饰器声明，而是直接在 package.json 内定义 inspector 的组件名</p:tex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2-11T21:48:36.491" idx="10">
    <p:pos x="434" y="3282"/>
    <p:text>使用消息系统虽然有点麻烦，
但是编辑器内部也会靠这些消息来实现撤销，菜单状态修改的操作，所以最好使用此种方式
</p:tex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2-11T22:10:35.750" idx="10">
    <p:pos x="6207" y="1273"/>
    <p:text>在实际开发过程中，不同的插件经常需要实现相同的功能函数，那么我就可以使用同一份代码，通过 tsconfig 来引入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5T02:25:04.682" idx="3">
    <p:pos x="5826" y="2266"/>
    <p:text># 同时也可以在扩展管理器面板点击这个按钮直接打开目录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5T02:47:36.103" idx="4">
    <p:pos x="882" y="3202"/>
    <p:text># npm是什么？
相信用过 npm 的朋友都知道，npm 是Nodejs 的一个包管理器，而包就是用户上传到npm官网上的代码，简单点说 npm 就是一个共享代码下载器，而 npm i 就是安装我们依赖的包
# 当然，由于国内的网络环境，我们有可能会出现 npm i 失败的情况，这时候就可以更换镜像源（下载地址），或者使用 cnpm 进行下载，感兴趣的朋友可以自己了解下，这里不再赘述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4T19:34:15.802" idx="6">
    <p:pos x="1942" y="4066"/>
    <p:text>其实 package.json 里面包含了很多信息，这里我们只说了最重要的三个配置，main 关系到插件能否正常启动，panels关系到面板能否正常展示，contributions 则关系到我们插件逻辑的运行，至于其他部分大家下来可以自行查看，这里有参考链接，可以直接进去看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4T20:29:55.691" idx="7">
    <p:pos x="400" y="3388"/>
    <p:text>如果插件根目录不存在 i18n 文件夹，那么 i18n 键则不会替换为 i18n内容，如果i18n 文件夹下文件名不符合语言代号，则会在加载时报错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4T20:31:51.752" idx="8">
    <p:pos x="418" y="3502"/>
    <p:text>在脚本中使用是直接通过编辑器提供的接口，我们传递的参数是i18n键，html 和 Json 其实一样，都是 i18n: 前缀加 i18n 键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4T20:33:06.819" idx="9">
    <p:pos x="1030" y="3808"/>
    <p:text>这里是引擎默认定义的 i18n，我们可以在插件开发的时候使用，但是如果要发布插件，一定要把插件菜单放在 扩展 菜单下，否则审核不会通过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4:48:13.749" idx="10">
    <p:pos x="234" y="3935"/>
    <p:text>我们所有的事件都是在 messages 里面注册，这里的 open-panel 就是我们注册的事件，会调用一个 open_panel 的方法，由于没有指定面板键，所以调用的是入口脚本注册的方法，接下来我们看看入口脚本内的 open_panel 方法做了什么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2-11T20:17:01.145" idx="2">
    <p:pos x="976" y="1085"/>
    <p:text>简单来说配置系统就是文件读写工具， 用于编辑器环境下的文件读写
我们可以无需任何前提条件在脚本内使用，但是大家注意，我们没有写文件之前首次获取的值一定是 undefined，那我们怎么配置默认值呢？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1.png"/><Relationship Id="rId2" Type="http://schemas.openxmlformats.org/officeDocument/2006/relationships/tags" Target="../tags/tag80.xml"/><Relationship Id="rId1" Type="http://schemas.openxmlformats.org/officeDocument/2006/relationships/hyperlink" Target="https://docs.cocos.com/creator/manual/zh/editor/extension/contributions-menu.html#path" TargetMode="Externa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tags" Target="../tags/tag8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tags" Target="../tags/tag8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8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tags" Target="../tags/tag83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docs.cocos.com/creator/manual/zh/editor/extension/first.html#%E5%85%A5%E5%8F%A3%E7%A8%8B%E5%BA%8F-maints" TargetMode="External"/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tags" Target="../tags/tag84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tags" Target="../tags/tag85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.png"/><Relationship Id="rId2" Type="http://schemas.openxmlformats.org/officeDocument/2006/relationships/tags" Target="../tags/tag86.xml"/><Relationship Id="rId1" Type="http://schemas.openxmlformats.org/officeDocument/2006/relationships/hyperlink" Target="https://docs.cocos.com/creator/manual/zh/editor/extension/first-panel.html#%E9%9D%A2%E6%9D%BF%E7%9B%AE%E5%BD%95%E7%BB%93%E6%9E%84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1.xml"/><Relationship Id="rId6" Type="http://schemas.openxmlformats.org/officeDocument/2006/relationships/hyperlink" Target="https://www.runoob.com/cssref/css-reference.html" TargetMode="External"/><Relationship Id="rId5" Type="http://schemas.openxmlformats.org/officeDocument/2006/relationships/hyperlink" Target="https://www.runoob.com/tags/ref-byfunc.html" TargetMode="External"/><Relationship Id="rId4" Type="http://schemas.openxmlformats.org/officeDocument/2006/relationships/image" Target="../media/image16.png"/><Relationship Id="rId3" Type="http://schemas.openxmlformats.org/officeDocument/2006/relationships/hyperlink" Target="https://docs.cocos.com/creator/manual/zh/editor/extension/panel.html#%E7%BC%96%E5%86%99%E9%9D%A2%E6%9D%BF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87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hyperlink" Target="https://docs.cocos.com/creator/manual/zh/editor/extension/messages.html?h=%E6%B6%88%E6%81%AF%E7%B3%BB%E7%BB%9F" TargetMode="External"/><Relationship Id="rId3" Type="http://schemas.openxmlformats.org/officeDocument/2006/relationships/hyperlink" Target="https://docs.cocos.com/creator/manual/zh/editor/extension/scene-script.html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88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image" Target="../media/image1.png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tags" Target="../tags/tag90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docs.cocos.com/creator/manual/zh/editor/extension/scene-script.html" TargetMode="Externa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tags" Target="../tags/tag91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hyperlink" Target="https://docs.cocos.com/creator/manual/zh/editor/extension/scene-script.html#%E8%B0%83%E7%94%A8%E5%BC%95%E6%93%8E-api" TargetMode="External"/><Relationship Id="rId3" Type="http://schemas.openxmlformats.org/officeDocument/2006/relationships/hyperlink" Target="https://docs.cocos.com/creator/manual/zh/editor/extension/scene-script.html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92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9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docs.cocos.com/creator/manual/zh/editor/extension/profile.html" TargetMode="External"/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tags" Target="../tags/tag93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0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tags" Target="../tags/tag94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1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tags" Target="../tags/tag9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2.xml"/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auth.cocos.com/#/" TargetMode="External"/><Relationship Id="rId4" Type="http://schemas.openxmlformats.org/officeDocument/2006/relationships/hyperlink" Target="https://store.cocos.com/document/zh/cocos-store-template-extension.html" TargetMode="External"/><Relationship Id="rId3" Type="http://schemas.openxmlformats.org/officeDocument/2006/relationships/hyperlink" Target="https://docs.cocos.com/creator/manual/zh/editor/extension/store/upload-store.html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96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image" Target="../media/image1.png"/><Relationship Id="rId1" Type="http://schemas.openxmlformats.org/officeDocument/2006/relationships/tags" Target="../tags/tag97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3.xml"/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00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4.xml"/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image" Target="../media/image1.png"/><Relationship Id="rId1" Type="http://schemas.openxmlformats.org/officeDocument/2006/relationships/tags" Target="../tags/tag6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5.xml"/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forum.cocos.org/t/topic/135647/11?u=1226085293" TargetMode="External"/><Relationship Id="rId4" Type="http://schemas.openxmlformats.org/officeDocument/2006/relationships/image" Target="../media/image26.png"/><Relationship Id="rId3" Type="http://schemas.openxmlformats.org/officeDocument/2006/relationships/hyperlink" Target="https://element-plus.gitee.io/zh-CN/component/button.html#%E5%9F%BA%E7%A1%80%E7%94%A8%E6%B3%95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102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6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tags" Target="../tags/tag103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7.x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docs.cocos.com/creator/manual/zh/editor/extension/inspector.html#%E8%87%AA%E5%AE%9A%E4%B9%89-component-%E6%B8%B2%E6%9F%93" TargetMode="External"/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tags" Target="../tags/tag104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05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8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tags" Target="../tags/tag106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9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tags" Target="../tags/tag107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www.npmjs.com/package/@muzzik/cc-plugin-cli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108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image" Target="../media/image1.png"/><Relationship Id="rId1" Type="http://schemas.openxmlformats.org/officeDocument/2006/relationships/tags" Target="../tags/tag109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tags" Target="../tags/tag112.xml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tags" Target="../tags/tag11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ags" Target="../tags/tag71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tags" Target="../tags/tag114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tags" Target="../tags/tag115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tags" Target="../tags/tag116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17.xml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1.png"/><Relationship Id="rId1" Type="http://schemas.openxmlformats.org/officeDocument/2006/relationships/tags" Target="../tags/tag118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3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4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1.png"/><Relationship Id="rId2" Type="http://schemas.openxmlformats.org/officeDocument/2006/relationships/tags" Target="../tags/tag77.xml"/><Relationship Id="rId1" Type="http://schemas.openxmlformats.org/officeDocument/2006/relationships/hyperlink" Target="https://docs.cocos.com/creator/manual/zh/editor/extension/first.html#%E6%89%A9%E5%B1%95%E5%AE%9A%E4%B9%89%E6%96%87%E4%BB%B6-packagejson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.png"/><Relationship Id="rId2" Type="http://schemas.openxmlformats.org/officeDocument/2006/relationships/tags" Target="../tags/tag78.xml"/><Relationship Id="rId1" Type="http://schemas.openxmlformats.org/officeDocument/2006/relationships/hyperlink" Target="https://docs.cocos.com/creator/manual/zh/editor/extension/i18n.html#%E4%BB%80%E4%B9%88%E6%98%AF-i18n" TargetMode="Externa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6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79.xml"/><Relationship Id="rId1" Type="http://schemas.openxmlformats.org/officeDocument/2006/relationships/hyperlink" Target="https://docs.cocos.com/creator/manual/zh/editor/extension/i18n.html#%E5%9C%A8%E8%84%9A%E6%9C%AC%E4%B8%AD%E4%BD%BF%E7%94%A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3122295" cy="6858000"/>
          </a:xfrm>
          <a:prstGeom prst="rect">
            <a:avLst/>
          </a:prstGeom>
        </p:spPr>
      </p:pic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" y="344805"/>
            <a:ext cx="2701290" cy="27851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3361055" y="1466215"/>
            <a:ext cx="8830945" cy="2416175"/>
          </a:xfrm>
        </p:spPr>
        <p:txBody>
          <a:bodyPr>
            <a:normAutofit/>
          </a:bodyPr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.x插件开发</a:t>
            </a:r>
            <a:b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从入门到</a:t>
            </a:r>
            <a:r>
              <a:rPr lang="zh-CN" altLang="en-US" strike="sngStrike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入土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45675" y="5801360"/>
            <a:ext cx="28225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muzzik.</a:t>
            </a:r>
            <a:endParaRPr lang="en-US" altLang="zh-CN" sz="480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82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默认定义的</a:t>
            </a:r>
            <a:r>
              <a:rPr lang="en-US" altLang="zh-CN" sz="4000" b="1">
                <a:latin typeface="+mn-ea"/>
                <a:cs typeface="+mn-ea"/>
                <a:sym typeface="+mn-ea"/>
              </a:rPr>
              <a:t>i18n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图片 4" descr="Z7MY9NBV{W8BY4[]VDDZUBJ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765" y="1505585"/>
            <a:ext cx="8404860" cy="43935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526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通过消息启动插件面板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0" y="2533015"/>
            <a:ext cx="5319395" cy="2773880"/>
            <a:chOff x="183" y="4216"/>
            <a:chExt cx="7807" cy="3038"/>
          </a:xfrm>
        </p:grpSpPr>
        <p:sp>
          <p:nvSpPr>
            <p:cNvPr id="20" name="文本框 19"/>
            <p:cNvSpPr txBox="1"/>
            <p:nvPr/>
          </p:nvSpPr>
          <p:spPr>
            <a:xfrm>
              <a:off x="183" y="4216"/>
              <a:ext cx="7807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>
                  <a:sym typeface="+mn-ea"/>
                </a:rPr>
                <a:t>menu</a:t>
              </a:r>
              <a:r>
                <a:rPr lang="zh-CN" altLang="en-US" sz="2800" b="1">
                  <a:sym typeface="+mn-ea"/>
                </a:rPr>
                <a:t>：菜单</a:t>
              </a:r>
              <a:r>
                <a:rPr lang="zh-CN" altLang="en-US" sz="2800" b="1">
                  <a:sym typeface="+mn-ea"/>
                </a:rPr>
                <a:t>信息</a:t>
              </a:r>
              <a:endParaRPr lang="zh-CN" altLang="en-US" sz="2800" b="1">
                <a:sym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3" y="5038"/>
              <a:ext cx="7807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>
                  <a:sym typeface="+mn-ea"/>
                </a:rPr>
                <a:t>menu.path</a:t>
              </a:r>
              <a:r>
                <a:rPr lang="zh-CN" altLang="en-US" sz="2800" b="1">
                  <a:sym typeface="+mn-ea"/>
                </a:rPr>
                <a:t>：菜单</a:t>
              </a:r>
              <a:r>
                <a:rPr lang="zh-CN" altLang="en-US" sz="2800" b="1">
                  <a:sym typeface="+mn-ea"/>
                </a:rPr>
                <a:t>路径</a:t>
              </a:r>
              <a:endParaRPr lang="zh-CN" altLang="en-US" sz="2800" b="1"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3" y="5860"/>
              <a:ext cx="7807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>
                  <a:sym typeface="+mn-ea"/>
                </a:rPr>
                <a:t>menu.label</a:t>
              </a:r>
              <a:r>
                <a:rPr lang="zh-CN" altLang="en-US" sz="2800" b="1">
                  <a:sym typeface="+mn-ea"/>
                </a:rPr>
                <a:t>：菜单文本</a:t>
              </a:r>
              <a:endParaRPr lang="zh-CN" altLang="en-US" sz="2800" b="1"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3" y="6682"/>
              <a:ext cx="7807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>
                  <a:sym typeface="+mn-ea"/>
                </a:rPr>
                <a:t>menu.message</a:t>
              </a:r>
              <a:r>
                <a:rPr lang="zh-CN" altLang="en-US" sz="2800" b="1">
                  <a:sym typeface="+mn-ea"/>
                </a:rPr>
                <a:t>：触发事件</a:t>
              </a:r>
              <a:endParaRPr lang="zh-CN" altLang="en-US" sz="2800" b="1">
                <a:sym typeface="+mn-ea"/>
              </a:endParaRPr>
            </a:p>
          </p:txBody>
        </p:sp>
      </p:grpSp>
      <p:pic>
        <p:nvPicPr>
          <p:cNvPr id="26" name="图片 25" descr="X}4Y8Q00ZWLBVPQV0B6T9@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795" y="2214245"/>
            <a:ext cx="6862445" cy="41617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7191375" y="3552825"/>
            <a:ext cx="4542790" cy="169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2085" y="3552825"/>
            <a:ext cx="6356985" cy="169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17750" y="545465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菜单数据解析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-335915" y="3830320"/>
            <a:ext cx="806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sz="2400" b="1">
                <a:sym typeface="+mn-ea"/>
              </a:rPr>
              <a:t>"path": "i18n:menu.</a:t>
            </a:r>
            <a:r>
              <a:rPr lang="en-US" sz="2400" b="1">
                <a:sym typeface="+mn-ea"/>
              </a:rPr>
              <a:t>extension</a:t>
            </a:r>
            <a:r>
              <a:rPr sz="2400" b="1">
                <a:sym typeface="+mn-ea"/>
              </a:rPr>
              <a:t>/demo_part1"</a:t>
            </a:r>
            <a:endParaRPr sz="24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335915" y="4406265"/>
            <a:ext cx="6481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sz="2400" b="1">
                <a:sym typeface="+mn-ea"/>
              </a:rPr>
              <a:t>"label": "i18n:demo_part1.open_panel"</a:t>
            </a:r>
            <a:endParaRPr sz="24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0200" y="5671820"/>
            <a:ext cx="543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菜单路径：扩展</a:t>
            </a:r>
            <a:r>
              <a:rPr lang="en-US" altLang="zh-CN" sz="2400" b="1"/>
              <a:t>/demo_part1/默认面板</a:t>
            </a:r>
            <a:endParaRPr lang="en-US" altLang="zh-CN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6974205" y="3830320"/>
            <a:ext cx="4977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sz="2400" b="1">
                <a:sym typeface="+mn-ea"/>
              </a:rPr>
              <a:t>"message": "open-panel"</a:t>
            </a:r>
            <a:endParaRPr sz="2400" b="1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03135" y="5671820"/>
            <a:ext cx="3416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点击事件：</a:t>
            </a:r>
            <a:r>
              <a:rPr lang="en-US" altLang="zh-CN" sz="2400" b="1"/>
              <a:t> </a:t>
            </a:r>
            <a:r>
              <a:rPr sz="2400" b="1">
                <a:sym typeface="+mn-ea"/>
              </a:rPr>
              <a:t>open-panel</a:t>
            </a:r>
            <a:endParaRPr lang="zh-CN" altLang="en-US" sz="2400" b="1">
              <a:sym typeface="+mn-ea"/>
            </a:endParaRPr>
          </a:p>
        </p:txBody>
      </p:sp>
      <p:pic>
        <p:nvPicPr>
          <p:cNvPr id="2" name="图片 1" descr="9X{JNOE[GOTGSH1`I7UG%U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755" y="1563370"/>
            <a:ext cx="5925820" cy="16541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75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菜单事件怎么触发？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3840" y="3611880"/>
            <a:ext cx="4977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sz="2400" b="1">
                <a:sym typeface="+mn-ea"/>
              </a:rPr>
              <a:t>message</a:t>
            </a:r>
            <a:r>
              <a:rPr lang="en-US" sz="2400" b="1">
                <a:sym typeface="+mn-ea"/>
              </a:rPr>
              <a:t>s</a:t>
            </a:r>
            <a:r>
              <a:rPr sz="2400" b="1">
                <a:sym typeface="+mn-ea"/>
              </a:rPr>
              <a:t>: </a:t>
            </a:r>
            <a:r>
              <a:rPr lang="zh-CN" sz="2400" b="1">
                <a:sym typeface="+mn-ea"/>
              </a:rPr>
              <a:t>所有事件在此注册</a:t>
            </a:r>
            <a:endParaRPr lang="zh-CN" sz="2400" b="1">
              <a:sym typeface="+mn-ea"/>
            </a:endParaRPr>
          </a:p>
        </p:txBody>
      </p:sp>
      <p:pic>
        <p:nvPicPr>
          <p:cNvPr id="9" name="图片 8" descr="VCX_5R[1BBD1P5Y7I3[DWH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075" y="2456815"/>
            <a:ext cx="5784850" cy="29483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3840" y="4352290"/>
            <a:ext cx="49777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sz="2400" b="1">
                <a:sym typeface="+mn-ea"/>
              </a:rPr>
              <a:t>message</a:t>
            </a:r>
            <a:r>
              <a:rPr lang="en-US" sz="2400" b="1">
                <a:sym typeface="+mn-ea"/>
              </a:rPr>
              <a:t>s.</a:t>
            </a:r>
            <a:r>
              <a:rPr lang="zh-CN" altLang="en-US" sz="2400" b="1">
                <a:sym typeface="+mn-ea"/>
              </a:rPr>
              <a:t>事件键</a:t>
            </a:r>
            <a:r>
              <a:rPr lang="en-US" sz="2400" b="1">
                <a:sym typeface="+mn-ea"/>
              </a:rPr>
              <a:t>.methods</a:t>
            </a:r>
            <a:r>
              <a:rPr sz="2400" b="1">
                <a:sym typeface="+mn-ea"/>
              </a:rPr>
              <a:t>: </a:t>
            </a:r>
            <a:r>
              <a:rPr lang="zh-CN" sz="2400" b="1">
                <a:sym typeface="+mn-ea"/>
              </a:rPr>
              <a:t>事件触发的方法</a:t>
            </a:r>
            <a:endParaRPr lang="zh-CN" sz="24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3840" y="5337810"/>
            <a:ext cx="5390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lang="en-US" sz="2400" b="1">
                <a:sym typeface="+mn-ea"/>
              </a:rPr>
              <a:t>methods</a:t>
            </a:r>
            <a:r>
              <a:rPr sz="2400" b="1">
                <a:sym typeface="+mn-ea"/>
              </a:rPr>
              <a:t>: </a:t>
            </a:r>
            <a:r>
              <a:rPr lang="en-US" sz="2400" b="1">
                <a:sym typeface="+mn-ea"/>
              </a:rPr>
              <a:t>[</a:t>
            </a:r>
            <a:r>
              <a:rPr lang="zh-CN" altLang="en-US" sz="2400" b="1">
                <a:sym typeface="+mn-ea"/>
              </a:rPr>
              <a:t>方法名</a:t>
            </a:r>
            <a:r>
              <a:rPr lang="en-US" altLang="zh-CN" sz="2400" b="1">
                <a:sym typeface="+mn-ea"/>
              </a:rPr>
              <a:t>  |  </a:t>
            </a:r>
            <a:r>
              <a:rPr lang="zh-CN" sz="2400" b="1">
                <a:sym typeface="+mn-ea"/>
              </a:rPr>
              <a:t>面板键</a:t>
            </a:r>
            <a:r>
              <a:rPr lang="en-US" sz="2400" b="1">
                <a:sym typeface="+mn-ea"/>
              </a:rPr>
              <a:t>.</a:t>
            </a:r>
            <a:r>
              <a:rPr lang="zh-CN" altLang="en-US" sz="2400" b="1">
                <a:sym typeface="+mn-ea"/>
              </a:rPr>
              <a:t>方法</a:t>
            </a:r>
            <a:r>
              <a:rPr lang="zh-CN" altLang="en-US" sz="2400" b="1">
                <a:sym typeface="+mn-ea"/>
              </a:rPr>
              <a:t>名</a:t>
            </a:r>
            <a:r>
              <a:rPr lang="en-US" altLang="zh-CN" sz="2400" b="1">
                <a:sym typeface="+mn-ea"/>
              </a:rPr>
              <a:t>]</a:t>
            </a:r>
            <a:endParaRPr lang="en-US" altLang="zh-CN" sz="2400" b="1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75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看看回调做了</a:t>
            </a:r>
            <a:r>
              <a:rPr lang="zh-CN" altLang="en-US" sz="4000" b="1">
                <a:latin typeface="+mn-ea"/>
                <a:cs typeface="+mn-ea"/>
                <a:sym typeface="+mn-ea"/>
              </a:rPr>
              <a:t>什么？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4.3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2715" y="4991735"/>
            <a:ext cx="8580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 b="1"/>
              <a:t>Editor.Panel.open</a:t>
            </a:r>
            <a:r>
              <a:rPr lang="zh-CN" sz="2400" b="1"/>
              <a:t>：打开面板，参数为扩展名</a:t>
            </a:r>
            <a:r>
              <a:rPr lang="en-US" altLang="zh-CN" sz="2400" b="1"/>
              <a:t> | </a:t>
            </a:r>
            <a:r>
              <a:rPr lang="zh-CN" altLang="en-US" sz="2400" b="1"/>
              <a:t>扩展名</a:t>
            </a:r>
            <a:r>
              <a:rPr lang="en-US" altLang="zh-CN" sz="2400" b="1"/>
              <a:t>.</a:t>
            </a:r>
            <a:r>
              <a:rPr lang="zh-CN" altLang="en-US" sz="2400" b="1"/>
              <a:t>面板</a:t>
            </a:r>
            <a:r>
              <a:rPr lang="zh-CN" altLang="en-US" sz="2400" b="1"/>
              <a:t>名</a:t>
            </a:r>
            <a:endParaRPr lang="zh-CN" altLang="en-US" sz="2400" b="1"/>
          </a:p>
        </p:txBody>
      </p:sp>
      <p:pic>
        <p:nvPicPr>
          <p:cNvPr id="2" name="图片 1" descr="%9A4H_2TZCH$55F7DERM`F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010" y="1647825"/>
            <a:ext cx="6801485" cy="2531745"/>
          </a:xfrm>
          <a:prstGeom prst="rect">
            <a:avLst/>
          </a:prstGeom>
        </p:spPr>
      </p:pic>
      <p:sp>
        <p:nvSpPr>
          <p:cNvPr id="11" name="文本框 10">
            <a:hlinkClick r:id="rId4" action="ppaction://hlinkfile"/>
          </p:cNvPr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4" action="ppaction://hlinkfile"/>
              </a:rPr>
              <a:t>参考链接</a:t>
            </a:r>
            <a:endParaRPr lang="zh-CN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75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看看回调做了</a:t>
            </a:r>
            <a:r>
              <a:rPr lang="zh-CN" altLang="en-US" sz="4000" b="1">
                <a:latin typeface="+mn-ea"/>
                <a:cs typeface="+mn-ea"/>
                <a:sym typeface="+mn-ea"/>
              </a:rPr>
              <a:t>什么？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4.4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图片 4" descr="K99SC{DRHW~MB{S96CG]3A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135" y="1892300"/>
            <a:ext cx="6774815" cy="46659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6222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通过</a:t>
            </a:r>
            <a:r>
              <a:rPr lang="en-US" altLang="zh-CN" sz="4000" b="1">
                <a:sym typeface="+mn-ea"/>
              </a:rPr>
              <a:t> html </a:t>
            </a:r>
            <a:r>
              <a:rPr lang="zh-CN" altLang="en-US" sz="4000" b="1">
                <a:sym typeface="+mn-ea"/>
              </a:rPr>
              <a:t>和</a:t>
            </a:r>
            <a:r>
              <a:rPr lang="en-US" altLang="zh-CN" sz="4000" b="1">
                <a:sym typeface="+mn-ea"/>
              </a:rPr>
              <a:t> css </a:t>
            </a:r>
            <a:r>
              <a:rPr lang="zh-CN" altLang="en-US" sz="4000" b="1">
                <a:sym typeface="+mn-ea"/>
              </a:rPr>
              <a:t>编写面板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 descr="H~EYZQDHWQZ_00JW[`Y$T{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150" y="1673860"/>
            <a:ext cx="5364480" cy="38709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98195" y="3594100"/>
            <a:ext cx="5533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/>
              <a:t>main</a:t>
            </a:r>
            <a:r>
              <a:rPr lang="zh-CN" altLang="en-US" sz="2400" b="1"/>
              <a:t>：</a:t>
            </a:r>
            <a:endParaRPr lang="zh-CN" altLang="en-US" sz="2400" b="1"/>
          </a:p>
          <a:p>
            <a:pPr algn="l"/>
            <a:r>
              <a:rPr lang="en-US" altLang="zh-CN" sz="2400" b="1"/>
              <a:t>	</a:t>
            </a:r>
            <a:r>
              <a:rPr lang="zh-CN" altLang="en-US" sz="2400" b="1"/>
              <a:t>输出目录</a:t>
            </a:r>
            <a:r>
              <a:rPr lang="en-US" altLang="zh-CN" sz="2400" b="1"/>
              <a:t>\</a:t>
            </a:r>
            <a:r>
              <a:rPr lang="zh-CN" altLang="en-US" sz="2400" b="1"/>
              <a:t>panels\default\script</a:t>
            </a:r>
            <a:endParaRPr lang="en-US" altLang="zh-CN" sz="2400" b="1"/>
          </a:p>
        </p:txBody>
      </p:sp>
      <p:sp>
        <p:nvSpPr>
          <p:cNvPr id="13" name="文本框 12"/>
          <p:cNvSpPr txBox="1"/>
          <p:nvPr/>
        </p:nvSpPr>
        <p:spPr>
          <a:xfrm>
            <a:off x="798195" y="1847215"/>
            <a:ext cx="5533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/>
              <a:t>title</a:t>
            </a:r>
            <a:r>
              <a:rPr lang="zh-CN" altLang="en-US" sz="2400" b="1"/>
              <a:t>：面板</a:t>
            </a:r>
            <a:r>
              <a:rPr lang="zh-CN" altLang="en-US" sz="2400" b="1"/>
              <a:t>标题</a:t>
            </a:r>
            <a:endParaRPr lang="zh-CN" altLang="en-US" sz="2400" b="1"/>
          </a:p>
        </p:txBody>
      </p:sp>
      <p:sp>
        <p:nvSpPr>
          <p:cNvPr id="16" name="文本框 15"/>
          <p:cNvSpPr txBox="1"/>
          <p:nvPr/>
        </p:nvSpPr>
        <p:spPr>
          <a:xfrm>
            <a:off x="798195" y="2581910"/>
            <a:ext cx="5533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/>
              <a:t>type</a:t>
            </a:r>
            <a:r>
              <a:rPr lang="zh-CN" altLang="en-US" sz="2400" b="1"/>
              <a:t>：dockable | simple</a:t>
            </a:r>
            <a:endParaRPr lang="zh-CN" altLang="en-US" sz="2400" b="1"/>
          </a:p>
          <a:p>
            <a:pPr algn="l"/>
            <a:r>
              <a:rPr lang="en-US" altLang="zh-CN" sz="2400" b="1"/>
              <a:t>	</a:t>
            </a:r>
            <a:r>
              <a:rPr lang="zh-CN" altLang="en-US" sz="2400" b="1"/>
              <a:t>可停靠</a:t>
            </a:r>
            <a:r>
              <a:rPr lang="en-US" altLang="zh-CN" sz="2400" b="1"/>
              <a:t>      | </a:t>
            </a:r>
            <a:r>
              <a:rPr lang="zh-CN" altLang="en-US" sz="2400" b="1"/>
              <a:t>不可</a:t>
            </a:r>
            <a:r>
              <a:rPr lang="zh-CN" altLang="en-US" sz="2400" b="1"/>
              <a:t>停靠</a:t>
            </a:r>
            <a:endParaRPr lang="zh-CN" altLang="en-US" sz="2400" b="1"/>
          </a:p>
        </p:txBody>
      </p:sp>
      <p:sp>
        <p:nvSpPr>
          <p:cNvPr id="17" name="文本框 16"/>
          <p:cNvSpPr txBox="1"/>
          <p:nvPr/>
        </p:nvSpPr>
        <p:spPr>
          <a:xfrm>
            <a:off x="798195" y="4692015"/>
            <a:ext cx="5533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/>
              <a:t>size</a:t>
            </a:r>
            <a:r>
              <a:rPr lang="zh-CN" altLang="en-US" sz="2400" b="1"/>
              <a:t>：面板大小</a:t>
            </a:r>
            <a:r>
              <a:rPr lang="zh-CN" altLang="en-US" sz="2400" b="1"/>
              <a:t>控制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6222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通过</a:t>
            </a:r>
            <a:r>
              <a:rPr lang="en-US" altLang="zh-CN" sz="4000" b="1">
                <a:sym typeface="+mn-ea"/>
              </a:rPr>
              <a:t> html </a:t>
            </a:r>
            <a:r>
              <a:rPr lang="zh-CN" altLang="en-US" sz="4000" b="1">
                <a:sym typeface="+mn-ea"/>
              </a:rPr>
              <a:t>和</a:t>
            </a:r>
            <a:r>
              <a:rPr lang="en-US" altLang="zh-CN" sz="4000" b="1">
                <a:sym typeface="+mn-ea"/>
              </a:rPr>
              <a:t> css </a:t>
            </a:r>
            <a:r>
              <a:rPr lang="zh-CN" altLang="en-US" sz="4000" b="1">
                <a:sym typeface="+mn-ea"/>
              </a:rPr>
              <a:t>编写面板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5.1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3" action="ppaction://hlinkfile"/>
              </a:rPr>
              <a:t>参考链接</a:t>
            </a:r>
            <a:endParaRPr lang="zh-CN" altLang="en-US" sz="2000"/>
          </a:p>
        </p:txBody>
      </p:sp>
      <p:pic>
        <p:nvPicPr>
          <p:cNvPr id="4" name="图片 3" descr="{2HQ}ET@%GJY708C`WGXAJ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140" y="1642110"/>
            <a:ext cx="5328285" cy="7581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28090" y="2568575"/>
            <a:ext cx="3688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template</a:t>
            </a:r>
            <a:r>
              <a:rPr lang="zh-CN" altLang="en-US" sz="2400" b="1"/>
              <a:t>：</a:t>
            </a:r>
            <a:r>
              <a:rPr lang="en-US" altLang="zh-CN" sz="2400" b="1"/>
              <a:t>html </a:t>
            </a:r>
            <a:r>
              <a:rPr lang="zh-CN" altLang="en-US" sz="2400" b="1"/>
              <a:t>文件内容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1228090" y="3117215"/>
            <a:ext cx="2994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style</a:t>
            </a:r>
            <a:r>
              <a:rPr lang="zh-CN" altLang="en-US" sz="2400" b="1"/>
              <a:t>：</a:t>
            </a:r>
            <a:r>
              <a:rPr lang="en-US" sz="2400" b="1"/>
              <a:t>css </a:t>
            </a:r>
            <a:r>
              <a:rPr lang="zh-CN" altLang="en-US" sz="2400" b="1"/>
              <a:t>文件</a:t>
            </a:r>
            <a:r>
              <a:rPr lang="zh-CN" altLang="en-US" sz="2400" b="1"/>
              <a:t>内容</a:t>
            </a:r>
            <a:endParaRPr lang="zh-CN" altLang="en-US" sz="2400" b="1"/>
          </a:p>
        </p:txBody>
      </p:sp>
      <p:sp>
        <p:nvSpPr>
          <p:cNvPr id="18" name="文本框 17"/>
          <p:cNvSpPr txBox="1"/>
          <p:nvPr/>
        </p:nvSpPr>
        <p:spPr>
          <a:xfrm>
            <a:off x="2145665" y="6431915"/>
            <a:ext cx="12471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latin typeface="+mn-ea"/>
                <a:cs typeface="+mn-ea"/>
                <a:hlinkClick r:id="rId5" action="ppaction://hlinkfile"/>
              </a:rPr>
              <a:t>html</a:t>
            </a:r>
            <a:r>
              <a:rPr lang="zh-CN" altLang="en-US" sz="2000">
                <a:latin typeface="+mn-ea"/>
                <a:cs typeface="+mn-ea"/>
                <a:hlinkClick r:id="rId5" action="ppaction://hlinkfile"/>
              </a:rPr>
              <a:t>标签</a:t>
            </a:r>
            <a:endParaRPr lang="zh-CN" altLang="en-US" sz="2000">
              <a:latin typeface="+mn-ea"/>
              <a:cs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62705" y="6431915"/>
            <a:ext cx="1053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latin typeface="+mn-ea"/>
                <a:cs typeface="+mn-ea"/>
                <a:hlinkClick r:id="rId6" action="ppaction://hlinkfile"/>
              </a:rPr>
              <a:t>css</a:t>
            </a:r>
            <a:r>
              <a:rPr lang="zh-CN" altLang="en-US" sz="2000">
                <a:latin typeface="+mn-ea"/>
                <a:cs typeface="+mn-ea"/>
                <a:hlinkClick r:id="rId6" action="ppaction://hlinkfile"/>
              </a:rPr>
              <a:t>属性</a:t>
            </a:r>
            <a:endParaRPr lang="zh-CN" altLang="en-US" sz="2000">
              <a:latin typeface="+mn-ea"/>
              <a:cs typeface="+mn-ea"/>
              <a:hlinkClick r:id="rId6" action="ppaction://hlinkfile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28090" y="2019935"/>
            <a:ext cx="3874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listeners</a:t>
            </a:r>
            <a:r>
              <a:rPr lang="zh-CN" altLang="en-US" sz="2400" b="1"/>
              <a:t>：面板的事件</a:t>
            </a:r>
            <a:r>
              <a:rPr lang="zh-CN" altLang="en-US" sz="2400" b="1"/>
              <a:t>监听</a:t>
            </a:r>
            <a:endParaRPr lang="zh-CN" altLang="en-US" sz="2400" b="1"/>
          </a:p>
        </p:txBody>
      </p:sp>
      <p:sp>
        <p:nvSpPr>
          <p:cNvPr id="23" name="文本框 22"/>
          <p:cNvSpPr txBox="1"/>
          <p:nvPr/>
        </p:nvSpPr>
        <p:spPr>
          <a:xfrm>
            <a:off x="1228090" y="3665855"/>
            <a:ext cx="2790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$</a:t>
            </a:r>
            <a:r>
              <a:rPr lang="zh-CN" altLang="en-US" sz="2400" b="1"/>
              <a:t>：标签全局选择</a:t>
            </a:r>
            <a:r>
              <a:rPr lang="zh-CN" altLang="en-US" sz="2400" b="1"/>
              <a:t>器</a:t>
            </a:r>
            <a:endParaRPr lang="zh-CN" altLang="en-US" sz="2400" b="1"/>
          </a:p>
        </p:txBody>
      </p:sp>
      <p:sp>
        <p:nvSpPr>
          <p:cNvPr id="24" name="文本框 23"/>
          <p:cNvSpPr txBox="1"/>
          <p:nvPr/>
        </p:nvSpPr>
        <p:spPr>
          <a:xfrm>
            <a:off x="1228090" y="4214495"/>
            <a:ext cx="4805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methods</a:t>
            </a:r>
            <a:r>
              <a:rPr lang="zh-CN" altLang="en-US" sz="2400" b="1"/>
              <a:t>：面板的方法定义，可通</a:t>
            </a:r>
            <a:endParaRPr lang="zh-CN" altLang="en-US" sz="2400" b="1"/>
          </a:p>
          <a:p>
            <a:pPr algn="l"/>
            <a:r>
              <a:rPr lang="en-US" altLang="zh-CN" sz="2400" b="1"/>
              <a:t>        </a:t>
            </a:r>
            <a:r>
              <a:rPr lang="zh-CN" altLang="en-US" sz="2400" b="1"/>
              <a:t>过</a:t>
            </a:r>
            <a:r>
              <a:rPr lang="en-US" altLang="zh-CN" sz="2400" b="1"/>
              <a:t>   this.  </a:t>
            </a:r>
            <a:r>
              <a:rPr lang="zh-CN" altLang="en-US" sz="2400" b="1"/>
              <a:t>访问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消息</a:t>
            </a:r>
            <a:r>
              <a:rPr lang="zh-CN" altLang="en-US" sz="4000" b="1">
                <a:sym typeface="+mn-ea"/>
              </a:rPr>
              <a:t>系统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3" name="文本框 2">
            <a:hlinkClick r:id="rId3" action="ppaction://hlinkfile"/>
          </p:cNvPr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4" action="ppaction://hlinkfile"/>
              </a:rPr>
              <a:t>参考链接</a:t>
            </a:r>
            <a:endParaRPr lang="zh-CN" altLang="en-US" sz="2000"/>
          </a:p>
        </p:txBody>
      </p:sp>
      <p:pic>
        <p:nvPicPr>
          <p:cNvPr id="2" name="图片 1" descr="`V0ME1R7YJD~KIVH)%9BXM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715" y="1642110"/>
            <a:ext cx="10589260" cy="43999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14800" y="66382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消息</a:t>
            </a:r>
            <a:r>
              <a:rPr lang="zh-CN" altLang="en-US" sz="4000" b="1">
                <a:sym typeface="+mn-ea"/>
              </a:rPr>
              <a:t>系统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6.1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2715" y="1628140"/>
            <a:ext cx="6834505" cy="665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/>
              <a:t>怎么查看消息？</a:t>
            </a:r>
            <a:r>
              <a:rPr lang="zh-CN" altLang="en-US" sz="2800" b="1">
                <a:sym typeface="+mn-ea"/>
              </a:rPr>
              <a:t>开发者</a:t>
            </a:r>
            <a:r>
              <a:rPr lang="en-US" altLang="zh-CN" sz="2800" b="1">
                <a:sym typeface="+mn-ea"/>
              </a:rPr>
              <a:t>-&gt;</a:t>
            </a:r>
            <a:r>
              <a:rPr lang="zh-CN" altLang="en-US" sz="2800" b="1">
                <a:sym typeface="+mn-ea"/>
              </a:rPr>
              <a:t>消息列表</a:t>
            </a:r>
            <a:endParaRPr lang="zh-CN" altLang="en-US" sz="2800" b="1"/>
          </a:p>
          <a:p>
            <a:endParaRPr lang="zh-CN" altLang="en-US" sz="2800" b="1"/>
          </a:p>
        </p:txBody>
      </p:sp>
      <p:pic>
        <p:nvPicPr>
          <p:cNvPr id="5" name="图片 4" descr="W1$Z2R~O2JBR6T_WS9PXZT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15" y="2293620"/>
            <a:ext cx="9876155" cy="55391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前言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07235" y="2813685"/>
            <a:ext cx="73513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/>
              <a:t>1. </a:t>
            </a:r>
            <a:r>
              <a:rPr lang="zh-CN" altLang="en-US" sz="4000" b="1"/>
              <a:t>我们为什么要学习开发插件？</a:t>
            </a:r>
            <a:endParaRPr lang="zh-CN" altLang="en-US" sz="4000" b="1"/>
          </a:p>
        </p:txBody>
      </p:sp>
      <p:sp>
        <p:nvSpPr>
          <p:cNvPr id="14" name="文本框 13"/>
          <p:cNvSpPr txBox="1"/>
          <p:nvPr/>
        </p:nvSpPr>
        <p:spPr>
          <a:xfrm>
            <a:off x="2007235" y="4184650"/>
            <a:ext cx="63353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/>
              <a:t>2. </a:t>
            </a:r>
            <a:r>
              <a:rPr lang="zh-CN" altLang="en-US" sz="4000" b="1"/>
              <a:t>插件能给我们带来什么？</a:t>
            </a:r>
            <a:endParaRPr lang="zh-CN" altLang="en-US" sz="4000" b="1"/>
          </a:p>
        </p:txBody>
      </p:sp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消息</a:t>
            </a:r>
            <a:r>
              <a:rPr lang="zh-CN" altLang="en-US" sz="4000" b="1">
                <a:sym typeface="+mn-ea"/>
              </a:rPr>
              <a:t>系统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6.2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2715" y="1628140"/>
            <a:ext cx="6834505" cy="665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/>
              <a:t>怎么调试消息？</a:t>
            </a:r>
            <a:r>
              <a:rPr lang="zh-CN" altLang="en-US" sz="2800" b="1">
                <a:sym typeface="+mn-ea"/>
              </a:rPr>
              <a:t>开发者</a:t>
            </a:r>
            <a:r>
              <a:rPr lang="en-US" altLang="zh-CN" sz="2800" b="1">
                <a:sym typeface="+mn-ea"/>
              </a:rPr>
              <a:t>-&gt;</a:t>
            </a:r>
            <a:r>
              <a:rPr lang="zh-CN" altLang="en-US" sz="2800" b="1">
                <a:sym typeface="+mn-ea"/>
              </a:rPr>
              <a:t>消息调试工具</a:t>
            </a:r>
            <a:endParaRPr lang="zh-CN" altLang="en-US" sz="2800" b="1"/>
          </a:p>
          <a:p>
            <a:endParaRPr lang="zh-CN" altLang="en-US" sz="2800" b="1"/>
          </a:p>
        </p:txBody>
      </p:sp>
      <p:pic>
        <p:nvPicPr>
          <p:cNvPr id="2" name="图片 1" descr="5TX[FJGQGD0{E003SSM)~]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" y="2293620"/>
            <a:ext cx="9964420" cy="47701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场景</a:t>
            </a:r>
            <a:r>
              <a:rPr lang="zh-CN" altLang="en-US" sz="4000" b="1">
                <a:sym typeface="+mn-ea"/>
              </a:rPr>
              <a:t>脚本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8715" y="5661025"/>
            <a:ext cx="353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什么时候用到场景脚本？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1402715" y="1628140"/>
            <a:ext cx="485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场景脚本在</a:t>
            </a:r>
            <a:r>
              <a:rPr lang="en-US" altLang="zh-CN" sz="2400" b="1"/>
              <a:t>package.json</a:t>
            </a:r>
            <a:r>
              <a:rPr lang="zh-CN" altLang="en-US" sz="2400" b="1"/>
              <a:t>中的</a:t>
            </a:r>
            <a:r>
              <a:rPr lang="zh-CN" altLang="en-US" sz="2400" b="1"/>
              <a:t>定义</a:t>
            </a:r>
            <a:endParaRPr lang="zh-CN" altLang="en-US" sz="2400" b="1"/>
          </a:p>
        </p:txBody>
      </p:sp>
      <p:pic>
        <p:nvPicPr>
          <p:cNvPr id="9" name="图片 8" descr="GKXLA(7JZK_EFW]4WK22{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260" y="2282825"/>
            <a:ext cx="5034280" cy="27285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544560" y="162814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场景脚本</a:t>
            </a:r>
            <a:r>
              <a:rPr lang="zh-CN" altLang="en-US" sz="2400" b="1"/>
              <a:t>结构</a:t>
            </a:r>
            <a:endParaRPr lang="zh-CN" altLang="en-US" sz="2400" b="1"/>
          </a:p>
        </p:txBody>
      </p:sp>
      <p:pic>
        <p:nvPicPr>
          <p:cNvPr id="13" name="图片 12" descr="21B9C}~0OGC~Y`{J9`1L25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445" y="2299335"/>
            <a:ext cx="5621655" cy="2712085"/>
          </a:xfrm>
          <a:prstGeom prst="rect">
            <a:avLst/>
          </a:prstGeom>
        </p:spPr>
      </p:pic>
      <p:sp>
        <p:nvSpPr>
          <p:cNvPr id="3" name="文本框 2">
            <a:hlinkClick r:id="rId5" action="ppaction://hlinkfile"/>
          </p:cNvPr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5" action="ppaction://hlinkfile"/>
              </a:rPr>
              <a:t>参考链接</a:t>
            </a:r>
            <a:endParaRPr lang="zh-CN" alt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场景</a:t>
            </a:r>
            <a:r>
              <a:rPr lang="zh-CN" altLang="en-US" sz="4000" b="1">
                <a:sym typeface="+mn-ea"/>
              </a:rPr>
              <a:t>脚本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7.1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6790" y="199898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怎么和场景</a:t>
            </a:r>
            <a:r>
              <a:rPr lang="zh-CN" altLang="en-US" sz="2400" b="1"/>
              <a:t>通信？</a:t>
            </a:r>
            <a:endParaRPr lang="zh-CN" altLang="en-US" sz="2400" b="1"/>
          </a:p>
        </p:txBody>
      </p:sp>
      <p:sp>
        <p:nvSpPr>
          <p:cNvPr id="3" name="文本框 2">
            <a:hlinkClick r:id="rId3" action="ppaction://hlinkfile"/>
          </p:cNvPr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4" action="ppaction://hlinkfile"/>
              </a:rPr>
              <a:t>参考链接</a:t>
            </a:r>
            <a:endParaRPr lang="zh-CN" altLang="en-US" sz="2000"/>
          </a:p>
        </p:txBody>
      </p:sp>
      <p:pic>
        <p:nvPicPr>
          <p:cNvPr id="2" name="图片 1" descr="G33Z@LWNOI6{X2$L~EHC8T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0" y="2945130"/>
            <a:ext cx="10850880" cy="2054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5350" y="548513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答案：消息系统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配置系统的使用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8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7650" y="211709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ym typeface="+mn-ea"/>
              </a:rPr>
              <a:t>配置系统是</a:t>
            </a:r>
            <a:r>
              <a:rPr lang="zh-CN" altLang="en-US" sz="2400" b="1"/>
              <a:t>什么？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1517650" y="344233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简单使用</a:t>
            </a:r>
            <a:endParaRPr lang="zh-CN" altLang="en-US" sz="2400" b="1"/>
          </a:p>
        </p:txBody>
      </p:sp>
      <p:pic>
        <p:nvPicPr>
          <p:cNvPr id="12" name="图片 11" descr="8OBRV9D~8KLV7K0L`KX8TY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255" y="4146550"/>
            <a:ext cx="8392795" cy="1461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4" action="ppaction://hlinkfile"/>
              </a:rPr>
              <a:t>参考链接</a:t>
            </a:r>
            <a:endParaRPr lang="zh-CN" alt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配置系统的使用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8.1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7650" y="211709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怎么配置默认值？</a:t>
            </a:r>
            <a:endParaRPr lang="zh-CN" altLang="en-US" sz="2400" b="1"/>
          </a:p>
        </p:txBody>
      </p:sp>
      <p:pic>
        <p:nvPicPr>
          <p:cNvPr id="2" name="图片 1" descr="RTPJ635ERW]~`79H7X(PS3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465" y="3261360"/>
            <a:ext cx="7877175" cy="31540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插件编译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9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 descr="I$CWS}S(5@NZ{37E5OX$Q$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815" y="1628140"/>
            <a:ext cx="5101590" cy="48914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5825" y="2606675"/>
            <a:ext cx="49079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tsc</a:t>
            </a:r>
            <a:r>
              <a:rPr lang="zh-CN" altLang="en-US" sz="2400" b="1"/>
              <a:t>：</a:t>
            </a:r>
            <a:r>
              <a:rPr lang="en-US" altLang="zh-CN" sz="2400" b="1"/>
              <a:t>typescript </a:t>
            </a:r>
            <a:r>
              <a:rPr lang="zh-CN" altLang="en-US" sz="2400" b="1"/>
              <a:t>语言自己的编译器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885825" y="3460115"/>
            <a:ext cx="4601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tsc -b [tsconfig</a:t>
            </a:r>
            <a:r>
              <a:rPr lang="zh-CN" altLang="en-US" sz="2400" b="1"/>
              <a:t>所在目录</a:t>
            </a:r>
            <a:r>
              <a:rPr lang="en-US" altLang="zh-CN" sz="2400" b="1"/>
              <a:t>]</a:t>
            </a:r>
            <a:r>
              <a:rPr lang="zh-CN" altLang="en-US" sz="2400" b="1"/>
              <a:t>：编译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885825" y="4313555"/>
            <a:ext cx="52622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tsc -w [tsconfig</a:t>
            </a:r>
            <a:r>
              <a:rPr lang="zh-CN" altLang="en-US" sz="2400" b="1"/>
              <a:t>所在目录</a:t>
            </a:r>
            <a:r>
              <a:rPr lang="en-US" altLang="zh-CN" sz="2400" b="1"/>
              <a:t>]</a:t>
            </a:r>
            <a:r>
              <a:rPr lang="zh-CN" altLang="en-US" sz="2400" b="1"/>
              <a:t>：监听编译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发布</a:t>
            </a:r>
            <a:r>
              <a:rPr lang="zh-CN" altLang="en-US" sz="4000" b="1">
                <a:sym typeface="+mn-ea"/>
              </a:rPr>
              <a:t>插件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10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3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1517650" y="2117090"/>
            <a:ext cx="39585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1. </a:t>
            </a:r>
            <a:r>
              <a:rPr lang="zh-CN" altLang="en-US" sz="2400" b="1"/>
              <a:t>请仔细阅读发布</a:t>
            </a:r>
            <a:r>
              <a:rPr lang="en-US" altLang="zh-CN" sz="2400" b="1"/>
              <a:t> </a:t>
            </a:r>
            <a:r>
              <a:rPr lang="zh-CN" altLang="en-US" sz="2400" b="1">
                <a:hlinkClick r:id="rId4" action="ppaction://hlinkfile"/>
              </a:rPr>
              <a:t>插件规范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517650" y="2837815"/>
            <a:ext cx="5144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2. </a:t>
            </a:r>
            <a:r>
              <a:rPr lang="zh-CN" altLang="en-US" sz="2400" b="1"/>
              <a:t>确认无误后登陆</a:t>
            </a:r>
            <a:r>
              <a:rPr lang="en-US" altLang="zh-CN" sz="2400" b="1"/>
              <a:t> </a:t>
            </a:r>
            <a:r>
              <a:rPr lang="en-US" altLang="zh-CN" sz="2400" b="1">
                <a:hlinkClick r:id="rId5" action="ppaction://hlinkfile"/>
              </a:rPr>
              <a:t>cocos</a:t>
            </a:r>
            <a:r>
              <a:rPr lang="zh-CN" altLang="en-US" sz="2400" b="1">
                <a:hlinkClick r:id="rId5" action="ppaction://hlinkfile"/>
              </a:rPr>
              <a:t>开发者中心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1517650" y="3558540"/>
            <a:ext cx="53803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3. </a:t>
            </a:r>
            <a:r>
              <a:rPr lang="zh-CN" altLang="en-US" sz="2400" b="1"/>
              <a:t>点击商店</a:t>
            </a:r>
            <a:r>
              <a:rPr lang="en-US" altLang="zh-CN" sz="2400" b="1"/>
              <a:t> -&gt; </a:t>
            </a:r>
            <a:r>
              <a:rPr lang="zh-CN" altLang="en-US" sz="2400" b="1"/>
              <a:t>卖家中心</a:t>
            </a:r>
            <a:r>
              <a:rPr lang="en-US" altLang="zh-CN" sz="2400" b="1"/>
              <a:t> -&gt; </a:t>
            </a:r>
            <a:r>
              <a:rPr lang="zh-CN" altLang="en-US" sz="2400" b="1"/>
              <a:t>发布新资源</a:t>
            </a:r>
            <a:endParaRPr lang="zh-CN" altLang="en-US" sz="2400" b="1"/>
          </a:p>
        </p:txBody>
      </p:sp>
      <p:sp>
        <p:nvSpPr>
          <p:cNvPr id="11" name="文本框 10"/>
          <p:cNvSpPr txBox="1"/>
          <p:nvPr/>
        </p:nvSpPr>
        <p:spPr>
          <a:xfrm>
            <a:off x="1517650" y="4279265"/>
            <a:ext cx="8446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4. </a:t>
            </a:r>
            <a:r>
              <a:rPr lang="zh-CN" altLang="en-US" sz="2400" b="1"/>
              <a:t>填写好后静待两三天审核时间，如有问题官方人员会联系你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42795" y="3637280"/>
            <a:ext cx="44291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3.html </a:t>
            </a:r>
            <a:r>
              <a:rPr lang="zh-CN" altLang="en-US" sz="3200" b="1"/>
              <a:t>和</a:t>
            </a:r>
            <a:r>
              <a:rPr lang="en-US" altLang="zh-CN" sz="3200" b="1"/>
              <a:t> css </a:t>
            </a:r>
            <a:r>
              <a:rPr lang="zh-CN" altLang="en-US" sz="3200" b="1"/>
              <a:t>调试技巧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2042795" y="2849245"/>
            <a:ext cx="38417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2.</a:t>
            </a:r>
            <a:r>
              <a:rPr lang="zh-CN" altLang="en-US" sz="3200" b="1">
                <a:sym typeface="+mn-ea"/>
              </a:rPr>
              <a:t>使用</a:t>
            </a:r>
            <a:r>
              <a:rPr lang="en-US" altLang="zh-CN" sz="3200" b="1"/>
              <a:t>element-plus</a:t>
            </a:r>
            <a:endParaRPr lang="zh-CN" altLang="en-US" sz="3200" b="1"/>
          </a:p>
        </p:txBody>
      </p:sp>
      <p:sp>
        <p:nvSpPr>
          <p:cNvPr id="3" name="文本框 2"/>
          <p:cNvSpPr txBox="1"/>
          <p:nvPr/>
        </p:nvSpPr>
        <p:spPr>
          <a:xfrm>
            <a:off x="2042795" y="5213350"/>
            <a:ext cx="33667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>
                <a:sym typeface="+mn-ea"/>
              </a:rPr>
              <a:t>5.</a:t>
            </a:r>
            <a:r>
              <a:rPr lang="zh-CN" altLang="en-US" sz="3200" b="1">
                <a:sym typeface="+mn-ea"/>
              </a:rPr>
              <a:t>插件公共代码库</a:t>
            </a:r>
            <a:endParaRPr lang="zh-CN" altLang="en-US" sz="3200" b="1"/>
          </a:p>
        </p:txBody>
      </p:sp>
      <p:sp>
        <p:nvSpPr>
          <p:cNvPr id="6" name="文本框 5"/>
          <p:cNvSpPr txBox="1"/>
          <p:nvPr/>
        </p:nvSpPr>
        <p:spPr>
          <a:xfrm>
            <a:off x="2042795" y="6001385"/>
            <a:ext cx="8047355" cy="585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 b="1">
                <a:sym typeface="+mn-ea"/>
              </a:rPr>
              <a:t>6.</a:t>
            </a:r>
            <a:r>
              <a:rPr lang="zh-CN" altLang="en-US" sz="3200" b="1">
                <a:sym typeface="+mn-ea"/>
              </a:rPr>
              <a:t>插件编译器的使用</a:t>
            </a:r>
            <a:endParaRPr lang="zh-CN" altLang="en-US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2042795" y="4425315"/>
            <a:ext cx="32772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/>
              <a:t>4.</a:t>
            </a:r>
            <a:r>
              <a:rPr lang="zh-CN" altLang="en-US" sz="3200" b="1"/>
              <a:t>扩展</a:t>
            </a:r>
            <a:r>
              <a:rPr lang="en-US" altLang="zh-CN" sz="3200" b="1"/>
              <a:t> inspector</a:t>
            </a:r>
            <a:endParaRPr lang="en-US" altLang="zh-CN" sz="3200" b="1"/>
          </a:p>
        </p:txBody>
      </p:sp>
      <p:sp>
        <p:nvSpPr>
          <p:cNvPr id="11" name="文本框 10"/>
          <p:cNvSpPr txBox="1"/>
          <p:nvPr/>
        </p:nvSpPr>
        <p:spPr>
          <a:xfrm>
            <a:off x="2042795" y="2061210"/>
            <a:ext cx="45859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1.</a:t>
            </a:r>
            <a:r>
              <a:rPr lang="zh-CN" altLang="en-US" sz="3200" b="1"/>
              <a:t>理解主进程和渲染进程</a:t>
            </a:r>
            <a:endParaRPr lang="zh-CN" altLang="en-US" sz="3200" b="1"/>
          </a:p>
        </p:txBody>
      </p:sp>
    </p:spTree>
    <p:custDataLst>
      <p:tags r:id="rId4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526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理解主进程和渲染进程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5510" y="2988945"/>
            <a:ext cx="59124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1. </a:t>
            </a:r>
            <a:r>
              <a:rPr lang="zh-CN" altLang="en-US" sz="2800" b="1"/>
              <a:t>什么是主进程，什么是渲染进程？</a:t>
            </a:r>
            <a:endParaRPr lang="zh-CN" altLang="en-US" sz="2800" b="1"/>
          </a:p>
        </p:txBody>
      </p:sp>
      <p:sp>
        <p:nvSpPr>
          <p:cNvPr id="11" name="文本框 10"/>
          <p:cNvSpPr txBox="1"/>
          <p:nvPr/>
        </p:nvSpPr>
        <p:spPr>
          <a:xfrm>
            <a:off x="905510" y="4164330"/>
            <a:ext cx="44900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2. </a:t>
            </a:r>
            <a:r>
              <a:rPr lang="zh-CN" altLang="en-US" sz="2800" b="1"/>
              <a:t>进程间如何通信与交互？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526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理解主进程和渲染进程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5510" y="298894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进程使用</a:t>
            </a:r>
            <a:r>
              <a:rPr lang="zh-CN" altLang="en-US" sz="2800" b="1"/>
              <a:t>误区</a:t>
            </a:r>
            <a:endParaRPr lang="zh-CN" altLang="en-US" sz="2800" b="1"/>
          </a:p>
        </p:txBody>
      </p:sp>
      <p:sp>
        <p:nvSpPr>
          <p:cNvPr id="2" name="文本框 1"/>
          <p:cNvSpPr txBox="1"/>
          <p:nvPr/>
        </p:nvSpPr>
        <p:spPr>
          <a:xfrm>
            <a:off x="1333500" y="4005580"/>
            <a:ext cx="5398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1. </a:t>
            </a:r>
            <a:r>
              <a:rPr lang="zh-CN" altLang="en-US" sz="2400" b="1"/>
              <a:t>进程</a:t>
            </a:r>
            <a:r>
              <a:rPr lang="zh-CN" altLang="en-US" sz="2400" b="1"/>
              <a:t>间数据不是共享的，而是单独的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333500" y="4878070"/>
            <a:ext cx="5093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2. </a:t>
            </a:r>
            <a:r>
              <a:rPr lang="zh-CN" altLang="en-US" sz="2400" b="1"/>
              <a:t>不要把昂贵的计算逻辑</a:t>
            </a:r>
            <a:r>
              <a:rPr lang="zh-CN" altLang="en-US" sz="2400" b="1"/>
              <a:t>放在主进程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2007235" y="2061210"/>
            <a:ext cx="9231630" cy="4407480"/>
            <a:chOff x="3161" y="3246"/>
            <a:chExt cx="14538" cy="6901"/>
          </a:xfrm>
        </p:grpSpPr>
        <p:sp>
          <p:nvSpPr>
            <p:cNvPr id="12" name="文本框 11"/>
            <p:cNvSpPr txBox="1"/>
            <p:nvPr/>
          </p:nvSpPr>
          <p:spPr>
            <a:xfrm>
              <a:off x="3161" y="3246"/>
              <a:ext cx="338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1.</a:t>
              </a:r>
              <a:r>
                <a:rPr lang="zh-CN" altLang="en-US" sz="3200" b="1">
                  <a:sym typeface="+mn-ea"/>
                </a:rPr>
                <a:t>创建插件</a:t>
              </a:r>
              <a:endParaRPr lang="zh-CN" altLang="en-US" sz="3200" b="1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161" y="4330"/>
              <a:ext cx="7636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2.</a:t>
              </a:r>
              <a:r>
                <a:rPr lang="en-US" altLang="zh-CN" sz="3200" b="1">
                  <a:sym typeface="+mn-ea"/>
                </a:rPr>
                <a:t>package.json</a:t>
              </a:r>
              <a:r>
                <a:rPr lang="zh-CN" altLang="en-US" sz="3200" b="1">
                  <a:sym typeface="+mn-ea"/>
                </a:rPr>
                <a:t>简述</a:t>
              </a:r>
              <a:endParaRPr lang="zh-CN" altLang="en-US" sz="3200" b="1">
                <a:sym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161" y="8036"/>
              <a:ext cx="8433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5.</a:t>
              </a:r>
              <a:r>
                <a:rPr lang="zh-CN" altLang="en-US" sz="3200" b="1"/>
                <a:t>通过</a:t>
              </a:r>
              <a:r>
                <a:rPr lang="en-US" altLang="zh-CN" sz="3200" b="1"/>
                <a:t> html </a:t>
              </a:r>
              <a:r>
                <a:rPr lang="zh-CN" altLang="en-US" sz="3200" b="1"/>
                <a:t>和</a:t>
              </a:r>
              <a:r>
                <a:rPr lang="en-US" altLang="zh-CN" sz="3200" b="1"/>
                <a:t> css </a:t>
              </a:r>
              <a:r>
                <a:rPr lang="zh-CN" altLang="en-US" sz="3200" b="1"/>
                <a:t>编写面板</a:t>
              </a:r>
              <a:endParaRPr lang="zh-CN" altLang="en-US" sz="3200" b="1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61" y="9233"/>
              <a:ext cx="338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6.</a:t>
              </a:r>
              <a:r>
                <a:rPr lang="zh-CN" altLang="en-US" sz="3200" b="1"/>
                <a:t>消息</a:t>
              </a:r>
              <a:r>
                <a:rPr lang="zh-CN" altLang="en-US" sz="3200" b="1"/>
                <a:t>系统</a:t>
              </a:r>
              <a:endParaRPr lang="zh-CN" altLang="en-US" sz="32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161" y="6751"/>
              <a:ext cx="722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3200" b="1"/>
                <a:t>4.</a:t>
              </a:r>
              <a:r>
                <a:rPr lang="zh-CN" altLang="en-US" sz="3200" b="1"/>
                <a:t>通过消息启动插件面板</a:t>
              </a:r>
              <a:endParaRPr lang="en-US" altLang="zh-CN" sz="3200" b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397" y="5348"/>
              <a:ext cx="338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9.</a:t>
              </a:r>
              <a:r>
                <a:rPr lang="zh-CN" altLang="en-US" sz="3200" b="1">
                  <a:sym typeface="+mn-ea"/>
                </a:rPr>
                <a:t>插件</a:t>
              </a:r>
              <a:r>
                <a:rPr lang="zh-CN" altLang="en-US" sz="3200" b="1">
                  <a:sym typeface="+mn-ea"/>
                </a:rPr>
                <a:t>编译</a:t>
              </a:r>
              <a:endParaRPr lang="zh-CN" altLang="en-US" sz="3200" b="1">
                <a:sym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161" y="5540"/>
              <a:ext cx="4023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3.</a:t>
              </a:r>
              <a:r>
                <a:rPr lang="zh-CN" altLang="en-US" sz="3200" b="1"/>
                <a:t>插件多语言</a:t>
              </a:r>
              <a:endParaRPr lang="zh-CN" altLang="en-US" sz="3200" b="1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397" y="4244"/>
              <a:ext cx="530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8.</a:t>
              </a:r>
              <a:r>
                <a:rPr lang="zh-CN" altLang="en-US" sz="3200" b="1"/>
                <a:t>配置系统的使用</a:t>
              </a:r>
              <a:endParaRPr lang="zh-CN" altLang="en-US" sz="3200" b="1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872095" y="4110355"/>
            <a:ext cx="2959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/>
              <a:t>10.</a:t>
            </a:r>
            <a:r>
              <a:rPr lang="zh-CN" altLang="en-US" sz="3200" b="1">
                <a:sym typeface="+mn-ea"/>
              </a:rPr>
              <a:t>发布</a:t>
            </a:r>
            <a:r>
              <a:rPr lang="zh-CN" altLang="en-US" sz="3200" b="1"/>
              <a:t>插件</a:t>
            </a:r>
            <a:endParaRPr lang="zh-CN" altLang="en-US" sz="3200" b="1"/>
          </a:p>
        </p:txBody>
      </p:sp>
      <p:sp>
        <p:nvSpPr>
          <p:cNvPr id="14" name="文本框 13"/>
          <p:cNvSpPr txBox="1"/>
          <p:nvPr/>
        </p:nvSpPr>
        <p:spPr>
          <a:xfrm>
            <a:off x="7872095" y="2060973"/>
            <a:ext cx="2147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/>
              <a:t>7.</a:t>
            </a:r>
            <a:r>
              <a:rPr lang="zh-CN" altLang="en-US" sz="3200" b="1"/>
              <a:t>场景脚本</a:t>
            </a:r>
            <a:endParaRPr lang="zh-CN" altLang="en-US" sz="3200" b="1"/>
          </a:p>
        </p:txBody>
      </p:sp>
    </p:spTree>
    <p:custDataLst>
      <p:tags r:id="rId4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3319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使用</a:t>
            </a:r>
            <a:r>
              <a:rPr lang="en-US" altLang="zh-CN" sz="4000" b="1">
                <a:sym typeface="+mn-ea"/>
              </a:rPr>
              <a:t>element-plus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5765" y="1503045"/>
            <a:ext cx="66821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1. </a:t>
            </a:r>
            <a:r>
              <a:rPr lang="zh-CN" altLang="en-US" sz="2800" b="1"/>
              <a:t>什么是</a:t>
            </a:r>
            <a:r>
              <a:rPr lang="en-US" altLang="zh-CN" sz="2800" b="1">
                <a:sym typeface="+mn-ea"/>
              </a:rPr>
              <a:t>element-plus</a:t>
            </a:r>
            <a:r>
              <a:rPr lang="zh-CN" altLang="en-US" sz="2800" b="1"/>
              <a:t>？为什么使用它？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476885" y="589978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3" action="ppaction://hlinkfile"/>
              </a:rPr>
              <a:t>参考链接</a:t>
            </a:r>
            <a:endParaRPr lang="zh-CN" altLang="en-US" sz="2000"/>
          </a:p>
        </p:txBody>
      </p:sp>
      <p:pic>
        <p:nvPicPr>
          <p:cNvPr id="9" name="图片 8" descr="1L4WAHQCWOYGN}PHG@9CVO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475" y="2275840"/>
            <a:ext cx="9260840" cy="61093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6885" y="6431915"/>
            <a:ext cx="1339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5" action="ppaction://hlinkfile"/>
              </a:rPr>
              <a:t>参考链接</a:t>
            </a:r>
            <a:r>
              <a:rPr lang="en-US" altLang="zh-CN" sz="2000">
                <a:hlinkClick r:id="rId5" action="ppaction://hlinkfile"/>
              </a:rPr>
              <a:t>2</a:t>
            </a:r>
            <a:endParaRPr lang="en-US" altLang="zh-CN" sz="2000">
              <a:hlinkClick r:id="rId5" action="ppaction://hlinkfil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50653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ym typeface="+mn-ea"/>
              </a:rPr>
              <a:t>html </a:t>
            </a:r>
            <a:r>
              <a:rPr lang="zh-CN" altLang="en-US" sz="4000" b="1">
                <a:sym typeface="+mn-ea"/>
              </a:rPr>
              <a:t>和</a:t>
            </a:r>
            <a:r>
              <a:rPr lang="en-US" altLang="zh-CN" sz="4000" b="1">
                <a:sym typeface="+mn-ea"/>
              </a:rPr>
              <a:t> css </a:t>
            </a:r>
            <a:r>
              <a:rPr lang="zh-CN" altLang="en-US" sz="4000" b="1">
                <a:sym typeface="+mn-ea"/>
              </a:rPr>
              <a:t>调试技巧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145" y="3137535"/>
            <a:ext cx="564959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1. </a:t>
            </a:r>
            <a:r>
              <a:rPr lang="zh-CN" altLang="en-US" sz="2400" b="1"/>
              <a:t>修改标签：</a:t>
            </a:r>
            <a:endParaRPr lang="zh-CN" altLang="en-US" sz="2400" b="1"/>
          </a:p>
          <a:p>
            <a:pPr algn="l"/>
            <a:r>
              <a:rPr lang="en-US" altLang="zh-CN" sz="2400" b="1"/>
              <a:t>        </a:t>
            </a:r>
            <a:r>
              <a:rPr lang="zh-CN" altLang="en-US" sz="2400" b="1"/>
              <a:t>右击</a:t>
            </a:r>
            <a:r>
              <a:rPr lang="en-US" altLang="zh-CN" sz="2400" b="1"/>
              <a:t>html</a:t>
            </a:r>
            <a:r>
              <a:rPr lang="zh-CN" altLang="en-US" sz="2400" b="1"/>
              <a:t>标签，点击</a:t>
            </a:r>
            <a:r>
              <a:rPr lang="en-US" altLang="zh-CN" sz="2400" b="1"/>
              <a:t> Edit as HTML</a:t>
            </a:r>
            <a:endParaRPr lang="en-US" altLang="zh-CN" sz="2400" b="1"/>
          </a:p>
        </p:txBody>
      </p:sp>
      <p:pic>
        <p:nvPicPr>
          <p:cNvPr id="5" name="图片 4" descr="@%@X(1I{ZG]7RKVB{YBGUR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340" y="1955800"/>
            <a:ext cx="5414645" cy="2011680"/>
          </a:xfrm>
          <a:prstGeom prst="rect">
            <a:avLst/>
          </a:prstGeom>
        </p:spPr>
      </p:pic>
      <p:pic>
        <p:nvPicPr>
          <p:cNvPr id="9" name="图片 8" descr="{O]YVUG2D9HLO168SZ~HQ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340" y="4240530"/>
            <a:ext cx="5476875" cy="30956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4145" y="5852795"/>
            <a:ext cx="55664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2. </a:t>
            </a:r>
            <a:r>
              <a:rPr lang="zh-CN" altLang="en-US" sz="2400" b="1"/>
              <a:t>修改</a:t>
            </a:r>
            <a:r>
              <a:rPr lang="en-US" altLang="zh-CN" sz="2400" b="1"/>
              <a:t>css</a:t>
            </a:r>
            <a:r>
              <a:rPr lang="zh-CN" altLang="en-US" sz="2400" b="1"/>
              <a:t>：</a:t>
            </a:r>
            <a:endParaRPr lang="zh-CN" altLang="en-US" sz="2400" b="1"/>
          </a:p>
          <a:p>
            <a:pPr algn="l"/>
            <a:r>
              <a:rPr lang="en-US" altLang="zh-CN" sz="2400" b="1"/>
              <a:t>        Element -&gt; style -&gt; element.style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6264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扩展</a:t>
            </a:r>
            <a:r>
              <a:rPr lang="en-US" altLang="zh-CN" sz="4000" b="1">
                <a:sym typeface="+mn-ea"/>
              </a:rPr>
              <a:t> inspector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8215" y="2179320"/>
            <a:ext cx="53384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怎么声明我们的</a:t>
            </a:r>
            <a:r>
              <a:rPr lang="en-US" altLang="zh-CN" sz="2800" b="1"/>
              <a:t>inspector</a:t>
            </a:r>
            <a:r>
              <a:rPr lang="zh-CN" altLang="en-US" sz="2800" b="1"/>
              <a:t>面板？</a:t>
            </a:r>
            <a:endParaRPr lang="zh-CN" altLang="en-US" sz="2800" b="1"/>
          </a:p>
        </p:txBody>
      </p:sp>
      <p:pic>
        <p:nvPicPr>
          <p:cNvPr id="3" name="图片 2" descr="QLK@E]6E1[JOY6D5JE]230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80" y="3064510"/>
            <a:ext cx="9515475" cy="29508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9745" y="629285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4" action="ppaction://hlinkfile"/>
              </a:rPr>
              <a:t>参考链接</a:t>
            </a:r>
            <a:endParaRPr lang="zh-CN" altLang="en-US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6264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扩展</a:t>
            </a:r>
            <a:r>
              <a:rPr lang="en-US" altLang="zh-CN" sz="4000" b="1">
                <a:sym typeface="+mn-ea"/>
              </a:rPr>
              <a:t> inspector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0775" y="2144395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与组件数据的</a:t>
            </a:r>
            <a:r>
              <a:rPr lang="zh-CN" altLang="en-US" sz="2800" b="1"/>
              <a:t>交互方式</a:t>
            </a:r>
            <a:endParaRPr lang="zh-CN" altLang="en-US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2496820" y="3072130"/>
            <a:ext cx="20008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1. </a:t>
            </a:r>
            <a:r>
              <a:rPr lang="zh-CN" altLang="en-US" sz="2800" b="1"/>
              <a:t>场景</a:t>
            </a:r>
            <a:r>
              <a:rPr lang="zh-CN" altLang="en-US" sz="2800" b="1"/>
              <a:t>脚本</a:t>
            </a:r>
            <a:endParaRPr lang="zh-CN" altLang="en-US" sz="2800" b="1"/>
          </a:p>
        </p:txBody>
      </p:sp>
      <p:sp>
        <p:nvSpPr>
          <p:cNvPr id="11" name="文本框 10"/>
          <p:cNvSpPr txBox="1"/>
          <p:nvPr/>
        </p:nvSpPr>
        <p:spPr>
          <a:xfrm>
            <a:off x="2496820" y="5029200"/>
            <a:ext cx="20008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2. </a:t>
            </a:r>
            <a:r>
              <a:rPr lang="zh-CN" altLang="en-US" sz="2800" b="1"/>
              <a:t>消息</a:t>
            </a:r>
            <a:r>
              <a:rPr lang="zh-CN" altLang="en-US" sz="2800" b="1"/>
              <a:t>系统</a:t>
            </a:r>
            <a:endParaRPr lang="zh-CN" altLang="en-US" sz="2800" b="1"/>
          </a:p>
        </p:txBody>
      </p:sp>
      <p:sp>
        <p:nvSpPr>
          <p:cNvPr id="13" name="文本框 12"/>
          <p:cNvSpPr txBox="1"/>
          <p:nvPr/>
        </p:nvSpPr>
        <p:spPr>
          <a:xfrm>
            <a:off x="3573145" y="3895090"/>
            <a:ext cx="6828790" cy="811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/>
              <a:t>场景脚本内可以轻松使用引擎的接口获取到组件，这里不过多介绍</a:t>
            </a:r>
            <a:r>
              <a:rPr lang="en-US" altLang="zh-CN" sz="2000" b="1"/>
              <a:t>...</a:t>
            </a:r>
            <a:endParaRPr lang="en-US" altLang="zh-CN" sz="2000" b="1"/>
          </a:p>
        </p:txBody>
      </p:sp>
      <p:sp>
        <p:nvSpPr>
          <p:cNvPr id="14" name="文本框 13"/>
          <p:cNvSpPr txBox="1"/>
          <p:nvPr/>
        </p:nvSpPr>
        <p:spPr>
          <a:xfrm>
            <a:off x="3573145" y="5793105"/>
            <a:ext cx="6828790" cy="811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/>
              <a:t>编辑器使用的方式，推荐使用此种</a:t>
            </a:r>
            <a:r>
              <a:rPr lang="zh-CN" altLang="en-US" sz="2000" b="1"/>
              <a:t>方式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6264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扩展</a:t>
            </a:r>
            <a:r>
              <a:rPr lang="en-US" altLang="zh-CN" sz="4000" b="1">
                <a:sym typeface="+mn-ea"/>
              </a:rPr>
              <a:t> inspector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4215" y="212217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消息</a:t>
            </a:r>
            <a:r>
              <a:rPr lang="zh-CN" altLang="en-US" sz="2800" b="1"/>
              <a:t>交互方式</a:t>
            </a:r>
            <a:endParaRPr lang="zh-CN" altLang="en-US" sz="2800" b="1"/>
          </a:p>
        </p:txBody>
      </p:sp>
      <p:pic>
        <p:nvPicPr>
          <p:cNvPr id="3" name="图片 2" descr="09T%}~L[IKSFAC[TZB}N`Y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340" y="2122170"/>
            <a:ext cx="6796405" cy="45745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8625" y="3707765"/>
            <a:ext cx="3954780" cy="1200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/>
              <a:t>注意：</a:t>
            </a:r>
            <a:endParaRPr lang="zh-CN" altLang="en-US" sz="2400" b="1"/>
          </a:p>
          <a:p>
            <a:r>
              <a:rPr lang="zh-CN" altLang="en-US" sz="2400" b="1"/>
              <a:t> </a:t>
            </a:r>
            <a:r>
              <a:rPr lang="en-US" altLang="zh-CN" sz="2400" b="1"/>
              <a:t>     </a:t>
            </a:r>
            <a:r>
              <a:rPr lang="zh-CN" altLang="en-US" sz="2400" b="1"/>
              <a:t>编辑器会依赖这些消息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插件公共</a:t>
            </a:r>
            <a:r>
              <a:rPr lang="zh-CN" altLang="en-US" sz="4000" b="1">
                <a:sym typeface="+mn-ea"/>
              </a:rPr>
              <a:t>代码库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4215" y="2122170"/>
            <a:ext cx="87960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在插件根目录</a:t>
            </a:r>
            <a:r>
              <a:rPr lang="en-US" altLang="zh-CN" sz="2800" b="1"/>
              <a:t> tsconfig.include </a:t>
            </a:r>
            <a:r>
              <a:rPr lang="zh-CN" altLang="en-US" sz="2800" b="1"/>
              <a:t>中添加我们的公共</a:t>
            </a:r>
            <a:r>
              <a:rPr lang="zh-CN" altLang="en-US" sz="2800" b="1"/>
              <a:t>代码</a:t>
            </a:r>
            <a:endParaRPr lang="zh-CN" altLang="en-US" sz="2800" b="1"/>
          </a:p>
        </p:txBody>
      </p:sp>
      <p:pic>
        <p:nvPicPr>
          <p:cNvPr id="5" name="图片 4" descr="0%2BQDT]KKHODL{(%0(Q)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15" y="3855085"/>
            <a:ext cx="10054590" cy="27660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24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插件编译器的使用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2252345"/>
            <a:ext cx="74536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/>
              <a:t>为什么要用</a:t>
            </a:r>
            <a:r>
              <a:rPr lang="zh-CN" altLang="en-US" sz="3200" b="1">
                <a:sym typeface="+mn-ea"/>
              </a:rPr>
              <a:t>插件编译器（</a:t>
            </a:r>
            <a:r>
              <a:rPr lang="en-US" altLang="zh-CN" sz="3200" b="1">
                <a:sym typeface="+mn-ea"/>
              </a:rPr>
              <a:t>cc-plugin-cli</a:t>
            </a:r>
            <a:r>
              <a:rPr lang="zh-CN" altLang="en-US" sz="3200" b="1">
                <a:sym typeface="+mn-ea"/>
              </a:rPr>
              <a:t>）</a:t>
            </a:r>
            <a:endParaRPr lang="zh-CN" altLang="en-US" sz="32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2715" y="3168015"/>
            <a:ext cx="94684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1. </a:t>
            </a:r>
            <a:r>
              <a:rPr lang="zh-CN" altLang="en-US" sz="2800" b="1"/>
              <a:t>如果代码中没有引用公共代码库，编译后目录路径</a:t>
            </a:r>
            <a:r>
              <a:rPr lang="zh-CN" altLang="en-US" sz="2800" b="1"/>
              <a:t>不一致</a:t>
            </a:r>
            <a:endParaRPr lang="zh-CN" altLang="en-US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1402715" y="4022090"/>
            <a:ext cx="57943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2. </a:t>
            </a:r>
            <a:r>
              <a:rPr lang="zh-CN" altLang="en-US" sz="2800" b="1"/>
              <a:t>自动拷贝依赖</a:t>
            </a:r>
            <a:r>
              <a:rPr lang="en-US" altLang="zh-CN" sz="2800" b="1"/>
              <a:t> </a:t>
            </a:r>
            <a:r>
              <a:rPr lang="en-US" altLang="zh-CN" sz="2800" b="1">
                <a:sym typeface="+mn-ea"/>
              </a:rPr>
              <a:t>npm </a:t>
            </a:r>
            <a:r>
              <a:rPr lang="zh-CN" altLang="en-US" sz="2800" b="1">
                <a:sym typeface="+mn-ea"/>
              </a:rPr>
              <a:t>包到输出</a:t>
            </a:r>
            <a:r>
              <a:rPr lang="zh-CN" altLang="en-US" sz="2800" b="1">
                <a:sym typeface="+mn-ea"/>
              </a:rPr>
              <a:t>目录</a:t>
            </a:r>
            <a:endParaRPr lang="zh-CN" altLang="en-US" sz="2800" b="1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02715" y="4876165"/>
            <a:ext cx="37598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3. </a:t>
            </a:r>
            <a:r>
              <a:rPr lang="zh-CN" altLang="en-US" sz="2800" b="1"/>
              <a:t>可输出</a:t>
            </a:r>
            <a:r>
              <a:rPr lang="en-US" altLang="zh-CN" sz="2800" b="1"/>
              <a:t> zip </a:t>
            </a:r>
            <a:r>
              <a:rPr lang="zh-CN" altLang="en-US" sz="2800" b="1"/>
              <a:t>方便</a:t>
            </a:r>
            <a:r>
              <a:rPr lang="zh-CN" altLang="en-US" sz="2800" b="1"/>
              <a:t>上传</a:t>
            </a:r>
            <a:endParaRPr lang="zh-CN" altLang="en-US" sz="2800" b="1"/>
          </a:p>
        </p:txBody>
      </p:sp>
      <p:sp>
        <p:nvSpPr>
          <p:cNvPr id="12" name="文本框 11"/>
          <p:cNvSpPr txBox="1"/>
          <p:nvPr/>
        </p:nvSpPr>
        <p:spPr>
          <a:xfrm>
            <a:off x="643255" y="6044565"/>
            <a:ext cx="309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3200" b="1"/>
          </a:p>
        </p:txBody>
      </p:sp>
      <p:sp>
        <p:nvSpPr>
          <p:cNvPr id="13" name="文本框 12"/>
          <p:cNvSpPr txBox="1"/>
          <p:nvPr/>
        </p:nvSpPr>
        <p:spPr>
          <a:xfrm>
            <a:off x="906145" y="5751830"/>
            <a:ext cx="19665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>
                <a:hlinkClick r:id="rId3" action="ppaction://hlinkfile"/>
              </a:rPr>
              <a:t>npm </a:t>
            </a:r>
            <a:r>
              <a:rPr lang="zh-CN" altLang="en-US" sz="3200" b="1">
                <a:hlinkClick r:id="rId3" action="ppaction://hlinkfile"/>
              </a:rPr>
              <a:t>主页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深入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07235" y="2061210"/>
            <a:ext cx="526415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1.</a:t>
            </a:r>
            <a:r>
              <a:rPr lang="en-US" altLang="zh-CN" sz="3200" b="1">
                <a:sym typeface="+mn-ea"/>
              </a:rPr>
              <a:t>creator </a:t>
            </a:r>
            <a:r>
              <a:rPr lang="zh-CN" altLang="en-US" sz="3200" b="1">
                <a:sym typeface="+mn-ea"/>
              </a:rPr>
              <a:t>编辑器制作插件</a:t>
            </a:r>
            <a:r>
              <a:rPr lang="en-US" altLang="zh-CN" sz="3200" b="1">
                <a:sym typeface="+mn-ea"/>
              </a:rPr>
              <a:t>UI</a:t>
            </a:r>
            <a:endParaRPr lang="zh-CN" altLang="en-US" sz="3200" b="1">
              <a:sym typeface="+mn-ea"/>
            </a:endParaRPr>
          </a:p>
          <a:p>
            <a:pPr algn="l"/>
            <a:endParaRPr lang="en-US" altLang="zh-CN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2042795" y="2849245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2.</a:t>
            </a:r>
            <a:r>
              <a:rPr lang="zh-CN" altLang="en-US" sz="3200" b="1"/>
              <a:t>调试</a:t>
            </a:r>
            <a:r>
              <a:rPr lang="zh-CN" altLang="en-US" sz="3200" b="1"/>
              <a:t>插件主进程</a:t>
            </a:r>
            <a:r>
              <a:rPr lang="zh-CN" altLang="en-US" sz="3200" b="1"/>
              <a:t>代码</a:t>
            </a:r>
            <a:endParaRPr lang="zh-CN" altLang="en-US" sz="3200" b="1"/>
          </a:p>
        </p:txBody>
      </p:sp>
      <p:sp>
        <p:nvSpPr>
          <p:cNvPr id="3" name="文本框 2"/>
          <p:cNvSpPr txBox="1"/>
          <p:nvPr/>
        </p:nvSpPr>
        <p:spPr>
          <a:xfrm>
            <a:off x="2042795" y="3637280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/>
              <a:t>3.</a:t>
            </a:r>
            <a:r>
              <a:rPr lang="zh-CN" altLang="en-US" sz="3200" b="1"/>
              <a:t>如何更好的加密</a:t>
            </a:r>
            <a:r>
              <a:rPr lang="zh-CN" altLang="en-US" sz="3200" b="1">
                <a:sym typeface="+mn-ea"/>
              </a:rPr>
              <a:t>代码</a:t>
            </a:r>
            <a:endParaRPr lang="zh-CN" altLang="en-US" sz="3200" b="1"/>
          </a:p>
        </p:txBody>
      </p:sp>
    </p:spTree>
    <p:custDataLst>
      <p:tags r:id="rId4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61099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ym typeface="+mn-ea"/>
              </a:rPr>
              <a:t>creator </a:t>
            </a:r>
            <a:r>
              <a:rPr lang="zh-CN" altLang="en-US" sz="4000" b="1">
                <a:sym typeface="+mn-ea"/>
              </a:rPr>
              <a:t>编辑器制作插件</a:t>
            </a:r>
            <a:r>
              <a:rPr lang="en-US" altLang="zh-CN" sz="4000" b="1">
                <a:sym typeface="+mn-ea"/>
              </a:rPr>
              <a:t>UI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深入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9" name="图片 8" descr="P41P{NWTOZQG@RXZ4L($_J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0" y="1252220"/>
            <a:ext cx="7814310" cy="569976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61099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ym typeface="+mn-ea"/>
              </a:rPr>
              <a:t>creator </a:t>
            </a:r>
            <a:r>
              <a:rPr lang="zh-CN" altLang="en-US" sz="4000" b="1">
                <a:sym typeface="+mn-ea"/>
              </a:rPr>
              <a:t>编辑器制作插件</a:t>
            </a:r>
            <a:r>
              <a:rPr lang="en-US" altLang="zh-CN" sz="4000" b="1">
                <a:sym typeface="+mn-ea"/>
              </a:rPr>
              <a:t>UI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深入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图片 10" descr="E}R8N7%HS5N18PWHN}`9Z%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" y="4531995"/>
            <a:ext cx="11913235" cy="1842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02715" y="2254885"/>
            <a:ext cx="6921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1. </a:t>
            </a:r>
            <a:r>
              <a:rPr lang="zh-CN" altLang="en-US" sz="2400" b="1"/>
              <a:t>调试：可以直接链接到预览网址</a:t>
            </a:r>
            <a:endParaRPr lang="zh-CN" altLang="en-US" sz="2400" b="1"/>
          </a:p>
        </p:txBody>
      </p:sp>
      <p:sp>
        <p:nvSpPr>
          <p:cNvPr id="13" name="文本框 12"/>
          <p:cNvSpPr txBox="1"/>
          <p:nvPr/>
        </p:nvSpPr>
        <p:spPr>
          <a:xfrm>
            <a:off x="1402715" y="2804160"/>
            <a:ext cx="6921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2. </a:t>
            </a:r>
            <a:r>
              <a:rPr lang="zh-CN" altLang="en-US" sz="2400" b="1"/>
              <a:t>发布：一个本地</a:t>
            </a:r>
            <a:r>
              <a:rPr lang="en-US" altLang="zh-CN" sz="2400" b="1"/>
              <a:t> http-server </a:t>
            </a:r>
            <a:r>
              <a:rPr lang="zh-CN" altLang="en-US" sz="2400" b="1"/>
              <a:t>就可以搞定</a:t>
            </a:r>
            <a:endParaRPr lang="zh-CN" altLang="en-US" sz="2400" b="1"/>
          </a:p>
        </p:txBody>
      </p:sp>
      <p:pic>
        <p:nvPicPr>
          <p:cNvPr id="14" name="图片 13" descr="6E(]}{02NDM[O]`52L`X3@J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" y="3406140"/>
            <a:ext cx="11928475" cy="9588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169670" y="1644015"/>
            <a:ext cx="9403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通过</a:t>
            </a:r>
            <a:r>
              <a:rPr lang="en-US" altLang="zh-CN" sz="2800" b="1"/>
              <a:t> iframe </a:t>
            </a:r>
            <a:r>
              <a:rPr lang="zh-CN" altLang="en-US" sz="2800" b="1"/>
              <a:t>标签嵌入</a:t>
            </a:r>
            <a:r>
              <a:rPr lang="en-US" altLang="zh-CN" sz="2800" b="1"/>
              <a:t> creator </a:t>
            </a:r>
            <a:r>
              <a:rPr lang="zh-CN" altLang="en-US" sz="2800" b="1"/>
              <a:t>界面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5" name="文本框 4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1000" y="3427095"/>
            <a:ext cx="432181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      </a:t>
            </a:r>
            <a:r>
              <a:rPr lang="zh-CN" altLang="en-US" sz="3200" b="1"/>
              <a:t>在顶部菜单</a:t>
            </a:r>
            <a:r>
              <a:rPr lang="en-US" altLang="zh-CN" sz="3200" b="1"/>
              <a:t> -&gt; </a:t>
            </a:r>
            <a:r>
              <a:rPr lang="zh-CN" altLang="en-US" sz="3200" b="1"/>
              <a:t>扩展</a:t>
            </a:r>
            <a:r>
              <a:rPr lang="en-US" altLang="zh-CN" sz="3200" b="1"/>
              <a:t> -&gt; </a:t>
            </a:r>
            <a:r>
              <a:rPr lang="zh-CN" altLang="en-US" sz="3200" b="1"/>
              <a:t>创建扩展选项中创建一个新的扩展</a:t>
            </a:r>
            <a:endParaRPr lang="zh-CN" altLang="en-US" sz="3200" b="1"/>
          </a:p>
          <a:p>
            <a:endParaRPr lang="zh-CN" altLang="en-US" sz="3200" b="1"/>
          </a:p>
          <a:p>
            <a:r>
              <a:rPr lang="en-US" altLang="zh-CN" sz="3200" b="1"/>
              <a:t>     </a:t>
            </a:r>
            <a:endParaRPr lang="zh-CN" altLang="en-US" sz="3200" b="1"/>
          </a:p>
        </p:txBody>
      </p:sp>
      <p:pic>
        <p:nvPicPr>
          <p:cNvPr id="13" name="图片 12" descr="K@N9J4U4MF2_R)E{4GT`%I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615" y="2221865"/>
            <a:ext cx="6581775" cy="62769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创建插件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7" name="文本框 6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调试主进程</a:t>
            </a:r>
            <a:r>
              <a:rPr lang="zh-CN" altLang="en-US" sz="4000" b="1">
                <a:sym typeface="+mn-ea"/>
              </a:rPr>
              <a:t>代码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深入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69670" y="1644015"/>
            <a:ext cx="9908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1. </a:t>
            </a:r>
            <a:r>
              <a:rPr lang="zh-CN" altLang="en-US" sz="2400" b="1"/>
              <a:t>设置</a:t>
            </a:r>
            <a:r>
              <a:rPr lang="en-US" altLang="zh-CN" sz="2400" b="1"/>
              <a:t> cocos dashboard </a:t>
            </a:r>
            <a:r>
              <a:rPr lang="zh-CN" altLang="en-US" sz="2400" b="1"/>
              <a:t>启动选项，</a:t>
            </a:r>
            <a:r>
              <a:rPr lang="en-US" altLang="zh-CN" sz="2400" b="1"/>
              <a:t>path</a:t>
            </a:r>
            <a:r>
              <a:rPr lang="zh-CN" altLang="en-US" sz="2400" b="1"/>
              <a:t>后为项目根目录</a:t>
            </a:r>
            <a:endParaRPr lang="zh-CN" altLang="en-US" sz="2400" b="1"/>
          </a:p>
        </p:txBody>
      </p:sp>
      <p:pic>
        <p:nvPicPr>
          <p:cNvPr id="2" name="图片 1" descr="M5DN@_W[WMAN)EK)O0NCSV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595" y="2165985"/>
            <a:ext cx="3972560" cy="12636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69670" y="3491230"/>
            <a:ext cx="10803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2. 打开 chrome://inspect/#devices 配置 提交 Discover network targets</a:t>
            </a:r>
            <a:endParaRPr lang="en-US" altLang="zh-CN" sz="2400" b="1"/>
          </a:p>
        </p:txBody>
      </p:sp>
      <p:pic>
        <p:nvPicPr>
          <p:cNvPr id="4" name="图片 3" descr="C5M_QR_KYC_F2N{6M)IN9%V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595" y="4128135"/>
            <a:ext cx="6219825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调试主进程</a:t>
            </a:r>
            <a:r>
              <a:rPr lang="zh-CN" altLang="en-US" sz="4000" b="1">
                <a:sym typeface="+mn-ea"/>
              </a:rPr>
              <a:t>代码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深入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2.1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69670" y="1644015"/>
            <a:ext cx="9908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3. </a:t>
            </a:r>
            <a:r>
              <a:rPr lang="zh-CN" altLang="en-US" sz="2400" b="1"/>
              <a:t>点击</a:t>
            </a:r>
            <a:r>
              <a:rPr lang="en-US" altLang="zh-CN" sz="2400" b="1"/>
              <a:t> configure </a:t>
            </a:r>
            <a:r>
              <a:rPr lang="zh-CN" altLang="en-US" sz="2400" b="1"/>
              <a:t>添加</a:t>
            </a:r>
            <a:r>
              <a:rPr lang="en-US" altLang="zh-CN" sz="2400" b="1"/>
              <a:t> localhost:5858 </a:t>
            </a:r>
            <a:endParaRPr lang="en-US" altLang="zh-CN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1169670" y="2503805"/>
            <a:ext cx="10803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4. </a:t>
            </a:r>
            <a:r>
              <a:rPr lang="zh-CN" altLang="en-US" sz="2400" b="1"/>
              <a:t>打开对应的项目，</a:t>
            </a:r>
            <a:r>
              <a:rPr lang="en-US" altLang="zh-CN" sz="2400" b="1"/>
              <a:t>target </a:t>
            </a:r>
            <a:r>
              <a:rPr lang="zh-CN" altLang="en-US" sz="2400" b="1"/>
              <a:t>下会出现一个新的项，点击蓝色的</a:t>
            </a:r>
            <a:r>
              <a:rPr lang="en-US" altLang="zh-CN" sz="2400" b="1"/>
              <a:t> inspect</a:t>
            </a:r>
            <a:endParaRPr lang="en-US" altLang="zh-CN" sz="2400" b="1"/>
          </a:p>
        </p:txBody>
      </p:sp>
      <p:pic>
        <p:nvPicPr>
          <p:cNvPr id="4" name="图片 3" descr="C5M_QR_KYC_F2N{6M)IN9%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15" y="3363595"/>
            <a:ext cx="6219825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调试主进程</a:t>
            </a:r>
            <a:r>
              <a:rPr lang="zh-CN" altLang="en-US" sz="4000" b="1">
                <a:sym typeface="+mn-ea"/>
              </a:rPr>
              <a:t>代码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深入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2.2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69670" y="1644015"/>
            <a:ext cx="9908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5. Ctrl + P </a:t>
            </a:r>
            <a:r>
              <a:rPr lang="zh-CN" altLang="en-US" sz="2400" b="1"/>
              <a:t>搜索插件</a:t>
            </a:r>
            <a:r>
              <a:rPr lang="zh-CN" altLang="en-US" sz="2400" b="1"/>
              <a:t>名</a:t>
            </a:r>
            <a:endParaRPr lang="zh-CN" altLang="en-US" sz="2400" b="1"/>
          </a:p>
        </p:txBody>
      </p:sp>
      <p:pic>
        <p:nvPicPr>
          <p:cNvPr id="2" name="图片 1" descr="7(~[A2ZLO2ZB3)RHSB{70)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15" y="2396490"/>
            <a:ext cx="8065135" cy="412877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75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如何更好的加密</a:t>
            </a:r>
            <a:r>
              <a:rPr lang="zh-CN" altLang="en-US" sz="4000" b="1">
                <a:sym typeface="+mn-ea"/>
              </a:rPr>
              <a:t>代码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深入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41730" y="2393950"/>
            <a:ext cx="9908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1. </a:t>
            </a:r>
            <a:r>
              <a:rPr lang="zh-CN" altLang="en-US" sz="3200" b="1"/>
              <a:t>逻辑放在服务器</a:t>
            </a:r>
            <a:endParaRPr lang="zh-CN" altLang="en-US" sz="3200" b="1"/>
          </a:p>
        </p:txBody>
      </p:sp>
      <p:sp>
        <p:nvSpPr>
          <p:cNvPr id="3" name="文本框 2"/>
          <p:cNvSpPr txBox="1"/>
          <p:nvPr/>
        </p:nvSpPr>
        <p:spPr>
          <a:xfrm>
            <a:off x="1141730" y="3596640"/>
            <a:ext cx="9908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2. </a:t>
            </a:r>
            <a:r>
              <a:rPr lang="zh-CN" altLang="en-US" sz="3200" b="1"/>
              <a:t>使用其他语言（</a:t>
            </a:r>
            <a:r>
              <a:rPr lang="en-US" altLang="zh-CN" sz="3200" b="1">
                <a:sym typeface="+mn-ea"/>
              </a:rPr>
              <a:t>wasm</a:t>
            </a:r>
            <a:r>
              <a:rPr lang="zh-CN" altLang="en-US" sz="3200" b="1"/>
              <a:t>）</a:t>
            </a:r>
            <a:endParaRPr lang="zh-CN" altLang="en-US" sz="3200" b="1"/>
          </a:p>
        </p:txBody>
      </p:sp>
      <p:sp>
        <p:nvSpPr>
          <p:cNvPr id="4" name="文本框 3"/>
          <p:cNvSpPr txBox="1"/>
          <p:nvPr/>
        </p:nvSpPr>
        <p:spPr>
          <a:xfrm>
            <a:off x="1141730" y="4709795"/>
            <a:ext cx="9908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3. </a:t>
            </a:r>
            <a:r>
              <a:rPr lang="zh-CN" altLang="en-US" sz="3200" b="1"/>
              <a:t>防君子不防小人，只混淆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结语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07235" y="2813685"/>
            <a:ext cx="6679565" cy="781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000" b="1"/>
              <a:t>师傅带进门，修行靠个人</a:t>
            </a:r>
            <a:br>
              <a:rPr lang="zh-CN" altLang="en-US" sz="4000" b="1"/>
            </a:br>
            <a:endParaRPr lang="zh-CN" altLang="en-US" sz="4000" b="1"/>
          </a:p>
        </p:txBody>
      </p:sp>
      <p:sp>
        <p:nvSpPr>
          <p:cNvPr id="2" name="文本框 1"/>
          <p:cNvSpPr txBox="1"/>
          <p:nvPr/>
        </p:nvSpPr>
        <p:spPr>
          <a:xfrm>
            <a:off x="2007235" y="3594735"/>
            <a:ext cx="6679565" cy="781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000" b="1"/>
              <a:t>只有热爱才能</a:t>
            </a:r>
            <a:r>
              <a:rPr lang="zh-CN" altLang="en-US" sz="4000" b="1"/>
              <a:t>前进</a:t>
            </a:r>
            <a:br>
              <a:rPr lang="zh-CN" altLang="en-US" sz="4000" b="1"/>
            </a:br>
            <a:endParaRPr lang="zh-CN" altLang="en-US" sz="4000" b="1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2300" y="2814320"/>
            <a:ext cx="2493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项目</a:t>
            </a:r>
            <a:r>
              <a:rPr lang="zh-CN" altLang="en-US" sz="3200" b="1">
                <a:sym typeface="+mn-ea"/>
              </a:rPr>
              <a:t>扩展</a:t>
            </a:r>
            <a:endParaRPr lang="zh-CN" altLang="en-US" sz="3200" b="1"/>
          </a:p>
        </p:txBody>
      </p:sp>
      <p:pic>
        <p:nvPicPr>
          <p:cNvPr id="10" name="图片 9" descr="%8BP0J@P3S77CC0~$Z(J1W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110" y="2654300"/>
            <a:ext cx="7820025" cy="374586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297305" y="3490595"/>
            <a:ext cx="31870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latin typeface="+mj-ea"/>
                <a:ea typeface="+mj-ea"/>
                <a:cs typeface="+mj-ea"/>
                <a:sym typeface="+mn-ea"/>
              </a:rPr>
              <a:t>项目目录</a:t>
            </a:r>
            <a:r>
              <a:rPr lang="en-US" altLang="zh-CN" sz="2400" b="1">
                <a:latin typeface="+mj-ea"/>
                <a:ea typeface="+mj-ea"/>
                <a:cs typeface="+mj-ea"/>
                <a:sym typeface="+mn-ea"/>
              </a:rPr>
              <a:t>\extensions</a:t>
            </a:r>
            <a:endParaRPr lang="zh-CN" altLang="en-US" sz="2400">
              <a:latin typeface="+mj-ea"/>
              <a:ea typeface="+mj-ea"/>
              <a:cs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2300" y="4439920"/>
            <a:ext cx="2493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ym typeface="+mn-ea"/>
              </a:rPr>
              <a:t>全局扩展</a:t>
            </a:r>
            <a:endParaRPr lang="zh-CN" altLang="en-US" sz="3200" b="1"/>
          </a:p>
        </p:txBody>
      </p:sp>
      <p:sp>
        <p:nvSpPr>
          <p:cNvPr id="19" name="文本框 18"/>
          <p:cNvSpPr txBox="1"/>
          <p:nvPr/>
        </p:nvSpPr>
        <p:spPr>
          <a:xfrm>
            <a:off x="1297305" y="5116195"/>
            <a:ext cx="27057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 b="1">
                <a:sym typeface="+mn-ea"/>
              </a:rPr>
              <a:t>C:\Users\</a:t>
            </a:r>
            <a:r>
              <a:rPr lang="zh-CN" sz="2400" b="1">
                <a:sym typeface="+mn-ea"/>
              </a:rPr>
              <a:t>用户名</a:t>
            </a:r>
            <a:r>
              <a:rPr sz="2400" b="1">
                <a:sym typeface="+mn-ea"/>
              </a:rPr>
              <a:t>\</a:t>
            </a:r>
            <a:endParaRPr sz="2400" b="1">
              <a:sym typeface="+mn-ea"/>
            </a:endParaRPr>
          </a:p>
          <a:p>
            <a:pPr algn="l"/>
            <a:r>
              <a:rPr lang="en-US" sz="2400" b="1">
                <a:sym typeface="+mn-ea"/>
              </a:rPr>
              <a:t>    </a:t>
            </a:r>
            <a:r>
              <a:rPr sz="2400" b="1">
                <a:sym typeface="+mn-ea"/>
              </a:rPr>
              <a:t>.CocosCreator\</a:t>
            </a:r>
            <a:endParaRPr sz="2400" b="1">
              <a:sym typeface="+mn-ea"/>
            </a:endParaRPr>
          </a:p>
          <a:p>
            <a:pPr algn="l"/>
            <a:r>
              <a:rPr lang="en-US" sz="2400" b="1">
                <a:sym typeface="+mn-ea"/>
              </a:rPr>
              <a:t>    </a:t>
            </a:r>
            <a:r>
              <a:rPr sz="2400" b="1">
                <a:sym typeface="+mn-ea"/>
              </a:rPr>
              <a:t>extensions</a:t>
            </a:r>
            <a:endParaRPr sz="2400" b="1">
              <a:sym typeface="+mn-ea"/>
            </a:endParaRPr>
          </a:p>
        </p:txBody>
      </p:sp>
      <p:sp>
        <p:nvSpPr>
          <p:cNvPr id="20" name="文本框 1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17750" y="545465"/>
            <a:ext cx="526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我们的扩展放在哪儿？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7" name="文本框 6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13815" y="2877820"/>
            <a:ext cx="3203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1. cd </a:t>
            </a:r>
            <a:r>
              <a:rPr lang="zh-CN" altLang="en-US" sz="3200" b="1"/>
              <a:t>扩展目录</a:t>
            </a:r>
            <a:endParaRPr lang="zh-CN" altLang="en-US" sz="3200" b="1"/>
          </a:p>
        </p:txBody>
      </p:sp>
      <p:sp>
        <p:nvSpPr>
          <p:cNvPr id="20" name="文本框 1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3815" y="3881120"/>
            <a:ext cx="3203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2. </a:t>
            </a:r>
            <a:r>
              <a:rPr lang="en-US" sz="3200" b="1"/>
              <a:t>npm i</a:t>
            </a:r>
            <a:endParaRPr lang="en-US" sz="3200" b="1"/>
          </a:p>
        </p:txBody>
      </p:sp>
      <p:pic>
        <p:nvPicPr>
          <p:cNvPr id="5" name="图片 4" descr="9$5[__OEEEO01]ZIACJRFH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775" y="2005330"/>
            <a:ext cx="7959725" cy="51968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17750" y="545465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扩展初始化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7" name="文本框 6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528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latin typeface="+mn-ea"/>
                <a:cs typeface="+mn-ea"/>
                <a:sym typeface="+mn-ea"/>
              </a:rPr>
              <a:t>package.json</a:t>
            </a:r>
            <a:r>
              <a:rPr lang="zh-CN" altLang="en-US" sz="4000" b="1">
                <a:latin typeface="+mn-ea"/>
                <a:cs typeface="+mn-ea"/>
                <a:sym typeface="+mn-ea"/>
              </a:rPr>
              <a:t>简述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16205" y="2677160"/>
            <a:ext cx="5948045" cy="3421067"/>
            <a:chOff x="183" y="4216"/>
            <a:chExt cx="9367" cy="5581"/>
          </a:xfrm>
        </p:grpSpPr>
        <p:sp>
          <p:nvSpPr>
            <p:cNvPr id="9" name="文本框 8"/>
            <p:cNvSpPr txBox="1"/>
            <p:nvPr/>
          </p:nvSpPr>
          <p:spPr>
            <a:xfrm>
              <a:off x="183" y="4216"/>
              <a:ext cx="7807" cy="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/>
                <a:t>main</a:t>
              </a:r>
              <a:r>
                <a:rPr lang="zh-CN" altLang="en-US" sz="2800" b="1"/>
                <a:t>：入口</a:t>
              </a:r>
              <a:r>
                <a:rPr lang="zh-CN" altLang="en-US" sz="2800" b="1"/>
                <a:t>脚本</a:t>
              </a:r>
              <a:endParaRPr lang="zh-CN" altLang="en-US" sz="28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83" y="5584"/>
              <a:ext cx="9367" cy="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/>
                <a:t>panels</a:t>
              </a:r>
              <a:r>
                <a:rPr lang="zh-CN" altLang="en-US" sz="2800" b="1"/>
                <a:t>：面板信息，</a:t>
              </a:r>
              <a:r>
                <a:rPr lang="zh-CN" altLang="en-US" sz="2800" b="1"/>
                <a:t>包含面板的大</a:t>
              </a:r>
              <a:r>
                <a:rPr lang="en-US" altLang="zh-CN" sz="2800" b="1"/>
                <a:t>	</a:t>
              </a:r>
              <a:r>
                <a:rPr lang="zh-CN" altLang="en-US" sz="2800" b="1"/>
                <a:t>小，类型，入口脚本</a:t>
              </a:r>
              <a:r>
                <a:rPr lang="en-US" altLang="zh-CN" sz="2800" b="1"/>
                <a:t>...</a:t>
              </a:r>
              <a:endParaRPr lang="en-US" altLang="zh-CN" sz="2800" b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3" y="7540"/>
              <a:ext cx="9367" cy="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/>
                <a:t>contributions</a:t>
              </a:r>
              <a:r>
                <a:rPr lang="zh-CN" altLang="en-US" sz="2800" b="1"/>
                <a:t>：其他配置，包含消息，快捷键，场景脚本，菜单，inspector</a:t>
              </a:r>
              <a:r>
                <a:rPr lang="en-US" altLang="zh-CN" sz="2800" b="1"/>
                <a:t>...</a:t>
              </a:r>
              <a:endParaRPr lang="en-US" altLang="zh-CN" sz="2800" b="1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 descr="5SK[WI`~07PD`((W8{F%BF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935" y="1685925"/>
            <a:ext cx="6461125" cy="5137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插件多语言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720" y="2848610"/>
            <a:ext cx="4957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altLang="zh-CN" sz="2800" b="1"/>
              <a:t>i18n</a:t>
            </a:r>
            <a:r>
              <a:rPr lang="zh-CN" altLang="en-US" sz="2800" b="1"/>
              <a:t>只能存在于插件根目录</a:t>
            </a:r>
            <a:endParaRPr lang="zh-CN" altLang="en-US" sz="2800" b="1"/>
          </a:p>
        </p:txBody>
      </p: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2720" y="3846830"/>
            <a:ext cx="49574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altLang="zh-CN" sz="2800" b="1"/>
              <a:t>i18n</a:t>
            </a:r>
            <a:r>
              <a:rPr lang="zh-CN" altLang="en-US" sz="2800" b="1"/>
              <a:t>目录下</a:t>
            </a:r>
            <a:r>
              <a:rPr lang="zh-CN" altLang="en-US" sz="2800" b="1">
                <a:sym typeface="+mn-ea"/>
              </a:rPr>
              <a:t>的文件名</a:t>
            </a:r>
            <a:r>
              <a:rPr lang="zh-CN" altLang="en-US" sz="2800" b="1"/>
              <a:t>只能</a:t>
            </a:r>
            <a:r>
              <a:rPr lang="zh-CN" altLang="en-US" sz="2800" b="1"/>
              <a:t>是语言代号</a:t>
            </a:r>
            <a:endParaRPr lang="zh-CN" altLang="en-US" sz="2800" b="1"/>
          </a:p>
        </p:txBody>
      </p:sp>
      <p:pic>
        <p:nvPicPr>
          <p:cNvPr id="14" name="图片 13" descr="6W{]XO~3PJF4D%D(QR[OX3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735" y="4361815"/>
            <a:ext cx="5802630" cy="2256790"/>
          </a:xfrm>
          <a:prstGeom prst="rect">
            <a:avLst/>
          </a:prstGeom>
        </p:spPr>
      </p:pic>
      <p:pic>
        <p:nvPicPr>
          <p:cNvPr id="15" name="图片 14" descr="UZNX@FQI9I$NB{33A9J4XX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735" y="1857375"/>
            <a:ext cx="5826125" cy="2199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插件多语言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720" y="2848610"/>
            <a:ext cx="1139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 sz="2400" b="1"/>
              <a:t>脚本中使用：let str = Editor.I18n.t('first-panel.open_panel');</a:t>
            </a:r>
            <a:endParaRPr lang="zh-CN" altLang="en-US" sz="2400" b="1"/>
          </a:p>
        </p:txBody>
      </p: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20" y="3794760"/>
            <a:ext cx="1139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altLang="zh-CN" sz="2400" b="1"/>
              <a:t>HTML</a:t>
            </a:r>
            <a:r>
              <a:rPr lang="zh-CN" altLang="en-US" sz="2400" b="1"/>
              <a:t>中使用：&lt;ui-label value="i18n:first-panel.open_panel"&gt;&lt;/ui-label&gt;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72720" y="4740910"/>
            <a:ext cx="1139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 sz="2400" b="1"/>
              <a:t>json 中使用："description": "i18n:first-panel.description",</a:t>
            </a:r>
            <a:endParaRPr lang="zh-CN" altLang="en-US" sz="24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1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2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3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4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6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7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9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2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3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4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6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7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9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1.xml><?xml version="1.0" encoding="utf-8"?>
<p:tagLst xmlns:p="http://schemas.openxmlformats.org/presentationml/2006/main">
  <p:tag name="COMMONDATA" val="eyJoZGlkIjoiNDE0N2M3M2ViNzZiMjcxMDJjOGRkMjc5ZDBiZmQwN2IifQ=="/>
  <p:tag name="KSO_WPP_MARK_KEY" val="774c2250-f00d-4f19-9650-dba16a7f70a3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66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69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9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1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2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3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4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6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7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9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1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2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3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4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6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7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2847</Words>
  <Application>WPS 演示</Application>
  <PresentationFormat>宽屏</PresentationFormat>
  <Paragraphs>525</Paragraphs>
  <Slides>44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3.x插件开发 从入门到入土进阶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194</cp:revision>
  <dcterms:created xsi:type="dcterms:W3CDTF">2019-06-19T02:08:00Z</dcterms:created>
  <dcterms:modified xsi:type="dcterms:W3CDTF">2022-12-12T14:52:51Z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8B4E8931C9AB4790AC71F916E30986BE</vt:lpwstr>
  </property>
</Properties>
</file>