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351" r:id="rId18"/>
    <p:sldId id="279" r:id="rId19"/>
    <p:sldId id="280" r:id="rId20"/>
    <p:sldId id="283" r:id="rId21"/>
    <p:sldId id="337" r:id="rId22"/>
    <p:sldId id="339" r:id="rId23"/>
    <p:sldId id="336" r:id="rId24"/>
    <p:sldId id="311" r:id="rId25"/>
    <p:sldId id="284" r:id="rId26"/>
    <p:sldId id="289" r:id="rId27"/>
    <p:sldId id="285" r:id="rId28"/>
    <p:sldId id="286" r:id="rId29"/>
    <p:sldId id="268" r:id="rId30"/>
    <p:sldId id="306" r:id="rId31"/>
    <p:sldId id="322" r:id="rId32"/>
    <p:sldId id="327" r:id="rId33"/>
    <p:sldId id="308" r:id="rId34"/>
    <p:sldId id="309" r:id="rId35"/>
    <p:sldId id="333" r:id="rId36"/>
    <p:sldId id="334" r:id="rId37"/>
    <p:sldId id="340" r:id="rId38"/>
    <p:sldId id="342" r:id="rId39"/>
    <p:sldId id="269" r:id="rId40"/>
    <p:sldId id="343" r:id="rId41"/>
    <p:sldId id="332" r:id="rId42"/>
    <p:sldId id="344" r:id="rId43"/>
    <p:sldId id="345" r:id="rId44"/>
    <p:sldId id="347" r:id="rId45"/>
    <p:sldId id="348" r:id="rId46"/>
    <p:sldId id="350" r:id="rId47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1" clrIdx="0"/>
  <p:cmAuthor id="2" name="12260" initials="1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4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2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3771" y="1257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1:11.876" idx="5">
    <p:pos x="4265" y="1831"/>
    <p:text>其实我们的插件入口脚本（main）就是由主进程启动，面板的入口脚本（index）就是渲染进程启动，每个进程都是独立的，不能直接交互和通信.</p:text>
  </p:cm>
  <p:cm authorId="2" dt="2022-12-12T00:06:44.463" idx="3">
    <p:pos x="3506" y="2576"/>
    <p:text>1. 通过消息通信，Editor.Message.request 或者 Editor.Message.send
2. 使用 socket，但是很少有人这样做，麻烦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3:12.341" idx="6">
    <p:pos x="4302" y="2384"/>
    <p:text>这里经常犯的错就是认为自己使用的是同一份数据，其实是两份单独的数据，互不干扰</p:text>
  </p:cm>
  <p:cm authorId="2" dt="2022-12-11T20:45:35.428" idx="7">
    <p:pos x="4104" y="3084"/>
    <p:text>计算逻辑放在主进程会导致编辑器卡住，影响开发，最好放在插件的渲染进程，或者使用子进程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59:38.197" idx="9">
    <p:pos x="5281" y="982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plus，但实际上，我们在插件内按照官方文档正常使用最后展示是有问题的，这里我已经解决了这个问题，可以参考链接2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29:44.590" idx="1">
    <p:pos x="4305" y="1338"/>
    <p:text>现在 inspector 扩展简单了很多，不需要2.x时期的装饰器声明，而是直接在 package.json 内定义 inspector 的组件名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48:36.491" idx="10">
    <p:pos x="434" y="3282"/>
    <p:text>使用消息系统虽然有点麻烦，
但是编辑器内部也会靠这些消息来实现撤销，菜单状态修改的操作，所以最好使用此种方式
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10:35.750" idx="10">
    <p:pos x="6207" y="1273"/>
    <p:text>在实际开发过程中，不同的插件经常需要实现相同的功能函数，那么我就可以使用同一份代码，通过 tsconfig 来引入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5T22:52:32.519" idx="21">
    <p:pos x="976" y="1085"/>
    <p:text>简单来说配置系统就是文件读写工具， 用于编辑器环境下的文件读写
我们可以无需任何前提条件在脚本内使用，但是大家注意，我们没有写文件之前首次获取的值一定是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6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docs.cocos.com/creator/manual/zh/editor/extension/messages.html?h=%E6%B6%88%E6%81%AF%E7%B3%BB%E7%BB%9F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docs.cocos.com/creator/manual/zh/editor/extension/scene-script.html#%E8%B0%83%E7%94%A8%E5%BC%95%E6%93%8E-api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4.xml"/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5.xml"/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forum.cocos.org/t/topic/135647/11?u=1226085293" TargetMode="External"/><Relationship Id="rId4" Type="http://schemas.openxmlformats.org/officeDocument/2006/relationships/image" Target="../media/image26.png"/><Relationship Id="rId3" Type="http://schemas.openxmlformats.org/officeDocument/2006/relationships/hyperlink" Target="https://element-plus.gitee.io/zh-CN/component/button.html#%E5%9F%BA%E7%A1%80%E7%94%A8%E6%B3%95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6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inspector.html#%E8%87%AA%E5%AE%9A%E4%B9%89-component-%E6%B8%B2%E6%9F%93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8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tags" Target="../tags/tag10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npmjs.com/package/@muzzik/cc-plugin-cli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1.png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tags" Target="../tags/tag11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jpeg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tags" Target="../tags/tag11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335915" y="3830320"/>
            <a:ext cx="806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</a:t>
            </a:r>
            <a:r>
              <a:rPr lang="en-US" sz="2400" b="1">
                <a:sym typeface="+mn-ea"/>
              </a:rPr>
              <a:t>extension</a:t>
            </a:r>
            <a:r>
              <a:rPr sz="2400" b="1">
                <a:sym typeface="+mn-ea"/>
              </a:rPr>
              <a:t>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35915" y="440626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菜单路径：扩展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 descr="9X{JNOE[GOTGSH1`I7UG%U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592582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K99SC{DRHW~MB{S96CG]3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35" y="1892300"/>
            <a:ext cx="677481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不可</a:t>
            </a:r>
            <a:r>
              <a:rPr lang="zh-CN" altLang="en-US" sz="2400" b="1"/>
              <a:t>停靠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`V0ME1R7YJD~KIVH)%9BXM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15" y="1642110"/>
            <a:ext cx="10589260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800" y="6638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有哪些消息？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消息列表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5" name="图片 4" descr="W1$Z2R~O2JBR6T_WS9PXZ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293620"/>
            <a:ext cx="9876155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怎么调试消息？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消息调试工具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2" name="图片 1" descr="5TX[FJGQGD0{E003SSM)~]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2293620"/>
            <a:ext cx="996442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0445" y="1720215"/>
            <a:ext cx="582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场景脚本是什么？什么时候用到它</a:t>
            </a:r>
            <a:r>
              <a:rPr lang="zh-CN" altLang="en-US" sz="2400" b="1"/>
              <a:t>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785620" y="2626995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32353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55860" y="26269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32518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790" y="19989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怎么和场景</a:t>
            </a:r>
            <a:r>
              <a:rPr lang="zh-CN" altLang="en-US" sz="2400" b="1"/>
              <a:t>通信？</a:t>
            </a:r>
            <a:endParaRPr lang="zh-CN" altLang="en-US" sz="2400" b="1"/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G33Z@LWNOI6{X2$L~EHC8T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2945130"/>
            <a:ext cx="10850880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350" y="5485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答案：消息系统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action="ppaction://hlinkfile"/>
              </a:rPr>
              <a:t>cocos</a:t>
            </a:r>
            <a:r>
              <a:rPr lang="zh-CN" altLang="en-US" sz="2400" b="1">
                <a:hlinkClick r:id="rId5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841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>
                <a:sym typeface="+mn-ea"/>
              </a:rPr>
              <a:t>使用</a:t>
            </a:r>
            <a:r>
              <a:rPr lang="en-US" altLang="zh-CN" sz="3200" b="1"/>
              <a:t>element-plus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5.</a:t>
            </a:r>
            <a:r>
              <a:rPr lang="zh-CN" altLang="en-US" sz="3200" b="1">
                <a:sym typeface="+mn-ea"/>
              </a:rPr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8047355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ym typeface="+mn-ea"/>
              </a:rPr>
              <a:t>6.</a:t>
            </a:r>
            <a:r>
              <a:rPr lang="zh-CN" altLang="en-US" sz="3200" b="1">
                <a:sym typeface="+mn-ea"/>
              </a:rPr>
              <a:t>插件编译器的使用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进程使用</a:t>
            </a:r>
            <a:r>
              <a:rPr lang="zh-CN" altLang="en-US" sz="2800" b="1"/>
              <a:t>误区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33500" y="4005580"/>
            <a:ext cx="539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进程</a:t>
            </a:r>
            <a:r>
              <a:rPr lang="zh-CN" altLang="en-US" sz="2400" b="1"/>
              <a:t>间数据不是共享的，而是单独的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3500" y="4878070"/>
            <a:ext cx="509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不要把昂贵的计算逻辑</a:t>
            </a:r>
            <a:r>
              <a:rPr lang="zh-CN" altLang="en-US" sz="2400" b="1"/>
              <a:t>放在主进程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76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en-US" altLang="zh-CN" sz="3200" b="1">
                  <a:sym typeface="+mn-ea"/>
                </a:rPr>
                <a:t>package.json</a:t>
              </a:r>
              <a:r>
                <a:rPr lang="zh-CN" altLang="en-US" sz="3200" b="1">
                  <a:sym typeface="+mn-ea"/>
                </a:rPr>
                <a:t>简述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消息</a:t>
              </a:r>
              <a:r>
                <a:rPr lang="zh-CN" altLang="en-US" sz="3200" b="1"/>
                <a:t>系统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5348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9.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</a:t>
              </a:r>
              <a:r>
                <a:rPr lang="zh-CN" altLang="en-US" sz="3200" b="1"/>
                <a:t>插件多语言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4244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4110355"/>
            <a:ext cx="295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10.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7872095" y="2060973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7.</a:t>
            </a:r>
            <a:r>
              <a:rPr lang="zh-CN" altLang="en-US" sz="3200" b="1"/>
              <a:t>场景脚本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331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使用</a:t>
            </a:r>
            <a:r>
              <a:rPr lang="en-US" altLang="zh-CN" sz="4000" b="1">
                <a:sym typeface="+mn-ea"/>
              </a:rPr>
              <a:t>element-plus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765" y="15030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58997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9" name="图片 8" descr="1L4WAHQCWOYGN}PHG@9CV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2275840"/>
            <a:ext cx="9260840" cy="610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885" y="6431915"/>
            <a:ext cx="1339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r>
              <a:rPr lang="en-US" altLang="zh-CN" sz="2000">
                <a:hlinkClick r:id="rId5" action="ppaction://hlinkfile"/>
              </a:rPr>
              <a:t>2</a:t>
            </a:r>
            <a:endParaRPr lang="en-US" altLang="zh-CN" sz="20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215" y="2179320"/>
            <a:ext cx="5338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怎么声明我们的</a:t>
            </a:r>
            <a:r>
              <a:rPr lang="en-US" altLang="zh-CN" sz="2800" b="1"/>
              <a:t>inspector</a:t>
            </a:r>
            <a:r>
              <a:rPr lang="zh-CN" altLang="en-US" sz="2800" b="1"/>
              <a:t>面板？</a:t>
            </a:r>
            <a:endParaRPr lang="zh-CN" altLang="en-US" sz="2800" b="1"/>
          </a:p>
        </p:txBody>
      </p:sp>
      <p:pic>
        <p:nvPicPr>
          <p:cNvPr id="3" name="图片 2" descr="QLK@E]6E1[JOY6D5JE]230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3064510"/>
            <a:ext cx="9515475" cy="295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62928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0775" y="214439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与组件数据的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496820" y="307213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场景</a:t>
            </a:r>
            <a:r>
              <a:rPr lang="zh-CN" altLang="en-US" sz="2800" b="1"/>
              <a:t>脚本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496820" y="502920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消息</a:t>
            </a:r>
            <a:r>
              <a:rPr lang="zh-CN" altLang="en-US" sz="2800" b="1"/>
              <a:t>系统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3573145" y="3895090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场景脚本内可以轻松使用引擎的接口获取到组件，这里不过多介绍</a:t>
            </a:r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3573145" y="5793105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编辑器使用的方式，推荐使用此种</a:t>
            </a:r>
            <a:r>
              <a:rPr lang="zh-CN" altLang="en-US" sz="2000" b="1"/>
              <a:t>方式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消息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pic>
        <p:nvPicPr>
          <p:cNvPr id="3" name="图片 2" descr="09T%}~L[IKSFAC[TZB}N`Y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2122170"/>
            <a:ext cx="6796405" cy="457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3707765"/>
            <a:ext cx="3954780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注意：</a:t>
            </a:r>
            <a:endParaRPr lang="zh-CN" altLang="en-US" sz="2400" b="1"/>
          </a:p>
          <a:p>
            <a:r>
              <a:rPr lang="zh-CN" altLang="en-US" sz="2400" b="1"/>
              <a:t> </a:t>
            </a:r>
            <a:r>
              <a:rPr lang="en-US" altLang="zh-CN" sz="2400" b="1"/>
              <a:t>     </a:t>
            </a:r>
            <a:r>
              <a:rPr lang="zh-CN" altLang="en-US" sz="2400" b="1"/>
              <a:t>编辑器会依赖这些消息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插件公共</a:t>
            </a:r>
            <a:r>
              <a:rPr lang="zh-CN" altLang="en-US" sz="4000" b="1">
                <a:sym typeface="+mn-ea"/>
              </a:rPr>
              <a:t>代码库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8796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在插件根目录</a:t>
            </a:r>
            <a:r>
              <a:rPr lang="en-US" altLang="zh-CN" sz="2800" b="1"/>
              <a:t> tsconfig.include </a:t>
            </a:r>
            <a:r>
              <a:rPr lang="zh-CN" altLang="en-US" sz="2800" b="1"/>
              <a:t>中添加我们的公共</a:t>
            </a:r>
            <a:r>
              <a:rPr lang="zh-CN" altLang="en-US" sz="2800" b="1"/>
              <a:t>代码</a:t>
            </a:r>
            <a:endParaRPr lang="zh-CN" altLang="en-US" sz="2800" b="1"/>
          </a:p>
        </p:txBody>
      </p:sp>
      <p:pic>
        <p:nvPicPr>
          <p:cNvPr id="5" name="图片 4" descr="0%2BQDT]KKHODL{(%0(Q)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855085"/>
            <a:ext cx="1005459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插件编译器的使用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252345"/>
            <a:ext cx="745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为什么要用</a:t>
            </a:r>
            <a:r>
              <a:rPr lang="zh-CN" altLang="en-US" sz="3200" b="1">
                <a:sym typeface="+mn-ea"/>
              </a:rPr>
              <a:t>插件编译器（</a:t>
            </a:r>
            <a:r>
              <a:rPr lang="en-US" altLang="zh-CN" sz="3200" b="1">
                <a:sym typeface="+mn-ea"/>
              </a:rPr>
              <a:t>cc-plugin-cli</a:t>
            </a:r>
            <a:r>
              <a:rPr lang="zh-CN" altLang="en-US" sz="3200" b="1">
                <a:sym typeface="+mn-ea"/>
              </a:rPr>
              <a:t>）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3168015"/>
            <a:ext cx="9468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如果代码中没有引用公共代码库，编译后目录路径</a:t>
            </a:r>
            <a:r>
              <a:rPr lang="zh-CN" altLang="en-US" sz="2800" b="1"/>
              <a:t>不一致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402715" y="4022090"/>
            <a:ext cx="5794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自动拷贝依赖</a:t>
            </a:r>
            <a:r>
              <a:rPr lang="en-US" altLang="zh-CN" sz="2800" b="1"/>
              <a:t> </a:t>
            </a:r>
            <a:r>
              <a:rPr lang="en-US" altLang="zh-CN" sz="2800" b="1">
                <a:sym typeface="+mn-ea"/>
              </a:rPr>
              <a:t>npm </a:t>
            </a:r>
            <a:r>
              <a:rPr lang="zh-CN" altLang="en-US" sz="2800" b="1">
                <a:sym typeface="+mn-ea"/>
              </a:rPr>
              <a:t>包到输出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2715" y="4876165"/>
            <a:ext cx="3759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3. </a:t>
            </a:r>
            <a:r>
              <a:rPr lang="zh-CN" altLang="en-US" sz="2800" b="1"/>
              <a:t>可输出</a:t>
            </a:r>
            <a:r>
              <a:rPr lang="en-US" altLang="zh-CN" sz="2800" b="1"/>
              <a:t> zip </a:t>
            </a:r>
            <a:r>
              <a:rPr lang="zh-CN" altLang="en-US" sz="2800" b="1"/>
              <a:t>方便</a:t>
            </a:r>
            <a:r>
              <a:rPr lang="zh-CN" altLang="en-US" sz="2800" b="1"/>
              <a:t>上传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643255" y="60445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906145" y="5751830"/>
            <a:ext cx="1966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hlinkClick r:id="rId3" action="ppaction://hlinkfile"/>
              </a:rPr>
              <a:t>npm </a:t>
            </a:r>
            <a:r>
              <a:rPr lang="zh-CN" altLang="en-US" sz="3200" b="1">
                <a:hlinkClick r:id="rId3" action="ppaction://hlinkfile"/>
              </a:rPr>
              <a:t>主页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52641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en-US" altLang="zh-CN" sz="3200" b="1">
                <a:sym typeface="+mn-ea"/>
              </a:rPr>
              <a:t>creator </a:t>
            </a:r>
            <a:r>
              <a:rPr lang="zh-CN" altLang="en-US" sz="3200" b="1">
                <a:sym typeface="+mn-ea"/>
              </a:rPr>
              <a:t>编辑器制作插件</a:t>
            </a:r>
            <a:r>
              <a:rPr lang="en-US" altLang="zh-CN" sz="3200" b="1">
                <a:sym typeface="+mn-ea"/>
              </a:rPr>
              <a:t>UI</a:t>
            </a:r>
            <a:endParaRPr lang="zh-CN" altLang="en-US" sz="3200" b="1">
              <a:sym typeface="+mn-ea"/>
            </a:endParaRPr>
          </a:p>
          <a:p>
            <a:pPr algn="l"/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调试</a:t>
            </a:r>
            <a:r>
              <a:rPr lang="zh-CN" altLang="en-US" sz="3200" b="1"/>
              <a:t>插件主进程</a:t>
            </a:r>
            <a:r>
              <a:rPr lang="zh-CN" altLang="en-US" sz="3200" b="1"/>
              <a:t>代码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3637280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如何更好的加密</a:t>
            </a:r>
            <a:r>
              <a:rPr lang="zh-CN" altLang="en-US" sz="3200" b="1">
                <a:sym typeface="+mn-ea"/>
              </a:rPr>
              <a:t>代码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 descr="P41P{NWTOZQG@RXZ4L($_J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252220"/>
            <a:ext cx="781431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 descr="E}R8N7%HS5N18PWHN}`9Z%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4531995"/>
            <a:ext cx="11913235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2715" y="2254885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调试：可以直接链接到预览网址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402715" y="2804160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</a:t>
            </a:r>
            <a:r>
              <a:rPr lang="zh-CN" altLang="en-US" sz="2400" b="1"/>
              <a:t>发布：一个本地</a:t>
            </a:r>
            <a:r>
              <a:rPr lang="en-US" altLang="zh-CN" sz="2400" b="1"/>
              <a:t> http-server </a:t>
            </a:r>
            <a:r>
              <a:rPr lang="zh-CN" altLang="en-US" sz="2400" b="1"/>
              <a:t>就可以搞定</a:t>
            </a:r>
            <a:endParaRPr lang="zh-CN" altLang="en-US" sz="2400" b="1"/>
          </a:p>
        </p:txBody>
      </p:sp>
      <p:pic>
        <p:nvPicPr>
          <p:cNvPr id="14" name="图片 13" descr="6E(]}{02NDM[O]`52L`X3@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406140"/>
            <a:ext cx="11928475" cy="958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9670" y="1644015"/>
            <a:ext cx="9403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web</a:t>
            </a:r>
            <a:r>
              <a:rPr lang="zh-CN" altLang="en-US" sz="2800" b="1"/>
              <a:t>页面是可以嵌入的</a:t>
            </a:r>
            <a:r>
              <a:rPr lang="en-US" altLang="zh-CN" sz="2800" b="1"/>
              <a:t> !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1. </a:t>
            </a:r>
            <a:r>
              <a:rPr lang="zh-CN" altLang="en-US" sz="2400" b="1"/>
              <a:t>设置</a:t>
            </a:r>
            <a:r>
              <a:rPr lang="en-US" altLang="zh-CN" sz="2400" b="1"/>
              <a:t> cocos dashboard </a:t>
            </a:r>
            <a:r>
              <a:rPr lang="zh-CN" altLang="en-US" sz="2400" b="1"/>
              <a:t>启动选项，</a:t>
            </a:r>
            <a:r>
              <a:rPr lang="en-US" altLang="zh-CN" sz="2400" b="1"/>
              <a:t>path</a:t>
            </a:r>
            <a:r>
              <a:rPr lang="zh-CN" altLang="en-US" sz="2400" b="1"/>
              <a:t>后为项目根目录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69670" y="3491230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打开 chrome://inspect/#devices 配置 提交 Discover network targets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4128135"/>
            <a:ext cx="6219825" cy="3362325"/>
          </a:xfrm>
          <a:prstGeom prst="rect">
            <a:avLst/>
          </a:prstGeom>
        </p:spPr>
      </p:pic>
      <p:pic>
        <p:nvPicPr>
          <p:cNvPr id="5" name="图片 4" descr="5)9WWKAH3U%P2NP0}6F~Z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95" y="2172970"/>
            <a:ext cx="6915150" cy="12496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3. </a:t>
            </a:r>
            <a:r>
              <a:rPr lang="zh-CN" altLang="en-US" sz="2400" b="1"/>
              <a:t>点击</a:t>
            </a:r>
            <a:r>
              <a:rPr lang="en-US" altLang="zh-CN" sz="2400" b="1"/>
              <a:t> configure </a:t>
            </a:r>
            <a:r>
              <a:rPr lang="zh-CN" altLang="en-US" sz="2400" b="1"/>
              <a:t>添加</a:t>
            </a:r>
            <a:r>
              <a:rPr lang="en-US" altLang="zh-CN" sz="2400" b="1"/>
              <a:t> localhost:5858 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69670" y="2503805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 </a:t>
            </a:r>
            <a:r>
              <a:rPr lang="zh-CN" altLang="en-US" sz="2400" b="1"/>
              <a:t>打开对应的项目，</a:t>
            </a:r>
            <a:r>
              <a:rPr lang="en-US" altLang="zh-CN" sz="2400" b="1"/>
              <a:t>target </a:t>
            </a:r>
            <a:r>
              <a:rPr lang="zh-CN" altLang="en-US" sz="2400" b="1"/>
              <a:t>下会出现一个新的项，点击蓝色的</a:t>
            </a:r>
            <a:r>
              <a:rPr lang="en-US" altLang="zh-CN" sz="2400" b="1"/>
              <a:t> inspect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36359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5. Ctrl + P </a:t>
            </a:r>
            <a:r>
              <a:rPr lang="zh-CN" altLang="en-US" sz="2400" b="1"/>
              <a:t>搜索插件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7(~[A2ZLO2ZB3)RHSB{70)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396490"/>
            <a:ext cx="8065135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如何更好的加密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1730" y="239395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</a:t>
            </a:r>
            <a:r>
              <a:rPr lang="zh-CN" altLang="en-US" sz="3200" b="1"/>
              <a:t>逻辑放在服务器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1141730" y="351980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zh-CN" altLang="en-US" sz="3200" b="1"/>
              <a:t>使用其他语言（</a:t>
            </a:r>
            <a:r>
              <a:rPr lang="en-US" altLang="zh-CN" sz="3200" b="1">
                <a:sym typeface="+mn-ea"/>
              </a:rPr>
              <a:t>wasm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141730" y="470979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3. </a:t>
            </a:r>
            <a:r>
              <a:rPr lang="zh-CN" altLang="en-US" sz="3200" b="1"/>
              <a:t>防君子不防小人，只混淆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结语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师傅带进门，修行靠个人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2007235" y="359473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只有热爱才能</a:t>
            </a:r>
            <a:r>
              <a:rPr lang="zh-CN" altLang="en-US" sz="4000" b="1"/>
              <a:t>前进</a:t>
            </a:r>
            <a:br>
              <a:rPr lang="zh-CN" altLang="en-US" sz="4000" b="1"/>
            </a:b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插件多语言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NDE0N2M3M2ViNzZiMjcxMDJjOGRkMjc5ZDBiZmQwN2IifQ=="/>
  <p:tag name="KSO_WPP_MARK_KEY" val="774c2250-f00d-4f19-9650-dba16a7f70a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2839</Words>
  <Application>WPS 演示</Application>
  <PresentationFormat>宽屏</PresentationFormat>
  <Paragraphs>525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198</cp:revision>
  <dcterms:created xsi:type="dcterms:W3CDTF">2019-06-19T02:08:00Z</dcterms:created>
  <dcterms:modified xsi:type="dcterms:W3CDTF">2022-12-16T15:27:40Z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8B4E8931C9AB4790AC71F916E30986BE</vt:lpwstr>
  </property>
</Properties>
</file>