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3516" r:id="rId5"/>
    <p:sldId id="3564" r:id="rId6"/>
    <p:sldId id="3562" r:id="rId7"/>
    <p:sldId id="3558" r:id="rId8"/>
    <p:sldId id="3560" r:id="rId9"/>
    <p:sldId id="3561" r:id="rId10"/>
    <p:sldId id="3559" r:id="rId11"/>
    <p:sldId id="3563" r:id="rId12"/>
    <p:sldId id="354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60E8C-E4D3-4A7E-B89F-0B7197AED114}" v="10" dt="2024-10-14T04:46:34.367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6308" autoAdjust="0"/>
  </p:normalViewPr>
  <p:slideViewPr>
    <p:cSldViewPr snapToGrid="0">
      <p:cViewPr varScale="1">
        <p:scale>
          <a:sx n="109" d="100"/>
          <a:sy n="109" d="100"/>
        </p:scale>
        <p:origin x="92" y="15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정적인 동작이 동적보다 어렵다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정적 데이터가 더 많음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불균형있는</a:t>
            </a:r>
            <a:r>
              <a:rPr lang="ko-KR" altLang="en-US" dirty="0"/>
              <a:t> 것도 넣어주기</a:t>
            </a: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05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정적인 동작이 동적보다 어렵다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정적 데이터가 더 많음</a:t>
            </a:r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 dirty="0"/>
              <a:t>데이터 </a:t>
            </a:r>
            <a:r>
              <a:rPr lang="ko-KR" altLang="en-US" dirty="0" err="1"/>
              <a:t>불균형있는</a:t>
            </a:r>
            <a:r>
              <a:rPr lang="ko-KR" altLang="en-US" dirty="0"/>
              <a:t> 것도 넣어주기</a:t>
            </a: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290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1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206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01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02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안재영 이성준 이동섭 오승훈 박민혁 박보현 양민석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662EE2-9243-4F16-94A1-ACBB2DD4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5" y="1956470"/>
            <a:ext cx="7332785" cy="3309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DB261-35BA-446E-A0DC-22524EBBEF87}"/>
              </a:ext>
            </a:extLst>
          </p:cNvPr>
          <p:cNvSpPr txBox="1"/>
          <p:nvPr/>
        </p:nvSpPr>
        <p:spPr>
          <a:xfrm>
            <a:off x="1143000" y="5493217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561</a:t>
            </a:r>
            <a:r>
              <a:rPr lang="ko-KR" altLang="en-US" dirty="0"/>
              <a:t>개의 피처</a:t>
            </a:r>
            <a:endParaRPr lang="en-US" altLang="ko-KR" dirty="0"/>
          </a:p>
          <a:p>
            <a:r>
              <a:rPr lang="en-US" altLang="ko-KR" dirty="0"/>
              <a:t>ACTIVITY</a:t>
            </a:r>
            <a:r>
              <a:rPr lang="ko-KR" altLang="en-US" dirty="0"/>
              <a:t>를 </a:t>
            </a:r>
            <a:r>
              <a:rPr lang="en-US" altLang="ko-KR" dirty="0"/>
              <a:t>6</a:t>
            </a:r>
            <a:r>
              <a:rPr lang="ko-KR" altLang="en-US" dirty="0"/>
              <a:t>가지의 동작으로 분류 하는 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C155B-7A1D-47DB-94EE-AC72BBB77CBD}"/>
              </a:ext>
            </a:extLst>
          </p:cNvPr>
          <p:cNvSpPr txBox="1"/>
          <p:nvPr/>
        </p:nvSpPr>
        <p:spPr>
          <a:xfrm>
            <a:off x="315685" y="1391651"/>
            <a:ext cx="6208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스마트폰 센서 데이터 기반 모션 분류</a:t>
            </a:r>
          </a:p>
        </p:txBody>
      </p:sp>
    </p:spTree>
    <p:extLst>
      <p:ext uri="{BB962C8B-B14F-4D97-AF65-F5344CB8AC3E}">
        <p14:creationId xmlns:p14="http://schemas.microsoft.com/office/powerpoint/2010/main" val="20070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전처리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589936" y="4130938"/>
            <a:ext cx="104956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타겟 변수 설정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Activity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예측하고자 하는 종속 변수로 설정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독립 변수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(x)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종속 변수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(y)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buClr>
                <a:schemeClr val="dk1"/>
              </a:buClr>
              <a:buSzPts val="2167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- x: targe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제외한 열 포함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buClr>
                <a:schemeClr val="dk1"/>
              </a:buClr>
              <a:buSzPts val="2167"/>
            </a:pP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y: target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Activity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열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훈련에 사용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훈련 및 검증 데이터 분할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buClr>
                <a:schemeClr val="dk1"/>
              </a:buClr>
              <a:buSzPts val="2167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en-US" altLang="ko-KR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train_test_split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사용하여 데이터의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80%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훈련 데이터로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20%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검증 데이터로 분할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buClr>
                <a:schemeClr val="dk1"/>
              </a:buClr>
              <a:buSzPts val="2167"/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- stratify=y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사용해 클래스 비율을 유지하도록 처리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3">
              <a:buClr>
                <a:schemeClr val="dk1"/>
              </a:buClr>
              <a:buSzPts val="2167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2BE50C-4854-45C8-B856-B6466EE6E747}"/>
              </a:ext>
            </a:extLst>
          </p:cNvPr>
          <p:cNvSpPr/>
          <p:nvPr/>
        </p:nvSpPr>
        <p:spPr>
          <a:xfrm>
            <a:off x="383764" y="1344377"/>
            <a:ext cx="7455260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전처리를 통해 모델 학습에 필요한 형태로 데이터를 준비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6D79EA-31FC-F404-439C-A27D8240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03" y="1715504"/>
            <a:ext cx="5476568" cy="24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8A5451C-AA3B-4EFB-A945-489641EA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5" y="2458257"/>
            <a:ext cx="5661030" cy="3443848"/>
          </a:xfrm>
          <a:prstGeom prst="rect">
            <a:avLst/>
          </a:prstGeom>
        </p:spPr>
      </p:pic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189635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3200" dirty="0">
                <a:ea typeface="나눔스퀘어 Bold" panose="020B0600000101010101" pitchFamily="50" charset="-127"/>
              </a:rPr>
              <a:t>Model 1</a:t>
            </a:r>
            <a:endParaRPr lang="ko-KR" sz="1100" dirty="0"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27911" y="281786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 : 10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6627911" y="3459379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0.001(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기본값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1B99C-1943-4B5A-B5DE-C86F91D5DC0D}"/>
              </a:ext>
            </a:extLst>
          </p:cNvPr>
          <p:cNvSpPr/>
          <p:nvPr/>
        </p:nvSpPr>
        <p:spPr>
          <a:xfrm>
            <a:off x="6627910" y="410089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은닉층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74361B-E4BE-484C-9013-331B91ADF521}"/>
              </a:ext>
            </a:extLst>
          </p:cNvPr>
          <p:cNvSpPr/>
          <p:nvPr/>
        </p:nvSpPr>
        <p:spPr>
          <a:xfrm>
            <a:off x="6627909" y="4742415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0.9252336448598131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07A8-A8F8-4571-B5DD-7B57A2100ACE}"/>
              </a:ext>
            </a:extLst>
          </p:cNvPr>
          <p:cNvSpPr txBox="1"/>
          <p:nvPr/>
        </p:nvSpPr>
        <p:spPr>
          <a:xfrm>
            <a:off x="3265936" y="2067630"/>
            <a:ext cx="90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학습곡선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2CCABE-8E08-4D54-B266-1D9E2297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6" y="2458257"/>
            <a:ext cx="5661030" cy="3513051"/>
          </a:xfrm>
          <a:prstGeom prst="rect">
            <a:avLst/>
          </a:prstGeom>
        </p:spPr>
      </p:pic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189635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3200" dirty="0">
                <a:ea typeface="나눔스퀘어 Bold" panose="020B0600000101010101" pitchFamily="50" charset="-127"/>
              </a:rPr>
              <a:t>Model 2</a:t>
            </a:r>
            <a:endParaRPr lang="ko-KR" sz="1100" dirty="0"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27911" y="281786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 : 30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6627911" y="3459379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0.0001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1B99C-1943-4B5A-B5DE-C86F91D5DC0D}"/>
              </a:ext>
            </a:extLst>
          </p:cNvPr>
          <p:cNvSpPr/>
          <p:nvPr/>
        </p:nvSpPr>
        <p:spPr>
          <a:xfrm>
            <a:off x="6627910" y="410089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은닉층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74361B-E4BE-484C-9013-331B91ADF521}"/>
              </a:ext>
            </a:extLst>
          </p:cNvPr>
          <p:cNvSpPr/>
          <p:nvPr/>
        </p:nvSpPr>
        <p:spPr>
          <a:xfrm>
            <a:off x="6627909" y="4742415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0.9651656754460493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07A8-A8F8-4571-B5DD-7B57A2100ACE}"/>
              </a:ext>
            </a:extLst>
          </p:cNvPr>
          <p:cNvSpPr txBox="1"/>
          <p:nvPr/>
        </p:nvSpPr>
        <p:spPr>
          <a:xfrm>
            <a:off x="3265936" y="2067630"/>
            <a:ext cx="90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학습곡선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00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2CCABE-8E08-4D54-B266-1D9E2297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846" y="2458257"/>
            <a:ext cx="5661029" cy="3513051"/>
          </a:xfrm>
          <a:prstGeom prst="rect">
            <a:avLst/>
          </a:prstGeom>
        </p:spPr>
      </p:pic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1896353" cy="58477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en-US" altLang="ko-KR" sz="3200" dirty="0">
                <a:ea typeface="나눔스퀘어 Bold" panose="020B0600000101010101" pitchFamily="50" charset="-127"/>
              </a:rPr>
              <a:t>Model 3</a:t>
            </a:r>
            <a:endParaRPr lang="ko-KR" sz="1100" dirty="0"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5FD08-4722-48F2-A351-2574278DA45D}"/>
              </a:ext>
            </a:extLst>
          </p:cNvPr>
          <p:cNvSpPr/>
          <p:nvPr/>
        </p:nvSpPr>
        <p:spPr>
          <a:xfrm>
            <a:off x="6627911" y="281786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Epoch : 50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6627911" y="3459379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0.00005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F1B99C-1943-4B5A-B5DE-C86F91D5DC0D}"/>
              </a:ext>
            </a:extLst>
          </p:cNvPr>
          <p:cNvSpPr/>
          <p:nvPr/>
        </p:nvSpPr>
        <p:spPr>
          <a:xfrm>
            <a:off x="6627910" y="410089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은닉층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74361B-E4BE-484C-9013-331B91ADF521}"/>
              </a:ext>
            </a:extLst>
          </p:cNvPr>
          <p:cNvSpPr/>
          <p:nvPr/>
        </p:nvSpPr>
        <p:spPr>
          <a:xfrm>
            <a:off x="6627909" y="4742415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0.9762107051826678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07A8-A8F8-4571-B5DD-7B57A2100ACE}"/>
              </a:ext>
            </a:extLst>
          </p:cNvPr>
          <p:cNvSpPr txBox="1"/>
          <p:nvPr/>
        </p:nvSpPr>
        <p:spPr>
          <a:xfrm>
            <a:off x="3265936" y="2067630"/>
            <a:ext cx="90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학습곡선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39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4.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4461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동작 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1946727" y="5530436"/>
            <a:ext cx="460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0.9568</a:t>
            </a:r>
          </a:p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   : 0.1380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9BB6-45F5-49EB-B6C8-D62CC459010F}"/>
              </a:ext>
            </a:extLst>
          </p:cNvPr>
          <p:cNvSpPr/>
          <p:nvPr/>
        </p:nvSpPr>
        <p:spPr>
          <a:xfrm>
            <a:off x="7424441" y="5530436"/>
            <a:ext cx="460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정확도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0.9984</a:t>
            </a:r>
          </a:p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Loss    : 0.0082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3B0543E-2FA2-4EA3-87C2-9332220B4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34" y="2560487"/>
            <a:ext cx="4265911" cy="2647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950627-C329-4D92-BECB-1D900A141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281" y="2594553"/>
            <a:ext cx="4265911" cy="2647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E37310-C299-47EC-A0D7-5F0F201387E3}"/>
              </a:ext>
            </a:extLst>
          </p:cNvPr>
          <p:cNvSpPr txBox="1"/>
          <p:nvPr/>
        </p:nvSpPr>
        <p:spPr>
          <a:xfrm>
            <a:off x="1864795" y="2175404"/>
            <a:ext cx="2659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ea typeface="나눔스퀘어 Bold" panose="020B0600000101010101" pitchFamily="50" charset="-127"/>
              </a:rPr>
              <a:t>정적 동작 분류 모델 학습곡선</a:t>
            </a:r>
            <a:r>
              <a:rPr lang="ko-KR" alt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92A22-BDE0-4E66-9D45-09E7B8958B7B}"/>
              </a:ext>
            </a:extLst>
          </p:cNvPr>
          <p:cNvSpPr txBox="1"/>
          <p:nvPr/>
        </p:nvSpPr>
        <p:spPr>
          <a:xfrm>
            <a:off x="7216678" y="2175404"/>
            <a:ext cx="2823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ea typeface="나눔스퀘어 Bold" panose="020B0600000101010101" pitchFamily="50" charset="-127"/>
              </a:rPr>
              <a:t>동적 동작 분류 모델 학습곡선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CEDE1-22F1-2935-076A-BFC8FB1331E6}"/>
              </a:ext>
            </a:extLst>
          </p:cNvPr>
          <p:cNvSpPr txBox="1"/>
          <p:nvPr/>
        </p:nvSpPr>
        <p:spPr>
          <a:xfrm>
            <a:off x="315685" y="1516693"/>
            <a:ext cx="1133554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결과 분석</a:t>
            </a:r>
            <a:r>
              <a:rPr lang="en-US" altLang="ko-KR" sz="3200" dirty="0"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정적인 동작 데이터의 특성</a:t>
            </a:r>
            <a:endParaRPr lang="en-US" altLang="ko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en-US" altLang="ko-KR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 </a:t>
            </a:r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정적인 동작은 동적 데이터보다 예측하기 어렵다</a:t>
            </a:r>
            <a:endParaRPr lang="en-US" altLang="ko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즉</a:t>
            </a:r>
            <a:r>
              <a:rPr lang="en-US" altLang="ko-KR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사람의 움직임이 일정하지 않고 변화가 적은 정적인 동작을 예측하는 것은 동적 동작보다 더 어려운 문제라고 생각 </a:t>
            </a:r>
            <a:endParaRPr lang="en-US" altLang="ko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다만</a:t>
            </a:r>
            <a:r>
              <a:rPr lang="en-US" altLang="ko-KR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정적 데이터의 양이 동적 데이터보다 더 많아서 결과가 다소 부정확할 수 있음</a:t>
            </a:r>
            <a:endParaRPr lang="en-US" altLang="ko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모델 성능</a:t>
            </a:r>
            <a:endParaRPr lang="en-US" altLang="ko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모델이 정적인 데이터에 대해 예측하는 성능을 평가하고</a:t>
            </a:r>
            <a:r>
              <a:rPr lang="en-US" altLang="ko-KR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, </a:t>
            </a:r>
            <a:r>
              <a:rPr lang="ko-KR" altLang="en-US" sz="2400" dirty="0">
                <a:latin typeface="NanumSquare" panose="020B0600000101010101" pitchFamily="34" charset="-127"/>
                <a:ea typeface="NanumSquare" panose="020B0600000101010101" pitchFamily="34" charset="-127"/>
              </a:rPr>
              <a:t>다양한 변수들이 예측에 얼마나 중요한지 확인</a:t>
            </a:r>
            <a:endParaRPr lang="en-US" altLang="ko-KR" sz="24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81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19155a25b9ba6d0c3a9e80557f55e4ed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af305ecc6f6aec4a6b4091a46bae8202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4755f7e-2eee-41cd-9fe6-bf774321496a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  <ds:schemaRef ds:uri="cb8fcf1b-9571-4d20-a8ff-81bee2907a75"/>
    <ds:schemaRef ds:uri="e4e13380-6049-4f59-9391-9958b2774ca2"/>
  </ds:schemaRefs>
</ds:datastoreItem>
</file>

<file path=customXml/itemProps3.xml><?xml version="1.0" encoding="utf-8"?>
<ds:datastoreItem xmlns:ds="http://schemas.openxmlformats.org/officeDocument/2006/customXml" ds:itemID="{34676CB0-1328-4A61-BA0A-27E33D7A24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13380-6049-4f59-9391-9958b2774ca2"/>
    <ds:schemaRef ds:uri="cb8fcf1b-9571-4d20-a8ff-81bee2907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331</Words>
  <Application>Microsoft Office PowerPoint</Application>
  <PresentationFormat>와이드스크린</PresentationFormat>
  <Paragraphs>63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NanumSquare</vt:lpstr>
      <vt:lpstr>NanumSquare Bold</vt:lpstr>
      <vt:lpstr>Noto Sans Symbols</vt:lpstr>
      <vt:lpstr>나눔스퀘어 Bold</vt:lpstr>
      <vt:lpstr>Malgun Gothic</vt:lpstr>
      <vt:lpstr>Malgun Gothic</vt:lpstr>
      <vt:lpstr>Arial</vt:lpstr>
      <vt:lpstr>Calibri</vt:lpstr>
      <vt:lpstr>Office 테마</vt:lpstr>
      <vt:lpstr>PowerPoint 프레젠테이션</vt:lpstr>
      <vt:lpstr>1. 데이터 분석</vt:lpstr>
      <vt:lpstr>2. 데이터 전처리</vt:lpstr>
      <vt:lpstr>3. 딥러닝 모델링</vt:lpstr>
      <vt:lpstr>3. 딥러닝 모델링</vt:lpstr>
      <vt:lpstr>3. 딥러닝 모델링</vt:lpstr>
      <vt:lpstr>4. 종합 결과</vt:lpstr>
      <vt:lpstr>3.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양민석</cp:lastModifiedBy>
  <cp:revision>342</cp:revision>
  <dcterms:modified xsi:type="dcterms:W3CDTF">2025-04-15T02:52:59Z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</Properties>
</file>