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74" r:id="rId6"/>
    <p:sldId id="276" r:id="rId7"/>
    <p:sldId id="27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" userDrawn="1">
          <p15:clr>
            <a:srgbClr val="A4A3A4"/>
          </p15:clr>
        </p15:guide>
        <p15:guide id="2" pos="189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FE5"/>
    <a:srgbClr val="EA9210"/>
    <a:srgbClr val="F6BB38"/>
    <a:srgbClr val="02B0FE"/>
    <a:srgbClr val="9FE1FF"/>
    <a:srgbClr val="FF2F2F"/>
    <a:srgbClr val="F9D483"/>
    <a:srgbClr val="F5B221"/>
    <a:srgbClr val="717171"/>
    <a:srgbClr val="01A9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8" autoAdjust="0"/>
    <p:restoredTop sz="94712" autoAdjust="0"/>
  </p:normalViewPr>
  <p:slideViewPr>
    <p:cSldViewPr snapToGrid="0" showGuides="1">
      <p:cViewPr varScale="1">
        <p:scale>
          <a:sx n="108" d="100"/>
          <a:sy n="108" d="100"/>
        </p:scale>
        <p:origin x="-648" y="-78"/>
      </p:cViewPr>
      <p:guideLst>
        <p:guide orient="horz" pos="232"/>
        <p:guide orient="horz" pos="3906"/>
        <p:guide pos="189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8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1FBCF-505D-4BEF-8C2F-65538A16D589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F8044-8B1E-4A1B-930C-8CDF2D635D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91B83ED-394C-4E46-9D54-234391DB6B9E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0249C6B-6AD9-4F23-991A-EA2515A933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15364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0375-322A-4012-97EF-29E59F9A83A3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48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B1E-2BE8-4DD5-BBF2-864F53137FB1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43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7948-E140-4573-A58E-44F85CF6112A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65174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8D38-FC3D-4F4A-BB08-C7C53A0AE7C1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5DD1-D227-44DE-9E27-F52289885C1D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859B-8BA8-4244-9E0A-178DF91DD2B4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160C-646E-4F17-A3BD-5DE28FA3E956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C217-9E13-4384-8738-B2BB8FD1B644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9E0-9033-4AC8-A4B6-48EB0FB0169F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D1DD-C249-4ECA-B5DB-016C352FA3DD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B626-D5C0-4274-9345-E67CCA12396F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F451-875C-4643-AC96-7B69263CD481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7057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68C8-44B9-42A4-9291-EAF774B15B35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468C-13F9-4ED6-9613-950B195C3CCB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B642-B6A9-43B7-8FE6-1B2F91BA4F50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BA0-D77F-49E8-90CB-5062E1184AFD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45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305B-6CE7-4CED-ACA5-AC6ADBEE396F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34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845-82D7-4D93-A4F1-355010B3ACE8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82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810A-809A-462E-89F7-4902FC2955ED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20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52E-B4EA-457E-B071-0EB932834CCA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33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0A-C8C2-4B09-9141-3CF7BAFAFA8C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75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4E1A-BFB6-425C-B3FA-4A8662CA2DA7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9020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368D446-4522-4263-A773-10FB5EE5D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51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2D65569-45A3-490D-BCD0-641234916000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985837" y="-985838"/>
            <a:ext cx="1042988" cy="3014663"/>
          </a:xfrm>
          <a:prstGeom prst="rtTriangle">
            <a:avLst/>
          </a:prstGeom>
          <a:solidFill>
            <a:srgbClr val="019FE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430736"/>
            <a:ext cx="12192000" cy="0"/>
          </a:xfrm>
          <a:prstGeom prst="line">
            <a:avLst/>
          </a:prstGeom>
          <a:ln w="19050">
            <a:solidFill>
              <a:srgbClr val="019C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 descr="https://www.21cnjy.com/static/v4/images/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550934" y="6446003"/>
            <a:ext cx="1552401" cy="37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6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481A-4CE4-486D-9391-8DBC7172C77D}" type="datetime1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9EC0-E8F8-4444-BD73-4341772FC1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73308"/>
            <a:ext cx="12192000" cy="23310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9818" y="2682568"/>
            <a:ext cx="537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600" b="1" dirty="0" smtClean="0">
                <a:solidFill>
                  <a:srgbClr val="0297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双主多从复制原理及实现</a:t>
            </a:r>
            <a:endParaRPr lang="en-US" altLang="zh-CN" sz="3600" b="1" dirty="0" smtClean="0">
              <a:solidFill>
                <a:srgbClr val="0297D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88647" y="5153532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79594" y="5644912"/>
            <a:ext cx="123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46910" y="4689312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周述兵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0286" y="5135425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技术开发部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64606" y="5653965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二一教育股份有限公司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260458" y="4834580"/>
            <a:ext cx="80500" cy="1061007"/>
            <a:chOff x="7260458" y="4834580"/>
            <a:chExt cx="80500" cy="1061007"/>
          </a:xfrm>
          <a:solidFill>
            <a:schemeClr val="tx1"/>
          </a:solidFill>
        </p:grpSpPr>
        <p:sp>
          <p:nvSpPr>
            <p:cNvPr id="17" name="椭圆 16"/>
            <p:cNvSpPr/>
            <p:nvPr/>
          </p:nvSpPr>
          <p:spPr>
            <a:xfrm>
              <a:off x="7260458" y="4834580"/>
              <a:ext cx="80500" cy="805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260458" y="5815087"/>
              <a:ext cx="80500" cy="805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260458" y="5326366"/>
              <a:ext cx="80500" cy="805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pic>
        <p:nvPicPr>
          <p:cNvPr id="18436" name="Picture 4" descr="https://images-cn.ssl-images-amazon.com/images/I/51KtRxzqRcL._SX379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1981" y="1406695"/>
            <a:ext cx="2995031" cy="3922627"/>
          </a:xfrm>
          <a:prstGeom prst="rect">
            <a:avLst/>
          </a:prstGeom>
          <a:noFill/>
        </p:spPr>
      </p:pic>
      <p:sp>
        <p:nvSpPr>
          <p:cNvPr id="25" name="文本框 11"/>
          <p:cNvSpPr txBox="1"/>
          <p:nvPr/>
        </p:nvSpPr>
        <p:spPr>
          <a:xfrm>
            <a:off x="7378086" y="4690298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5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880315" y="0"/>
            <a:ext cx="10311684" cy="901521"/>
            <a:chOff x="1880315" y="0"/>
            <a:chExt cx="10311684" cy="901521"/>
          </a:xfrm>
        </p:grpSpPr>
        <p:sp>
          <p:nvSpPr>
            <p:cNvPr id="47" name="矩形 2"/>
            <p:cNvSpPr/>
            <p:nvPr/>
          </p:nvSpPr>
          <p:spPr>
            <a:xfrm>
              <a:off x="1880315" y="0"/>
              <a:ext cx="10311684" cy="901521"/>
            </a:xfrm>
            <a:custGeom>
              <a:avLst/>
              <a:gdLst>
                <a:gd name="connsiteX0" fmla="*/ 0 w 9165465"/>
                <a:gd name="connsiteY0" fmla="*/ 0 h 901521"/>
                <a:gd name="connsiteX1" fmla="*/ 9165465 w 9165465"/>
                <a:gd name="connsiteY1" fmla="*/ 0 h 901521"/>
                <a:gd name="connsiteX2" fmla="*/ 9165465 w 9165465"/>
                <a:gd name="connsiteY2" fmla="*/ 901521 h 901521"/>
                <a:gd name="connsiteX3" fmla="*/ 0 w 9165465"/>
                <a:gd name="connsiteY3" fmla="*/ 901521 h 901521"/>
                <a:gd name="connsiteX4" fmla="*/ 0 w 9165465"/>
                <a:gd name="connsiteY4" fmla="*/ 0 h 901521"/>
                <a:gd name="connsiteX0" fmla="*/ 1146219 w 10311684"/>
                <a:gd name="connsiteY0" fmla="*/ 0 h 901521"/>
                <a:gd name="connsiteX1" fmla="*/ 10311684 w 10311684"/>
                <a:gd name="connsiteY1" fmla="*/ 0 h 901521"/>
                <a:gd name="connsiteX2" fmla="*/ 10311684 w 10311684"/>
                <a:gd name="connsiteY2" fmla="*/ 901521 h 901521"/>
                <a:gd name="connsiteX3" fmla="*/ 0 w 10311684"/>
                <a:gd name="connsiteY3" fmla="*/ 875764 h 901521"/>
                <a:gd name="connsiteX4" fmla="*/ 1146219 w 10311684"/>
                <a:gd name="connsiteY4" fmla="*/ 0 h 90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684" h="901521">
                  <a:moveTo>
                    <a:pt x="1146219" y="0"/>
                  </a:moveTo>
                  <a:lnTo>
                    <a:pt x="10311684" y="0"/>
                  </a:lnTo>
                  <a:lnTo>
                    <a:pt x="10311684" y="901521"/>
                  </a:lnTo>
                  <a:lnTo>
                    <a:pt x="0" y="875764"/>
                  </a:lnTo>
                  <a:lnTo>
                    <a:pt x="1146219" y="0"/>
                  </a:lnTo>
                  <a:close/>
                </a:path>
              </a:pathLst>
            </a:custGeom>
            <a:solidFill>
              <a:srgbClr val="019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384924" y="0"/>
              <a:ext cx="437882" cy="901521"/>
            </a:xfrm>
            <a:prstGeom prst="rect">
              <a:avLst/>
            </a:prstGeom>
            <a:solidFill>
              <a:srgbClr val="F5B2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994211" y="99583"/>
              <a:ext cx="3815883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为什么需要主从复制？</a:t>
              </a:r>
              <a:endParaRPr lang="zh-CN" altLang="en-US" sz="4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58842" y="1828801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6392" y="2551546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7196" y="205513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读写分离，使数据库能支撑更大的并发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73801" y="277787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数据库热备份，搭建高可用故障时及时切换数据库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73944" y="3219967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1353" y="344629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负载均衡，用于集群单点故障或者故障切换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99602" y="3924600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7011" y="4150930"/>
            <a:ext cx="825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高可用性和数据容错，数据库自带的监控和检测，检测主库工作自动切换备用库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26761" y="4657893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4170" y="488422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数据分布，多数据中心，数据分布和同步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03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  <p:bldP spid="3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80315" y="0"/>
            <a:ext cx="10382451" cy="901521"/>
            <a:chOff x="1880315" y="0"/>
            <a:chExt cx="10382451" cy="901521"/>
          </a:xfrm>
        </p:grpSpPr>
        <p:sp>
          <p:nvSpPr>
            <p:cNvPr id="4" name="矩形 2"/>
            <p:cNvSpPr/>
            <p:nvPr/>
          </p:nvSpPr>
          <p:spPr>
            <a:xfrm>
              <a:off x="1880315" y="0"/>
              <a:ext cx="10311684" cy="901521"/>
            </a:xfrm>
            <a:custGeom>
              <a:avLst/>
              <a:gdLst>
                <a:gd name="connsiteX0" fmla="*/ 0 w 9165465"/>
                <a:gd name="connsiteY0" fmla="*/ 0 h 901521"/>
                <a:gd name="connsiteX1" fmla="*/ 9165465 w 9165465"/>
                <a:gd name="connsiteY1" fmla="*/ 0 h 901521"/>
                <a:gd name="connsiteX2" fmla="*/ 9165465 w 9165465"/>
                <a:gd name="connsiteY2" fmla="*/ 901521 h 901521"/>
                <a:gd name="connsiteX3" fmla="*/ 0 w 9165465"/>
                <a:gd name="connsiteY3" fmla="*/ 901521 h 901521"/>
                <a:gd name="connsiteX4" fmla="*/ 0 w 9165465"/>
                <a:gd name="connsiteY4" fmla="*/ 0 h 901521"/>
                <a:gd name="connsiteX0" fmla="*/ 1146219 w 10311684"/>
                <a:gd name="connsiteY0" fmla="*/ 0 h 901521"/>
                <a:gd name="connsiteX1" fmla="*/ 10311684 w 10311684"/>
                <a:gd name="connsiteY1" fmla="*/ 0 h 901521"/>
                <a:gd name="connsiteX2" fmla="*/ 10311684 w 10311684"/>
                <a:gd name="connsiteY2" fmla="*/ 901521 h 901521"/>
                <a:gd name="connsiteX3" fmla="*/ 0 w 10311684"/>
                <a:gd name="connsiteY3" fmla="*/ 875764 h 901521"/>
                <a:gd name="connsiteX4" fmla="*/ 1146219 w 10311684"/>
                <a:gd name="connsiteY4" fmla="*/ 0 h 90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684" h="901521">
                  <a:moveTo>
                    <a:pt x="1146219" y="0"/>
                  </a:moveTo>
                  <a:lnTo>
                    <a:pt x="10311684" y="0"/>
                  </a:lnTo>
                  <a:lnTo>
                    <a:pt x="10311684" y="901521"/>
                  </a:lnTo>
                  <a:lnTo>
                    <a:pt x="0" y="875764"/>
                  </a:lnTo>
                  <a:lnTo>
                    <a:pt x="1146219" y="0"/>
                  </a:lnTo>
                  <a:close/>
                </a:path>
              </a:pathLst>
            </a:custGeom>
            <a:solidFill>
              <a:srgbClr val="019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384924" y="0"/>
              <a:ext cx="437882" cy="901521"/>
            </a:xfrm>
            <a:prstGeom prst="rect">
              <a:avLst/>
            </a:prstGeom>
            <a:solidFill>
              <a:srgbClr val="F5B2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158957" y="103032"/>
              <a:ext cx="310380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主从复制原理</a:t>
              </a:r>
              <a:endParaRPr lang="zh-CN" altLang="en-US" sz="4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934894" y="397702"/>
            <a:ext cx="477656" cy="393300"/>
            <a:chOff x="8146929" y="755680"/>
            <a:chExt cx="477656" cy="393300"/>
          </a:xfrm>
          <a:solidFill>
            <a:srgbClr val="019FE5"/>
          </a:solidFill>
        </p:grpSpPr>
        <p:sp>
          <p:nvSpPr>
            <p:cNvPr id="39" name="Rectangle 135"/>
            <p:cNvSpPr>
              <a:spLocks noChangeArrowheads="1"/>
            </p:cNvSpPr>
            <p:nvPr/>
          </p:nvSpPr>
          <p:spPr bwMode="auto">
            <a:xfrm>
              <a:off x="8146929" y="755680"/>
              <a:ext cx="477656" cy="393300"/>
            </a:xfrm>
            <a:prstGeom prst="rect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0" name="Line 136"/>
            <p:cNvSpPr>
              <a:spLocks noChangeShapeType="1"/>
            </p:cNvSpPr>
            <p:nvPr/>
          </p:nvSpPr>
          <p:spPr bwMode="auto">
            <a:xfrm>
              <a:off x="8146929" y="838941"/>
              <a:ext cx="477656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1" name="Line 137"/>
            <p:cNvSpPr>
              <a:spLocks noChangeShapeType="1"/>
            </p:cNvSpPr>
            <p:nvPr/>
          </p:nvSpPr>
          <p:spPr bwMode="auto">
            <a:xfrm>
              <a:off x="818856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2" name="Line 138"/>
            <p:cNvSpPr>
              <a:spLocks noChangeShapeType="1"/>
            </p:cNvSpPr>
            <p:nvPr/>
          </p:nvSpPr>
          <p:spPr bwMode="auto">
            <a:xfrm>
              <a:off x="823019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3" name="Line 139"/>
            <p:cNvSpPr>
              <a:spLocks noChangeShapeType="1"/>
            </p:cNvSpPr>
            <p:nvPr/>
          </p:nvSpPr>
          <p:spPr bwMode="auto">
            <a:xfrm>
              <a:off x="8271821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4" name="Oval 140"/>
            <p:cNvSpPr>
              <a:spLocks noChangeArrowheads="1"/>
            </p:cNvSpPr>
            <p:nvPr/>
          </p:nvSpPr>
          <p:spPr bwMode="auto">
            <a:xfrm>
              <a:off x="8230190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5" name="Oval 141"/>
            <p:cNvSpPr>
              <a:spLocks noChangeArrowheads="1"/>
            </p:cNvSpPr>
            <p:nvPr/>
          </p:nvSpPr>
          <p:spPr bwMode="auto">
            <a:xfrm>
              <a:off x="8478878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auto">
            <a:xfrm>
              <a:off x="8355082" y="1025183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8375897" y="900292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8251006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8499694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6089" y="2414724"/>
            <a:ext cx="5494408" cy="344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439501" y="1195058"/>
            <a:ext cx="957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将改变记录到二进制日志</a:t>
            </a:r>
            <a:r>
              <a:rPr lang="en-US" altLang="zh-CN" dirty="0" smtClean="0"/>
              <a:t>(binary log)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这些记录叫做二进制日志事件，</a:t>
            </a:r>
            <a:r>
              <a:rPr lang="en-US" altLang="zh-CN" dirty="0" smtClean="0"/>
              <a:t>binary log events)</a:t>
            </a:r>
          </a:p>
          <a:p>
            <a:r>
              <a:rPr lang="en-US" altLang="zh-CN" dirty="0" smtClean="0"/>
              <a:t>slave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binary log events</a:t>
            </a:r>
            <a:r>
              <a:rPr lang="zh-CN" altLang="en-US" dirty="0" smtClean="0"/>
              <a:t>拷贝到它的中继日志</a:t>
            </a:r>
            <a:r>
              <a:rPr lang="en-US" altLang="zh-CN" dirty="0" smtClean="0"/>
              <a:t>(relay log)</a:t>
            </a:r>
            <a:r>
              <a:rPr lang="zh-CN" altLang="en-US" dirty="0" smtClean="0"/>
              <a:t> 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slave</a:t>
            </a:r>
            <a:r>
              <a:rPr lang="zh-CN" altLang="en-US" dirty="0" smtClean="0"/>
              <a:t>重做中继日志中的事件，将改变反映它自己的数据。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017" y="2512052"/>
            <a:ext cx="4607306" cy="313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029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880315" y="0"/>
            <a:ext cx="10382451" cy="901521"/>
            <a:chOff x="1880315" y="0"/>
            <a:chExt cx="10382451" cy="901521"/>
          </a:xfrm>
        </p:grpSpPr>
        <p:sp>
          <p:nvSpPr>
            <p:cNvPr id="4" name="矩形 2"/>
            <p:cNvSpPr/>
            <p:nvPr/>
          </p:nvSpPr>
          <p:spPr>
            <a:xfrm>
              <a:off x="1880315" y="0"/>
              <a:ext cx="10311684" cy="901521"/>
            </a:xfrm>
            <a:custGeom>
              <a:avLst/>
              <a:gdLst>
                <a:gd name="connsiteX0" fmla="*/ 0 w 9165465"/>
                <a:gd name="connsiteY0" fmla="*/ 0 h 901521"/>
                <a:gd name="connsiteX1" fmla="*/ 9165465 w 9165465"/>
                <a:gd name="connsiteY1" fmla="*/ 0 h 901521"/>
                <a:gd name="connsiteX2" fmla="*/ 9165465 w 9165465"/>
                <a:gd name="connsiteY2" fmla="*/ 901521 h 901521"/>
                <a:gd name="connsiteX3" fmla="*/ 0 w 9165465"/>
                <a:gd name="connsiteY3" fmla="*/ 901521 h 901521"/>
                <a:gd name="connsiteX4" fmla="*/ 0 w 9165465"/>
                <a:gd name="connsiteY4" fmla="*/ 0 h 901521"/>
                <a:gd name="connsiteX0" fmla="*/ 1146219 w 10311684"/>
                <a:gd name="connsiteY0" fmla="*/ 0 h 901521"/>
                <a:gd name="connsiteX1" fmla="*/ 10311684 w 10311684"/>
                <a:gd name="connsiteY1" fmla="*/ 0 h 901521"/>
                <a:gd name="connsiteX2" fmla="*/ 10311684 w 10311684"/>
                <a:gd name="connsiteY2" fmla="*/ 901521 h 901521"/>
                <a:gd name="connsiteX3" fmla="*/ 0 w 10311684"/>
                <a:gd name="connsiteY3" fmla="*/ 875764 h 901521"/>
                <a:gd name="connsiteX4" fmla="*/ 1146219 w 10311684"/>
                <a:gd name="connsiteY4" fmla="*/ 0 h 90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684" h="901521">
                  <a:moveTo>
                    <a:pt x="1146219" y="0"/>
                  </a:moveTo>
                  <a:lnTo>
                    <a:pt x="10311684" y="0"/>
                  </a:lnTo>
                  <a:lnTo>
                    <a:pt x="10311684" y="901521"/>
                  </a:lnTo>
                  <a:lnTo>
                    <a:pt x="0" y="875764"/>
                  </a:lnTo>
                  <a:lnTo>
                    <a:pt x="1146219" y="0"/>
                  </a:lnTo>
                  <a:close/>
                </a:path>
              </a:pathLst>
            </a:custGeom>
            <a:solidFill>
              <a:srgbClr val="019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384924" y="0"/>
              <a:ext cx="437882" cy="901521"/>
            </a:xfrm>
            <a:prstGeom prst="rect">
              <a:avLst/>
            </a:prstGeom>
            <a:solidFill>
              <a:srgbClr val="F5B2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158957" y="103032"/>
              <a:ext cx="310380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主从复制搭建</a:t>
              </a:r>
              <a:endParaRPr lang="zh-CN" altLang="en-US" sz="4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7934894" y="397702"/>
            <a:ext cx="477656" cy="393300"/>
            <a:chOff x="8146929" y="755680"/>
            <a:chExt cx="477656" cy="393300"/>
          </a:xfrm>
          <a:solidFill>
            <a:srgbClr val="019FE5"/>
          </a:solidFill>
        </p:grpSpPr>
        <p:sp>
          <p:nvSpPr>
            <p:cNvPr id="39" name="Rectangle 135"/>
            <p:cNvSpPr>
              <a:spLocks noChangeArrowheads="1"/>
            </p:cNvSpPr>
            <p:nvPr/>
          </p:nvSpPr>
          <p:spPr bwMode="auto">
            <a:xfrm>
              <a:off x="8146929" y="755680"/>
              <a:ext cx="477656" cy="393300"/>
            </a:xfrm>
            <a:prstGeom prst="rect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0" name="Line 136"/>
            <p:cNvSpPr>
              <a:spLocks noChangeShapeType="1"/>
            </p:cNvSpPr>
            <p:nvPr/>
          </p:nvSpPr>
          <p:spPr bwMode="auto">
            <a:xfrm>
              <a:off x="8146929" y="838941"/>
              <a:ext cx="477656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1" name="Line 137"/>
            <p:cNvSpPr>
              <a:spLocks noChangeShapeType="1"/>
            </p:cNvSpPr>
            <p:nvPr/>
          </p:nvSpPr>
          <p:spPr bwMode="auto">
            <a:xfrm>
              <a:off x="818856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2" name="Line 138"/>
            <p:cNvSpPr>
              <a:spLocks noChangeShapeType="1"/>
            </p:cNvSpPr>
            <p:nvPr/>
          </p:nvSpPr>
          <p:spPr bwMode="auto">
            <a:xfrm>
              <a:off x="823019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3" name="Line 139"/>
            <p:cNvSpPr>
              <a:spLocks noChangeShapeType="1"/>
            </p:cNvSpPr>
            <p:nvPr/>
          </p:nvSpPr>
          <p:spPr bwMode="auto">
            <a:xfrm>
              <a:off x="8271821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4" name="Oval 140"/>
            <p:cNvSpPr>
              <a:spLocks noChangeArrowheads="1"/>
            </p:cNvSpPr>
            <p:nvPr/>
          </p:nvSpPr>
          <p:spPr bwMode="auto">
            <a:xfrm>
              <a:off x="8230190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5" name="Oval 141"/>
            <p:cNvSpPr>
              <a:spLocks noChangeArrowheads="1"/>
            </p:cNvSpPr>
            <p:nvPr/>
          </p:nvSpPr>
          <p:spPr bwMode="auto">
            <a:xfrm>
              <a:off x="8478878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auto">
            <a:xfrm>
              <a:off x="8355082" y="1025183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8375897" y="900292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8251006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8499694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58842" y="1277433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7196" y="1503769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Freebsd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Mariadb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99720" y="1810081"/>
            <a:ext cx="473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Freebsd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软件目录 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/ports/databases/mariadb101-server/</a:t>
            </a:r>
          </a:p>
          <a:p>
            <a:r>
              <a:rPr lang="en-US" altLang="zh-CN" sz="1400" dirty="0" smtClean="0"/>
              <a:t>make </a:t>
            </a:r>
            <a:r>
              <a:rPr lang="zh-CN" altLang="en-US" sz="1400" dirty="0" smtClean="0"/>
              <a:t>命令进行安装</a:t>
            </a:r>
            <a:r>
              <a:rPr lang="en-US" altLang="zh-CN" sz="1400" dirty="0" smtClean="0"/>
              <a:t>,  /etc/</a:t>
            </a:r>
            <a:r>
              <a:rPr lang="en-US" altLang="zh-CN" sz="1400" dirty="0" err="1" smtClean="0"/>
              <a:t>rc.conf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可配置多实例和开机自启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00960" y="391744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my.cnf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3484" y="4287126"/>
            <a:ext cx="49071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1. </a:t>
            </a:r>
            <a:r>
              <a:rPr lang="zh-CN" altLang="en-US" sz="900" dirty="0" smtClean="0"/>
              <a:t>主库</a:t>
            </a:r>
            <a:endParaRPr lang="en-US" altLang="zh-CN" sz="900" dirty="0" smtClean="0"/>
          </a:p>
          <a:p>
            <a:r>
              <a:rPr lang="en-US" altLang="zh-CN" sz="900" dirty="0" smtClean="0"/>
              <a:t>server-id  = 1;   //</a:t>
            </a:r>
            <a:r>
              <a:rPr lang="zh-CN" altLang="en-US" sz="900" dirty="0" smtClean="0"/>
              <a:t>唯一</a:t>
            </a:r>
            <a:r>
              <a:rPr lang="en-US" altLang="zh-CN" sz="900" dirty="0" smtClean="0"/>
              <a:t>ID</a:t>
            </a:r>
          </a:p>
          <a:p>
            <a:r>
              <a:rPr lang="en-US" altLang="zh-CN" sz="900" dirty="0" smtClean="0"/>
              <a:t>log-bin = </a:t>
            </a:r>
            <a:r>
              <a:rPr lang="en-US" altLang="zh-CN" sz="900" dirty="0" err="1" smtClean="0"/>
              <a:t>mysql</a:t>
            </a:r>
            <a:r>
              <a:rPr lang="en-US" altLang="zh-CN" sz="900" dirty="0" smtClean="0"/>
              <a:t>-bin; //</a:t>
            </a:r>
            <a:r>
              <a:rPr lang="zh-CN" altLang="en-US" sz="900" dirty="0" smtClean="0"/>
              <a:t>日志文件</a:t>
            </a:r>
            <a:endParaRPr lang="en-US" altLang="zh-CN" sz="900" dirty="0" smtClean="0"/>
          </a:p>
          <a:p>
            <a:r>
              <a:rPr lang="en-US" altLang="zh-CN" sz="900" dirty="0" err="1" smtClean="0"/>
              <a:t>binlog</a:t>
            </a:r>
            <a:r>
              <a:rPr lang="en-US" altLang="zh-CN" sz="900" dirty="0" smtClean="0"/>
              <a:t>-ignore-db=</a:t>
            </a:r>
            <a:r>
              <a:rPr lang="en-US" altLang="zh-CN" sz="900" dirty="0" err="1" smtClean="0"/>
              <a:t>mysql</a:t>
            </a:r>
            <a:r>
              <a:rPr lang="en-US" altLang="zh-CN" sz="900" dirty="0" smtClean="0"/>
              <a:t> //</a:t>
            </a:r>
            <a:r>
              <a:rPr lang="zh-CN" altLang="en-US" sz="900" dirty="0" smtClean="0"/>
              <a:t>可配置忽略</a:t>
            </a:r>
            <a:r>
              <a:rPr lang="en-US" altLang="zh-CN" sz="900" dirty="0" err="1" smtClean="0"/>
              <a:t>mysql</a:t>
            </a:r>
            <a:r>
              <a:rPr lang="zh-CN" altLang="en-US" sz="900" dirty="0" smtClean="0"/>
              <a:t>写日志</a:t>
            </a:r>
            <a:endParaRPr lang="en-US" altLang="zh-CN" sz="900" dirty="0" smtClean="0"/>
          </a:p>
          <a:p>
            <a:r>
              <a:rPr lang="en-US" altLang="zh-CN" sz="900" dirty="0" err="1" smtClean="0"/>
              <a:t>binlog_format</a:t>
            </a:r>
            <a:r>
              <a:rPr lang="en-US" altLang="zh-CN" sz="900" dirty="0" smtClean="0"/>
              <a:t>=MIXED  //</a:t>
            </a:r>
            <a:r>
              <a:rPr lang="zh-CN" altLang="en-US" sz="900" dirty="0" smtClean="0"/>
              <a:t>配置日志格式  </a:t>
            </a:r>
            <a:r>
              <a:rPr lang="en-US" altLang="zh-CN" sz="900" dirty="0" err="1" smtClean="0"/>
              <a:t>ROW|Statement</a:t>
            </a:r>
            <a:r>
              <a:rPr lang="en-US" altLang="zh-CN" sz="900" dirty="0" smtClean="0"/>
              <a:t> </a:t>
            </a:r>
          </a:p>
          <a:p>
            <a:r>
              <a:rPr lang="en-US" altLang="zh-CN" sz="900" dirty="0" err="1" smtClean="0"/>
              <a:t>expire_logs_days</a:t>
            </a:r>
            <a:r>
              <a:rPr lang="en-US" altLang="zh-CN" sz="900" dirty="0" smtClean="0"/>
              <a:t>=15 //</a:t>
            </a:r>
            <a:r>
              <a:rPr lang="zh-CN" altLang="en-US" sz="900" dirty="0" smtClean="0"/>
              <a:t>清理过期日志</a:t>
            </a:r>
            <a:endParaRPr lang="en-US" altLang="zh-CN" sz="900" dirty="0" smtClean="0"/>
          </a:p>
          <a:p>
            <a:r>
              <a:rPr lang="en-US" altLang="zh-CN" sz="900" dirty="0" err="1" smtClean="0"/>
              <a:t>max_binlog_size</a:t>
            </a:r>
            <a:r>
              <a:rPr lang="en-US" altLang="zh-CN" sz="900" dirty="0" smtClean="0"/>
              <a:t>=512m //</a:t>
            </a:r>
            <a:r>
              <a:rPr lang="zh-CN" altLang="en-US" sz="900" dirty="0" smtClean="0"/>
              <a:t>日志文件大小</a:t>
            </a:r>
            <a:endParaRPr lang="en-US" altLang="zh-CN" sz="900" dirty="0" smtClean="0"/>
          </a:p>
          <a:p>
            <a:r>
              <a:rPr lang="en-US" altLang="zh-CN" sz="900" dirty="0" err="1" smtClean="0"/>
              <a:t>binlog_cache_size</a:t>
            </a:r>
            <a:r>
              <a:rPr lang="en-US" altLang="zh-CN" sz="900" dirty="0" smtClean="0"/>
              <a:t>=8m //</a:t>
            </a:r>
            <a:r>
              <a:rPr lang="zh-CN" altLang="en-US" sz="900" dirty="0" smtClean="0"/>
              <a:t>日志缓存大小</a:t>
            </a:r>
            <a:endParaRPr lang="en-US" altLang="zh-CN" sz="900" dirty="0" smtClean="0"/>
          </a:p>
          <a:p>
            <a:r>
              <a:rPr lang="en-US" altLang="zh-CN" sz="900" dirty="0" err="1" smtClean="0"/>
              <a:t>auto_increment_increment</a:t>
            </a:r>
            <a:r>
              <a:rPr lang="en-US" altLang="zh-CN" sz="900" dirty="0" smtClean="0"/>
              <a:t>=1 //</a:t>
            </a:r>
            <a:r>
              <a:rPr lang="zh-CN" altLang="en-US" sz="900" dirty="0" smtClean="0"/>
              <a:t>自增值</a:t>
            </a:r>
            <a:endParaRPr lang="en-US" altLang="zh-CN" sz="900" dirty="0" smtClean="0"/>
          </a:p>
          <a:p>
            <a:r>
              <a:rPr lang="en-US" altLang="zh-CN" sz="900" dirty="0" err="1" smtClean="0"/>
              <a:t>auto_increment_offset</a:t>
            </a:r>
            <a:r>
              <a:rPr lang="en-US" altLang="zh-CN" sz="900" dirty="0" smtClean="0"/>
              <a:t>=1  //</a:t>
            </a:r>
            <a:r>
              <a:rPr lang="zh-CN" altLang="en-US" sz="900" dirty="0" smtClean="0"/>
              <a:t>相当于初始值</a:t>
            </a:r>
            <a:endParaRPr lang="en-US" altLang="zh-CN" sz="900" dirty="0" smtClean="0"/>
          </a:p>
          <a:p>
            <a:r>
              <a:rPr lang="en-US" altLang="zh-CN" sz="900" dirty="0" smtClean="0"/>
              <a:t> ….  </a:t>
            </a:r>
          </a:p>
          <a:p>
            <a:r>
              <a:rPr lang="en-US" altLang="zh-CN" sz="900" dirty="0" smtClean="0"/>
              <a:t>2.</a:t>
            </a:r>
            <a:r>
              <a:rPr lang="zh-CN" altLang="en-US" sz="900" dirty="0" smtClean="0"/>
              <a:t>从库</a:t>
            </a:r>
            <a:endParaRPr lang="en-US" altLang="zh-CN" sz="900" dirty="0" smtClean="0"/>
          </a:p>
          <a:p>
            <a:r>
              <a:rPr lang="en-US" altLang="zh-CN" sz="900" dirty="0" smtClean="0"/>
              <a:t>s</a:t>
            </a:r>
            <a:r>
              <a:rPr lang="en-US" altLang="zh-CN" sz="900" dirty="0" smtClean="0"/>
              <a:t>erver-id = 2;</a:t>
            </a:r>
          </a:p>
          <a:p>
            <a:r>
              <a:rPr lang="en-US" altLang="zh-CN" sz="900" dirty="0" err="1" smtClean="0"/>
              <a:t>slave_skip_errors</a:t>
            </a:r>
            <a:r>
              <a:rPr lang="en-US" altLang="zh-CN" sz="900" dirty="0" smtClean="0"/>
              <a:t>=1032,1062,1091,1396; //1032</a:t>
            </a:r>
            <a:r>
              <a:rPr lang="zh-CN" altLang="en-US" sz="900" dirty="0" smtClean="0"/>
              <a:t>删除错误</a:t>
            </a:r>
            <a:r>
              <a:rPr lang="en-US" altLang="zh-CN" sz="900" dirty="0" smtClean="0"/>
              <a:t>,</a:t>
            </a:r>
            <a:r>
              <a:rPr lang="en-US" altLang="zh-CN" sz="900" dirty="0" smtClean="0"/>
              <a:t> </a:t>
            </a:r>
            <a:r>
              <a:rPr lang="en-US" altLang="zh-CN" sz="900" dirty="0" smtClean="0"/>
              <a:t>1091=DROP</a:t>
            </a:r>
            <a:r>
              <a:rPr lang="zh-CN" altLang="en-US" sz="900" dirty="0" smtClean="0"/>
              <a:t>错误</a:t>
            </a:r>
            <a:r>
              <a:rPr lang="en-US" altLang="zh-CN" sz="900" dirty="0" smtClean="0"/>
              <a:t>,</a:t>
            </a:r>
            <a:r>
              <a:rPr lang="en-US" altLang="zh-CN" sz="900" dirty="0" smtClean="0"/>
              <a:t> </a:t>
            </a:r>
            <a:r>
              <a:rPr lang="en-US" altLang="zh-CN" sz="900" dirty="0" smtClean="0"/>
              <a:t>1396=</a:t>
            </a:r>
            <a:r>
              <a:rPr lang="zh-CN" altLang="en-US" sz="900" dirty="0" smtClean="0"/>
              <a:t>创建用户失败</a:t>
            </a:r>
            <a:endParaRPr lang="en-US" altLang="zh-CN" sz="9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148288" y="3700160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95100" y="23905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数据库备份与恢复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37624" y="2760203"/>
            <a:ext cx="59202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备份导出</a:t>
            </a:r>
            <a:endParaRPr lang="en-US" altLang="zh-CN" sz="1400" dirty="0" smtClean="0"/>
          </a:p>
          <a:p>
            <a:r>
              <a:rPr lang="en-US" altLang="zh-CN" sz="900" dirty="0" smtClean="0"/>
              <a:t>         </a:t>
            </a:r>
            <a:r>
              <a:rPr lang="en-US" altLang="zh-CN" sz="900" dirty="0" err="1" smtClean="0"/>
              <a:t>innobackupex</a:t>
            </a:r>
            <a:r>
              <a:rPr lang="en-US" altLang="zh-CN" sz="900" dirty="0" smtClean="0"/>
              <a:t> --user=root --password</a:t>
            </a:r>
            <a:r>
              <a:rPr lang="en-US" altLang="zh-CN" sz="900" dirty="0" smtClean="0"/>
              <a:t>= </a:t>
            </a:r>
            <a:r>
              <a:rPr lang="en-US" altLang="zh-CN" sz="900" dirty="0" smtClean="0"/>
              <a:t>--host=127.0.0.1 --</a:t>
            </a:r>
            <a:r>
              <a:rPr lang="en-US" altLang="zh-CN" sz="900" dirty="0" smtClean="0"/>
              <a:t>port=3306 ./backup       </a:t>
            </a:r>
            <a:r>
              <a:rPr lang="en-US" altLang="zh-CN" sz="900" dirty="0" smtClean="0">
                <a:solidFill>
                  <a:srgbClr val="00B050"/>
                </a:solidFill>
              </a:rPr>
              <a:t>(PS: </a:t>
            </a:r>
            <a:r>
              <a:rPr lang="en-US" altLang="zh-CN" sz="900" dirty="0" smtClean="0">
                <a:solidFill>
                  <a:srgbClr val="00B050"/>
                </a:solidFill>
              </a:rPr>
              <a:t>--safe-slave-backup </a:t>
            </a:r>
            <a:r>
              <a:rPr lang="en-US" altLang="zh-CN" sz="900" dirty="0" smtClean="0">
                <a:solidFill>
                  <a:srgbClr val="00B050"/>
                </a:solidFill>
              </a:rPr>
              <a:t>//</a:t>
            </a:r>
            <a:r>
              <a:rPr lang="zh-CN" altLang="en-US" sz="900" dirty="0" smtClean="0">
                <a:solidFill>
                  <a:srgbClr val="00B050"/>
                </a:solidFill>
              </a:rPr>
              <a:t>从</a:t>
            </a:r>
            <a:r>
              <a:rPr lang="zh-CN" altLang="en-US" sz="900" dirty="0" smtClean="0">
                <a:solidFill>
                  <a:srgbClr val="00B050"/>
                </a:solidFill>
              </a:rPr>
              <a:t>库备份</a:t>
            </a:r>
            <a:r>
              <a:rPr lang="en-US" altLang="zh-CN" sz="900" dirty="0" smtClean="0">
                <a:solidFill>
                  <a:srgbClr val="00B050"/>
                </a:solidFill>
              </a:rPr>
              <a:t>)</a:t>
            </a:r>
            <a:endParaRPr lang="en-US" altLang="zh-CN" sz="900" dirty="0" smtClean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428" y="2173237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9352" y="3220323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恢复导入</a:t>
            </a:r>
            <a:endParaRPr lang="en-US" altLang="zh-CN" sz="1400" dirty="0" smtClean="0"/>
          </a:p>
          <a:p>
            <a:r>
              <a:rPr lang="en-US" altLang="zh-CN" sz="900" dirty="0" smtClean="0"/>
              <a:t> </a:t>
            </a:r>
            <a:r>
              <a:rPr lang="en-US" altLang="zh-CN" sz="900" dirty="0" smtClean="0"/>
              <a:t>       </a:t>
            </a:r>
            <a:r>
              <a:rPr lang="en-US" altLang="zh-CN" sz="900" dirty="0" err="1" smtClean="0"/>
              <a:t>innobackupex</a:t>
            </a:r>
            <a:r>
              <a:rPr lang="en-US" altLang="zh-CN" sz="900" dirty="0" smtClean="0"/>
              <a:t> </a:t>
            </a:r>
            <a:r>
              <a:rPr lang="en-US" altLang="zh-CN" sz="900" dirty="0" smtClean="0"/>
              <a:t>--apply-log  </a:t>
            </a:r>
            <a:r>
              <a:rPr lang="en-US" altLang="zh-CN" sz="900" dirty="0" smtClean="0"/>
              <a:t>./backup/</a:t>
            </a:r>
            <a:r>
              <a:rPr lang="en-US" altLang="zh-CN" sz="900" dirty="0" err="1" smtClean="0"/>
              <a:t>xxxx</a:t>
            </a:r>
            <a:r>
              <a:rPr lang="en-US" altLang="zh-CN" sz="900" dirty="0" smtClean="0"/>
              <a:t>-xx-xx   </a:t>
            </a:r>
            <a:r>
              <a:rPr lang="en-US" altLang="zh-CN" sz="900" dirty="0" smtClean="0">
                <a:solidFill>
                  <a:srgbClr val="00B050"/>
                </a:solidFill>
              </a:rPr>
              <a:t>//</a:t>
            </a:r>
            <a:r>
              <a:rPr lang="zh-CN" altLang="en-US" sz="900" dirty="0" smtClean="0">
                <a:solidFill>
                  <a:srgbClr val="00B050"/>
                </a:solidFill>
              </a:rPr>
              <a:t>验证是否</a:t>
            </a:r>
            <a:r>
              <a:rPr lang="en-US" altLang="zh-CN" sz="900" dirty="0" smtClean="0">
                <a:solidFill>
                  <a:srgbClr val="00B050"/>
                </a:solidFill>
              </a:rPr>
              <a:t>OK</a:t>
            </a:r>
          </a:p>
          <a:p>
            <a:r>
              <a:rPr lang="en-US" altLang="zh-CN" sz="900" dirty="0" smtClean="0">
                <a:solidFill>
                  <a:srgbClr val="00B050"/>
                </a:solidFill>
              </a:rPr>
              <a:t>        </a:t>
            </a:r>
            <a:r>
              <a:rPr lang="en-US" altLang="zh-CN" sz="900" dirty="0" err="1" smtClean="0"/>
              <a:t>innobackupex</a:t>
            </a:r>
            <a:r>
              <a:rPr lang="en-US" altLang="zh-CN" sz="900" dirty="0" smtClean="0"/>
              <a:t> --defaults-file</a:t>
            </a:r>
            <a:r>
              <a:rPr lang="en-US" altLang="zh-CN" sz="900" dirty="0" smtClean="0"/>
              <a:t>=</a:t>
            </a:r>
            <a:r>
              <a:rPr lang="en-US" altLang="zh-CN" sz="900" dirty="0" smtClean="0"/>
              <a:t>.</a:t>
            </a:r>
            <a:r>
              <a:rPr lang="en-US" altLang="zh-CN" sz="900" dirty="0" smtClean="0"/>
              <a:t>/my.cnf </a:t>
            </a:r>
            <a:r>
              <a:rPr lang="en-US" altLang="zh-CN" sz="900" dirty="0" smtClean="0"/>
              <a:t>--copy-back  </a:t>
            </a:r>
            <a:r>
              <a:rPr lang="en-US" altLang="zh-CN" sz="900" dirty="0" smtClean="0"/>
              <a:t>./backup/</a:t>
            </a:r>
            <a:r>
              <a:rPr lang="en-US" altLang="zh-CN" sz="900" dirty="0" err="1" smtClean="0"/>
              <a:t>xxxx</a:t>
            </a:r>
            <a:r>
              <a:rPr lang="en-US" altLang="zh-CN" sz="900" dirty="0" smtClean="0"/>
              <a:t>-xx-xx    </a:t>
            </a:r>
            <a:r>
              <a:rPr lang="en-US" altLang="zh-CN" sz="900" dirty="0" smtClean="0">
                <a:solidFill>
                  <a:srgbClr val="00B050"/>
                </a:solidFill>
              </a:rPr>
              <a:t>//</a:t>
            </a:r>
            <a:r>
              <a:rPr lang="zh-CN" altLang="en-US" sz="900" dirty="0" smtClean="0">
                <a:solidFill>
                  <a:srgbClr val="00B050"/>
                </a:solidFill>
              </a:rPr>
              <a:t>导入新实例</a:t>
            </a:r>
            <a:endParaRPr lang="en-US" altLang="zh-CN" sz="9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880315" y="0"/>
            <a:ext cx="10382451" cy="901521"/>
            <a:chOff x="1880315" y="0"/>
            <a:chExt cx="10382451" cy="901521"/>
          </a:xfrm>
        </p:grpSpPr>
        <p:sp>
          <p:nvSpPr>
            <p:cNvPr id="4" name="矩形 2"/>
            <p:cNvSpPr/>
            <p:nvPr/>
          </p:nvSpPr>
          <p:spPr>
            <a:xfrm>
              <a:off x="1880315" y="0"/>
              <a:ext cx="10311684" cy="901521"/>
            </a:xfrm>
            <a:custGeom>
              <a:avLst/>
              <a:gdLst>
                <a:gd name="connsiteX0" fmla="*/ 0 w 9165465"/>
                <a:gd name="connsiteY0" fmla="*/ 0 h 901521"/>
                <a:gd name="connsiteX1" fmla="*/ 9165465 w 9165465"/>
                <a:gd name="connsiteY1" fmla="*/ 0 h 901521"/>
                <a:gd name="connsiteX2" fmla="*/ 9165465 w 9165465"/>
                <a:gd name="connsiteY2" fmla="*/ 901521 h 901521"/>
                <a:gd name="connsiteX3" fmla="*/ 0 w 9165465"/>
                <a:gd name="connsiteY3" fmla="*/ 901521 h 901521"/>
                <a:gd name="connsiteX4" fmla="*/ 0 w 9165465"/>
                <a:gd name="connsiteY4" fmla="*/ 0 h 901521"/>
                <a:gd name="connsiteX0" fmla="*/ 1146219 w 10311684"/>
                <a:gd name="connsiteY0" fmla="*/ 0 h 901521"/>
                <a:gd name="connsiteX1" fmla="*/ 10311684 w 10311684"/>
                <a:gd name="connsiteY1" fmla="*/ 0 h 901521"/>
                <a:gd name="connsiteX2" fmla="*/ 10311684 w 10311684"/>
                <a:gd name="connsiteY2" fmla="*/ 901521 h 901521"/>
                <a:gd name="connsiteX3" fmla="*/ 0 w 10311684"/>
                <a:gd name="connsiteY3" fmla="*/ 875764 h 901521"/>
                <a:gd name="connsiteX4" fmla="*/ 1146219 w 10311684"/>
                <a:gd name="connsiteY4" fmla="*/ 0 h 90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684" h="901521">
                  <a:moveTo>
                    <a:pt x="1146219" y="0"/>
                  </a:moveTo>
                  <a:lnTo>
                    <a:pt x="10311684" y="0"/>
                  </a:lnTo>
                  <a:lnTo>
                    <a:pt x="10311684" y="901521"/>
                  </a:lnTo>
                  <a:lnTo>
                    <a:pt x="0" y="875764"/>
                  </a:lnTo>
                  <a:lnTo>
                    <a:pt x="1146219" y="0"/>
                  </a:lnTo>
                  <a:close/>
                </a:path>
              </a:pathLst>
            </a:custGeom>
            <a:solidFill>
              <a:srgbClr val="019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384924" y="0"/>
              <a:ext cx="437882" cy="901521"/>
            </a:xfrm>
            <a:prstGeom prst="rect">
              <a:avLst/>
            </a:prstGeom>
            <a:solidFill>
              <a:srgbClr val="F5B2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158957" y="103032"/>
              <a:ext cx="310380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主从复制搭建</a:t>
              </a:r>
              <a:endParaRPr lang="zh-CN" altLang="en-US" sz="4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7934894" y="397702"/>
            <a:ext cx="477656" cy="393300"/>
            <a:chOff x="8146929" y="755680"/>
            <a:chExt cx="477656" cy="393300"/>
          </a:xfrm>
          <a:solidFill>
            <a:srgbClr val="019FE5"/>
          </a:solidFill>
        </p:grpSpPr>
        <p:sp>
          <p:nvSpPr>
            <p:cNvPr id="39" name="Rectangle 135"/>
            <p:cNvSpPr>
              <a:spLocks noChangeArrowheads="1"/>
            </p:cNvSpPr>
            <p:nvPr/>
          </p:nvSpPr>
          <p:spPr bwMode="auto">
            <a:xfrm>
              <a:off x="8146929" y="755680"/>
              <a:ext cx="477656" cy="393300"/>
            </a:xfrm>
            <a:prstGeom prst="rect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0" name="Line 136"/>
            <p:cNvSpPr>
              <a:spLocks noChangeShapeType="1"/>
            </p:cNvSpPr>
            <p:nvPr/>
          </p:nvSpPr>
          <p:spPr bwMode="auto">
            <a:xfrm>
              <a:off x="8146929" y="838941"/>
              <a:ext cx="477656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1" name="Line 137"/>
            <p:cNvSpPr>
              <a:spLocks noChangeShapeType="1"/>
            </p:cNvSpPr>
            <p:nvPr/>
          </p:nvSpPr>
          <p:spPr bwMode="auto">
            <a:xfrm>
              <a:off x="818856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2" name="Line 138"/>
            <p:cNvSpPr>
              <a:spLocks noChangeShapeType="1"/>
            </p:cNvSpPr>
            <p:nvPr/>
          </p:nvSpPr>
          <p:spPr bwMode="auto">
            <a:xfrm>
              <a:off x="823019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3" name="Line 139"/>
            <p:cNvSpPr>
              <a:spLocks noChangeShapeType="1"/>
            </p:cNvSpPr>
            <p:nvPr/>
          </p:nvSpPr>
          <p:spPr bwMode="auto">
            <a:xfrm>
              <a:off x="8271821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4" name="Oval 140"/>
            <p:cNvSpPr>
              <a:spLocks noChangeArrowheads="1"/>
            </p:cNvSpPr>
            <p:nvPr/>
          </p:nvSpPr>
          <p:spPr bwMode="auto">
            <a:xfrm>
              <a:off x="8230190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5" name="Oval 141"/>
            <p:cNvSpPr>
              <a:spLocks noChangeArrowheads="1"/>
            </p:cNvSpPr>
            <p:nvPr/>
          </p:nvSpPr>
          <p:spPr bwMode="auto">
            <a:xfrm>
              <a:off x="8478878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auto">
            <a:xfrm>
              <a:off x="8355082" y="1025183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8375897" y="900292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8251006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8499694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00960" y="17106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Mariadb</a:t>
            </a:r>
            <a:r>
              <a:rPr lang="zh-CN" altLang="en-US" dirty="0" smtClean="0"/>
              <a:t>配置主库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3484" y="2080334"/>
            <a:ext cx="51972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主库配置账号</a:t>
            </a:r>
            <a:endParaRPr lang="en-US" altLang="zh-CN" sz="1400" dirty="0" smtClean="0"/>
          </a:p>
          <a:p>
            <a:r>
              <a:rPr lang="en-US" altLang="zh-CN" sz="900" dirty="0" smtClean="0"/>
              <a:t>        </a:t>
            </a:r>
            <a:r>
              <a:rPr lang="en-US" altLang="zh-CN" sz="900" dirty="0" smtClean="0"/>
              <a:t> CREATE </a:t>
            </a:r>
            <a:r>
              <a:rPr lang="en-US" altLang="zh-CN" sz="900" dirty="0" smtClean="0"/>
              <a:t>USER 'repl'@'127.0.0.1' IDENTIFIED BY </a:t>
            </a:r>
            <a:r>
              <a:rPr lang="en-US" altLang="zh-CN" sz="900" dirty="0" smtClean="0"/>
              <a:t>'abc123</a:t>
            </a:r>
            <a:r>
              <a:rPr lang="en-US" altLang="zh-CN" sz="900" dirty="0" smtClean="0"/>
              <a:t>';</a:t>
            </a:r>
          </a:p>
          <a:p>
            <a:r>
              <a:rPr lang="en-US" altLang="zh-CN" sz="900" dirty="0" smtClean="0"/>
              <a:t>         REVOKE ALL PRIVILEGES ,GRANT OPTION FROM 'repl</a:t>
            </a:r>
            <a:r>
              <a:rPr lang="en-US" altLang="zh-CN" sz="900" dirty="0" smtClean="0"/>
              <a:t>'@'127.0.0.1</a:t>
            </a:r>
            <a:r>
              <a:rPr lang="en-US" altLang="zh-CN" sz="900" dirty="0" smtClean="0"/>
              <a:t>';</a:t>
            </a:r>
          </a:p>
          <a:p>
            <a:r>
              <a:rPr lang="en-US" altLang="zh-CN" sz="900" dirty="0" smtClean="0"/>
              <a:t>         GRANT RELOAD,LOCK TABLES, REPLICATION CLIENT ,REPLICATION SLAVE ON *.* TO 'repl</a:t>
            </a:r>
            <a:r>
              <a:rPr lang="en-US" altLang="zh-CN" sz="900" dirty="0" smtClean="0"/>
              <a:t>'@'127.0.0.1</a:t>
            </a:r>
            <a:r>
              <a:rPr lang="en-US" altLang="zh-CN" sz="900" dirty="0" smtClean="0"/>
              <a:t>';</a:t>
            </a:r>
          </a:p>
          <a:p>
            <a:r>
              <a:rPr lang="en-US" altLang="zh-CN" sz="900" dirty="0" smtClean="0"/>
              <a:t>         FLUSH PRIVILEGES</a:t>
            </a:r>
            <a:r>
              <a:rPr lang="en-US" altLang="zh-CN" sz="900" dirty="0" smtClean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8288" y="1493368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1242" y="2892158"/>
            <a:ext cx="21563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查看当前主库日志状态</a:t>
            </a:r>
            <a:endParaRPr lang="en-US" altLang="zh-CN" sz="1400" dirty="0" smtClean="0"/>
          </a:p>
          <a:p>
            <a:r>
              <a:rPr lang="en-US" altLang="zh-CN" sz="900" dirty="0" smtClean="0"/>
              <a:t>        </a:t>
            </a:r>
            <a:r>
              <a:rPr lang="en-US" altLang="zh-CN" sz="900" dirty="0" smtClean="0"/>
              <a:t> show master status \G</a:t>
            </a:r>
            <a:endParaRPr lang="en-US" altLang="zh-CN" sz="9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586312" y="336648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Mariadb</a:t>
            </a:r>
            <a:r>
              <a:rPr lang="zh-CN" altLang="en-US" dirty="0" smtClean="0"/>
              <a:t>配置</a:t>
            </a:r>
            <a:r>
              <a:rPr lang="zh-CN" altLang="en-US" dirty="0" smtClean="0"/>
              <a:t>从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28836" y="3736166"/>
            <a:ext cx="96984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从</a:t>
            </a:r>
            <a:r>
              <a:rPr lang="zh-CN" altLang="en-US" sz="1400" dirty="0" smtClean="0"/>
              <a:t>库主库连接</a:t>
            </a:r>
            <a:endParaRPr lang="en-US" altLang="zh-CN" sz="1400" dirty="0" smtClean="0"/>
          </a:p>
          <a:p>
            <a:r>
              <a:rPr lang="en-US" altLang="zh-CN" sz="900" dirty="0" smtClean="0"/>
              <a:t>        </a:t>
            </a:r>
            <a:r>
              <a:rPr lang="en-US" altLang="zh-CN" sz="900" dirty="0" smtClean="0"/>
              <a:t>CHANGE </a:t>
            </a:r>
            <a:r>
              <a:rPr lang="en-US" altLang="zh-CN" sz="900" dirty="0" smtClean="0"/>
              <a:t>MASTER '</a:t>
            </a:r>
            <a:r>
              <a:rPr lang="en-US" altLang="zh-CN" sz="900" dirty="0" smtClean="0"/>
              <a:t>m1</a:t>
            </a:r>
            <a:r>
              <a:rPr lang="en-US" altLang="zh-CN" sz="900" dirty="0" smtClean="0"/>
              <a:t>'</a:t>
            </a:r>
            <a:r>
              <a:rPr lang="en-US" altLang="zh-CN" sz="900" dirty="0" smtClean="0"/>
              <a:t> </a:t>
            </a:r>
            <a:r>
              <a:rPr lang="en-US" altLang="zh-CN" sz="900" dirty="0" smtClean="0"/>
              <a:t>TO MASTER_USER='</a:t>
            </a:r>
            <a:r>
              <a:rPr lang="en-US" altLang="zh-CN" sz="900" dirty="0" err="1" smtClean="0"/>
              <a:t>repl</a:t>
            </a:r>
            <a:r>
              <a:rPr lang="en-US" altLang="zh-CN" sz="900" dirty="0" smtClean="0"/>
              <a:t>', MASTER_PORT=3306, MASTER_HOST=</a:t>
            </a:r>
            <a:r>
              <a:rPr lang="en-US" altLang="zh-CN" sz="900" dirty="0" smtClean="0"/>
              <a:t>'127.0.0.1</a:t>
            </a:r>
            <a:r>
              <a:rPr lang="en-US" altLang="zh-CN" sz="900" dirty="0" smtClean="0"/>
              <a:t>'</a:t>
            </a:r>
            <a:r>
              <a:rPr lang="en-US" altLang="zh-CN" sz="900" dirty="0" smtClean="0"/>
              <a:t>, </a:t>
            </a:r>
            <a:r>
              <a:rPr lang="en-US" altLang="zh-CN" sz="900" dirty="0" smtClean="0"/>
              <a:t>MASTER_PASSWORD='abc123</a:t>
            </a:r>
            <a:r>
              <a:rPr lang="en-US" altLang="zh-CN" sz="900" dirty="0" smtClean="0"/>
              <a:t>', MASTER_LOG_POS=0, </a:t>
            </a:r>
            <a:r>
              <a:rPr lang="en-US" altLang="zh-CN" sz="900" dirty="0" smtClean="0"/>
              <a:t>MASTER_LOG_FILE=</a:t>
            </a:r>
            <a:r>
              <a:rPr lang="en-US" altLang="zh-CN" sz="900" dirty="0" smtClean="0"/>
              <a:t>'mysql-bin.000001';</a:t>
            </a:r>
            <a:endParaRPr lang="en-US" altLang="zh-CN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133640" y="3149200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6594" y="4257854"/>
            <a:ext cx="21563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查看当前</a:t>
            </a:r>
            <a:r>
              <a:rPr lang="zh-CN" altLang="en-US" sz="1400" dirty="0" smtClean="0"/>
              <a:t>从</a:t>
            </a:r>
            <a:r>
              <a:rPr lang="zh-CN" altLang="en-US" sz="1400" dirty="0" smtClean="0"/>
              <a:t>库日志状态</a:t>
            </a:r>
            <a:endParaRPr lang="en-US" altLang="zh-CN" sz="1400" dirty="0" smtClean="0"/>
          </a:p>
          <a:p>
            <a:r>
              <a:rPr lang="en-US" altLang="zh-CN" sz="900" dirty="0" smtClean="0"/>
              <a:t>       </a:t>
            </a:r>
            <a:r>
              <a:rPr lang="en-US" altLang="zh-CN" sz="900" dirty="0" smtClean="0"/>
              <a:t>show all slaves </a:t>
            </a:r>
            <a:r>
              <a:rPr lang="en-US" altLang="zh-CN" sz="900" dirty="0" smtClean="0"/>
              <a:t>status \G</a:t>
            </a:r>
            <a:endParaRPr lang="en-US" altLang="zh-CN" sz="9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598040" y="482889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Mariadb</a:t>
            </a:r>
            <a:r>
              <a:rPr lang="zh-CN" altLang="en-US" dirty="0" smtClean="0"/>
              <a:t>日志查看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40564" y="5198574"/>
            <a:ext cx="598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查看日志</a:t>
            </a:r>
          </a:p>
          <a:p>
            <a:r>
              <a:rPr lang="en-US" altLang="zh-CN" sz="1400" dirty="0" err="1" smtClean="0"/>
              <a:t>mysqlbinlog</a:t>
            </a:r>
            <a:r>
              <a:rPr lang="en-US" altLang="zh-CN" sz="1400" dirty="0" smtClean="0"/>
              <a:t> --base64-output=decode-rows -d </a:t>
            </a:r>
            <a:r>
              <a:rPr lang="en-US" altLang="zh-CN" sz="1400" dirty="0" smtClean="0"/>
              <a:t>$DB_NAME –v $log-bin </a:t>
            </a:r>
            <a:r>
              <a:rPr lang="en-US" altLang="zh-CN" sz="1400" dirty="0" smtClean="0"/>
              <a:t>&gt; </a:t>
            </a:r>
            <a:r>
              <a:rPr lang="en-US" altLang="zh-CN" sz="1400" dirty="0" smtClean="0"/>
              <a:t>xxxx.sql</a:t>
            </a:r>
            <a:endParaRPr lang="en-US" altLang="zh-CN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145368" y="4611608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880316" y="0"/>
            <a:ext cx="10700983" cy="901521"/>
            <a:chOff x="1880316" y="0"/>
            <a:chExt cx="10700983" cy="901521"/>
          </a:xfrm>
        </p:grpSpPr>
        <p:sp>
          <p:nvSpPr>
            <p:cNvPr id="4" name="矩形 2"/>
            <p:cNvSpPr/>
            <p:nvPr/>
          </p:nvSpPr>
          <p:spPr>
            <a:xfrm>
              <a:off x="1880316" y="0"/>
              <a:ext cx="10311684" cy="901521"/>
            </a:xfrm>
            <a:custGeom>
              <a:avLst/>
              <a:gdLst>
                <a:gd name="connsiteX0" fmla="*/ 0 w 9165465"/>
                <a:gd name="connsiteY0" fmla="*/ 0 h 901521"/>
                <a:gd name="connsiteX1" fmla="*/ 9165465 w 9165465"/>
                <a:gd name="connsiteY1" fmla="*/ 0 h 901521"/>
                <a:gd name="connsiteX2" fmla="*/ 9165465 w 9165465"/>
                <a:gd name="connsiteY2" fmla="*/ 901521 h 901521"/>
                <a:gd name="connsiteX3" fmla="*/ 0 w 9165465"/>
                <a:gd name="connsiteY3" fmla="*/ 901521 h 901521"/>
                <a:gd name="connsiteX4" fmla="*/ 0 w 9165465"/>
                <a:gd name="connsiteY4" fmla="*/ 0 h 901521"/>
                <a:gd name="connsiteX0" fmla="*/ 1146219 w 10311684"/>
                <a:gd name="connsiteY0" fmla="*/ 0 h 901521"/>
                <a:gd name="connsiteX1" fmla="*/ 10311684 w 10311684"/>
                <a:gd name="connsiteY1" fmla="*/ 0 h 901521"/>
                <a:gd name="connsiteX2" fmla="*/ 10311684 w 10311684"/>
                <a:gd name="connsiteY2" fmla="*/ 901521 h 901521"/>
                <a:gd name="connsiteX3" fmla="*/ 0 w 10311684"/>
                <a:gd name="connsiteY3" fmla="*/ 875764 h 901521"/>
                <a:gd name="connsiteX4" fmla="*/ 1146219 w 10311684"/>
                <a:gd name="connsiteY4" fmla="*/ 0 h 90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684" h="901521">
                  <a:moveTo>
                    <a:pt x="1146219" y="0"/>
                  </a:moveTo>
                  <a:lnTo>
                    <a:pt x="10311684" y="0"/>
                  </a:lnTo>
                  <a:lnTo>
                    <a:pt x="10311684" y="901521"/>
                  </a:lnTo>
                  <a:lnTo>
                    <a:pt x="0" y="875764"/>
                  </a:lnTo>
                  <a:lnTo>
                    <a:pt x="1146219" y="0"/>
                  </a:lnTo>
                  <a:close/>
                </a:path>
              </a:pathLst>
            </a:custGeom>
            <a:solidFill>
              <a:srgbClr val="019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384924" y="0"/>
              <a:ext cx="437882" cy="901521"/>
            </a:xfrm>
            <a:prstGeom prst="rect">
              <a:avLst/>
            </a:prstGeom>
            <a:solidFill>
              <a:srgbClr val="F5B2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77490" y="54324"/>
              <a:ext cx="310380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数据库备份</a:t>
              </a:r>
              <a:endParaRPr lang="zh-CN" altLang="en-US" sz="4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7934894" y="397702"/>
            <a:ext cx="477656" cy="393300"/>
            <a:chOff x="8146929" y="755680"/>
            <a:chExt cx="477656" cy="393300"/>
          </a:xfrm>
          <a:solidFill>
            <a:srgbClr val="019FE5"/>
          </a:solidFill>
        </p:grpSpPr>
        <p:sp>
          <p:nvSpPr>
            <p:cNvPr id="39" name="Rectangle 135"/>
            <p:cNvSpPr>
              <a:spLocks noChangeArrowheads="1"/>
            </p:cNvSpPr>
            <p:nvPr/>
          </p:nvSpPr>
          <p:spPr bwMode="auto">
            <a:xfrm>
              <a:off x="8146929" y="755680"/>
              <a:ext cx="477656" cy="393300"/>
            </a:xfrm>
            <a:prstGeom prst="rect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0" name="Line 136"/>
            <p:cNvSpPr>
              <a:spLocks noChangeShapeType="1"/>
            </p:cNvSpPr>
            <p:nvPr/>
          </p:nvSpPr>
          <p:spPr bwMode="auto">
            <a:xfrm>
              <a:off x="8146929" y="838941"/>
              <a:ext cx="477656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1" name="Line 137"/>
            <p:cNvSpPr>
              <a:spLocks noChangeShapeType="1"/>
            </p:cNvSpPr>
            <p:nvPr/>
          </p:nvSpPr>
          <p:spPr bwMode="auto">
            <a:xfrm>
              <a:off x="818856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2" name="Line 138"/>
            <p:cNvSpPr>
              <a:spLocks noChangeShapeType="1"/>
            </p:cNvSpPr>
            <p:nvPr/>
          </p:nvSpPr>
          <p:spPr bwMode="auto">
            <a:xfrm>
              <a:off x="8230190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3" name="Line 139"/>
            <p:cNvSpPr>
              <a:spLocks noChangeShapeType="1"/>
            </p:cNvSpPr>
            <p:nvPr/>
          </p:nvSpPr>
          <p:spPr bwMode="auto">
            <a:xfrm>
              <a:off x="8271821" y="797311"/>
              <a:ext cx="0" cy="0"/>
            </a:xfrm>
            <a:prstGeom prst="lin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4" name="Oval 140"/>
            <p:cNvSpPr>
              <a:spLocks noChangeArrowheads="1"/>
            </p:cNvSpPr>
            <p:nvPr/>
          </p:nvSpPr>
          <p:spPr bwMode="auto">
            <a:xfrm>
              <a:off x="8230190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5" name="Oval 141"/>
            <p:cNvSpPr>
              <a:spLocks noChangeArrowheads="1"/>
            </p:cNvSpPr>
            <p:nvPr/>
          </p:nvSpPr>
          <p:spPr bwMode="auto">
            <a:xfrm>
              <a:off x="8478878" y="900292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auto">
            <a:xfrm>
              <a:off x="8355082" y="1025183"/>
              <a:ext cx="62446" cy="62446"/>
            </a:xfrm>
            <a:prstGeom prst="ellipse">
              <a:avLst/>
            </a:pr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8375897" y="900292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8251006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8499694" y="1025183"/>
              <a:ext cx="20815" cy="62446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019FE5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58842" y="1611529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7196" y="1837865"/>
            <a:ext cx="12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Xtrabackup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99720" y="2144177"/>
            <a:ext cx="9263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Freebsd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软件目录 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/ports/databases/mariadb101-server/</a:t>
            </a:r>
          </a:p>
          <a:p>
            <a:r>
              <a:rPr lang="en-US" altLang="zh-CN" sz="1400" dirty="0" smtClean="0"/>
              <a:t>make </a:t>
            </a:r>
            <a:r>
              <a:rPr lang="zh-CN" altLang="en-US" sz="1400" dirty="0" smtClean="0"/>
              <a:t>命令进行安装</a:t>
            </a:r>
            <a:r>
              <a:rPr lang="en-US" altLang="zh-CN" sz="1400" dirty="0" smtClean="0"/>
              <a:t>,  /etc/</a:t>
            </a:r>
            <a:r>
              <a:rPr lang="en-US" altLang="zh-CN" sz="1400" dirty="0" err="1" smtClean="0"/>
              <a:t>rc.conf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可配置多实例和开机自</a:t>
            </a:r>
            <a:r>
              <a:rPr lang="zh-CN" altLang="en-US" sz="1400" dirty="0" smtClean="0"/>
              <a:t>启</a:t>
            </a:r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以压缩格式进行备份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innobackupex</a:t>
            </a:r>
            <a:r>
              <a:rPr lang="en-US" altLang="zh-CN" sz="1400" dirty="0" smtClean="0"/>
              <a:t> --host=127.0.0.1 --</a:t>
            </a:r>
            <a:r>
              <a:rPr lang="en-US" altLang="zh-CN" sz="1400" dirty="0" smtClean="0"/>
              <a:t>port=3306 </a:t>
            </a:r>
            <a:r>
              <a:rPr lang="en-US" altLang="zh-CN" sz="1400" dirty="0" smtClean="0"/>
              <a:t>--user=root --</a:t>
            </a:r>
            <a:r>
              <a:rPr lang="en-US" altLang="zh-CN" sz="1400" dirty="0" smtClean="0"/>
              <a:t>password=adb123/</a:t>
            </a:r>
            <a:r>
              <a:rPr lang="en-US" altLang="zh-CN" sz="1400" dirty="0" err="1" smtClean="0"/>
              <a:t>tmp</a:t>
            </a:r>
            <a:r>
              <a:rPr lang="en-US" altLang="zh-CN" sz="1400" dirty="0" smtClean="0"/>
              <a:t>/db </a:t>
            </a:r>
            <a:r>
              <a:rPr lang="en-US" altLang="zh-CN" sz="1400" dirty="0" smtClean="0"/>
              <a:t>--stream=tar  | </a:t>
            </a:r>
            <a:r>
              <a:rPr lang="en-US" altLang="zh-CN" sz="1400" dirty="0" err="1" smtClean="0"/>
              <a:t>gzip</a:t>
            </a:r>
            <a:r>
              <a:rPr lang="en-US" altLang="zh-CN" sz="1400" dirty="0" smtClean="0"/>
              <a:t> &gt; 156-3309_2.tar.gz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00960" y="3680059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Mysqldump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3484" y="4049742"/>
            <a:ext cx="5898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自带备份工具</a:t>
            </a:r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备份</a:t>
            </a:r>
          </a:p>
          <a:p>
            <a:r>
              <a:rPr lang="en-US" altLang="zh-CN" sz="1400" dirty="0" err="1" smtClean="0"/>
              <a:t>mysqldump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u$username</a:t>
            </a:r>
            <a:r>
              <a:rPr lang="en-US" altLang="zh-CN" sz="1400" dirty="0" smtClean="0"/>
              <a:t> –</a:t>
            </a:r>
            <a:r>
              <a:rPr lang="en-US" altLang="zh-CN" sz="1400" dirty="0" err="1" smtClean="0"/>
              <a:t>p$password</a:t>
            </a:r>
            <a:r>
              <a:rPr lang="en-US" altLang="zh-CN" sz="1400" dirty="0" smtClean="0"/>
              <a:t> $</a:t>
            </a:r>
            <a:r>
              <a:rPr lang="en-US" altLang="zh-CN" sz="1400" dirty="0" err="1" smtClean="0"/>
              <a:t>db_name</a:t>
            </a:r>
            <a:r>
              <a:rPr lang="en-US" altLang="zh-CN" sz="1400" dirty="0" smtClean="0"/>
              <a:t> $</a:t>
            </a:r>
            <a:r>
              <a:rPr lang="en-US" altLang="zh-CN" sz="1400" dirty="0" err="1" smtClean="0"/>
              <a:t>table_name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| </a:t>
            </a:r>
            <a:r>
              <a:rPr lang="en-US" altLang="zh-CN" sz="1400" dirty="0" err="1" smtClean="0"/>
              <a:t>gzip</a:t>
            </a:r>
            <a:r>
              <a:rPr lang="en-US" altLang="zh-CN" sz="1400" dirty="0" smtClean="0"/>
              <a:t> &gt; $File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恢复</a:t>
            </a:r>
          </a:p>
          <a:p>
            <a:r>
              <a:rPr lang="en-US" altLang="zh-CN" sz="1400" dirty="0" err="1" smtClean="0"/>
              <a:t>gunzip</a:t>
            </a:r>
            <a:r>
              <a:rPr lang="en-US" altLang="zh-CN" sz="1400" dirty="0" smtClean="0"/>
              <a:t> &lt; </a:t>
            </a:r>
            <a:r>
              <a:rPr lang="en-US" altLang="zh-CN" sz="1400" dirty="0" err="1" smtClean="0"/>
              <a:t>backupfile.sql.gz</a:t>
            </a:r>
            <a:r>
              <a:rPr lang="en-US" altLang="zh-CN" sz="1400" dirty="0" smtClean="0"/>
              <a:t> | </a:t>
            </a:r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u$username</a:t>
            </a:r>
            <a:r>
              <a:rPr lang="en-US" altLang="zh-CN" sz="1400" dirty="0" smtClean="0"/>
              <a:t> –</a:t>
            </a:r>
            <a:r>
              <a:rPr lang="en-US" altLang="zh-CN" sz="1400" dirty="0" err="1" smtClean="0"/>
              <a:t>p$password</a:t>
            </a:r>
            <a:r>
              <a:rPr lang="en-US" altLang="zh-CN" sz="1400" dirty="0" smtClean="0"/>
              <a:t> db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48288" y="3453984"/>
            <a:ext cx="43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等线" pitchFamily="2" charset="-122"/>
                <a:ea typeface="等线" pitchFamily="2" charset="-122"/>
              </a:rPr>
              <a:t>·</a:t>
            </a:r>
            <a:endParaRPr lang="zh-CN" altLang="en-US" sz="4400" b="1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27628"/>
            <a:ext cx="12192000" cy="23310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3269193" y="2945100"/>
            <a:ext cx="537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400" b="1" dirty="0" smtClean="0">
                <a:solidFill>
                  <a:srgbClr val="0297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! </a:t>
            </a:r>
            <a:endParaRPr lang="en-US" altLang="zh-CN" sz="5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9881" y="411027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-- 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技术开发部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68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547</Words>
  <Application>Microsoft Office PowerPoint</Application>
  <PresentationFormat>自定义</PresentationFormat>
  <Paragraphs>86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刘宇</dc:creator>
  <cp:lastModifiedBy>zhoushubing</cp:lastModifiedBy>
  <cp:revision>123</cp:revision>
  <dcterms:created xsi:type="dcterms:W3CDTF">2015-07-26T14:23:13Z</dcterms:created>
  <dcterms:modified xsi:type="dcterms:W3CDTF">2018-03-15T08:39:16Z</dcterms:modified>
</cp:coreProperties>
</file>