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4" r:id="rId9"/>
    <p:sldId id="263" r:id="rId10"/>
    <p:sldId id="265" r:id="rId11"/>
    <p:sldId id="266" r:id="rId12"/>
  </p:sldIdLst>
  <p:sldSz cx="9144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61" d="100"/>
          <a:sy n="61" d="100"/>
        </p:scale>
        <p:origin x="1404" y="64"/>
      </p:cViewPr>
      <p:guideLst>
        <p:guide orient="horz" pos="230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8:06.522"/>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3.4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trace contextRef="#ctx0" brushRef="#br0" timeOffset="1">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4.1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600 0,'-577'0,"555"0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4.45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4.78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6.21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0,'1189'0,"-1165"0,0 2,0 0,-1 1,1 2,0 0,-1 2,0 0,41 20,-60-24,0 0,0 0,0 0,0 1,0-1,-1 1,1 0,-1 0,0 1,-1-1,1 0,-1 1,3 5,1 7,-1 1,5 25,-1-7,0 8,-1 0,-2 0,0 47,-11 132,4-206,0 0,-2 0,-4 19,6-33,0 0,0 1,0-1,0 0,0 0,-1 0,1 0,-1 0,0-1,0 1,0 0,0-1,0 1,0-1,-1 0,1 0,-1 0,0 0,0 0,0-1,1 1,-7 1,7-2,0-1,0 0,1 0,-1 0,0 0,0 0,0 0,1 0,-1-1,0 1,1-1,-1 1,0-1,1 0,-1 1,1-1,-1 0,1 0,-1 0,1 0,-1-1,1 1,-2-2,-2-5,-1 1,1-1,-7-14,10 16,-1 1,0 0,0 0,0 0,-1 0,1 0,-1 0,-5-3,6 5,-1 1,0 0,0 1,0-1,0 1,0-1,0 1,0 0,0 0,0 1,-1 0,1-1,0 1,0 1,-1-1,1 0,0 1,0 0,0 0,0 0,0 1,0 0,0-1,0 1,1 0,-1 1,1-1,-1 1,1-1,0 1,0 0,0 0,0 1,1-1,-1 0,-3 8,0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6.5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6.91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9.41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6505 896,'-419'-10,"88"0,-535 8,664 2,156 2,0 2,-48 10,21-2,-750 95,380-53,-215 20,-48 7,-163 11,-3-65,870-27,-1 0,0 0,1 0,-1 0,0-1,1 1,-1-1,0 0,1 0,-1 0,1 0,-1 0,1 0,-3-2,3 1,1 0,0 0,-1 0,1 0,0 0,0 0,0 0,0 0,0-1,1 1,-1 0,1 0,-1-1,1 1,0 0,0-4,-1-3,1 0,0 1,0-1,0 0,1 1,1-1,-1 1,2-1,-1 1,1 0,0 0,0 0,1 0,1 0,-1 1,1 0,0 0,1 0,-1 1,8-7,3-1,1 1,0 0,1 1,36-18,-50 28,0-1,0 0,0 0,0 0,0-1,-1 1,1-1,-1 0,0 0,0 0,-1 0,1-1,-1 1,3-8,8-14,-10 22,0 0,0-1,0 1,0 0,1 0,0 1,0-1,0 1,7-5,6-4,173-129,6 10,6 8,339-151,-411 218,161-44,-225 81,1 4,1 3,1 2,99 0,-130 11,-1 2,0 2,0 1,0 2,-1 1,0 2,0 2,-1 1,-1 2,-1 1,56 38,-27-8,-2 2,-2 3,-2 2,80 103,144 220,-203-259,81 170,-143-258,-1 0,-2 0,-1 1,13 64,-23-92,0-1,-1 1,0 0,1 0,-1-1,0 1,0 0,-1 0,1-1,-1 1,1 0,-1-1,0 1,0 0,0-1,-2 3,1-2,-1-1,0 1,1-1,-1 0,-1 1,1-2,0 1,0 0,-1-1,1 1,-7 1,-42 12,-1-2,0-2,-1-2,0-3,0-2,-1-3,-55-5,-43-11,-184-43,-116-63,14-36,-29-37,387 159,-116-69,157 86,12 5,25 10,13 3,-9 0,1 0,-1-1,1 1,-1 0,1-1,-1 1,0-1,1 0,-1 1,0-1,1 0,-1 0,0 0,0 0,0 0,1 0,-1 0,0 0,-1-1,1 1,0 0,0-1,0 1,-1 0,1-1,0-1,15-47,-14 42,5-24,-2-1,-1-1,-2 1,-1 0,-1-1,-6-34,3 50,-2 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9.77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20:00.10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48.9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19,'668'0,"-653"-1,0 0,28-7,-16 2,-11 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20:00.46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20:01.17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20:15.66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20:16.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49.35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49.69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0.02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0.37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1.03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60,'21'0,"367"5,-3 26,-82 11,-299-43,-16-4,-18-6,-231-65,174 37,72 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2.7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15T10:19:53.0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inkml:trace>
  <inkml:trace contextRef="#ctx0" brushRef="#br0" timeOffset="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627884-E114-4AD3-BE84-0C9B086FDB0F}" type="datetimeFigureOut">
              <a:rPr lang="en-US" smtClean="0"/>
              <a:t>10/17/2024</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2C4E6-F64E-495B-8CEE-2801FFE993A3}" type="slidenum">
              <a:rPr lang="en-US" smtClean="0"/>
              <a:t>‹#›</a:t>
            </a:fld>
            <a:endParaRPr lang="en-US"/>
          </a:p>
        </p:txBody>
      </p:sp>
    </p:spTree>
    <p:extLst>
      <p:ext uri="{BB962C8B-B14F-4D97-AF65-F5344CB8AC3E}">
        <p14:creationId xmlns:p14="http://schemas.microsoft.com/office/powerpoint/2010/main" val="11472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685800"/>
            <a:ext cx="42862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92C4E6-F64E-495B-8CEE-2801FFE993A3}" type="slidenum">
              <a:rPr lang="en-US" smtClean="0"/>
              <a:t>1</a:t>
            </a:fld>
            <a:endParaRPr lang="en-US"/>
          </a:p>
        </p:txBody>
      </p:sp>
    </p:spTree>
    <p:extLst>
      <p:ext uri="{BB962C8B-B14F-4D97-AF65-F5344CB8AC3E}">
        <p14:creationId xmlns:p14="http://schemas.microsoft.com/office/powerpoint/2010/main" val="138915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72455"/>
            <a:ext cx="7772400" cy="1568027"/>
          </a:xfrm>
        </p:spPr>
        <p:txBody>
          <a:bodyPr/>
          <a:lstStyle/>
          <a:p>
            <a:r>
              <a:rPr lang="en-US"/>
              <a:t>Click to edit Master title style</a:t>
            </a:r>
          </a:p>
        </p:txBody>
      </p:sp>
      <p:sp>
        <p:nvSpPr>
          <p:cNvPr id="3" name="Subtitle 2"/>
          <p:cNvSpPr>
            <a:spLocks noGrp="1"/>
          </p:cNvSpPr>
          <p:nvPr>
            <p:ph type="subTitle" idx="1"/>
          </p:nvPr>
        </p:nvSpPr>
        <p:spPr>
          <a:xfrm>
            <a:off x="1371600" y="4145280"/>
            <a:ext cx="64008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413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071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92949"/>
            <a:ext cx="205740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92949"/>
            <a:ext cx="601980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161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56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700695"/>
            <a:ext cx="77724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3100495"/>
            <a:ext cx="77724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778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06882"/>
            <a:ext cx="40386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06882"/>
            <a:ext cx="40386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923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37454"/>
            <a:ext cx="4040188" cy="6824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19867"/>
            <a:ext cx="4040188"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637454"/>
            <a:ext cx="4041775" cy="6824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319867"/>
            <a:ext cx="4041775"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346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0440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711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91253"/>
            <a:ext cx="3008313" cy="123952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91256"/>
            <a:ext cx="5111750"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530776"/>
            <a:ext cx="3008313"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018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20640"/>
            <a:ext cx="5486400" cy="6045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53627"/>
            <a:ext cx="54864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25161"/>
            <a:ext cx="5486400" cy="8585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123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92948"/>
            <a:ext cx="82296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706882"/>
            <a:ext cx="82296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780108"/>
            <a:ext cx="21336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780108"/>
            <a:ext cx="28956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780108"/>
            <a:ext cx="21336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113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9.xml"/><Relationship Id="rId26" Type="http://schemas.openxmlformats.org/officeDocument/2006/relationships/customXml" Target="../ink/ink15.xml"/><Relationship Id="rId3" Type="http://schemas.openxmlformats.org/officeDocument/2006/relationships/image" Target="../media/image10.jpeg"/><Relationship Id="rId21" Type="http://schemas.openxmlformats.org/officeDocument/2006/relationships/image" Target="../media/image12.png"/><Relationship Id="rId34" Type="http://schemas.openxmlformats.org/officeDocument/2006/relationships/customXml" Target="../ink/ink22.xml"/><Relationship Id="rId7" Type="http://schemas.openxmlformats.org/officeDocument/2006/relationships/customXml" Target="../ink/ink2.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image" Target="../media/image13.png"/><Relationship Id="rId33" Type="http://schemas.openxmlformats.org/officeDocument/2006/relationships/customXml" Target="../ink/ink21.xml"/><Relationship Id="rId2" Type="http://schemas.openxmlformats.org/officeDocument/2006/relationships/image" Target="../media/image9.jpeg"/><Relationship Id="rId16" Type="http://schemas.openxmlformats.org/officeDocument/2006/relationships/image" Target="../media/image11.png"/><Relationship Id="rId20" Type="http://schemas.openxmlformats.org/officeDocument/2006/relationships/customXml" Target="../ink/ink11.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customXml" Target="../ink/ink4.xml"/><Relationship Id="rId24" Type="http://schemas.openxmlformats.org/officeDocument/2006/relationships/customXml" Target="../ink/ink14.xml"/><Relationship Id="rId32" Type="http://schemas.openxmlformats.org/officeDocument/2006/relationships/customXml" Target="../ink/ink20.xml"/><Relationship Id="rId5" Type="http://schemas.openxmlformats.org/officeDocument/2006/relationships/customXml" Target="../ink/ink1.xml"/><Relationship Id="rId15" Type="http://schemas.openxmlformats.org/officeDocument/2006/relationships/customXml" Target="../ink/ink7.xml"/><Relationship Id="rId23" Type="http://schemas.openxmlformats.org/officeDocument/2006/relationships/customXml" Target="../ink/ink13.xml"/><Relationship Id="rId28" Type="http://schemas.openxmlformats.org/officeDocument/2006/relationships/customXml" Target="../ink/ink17.xml"/><Relationship Id="rId36" Type="http://schemas.openxmlformats.org/officeDocument/2006/relationships/image" Target="../media/image12.jpeg"/><Relationship Id="rId10" Type="http://schemas.openxmlformats.org/officeDocument/2006/relationships/image" Target="../media/image9.png"/><Relationship Id="rId19" Type="http://schemas.openxmlformats.org/officeDocument/2006/relationships/customXml" Target="../ink/ink10.xml"/><Relationship Id="rId31" Type="http://schemas.openxmlformats.org/officeDocument/2006/relationships/customXml" Target="../ink/ink19.xml"/><Relationship Id="rId4" Type="http://schemas.openxmlformats.org/officeDocument/2006/relationships/image" Target="../media/image11.jpeg"/><Relationship Id="rId9" Type="http://schemas.openxmlformats.org/officeDocument/2006/relationships/customXml" Target="../ink/ink3.xml"/><Relationship Id="rId14" Type="http://schemas.openxmlformats.org/officeDocument/2006/relationships/customXml" Target="../ink/ink6.xml"/><Relationship Id="rId22" Type="http://schemas.openxmlformats.org/officeDocument/2006/relationships/customXml" Target="../ink/ink12.xml"/><Relationship Id="rId27" Type="http://schemas.openxmlformats.org/officeDocument/2006/relationships/customXml" Target="../ink/ink16.xml"/><Relationship Id="rId30" Type="http://schemas.openxmlformats.org/officeDocument/2006/relationships/customXml" Target="../ink/ink18.xml"/><Relationship Id="rId35" Type="http://schemas.openxmlformats.org/officeDocument/2006/relationships/customXml" Target="../ink/ink23.xml"/><Relationship Id="rId8"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785" y="243841"/>
            <a:ext cx="7614615" cy="1568027"/>
          </a:xfrm>
        </p:spPr>
        <p:txBody>
          <a:bodyPr>
            <a:normAutofit/>
          </a:bodyPr>
          <a:lstStyle/>
          <a:p>
            <a:r>
              <a:rPr lang="en-US" sz="2800" b="1" dirty="0">
                <a:solidFill>
                  <a:schemeClr val="tx1"/>
                </a:solidFill>
              </a:rPr>
              <a:t>SDM INSTITUTE OF TECHNOLOGY, UJIRE (D.K)</a:t>
            </a:r>
          </a:p>
        </p:txBody>
      </p:sp>
      <p:sp>
        <p:nvSpPr>
          <p:cNvPr id="3" name="Subtitle 2"/>
          <p:cNvSpPr>
            <a:spLocks noGrp="1"/>
          </p:cNvSpPr>
          <p:nvPr>
            <p:ph type="subTitle" idx="1"/>
          </p:nvPr>
        </p:nvSpPr>
        <p:spPr>
          <a:xfrm>
            <a:off x="381000" y="4719548"/>
            <a:ext cx="3276600" cy="883319"/>
          </a:xfrm>
        </p:spPr>
        <p:txBody>
          <a:bodyPr>
            <a:normAutofit/>
          </a:bodyPr>
          <a:lstStyle/>
          <a:p>
            <a:pPr algn="l"/>
            <a:r>
              <a:rPr lang="en-US" sz="2400" dirty="0">
                <a:solidFill>
                  <a:schemeClr val="tx1"/>
                </a:solidFill>
                <a:latin typeface="Times New Roman" panose="02020603050405020304" pitchFamily="18" charset="0"/>
                <a:cs typeface="Times New Roman" panose="02020603050405020304" pitchFamily="18" charset="0"/>
              </a:rPr>
              <a:t>Team Number : 30 </a:t>
            </a:r>
          </a:p>
        </p:txBody>
      </p:sp>
      <p:pic>
        <p:nvPicPr>
          <p:cNvPr id="4" name="Picture 2" descr="C:\Users\USER\Desktop\SDMIT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58830"/>
            <a:ext cx="1066800" cy="11635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USER\Desktop\ANVESHANA.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1528381"/>
            <a:ext cx="2895600" cy="106355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24691" y="3673023"/>
            <a:ext cx="8915400" cy="8833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Coin </a:t>
            </a:r>
            <a:r>
              <a:rPr lang="en-IN" sz="2800" b="1" i="0" dirty="0">
                <a:solidFill>
                  <a:srgbClr val="202124"/>
                </a:solidFill>
                <a:effectLst/>
                <a:latin typeface="Times New Roman" panose="02020603050405020304" pitchFamily="18" charset="0"/>
                <a:cs typeface="Times New Roman" panose="02020603050405020304" pitchFamily="18" charset="0"/>
              </a:rPr>
              <a:t>Separation Using DIP</a:t>
            </a:r>
            <a:r>
              <a:rPr lang="en-IN" sz="1600" b="0" i="0" dirty="0">
                <a:solidFill>
                  <a:srgbClr val="202124"/>
                </a:solidFill>
                <a:effectLst/>
                <a:latin typeface="Roboto" panose="02000000000000000000" pitchFamily="2" charset="0"/>
              </a:rPr>
              <a:t> </a:t>
            </a:r>
            <a:endParaRPr lang="en-US" sz="2800" b="1" dirty="0">
              <a:solidFill>
                <a:schemeClr val="tx1"/>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5143500" y="4719549"/>
            <a:ext cx="3276600" cy="233832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Team Members :</a:t>
            </a:r>
          </a:p>
          <a:p>
            <a:pPr algn="l"/>
            <a:r>
              <a:rPr lang="en-US" sz="2400" dirty="0">
                <a:solidFill>
                  <a:schemeClr val="tx1"/>
                </a:solidFill>
                <a:latin typeface="Times New Roman" panose="02020603050405020304" pitchFamily="18" charset="0"/>
                <a:cs typeface="Times New Roman" panose="02020603050405020304" pitchFamily="18" charset="0"/>
              </a:rPr>
              <a:t>1. Pratham H P</a:t>
            </a:r>
          </a:p>
          <a:p>
            <a:pPr algn="l"/>
            <a:r>
              <a:rPr lang="en-US" sz="2400" dirty="0">
                <a:solidFill>
                  <a:schemeClr val="tx1"/>
                </a:solidFill>
                <a:latin typeface="Times New Roman" panose="02020603050405020304" pitchFamily="18" charset="0"/>
                <a:cs typeface="Times New Roman" panose="02020603050405020304" pitchFamily="18" charset="0"/>
              </a:rPr>
              <a:t>2. Sharath Krishna Naik</a:t>
            </a:r>
          </a:p>
          <a:p>
            <a:pPr algn="l"/>
            <a:r>
              <a:rPr lang="en-US" sz="2400" dirty="0">
                <a:solidFill>
                  <a:schemeClr val="tx1"/>
                </a:solidFill>
                <a:latin typeface="Times New Roman" panose="02020603050405020304" pitchFamily="18" charset="0"/>
                <a:cs typeface="Times New Roman" panose="02020603050405020304" pitchFamily="18" charset="0"/>
              </a:rPr>
              <a:t>3. Rohan Kumar M S </a:t>
            </a:r>
          </a:p>
          <a:p>
            <a:pPr algn="l"/>
            <a:r>
              <a:rPr lang="en-US" sz="2400" dirty="0">
                <a:solidFill>
                  <a:schemeClr val="tx1"/>
                </a:solidFill>
                <a:latin typeface="Times New Roman" panose="02020603050405020304" pitchFamily="18" charset="0"/>
                <a:cs typeface="Times New Roman" panose="02020603050405020304" pitchFamily="18" charset="0"/>
              </a:rPr>
              <a:t> </a:t>
            </a:r>
          </a:p>
        </p:txBody>
      </p:sp>
      <p:sp>
        <p:nvSpPr>
          <p:cNvPr id="9" name="Subtitle 2"/>
          <p:cNvSpPr txBox="1">
            <a:spLocks/>
          </p:cNvSpPr>
          <p:nvPr/>
        </p:nvSpPr>
        <p:spPr>
          <a:xfrm>
            <a:off x="381000" y="6258560"/>
            <a:ext cx="4191000" cy="883319"/>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latin typeface="Times New Roman" panose="02020603050405020304" pitchFamily="18" charset="0"/>
                <a:cs typeface="Times New Roman" panose="02020603050405020304" pitchFamily="18" charset="0"/>
              </a:rPr>
              <a:t>Guide Name : </a:t>
            </a:r>
            <a:r>
              <a:rPr lang="en-US" sz="2000" b="1" dirty="0">
                <a:solidFill>
                  <a:schemeClr val="tx1"/>
                </a:solidFill>
                <a:latin typeface="Times New Roman"/>
                <a:ea typeface="Times New Roman"/>
                <a:cs typeface="Times New Roman"/>
                <a:sym typeface="Times New Roman"/>
              </a:rPr>
              <a:t>Mr. </a:t>
            </a:r>
            <a:r>
              <a:rPr lang="en-IN" sz="2000" b="1" dirty="0">
                <a:solidFill>
                  <a:schemeClr val="tx1"/>
                </a:solidFill>
                <a:latin typeface="Times New Roman" panose="02020603050405020304" pitchFamily="18" charset="0"/>
                <a:cs typeface="Times New Roman" panose="02020603050405020304" pitchFamily="18" charset="0"/>
              </a:rPr>
              <a:t>Raghuveera Pandith </a:t>
            </a:r>
          </a:p>
          <a:p>
            <a:pPr algn="l"/>
            <a:r>
              <a:rPr lang="en-US" sz="2400" dirty="0">
                <a:solidFill>
                  <a:schemeClr val="tx1"/>
                </a:solidFill>
              </a:rPr>
              <a:t> </a:t>
            </a:r>
          </a:p>
        </p:txBody>
      </p:sp>
      <p:sp>
        <p:nvSpPr>
          <p:cNvPr id="10" name="Subtitle 2"/>
          <p:cNvSpPr txBox="1">
            <a:spLocks/>
          </p:cNvSpPr>
          <p:nvPr/>
        </p:nvSpPr>
        <p:spPr>
          <a:xfrm>
            <a:off x="124691" y="2895600"/>
            <a:ext cx="8915400" cy="88331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a:solidFill>
                  <a:schemeClr val="tx1"/>
                </a:solidFill>
                <a:latin typeface="Times New Roman" panose="02020603050405020304" pitchFamily="18" charset="0"/>
                <a:cs typeface="Times New Roman" panose="02020603050405020304" pitchFamily="18" charset="0"/>
              </a:rPr>
              <a:t>MINI ANVESHANA 2024</a:t>
            </a:r>
          </a:p>
        </p:txBody>
      </p:sp>
    </p:spTree>
    <p:extLst>
      <p:ext uri="{BB962C8B-B14F-4D97-AF65-F5344CB8AC3E}">
        <p14:creationId xmlns:p14="http://schemas.microsoft.com/office/powerpoint/2010/main" val="802791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amp;A - STM – Sea Traffic Management">
            <a:extLst>
              <a:ext uri="{FF2B5EF4-FFF2-40B4-BE49-F238E27FC236}">
                <a16:creationId xmlns:a16="http://schemas.microsoft.com/office/drawing/2014/main" id="{D50BDEB5-F50D-2AC3-E8A8-56CBDE372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7334250" cy="473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91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Write A Thank You Note In Five Easy Steps">
            <a:extLst>
              <a:ext uri="{FF2B5EF4-FFF2-40B4-BE49-F238E27FC236}">
                <a16:creationId xmlns:a16="http://schemas.microsoft.com/office/drawing/2014/main" id="{2683FC17-FC94-B533-C86D-E28F1D0B3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610600" cy="4852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33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SOLUTION</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BLOCK DIAGRAMS</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MARKET POTENTIAL</a:t>
            </a:r>
          </a:p>
          <a:p>
            <a:pPr marL="514350" indent="-514350">
              <a:buFont typeface="+mj-lt"/>
              <a:buAutoNum type="arabicPeriod"/>
            </a:pPr>
            <a:r>
              <a:rPr lang="en-US" sz="2800" dirty="0">
                <a:latin typeface="Times New Roman" panose="02020603050405020304" pitchFamily="18" charset="0"/>
                <a:cs typeface="Times New Roman" panose="02020603050405020304" pitchFamily="18" charset="0"/>
              </a:rPr>
              <a:t>ADDITIONAL INFORMATION</a:t>
            </a:r>
          </a:p>
        </p:txBody>
      </p:sp>
    </p:spTree>
    <p:extLst>
      <p:ext uri="{BB962C8B-B14F-4D97-AF65-F5344CB8AC3E}">
        <p14:creationId xmlns:p14="http://schemas.microsoft.com/office/powerpoint/2010/main" val="1049530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512148"/>
            <a:ext cx="8534400" cy="4827694"/>
          </a:xfrm>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Manually separating coins in temples and banks is a time-consuming and labor-intensive process. Additionally, human intervention increases the likelihood of minor errors, resulting in inefficiencies.</a:t>
            </a:r>
          </a:p>
        </p:txBody>
      </p:sp>
    </p:spTree>
    <p:extLst>
      <p:ext uri="{BB962C8B-B14F-4D97-AF65-F5344CB8AC3E}">
        <p14:creationId xmlns:p14="http://schemas.microsoft.com/office/powerpoint/2010/main" val="45773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p>
        </p:txBody>
      </p:sp>
      <p:sp>
        <p:nvSpPr>
          <p:cNvPr id="12" name="Content Placeholder 11">
            <a:extLst>
              <a:ext uri="{FF2B5EF4-FFF2-40B4-BE49-F238E27FC236}">
                <a16:creationId xmlns:a16="http://schemas.microsoft.com/office/drawing/2014/main" id="{EC4883F8-8874-D91D-8DEF-E6D31A74AFBB}"/>
              </a:ext>
            </a:extLst>
          </p:cNvPr>
          <p:cNvSpPr>
            <a:spLocks noGrp="1"/>
          </p:cNvSpPr>
          <p:nvPr>
            <p:ph idx="1"/>
          </p:nvPr>
        </p:nvSpPr>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An effective solution is to develop an automated system that uses digital image processing techniques, such as edge detection and feature extraction, to distinguish and sort coins based on their distinct visual characteristics in captured images.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3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t>PROTOTYPE IMAGE</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104AF8-2661-3DC0-17D5-B8F6D96B61E1}"/>
              </a:ext>
            </a:extLst>
          </p:cNvPr>
          <p:cNvPicPr>
            <a:picLocks noChangeAspect="1"/>
          </p:cNvPicPr>
          <p:nvPr/>
        </p:nvPicPr>
        <p:blipFill>
          <a:blip r:embed="rId2"/>
          <a:stretch>
            <a:fillRect/>
          </a:stretch>
        </p:blipFill>
        <p:spPr>
          <a:xfrm>
            <a:off x="263303" y="1828800"/>
            <a:ext cx="8617393" cy="4045158"/>
          </a:xfrm>
          <a:prstGeom prst="rect">
            <a:avLst/>
          </a:prstGeom>
        </p:spPr>
      </p:pic>
    </p:spTree>
    <p:extLst>
      <p:ext uri="{BB962C8B-B14F-4D97-AF65-F5344CB8AC3E}">
        <p14:creationId xmlns:p14="http://schemas.microsoft.com/office/powerpoint/2010/main" val="419140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MARKET POTENTIAL</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The market potential for an automated coin sorting system using digital image processing is significant, especially in Temples, banking, retail, where it can enhance sorting accuracy, reduce labor costs, and improve transaction efficiency.</a:t>
            </a:r>
          </a:p>
        </p:txBody>
      </p:sp>
    </p:spTree>
    <p:extLst>
      <p:ext uri="{BB962C8B-B14F-4D97-AF65-F5344CB8AC3E}">
        <p14:creationId xmlns:p14="http://schemas.microsoft.com/office/powerpoint/2010/main" val="55418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948"/>
            <a:ext cx="8229600" cy="850052"/>
          </a:xfrm>
        </p:spPr>
        <p:txBody>
          <a:bodyPr/>
          <a:lstStyle/>
          <a:p>
            <a:r>
              <a:rPr lang="en-US" b="1" dirty="0">
                <a:latin typeface="Times New Roman" panose="02020603050405020304" pitchFamily="18" charset="0"/>
                <a:cs typeface="Times New Roman" panose="02020603050405020304" pitchFamily="18" charset="0"/>
              </a:rPr>
              <a:t>ADDITIONAL</a:t>
            </a:r>
            <a:r>
              <a:rPr lang="en-US" b="1" dirty="0"/>
              <a:t> </a:t>
            </a:r>
            <a:r>
              <a:rPr lang="en-US" b="1" dirty="0">
                <a:latin typeface="Times New Roman" panose="02020603050405020304" pitchFamily="18" charset="0"/>
                <a:cs typeface="Times New Roman" panose="02020603050405020304" pitchFamily="18" charset="0"/>
              </a:rPr>
              <a:t>INFORMATION</a:t>
            </a:r>
          </a:p>
        </p:txBody>
      </p:sp>
      <p:pic>
        <p:nvPicPr>
          <p:cNvPr id="7" name="Content Placeholder 6">
            <a:extLst>
              <a:ext uri="{FF2B5EF4-FFF2-40B4-BE49-F238E27FC236}">
                <a16:creationId xmlns:a16="http://schemas.microsoft.com/office/drawing/2014/main" id="{6217EEB8-D5F6-0EB7-6854-FD87665DF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066800"/>
            <a:ext cx="8311960" cy="6140172"/>
          </a:xfrm>
          <a:prstGeom prst="rect">
            <a:avLst/>
          </a:prstGeom>
        </p:spPr>
      </p:pic>
    </p:spTree>
    <p:extLst>
      <p:ext uri="{BB962C8B-B14F-4D97-AF65-F5344CB8AC3E}">
        <p14:creationId xmlns:p14="http://schemas.microsoft.com/office/powerpoint/2010/main" val="3578798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5B75-8709-564B-7526-1D5AEE322FE7}"/>
              </a:ext>
            </a:extLst>
          </p:cNvPr>
          <p:cNvSpPr>
            <a:spLocks noGrp="1"/>
          </p:cNvSpPr>
          <p:nvPr>
            <p:ph type="title"/>
          </p:nvPr>
        </p:nvSpPr>
        <p:spPr>
          <a:xfrm>
            <a:off x="304800" y="-34979"/>
            <a:ext cx="8229600" cy="1219200"/>
          </a:xfrm>
        </p:spPr>
        <p:txBody>
          <a:bodyPr/>
          <a:lstStyle/>
          <a:p>
            <a:r>
              <a:rPr lang="en-US" dirty="0">
                <a:latin typeface="Times New Roman" panose="02020603050405020304" pitchFamily="18" charset="0"/>
                <a:cs typeface="Times New Roman" panose="02020603050405020304" pitchFamily="18" charset="0"/>
              </a:rPr>
              <a:t>COMPONENTS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D46758B-04B2-2BE6-D6F2-17F6976FDD84}"/>
              </a:ext>
            </a:extLst>
          </p:cNvPr>
          <p:cNvPicPr>
            <a:picLocks noGrp="1" noChangeAspect="1"/>
          </p:cNvPicPr>
          <p:nvPr>
            <p:ph idx="1"/>
          </p:nvPr>
        </p:nvPicPr>
        <p:blipFill>
          <a:blip r:embed="rId2"/>
          <a:stretch>
            <a:fillRect/>
          </a:stretch>
        </p:blipFill>
        <p:spPr>
          <a:xfrm>
            <a:off x="5557447" y="1191873"/>
            <a:ext cx="3292126" cy="1925260"/>
          </a:xfrm>
        </p:spPr>
      </p:pic>
      <p:pic>
        <p:nvPicPr>
          <p:cNvPr id="1026" name="Picture 2" descr="Infrared Proximity Sensor Module - techiesms">
            <a:extLst>
              <a:ext uri="{FF2B5EF4-FFF2-40B4-BE49-F238E27FC236}">
                <a16:creationId xmlns:a16="http://schemas.microsoft.com/office/drawing/2014/main" id="{786B6DED-112D-14B9-2125-86A0EC8344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460233">
            <a:off x="534824" y="1200576"/>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Processing Cameras - Products | Shikino High-Tech Co., Ltd.">
            <a:extLst>
              <a:ext uri="{FF2B5EF4-FFF2-40B4-BE49-F238E27FC236}">
                <a16:creationId xmlns:a16="http://schemas.microsoft.com/office/drawing/2014/main" id="{742A57BB-4242-2716-9E38-D3AF59105B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7901" y="1274678"/>
            <a:ext cx="1727693" cy="17276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Processing Cameras - Products | Shikino High-Tech Co., Ltd.">
            <a:extLst>
              <a:ext uri="{FF2B5EF4-FFF2-40B4-BE49-F238E27FC236}">
                <a16:creationId xmlns:a16="http://schemas.microsoft.com/office/drawing/2014/main" id="{AFEA8EA0-E57E-7EAF-A436-DC2FB4FE8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0" y="3810000"/>
            <a:ext cx="3581400" cy="26077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E7622A-3617-237E-6C65-0D6DC038185A}"/>
              </a:ext>
            </a:extLst>
          </p:cNvPr>
          <p:cNvSpPr txBox="1"/>
          <p:nvPr/>
        </p:nvSpPr>
        <p:spPr>
          <a:xfrm>
            <a:off x="304800" y="3396509"/>
            <a:ext cx="244124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IR Proximity Sensor</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E736EA-6802-B52C-A000-8AB89D06C13A}"/>
              </a:ext>
            </a:extLst>
          </p:cNvPr>
          <p:cNvSpPr txBox="1"/>
          <p:nvPr/>
        </p:nvSpPr>
        <p:spPr>
          <a:xfrm>
            <a:off x="3195963" y="6473294"/>
            <a:ext cx="335723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Camera with Raspberry Pi</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092EFA-AEAA-18CF-A252-AA7561528725}"/>
              </a:ext>
            </a:extLst>
          </p:cNvPr>
          <p:cNvSpPr txBox="1"/>
          <p:nvPr/>
        </p:nvSpPr>
        <p:spPr>
          <a:xfrm>
            <a:off x="2850830" y="3400571"/>
            <a:ext cx="295378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Image processing camera </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7FD0F14-3AFB-0B03-70B8-D1FD71EA6DA9}"/>
              </a:ext>
            </a:extLst>
          </p:cNvPr>
          <p:cNvSpPr txBox="1"/>
          <p:nvPr/>
        </p:nvSpPr>
        <p:spPr>
          <a:xfrm>
            <a:off x="6248400" y="3411800"/>
            <a:ext cx="21336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Raspberry-pi-4</a:t>
            </a:r>
          </a:p>
        </p:txBody>
      </p:sp>
    </p:spTree>
    <p:extLst>
      <p:ext uri="{BB962C8B-B14F-4D97-AF65-F5344CB8AC3E}">
        <p14:creationId xmlns:p14="http://schemas.microsoft.com/office/powerpoint/2010/main" val="324204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9923-632F-80D3-032F-5D10A4CC2651}"/>
              </a:ext>
            </a:extLst>
          </p:cNvPr>
          <p:cNvSpPr>
            <a:spLocks noGrp="1"/>
          </p:cNvSpPr>
          <p:nvPr>
            <p:ph type="ctrTitle"/>
          </p:nvPr>
        </p:nvSpPr>
        <p:spPr>
          <a:xfrm>
            <a:off x="609600" y="279976"/>
            <a:ext cx="7772400" cy="1007534"/>
          </a:xfrm>
        </p:spPr>
        <p:txBody>
          <a:bodyPr>
            <a:normAutofit fontScale="90000"/>
          </a:bodyPr>
          <a:lstStyle/>
          <a:p>
            <a:r>
              <a:rPr lang="en-IN" b="1" dirty="0">
                <a:latin typeface="Times New Roman" panose="02020603050405020304" pitchFamily="18" charset="0"/>
                <a:cs typeface="Times New Roman" panose="02020603050405020304" pitchFamily="18" charset="0"/>
              </a:rPr>
              <a:t>IMAGE PROCESSING OF COIN</a:t>
            </a:r>
          </a:p>
        </p:txBody>
      </p:sp>
      <p:pic>
        <p:nvPicPr>
          <p:cNvPr id="1036" name="Picture 12" descr="Indian 5 rs five rupees coins - catalog with pictures and values online free">
            <a:extLst>
              <a:ext uri="{FF2B5EF4-FFF2-40B4-BE49-F238E27FC236}">
                <a16:creationId xmlns:a16="http://schemas.microsoft.com/office/drawing/2014/main" id="{A06FDDD4-5A84-670A-0FFD-D1B7D5013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572000"/>
            <a:ext cx="3020638" cy="15382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DIA 10 RUPEES COIN 2019 NEW UNC">
            <a:extLst>
              <a:ext uri="{FF2B5EF4-FFF2-40B4-BE49-F238E27FC236}">
                <a16:creationId xmlns:a16="http://schemas.microsoft.com/office/drawing/2014/main" id="{D82D0541-2912-882E-6C3D-C4AEE83BD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19600"/>
            <a:ext cx="3237974" cy="159543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re small coins of one rupee closed in India?Back ButtonFilter Button">
            <a:extLst>
              <a:ext uri="{FF2B5EF4-FFF2-40B4-BE49-F238E27FC236}">
                <a16:creationId xmlns:a16="http://schemas.microsoft.com/office/drawing/2014/main" id="{FC63F346-C7CA-22F6-FE86-5DD9231FB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688" y="1787349"/>
            <a:ext cx="3028950" cy="15144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Ink 3">
                <a:extLst>
                  <a:ext uri="{FF2B5EF4-FFF2-40B4-BE49-F238E27FC236}">
                    <a16:creationId xmlns:a16="http://schemas.microsoft.com/office/drawing/2014/main" id="{53C7F4FA-CBFD-EE4F-832B-C5129314287A}"/>
                  </a:ext>
                </a:extLst>
              </p14:cNvPr>
              <p14:cNvContentPartPr/>
              <p14:nvPr/>
            </p14:nvContentPartPr>
            <p14:xfrm>
              <a:off x="5982197" y="3346445"/>
              <a:ext cx="360" cy="360"/>
            </p14:xfrm>
          </p:contentPart>
        </mc:Choice>
        <mc:Fallback xmlns="">
          <p:pic>
            <p:nvPicPr>
              <p:cNvPr id="4" name="Ink 3">
                <a:extLst>
                  <a:ext uri="{FF2B5EF4-FFF2-40B4-BE49-F238E27FC236}">
                    <a16:creationId xmlns:a16="http://schemas.microsoft.com/office/drawing/2014/main" id="{53C7F4FA-CBFD-EE4F-832B-C5129314287A}"/>
                  </a:ext>
                </a:extLst>
              </p:cNvPr>
              <p:cNvPicPr/>
              <p:nvPr/>
            </p:nvPicPr>
            <p:blipFill>
              <a:blip r:embed="rId6"/>
              <a:stretch>
                <a:fillRect/>
              </a:stretch>
            </p:blipFill>
            <p:spPr>
              <a:xfrm>
                <a:off x="5973197" y="3292445"/>
                <a:ext cx="180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43" name="Ink 1042">
                <a:extLst>
                  <a:ext uri="{FF2B5EF4-FFF2-40B4-BE49-F238E27FC236}">
                    <a16:creationId xmlns:a16="http://schemas.microsoft.com/office/drawing/2014/main" id="{2AE65367-5716-B31E-B9D3-75432DF751FB}"/>
                  </a:ext>
                </a:extLst>
              </p14:cNvPr>
              <p14:cNvContentPartPr/>
              <p14:nvPr/>
            </p14:nvContentPartPr>
            <p14:xfrm>
              <a:off x="5950980" y="3437220"/>
              <a:ext cx="282600" cy="7200"/>
            </p14:xfrm>
          </p:contentPart>
        </mc:Choice>
        <mc:Fallback xmlns="">
          <p:pic>
            <p:nvPicPr>
              <p:cNvPr id="1043" name="Ink 1042">
                <a:extLst>
                  <a:ext uri="{FF2B5EF4-FFF2-40B4-BE49-F238E27FC236}">
                    <a16:creationId xmlns:a16="http://schemas.microsoft.com/office/drawing/2014/main" id="{2AE65367-5716-B31E-B9D3-75432DF751FB}"/>
                  </a:ext>
                </a:extLst>
              </p:cNvPr>
              <p:cNvPicPr/>
              <p:nvPr/>
            </p:nvPicPr>
            <p:blipFill>
              <a:blip r:embed="rId8"/>
              <a:stretch>
                <a:fillRect/>
              </a:stretch>
            </p:blipFill>
            <p:spPr>
              <a:xfrm>
                <a:off x="5860980" y="3257220"/>
                <a:ext cx="46224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44" name="Ink 1043">
                <a:extLst>
                  <a:ext uri="{FF2B5EF4-FFF2-40B4-BE49-F238E27FC236}">
                    <a16:creationId xmlns:a16="http://schemas.microsoft.com/office/drawing/2014/main" id="{138F544F-D002-2840-09AC-1BF0206437F5}"/>
                  </a:ext>
                </a:extLst>
              </p14:cNvPr>
              <p14:cNvContentPartPr/>
              <p14:nvPr/>
            </p14:nvContentPartPr>
            <p14:xfrm>
              <a:off x="6240780" y="3436500"/>
              <a:ext cx="360" cy="360"/>
            </p14:xfrm>
          </p:contentPart>
        </mc:Choice>
        <mc:Fallback xmlns="">
          <p:pic>
            <p:nvPicPr>
              <p:cNvPr id="1044" name="Ink 1043">
                <a:extLst>
                  <a:ext uri="{FF2B5EF4-FFF2-40B4-BE49-F238E27FC236}">
                    <a16:creationId xmlns:a16="http://schemas.microsoft.com/office/drawing/2014/main" id="{138F544F-D002-2840-09AC-1BF0206437F5}"/>
                  </a:ext>
                </a:extLst>
              </p:cNvPr>
              <p:cNvPicPr/>
              <p:nvPr/>
            </p:nvPicPr>
            <p:blipFill>
              <a:blip r:embed="rId10"/>
              <a:stretch>
                <a:fillRect/>
              </a:stretch>
            </p:blipFill>
            <p:spPr>
              <a:xfrm>
                <a:off x="6150780" y="325650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45" name="Ink 1044">
                <a:extLst>
                  <a:ext uri="{FF2B5EF4-FFF2-40B4-BE49-F238E27FC236}">
                    <a16:creationId xmlns:a16="http://schemas.microsoft.com/office/drawing/2014/main" id="{3F75B642-B601-782A-DDAA-79F96B31C03C}"/>
                  </a:ext>
                </a:extLst>
              </p14:cNvPr>
              <p14:cNvContentPartPr/>
              <p14:nvPr/>
            </p14:nvContentPartPr>
            <p14:xfrm>
              <a:off x="6240780" y="3436500"/>
              <a:ext cx="360" cy="360"/>
            </p14:xfrm>
          </p:contentPart>
        </mc:Choice>
        <mc:Fallback xmlns="">
          <p:pic>
            <p:nvPicPr>
              <p:cNvPr id="1045" name="Ink 1044">
                <a:extLst>
                  <a:ext uri="{FF2B5EF4-FFF2-40B4-BE49-F238E27FC236}">
                    <a16:creationId xmlns:a16="http://schemas.microsoft.com/office/drawing/2014/main" id="{3F75B642-B601-782A-DDAA-79F96B31C03C}"/>
                  </a:ext>
                </a:extLst>
              </p:cNvPr>
              <p:cNvPicPr/>
              <p:nvPr/>
            </p:nvPicPr>
            <p:blipFill>
              <a:blip r:embed="rId12"/>
              <a:stretch>
                <a:fillRect/>
              </a:stretch>
            </p:blipFill>
            <p:spPr>
              <a:xfrm>
                <a:off x="6150780" y="325650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46" name="Ink 1045">
                <a:extLst>
                  <a:ext uri="{FF2B5EF4-FFF2-40B4-BE49-F238E27FC236}">
                    <a16:creationId xmlns:a16="http://schemas.microsoft.com/office/drawing/2014/main" id="{394DDF73-EF22-C49B-C302-9DAA658E1F18}"/>
                  </a:ext>
                </a:extLst>
              </p14:cNvPr>
              <p14:cNvContentPartPr/>
              <p14:nvPr/>
            </p14:nvContentPartPr>
            <p14:xfrm>
              <a:off x="6240780" y="3436500"/>
              <a:ext cx="360" cy="360"/>
            </p14:xfrm>
          </p:contentPart>
        </mc:Choice>
        <mc:Fallback xmlns="">
          <p:pic>
            <p:nvPicPr>
              <p:cNvPr id="1046" name="Ink 1045">
                <a:extLst>
                  <a:ext uri="{FF2B5EF4-FFF2-40B4-BE49-F238E27FC236}">
                    <a16:creationId xmlns:a16="http://schemas.microsoft.com/office/drawing/2014/main" id="{394DDF73-EF22-C49B-C302-9DAA658E1F18}"/>
                  </a:ext>
                </a:extLst>
              </p:cNvPr>
              <p:cNvPicPr/>
              <p:nvPr/>
            </p:nvPicPr>
            <p:blipFill>
              <a:blip r:embed="rId12"/>
              <a:stretch>
                <a:fillRect/>
              </a:stretch>
            </p:blipFill>
            <p:spPr>
              <a:xfrm>
                <a:off x="6150780" y="325650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7" name="Ink 1046">
                <a:extLst>
                  <a:ext uri="{FF2B5EF4-FFF2-40B4-BE49-F238E27FC236}">
                    <a16:creationId xmlns:a16="http://schemas.microsoft.com/office/drawing/2014/main" id="{CB25E2E1-7647-42DA-32C3-BE99CFCBEB9F}"/>
                  </a:ext>
                </a:extLst>
              </p14:cNvPr>
              <p14:cNvContentPartPr/>
              <p14:nvPr/>
            </p14:nvContentPartPr>
            <p14:xfrm>
              <a:off x="6240780" y="3436500"/>
              <a:ext cx="360" cy="360"/>
            </p14:xfrm>
          </p:contentPart>
        </mc:Choice>
        <mc:Fallback xmlns="">
          <p:pic>
            <p:nvPicPr>
              <p:cNvPr id="1047" name="Ink 1046">
                <a:extLst>
                  <a:ext uri="{FF2B5EF4-FFF2-40B4-BE49-F238E27FC236}">
                    <a16:creationId xmlns:a16="http://schemas.microsoft.com/office/drawing/2014/main" id="{CB25E2E1-7647-42DA-32C3-BE99CFCBEB9F}"/>
                  </a:ext>
                </a:extLst>
              </p:cNvPr>
              <p:cNvPicPr/>
              <p:nvPr/>
            </p:nvPicPr>
            <p:blipFill>
              <a:blip r:embed="rId10"/>
              <a:stretch>
                <a:fillRect/>
              </a:stretch>
            </p:blipFill>
            <p:spPr>
              <a:xfrm>
                <a:off x="6150780" y="325650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48" name="Ink 1047">
                <a:extLst>
                  <a:ext uri="{FF2B5EF4-FFF2-40B4-BE49-F238E27FC236}">
                    <a16:creationId xmlns:a16="http://schemas.microsoft.com/office/drawing/2014/main" id="{4FCD88C5-76B5-2395-24B5-814004EEF9C0}"/>
                  </a:ext>
                </a:extLst>
              </p14:cNvPr>
              <p14:cNvContentPartPr/>
              <p14:nvPr/>
            </p14:nvContentPartPr>
            <p14:xfrm>
              <a:off x="6240780" y="3414900"/>
              <a:ext cx="396720" cy="50040"/>
            </p14:xfrm>
          </p:contentPart>
        </mc:Choice>
        <mc:Fallback xmlns="">
          <p:pic>
            <p:nvPicPr>
              <p:cNvPr id="1048" name="Ink 1047">
                <a:extLst>
                  <a:ext uri="{FF2B5EF4-FFF2-40B4-BE49-F238E27FC236}">
                    <a16:creationId xmlns:a16="http://schemas.microsoft.com/office/drawing/2014/main" id="{4FCD88C5-76B5-2395-24B5-814004EEF9C0}"/>
                  </a:ext>
                </a:extLst>
              </p:cNvPr>
              <p:cNvPicPr/>
              <p:nvPr/>
            </p:nvPicPr>
            <p:blipFill>
              <a:blip r:embed="rId16"/>
              <a:stretch>
                <a:fillRect/>
              </a:stretch>
            </p:blipFill>
            <p:spPr>
              <a:xfrm>
                <a:off x="6150780" y="3235260"/>
                <a:ext cx="57636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49" name="Ink 1048">
                <a:extLst>
                  <a:ext uri="{FF2B5EF4-FFF2-40B4-BE49-F238E27FC236}">
                    <a16:creationId xmlns:a16="http://schemas.microsoft.com/office/drawing/2014/main" id="{27C2A8F3-42A1-1914-62AF-07AC835FB146}"/>
                  </a:ext>
                </a:extLst>
              </p14:cNvPr>
              <p14:cNvContentPartPr/>
              <p14:nvPr/>
            </p14:nvContentPartPr>
            <p14:xfrm>
              <a:off x="6553260" y="3261180"/>
              <a:ext cx="360" cy="360"/>
            </p14:xfrm>
          </p:contentPart>
        </mc:Choice>
        <mc:Fallback xmlns="">
          <p:pic>
            <p:nvPicPr>
              <p:cNvPr id="1049" name="Ink 1048">
                <a:extLst>
                  <a:ext uri="{FF2B5EF4-FFF2-40B4-BE49-F238E27FC236}">
                    <a16:creationId xmlns:a16="http://schemas.microsoft.com/office/drawing/2014/main" id="{27C2A8F3-42A1-1914-62AF-07AC835FB146}"/>
                  </a:ext>
                </a:extLst>
              </p:cNvPr>
              <p:cNvPicPr/>
              <p:nvPr/>
            </p:nvPicPr>
            <p:blipFill>
              <a:blip r:embed="rId10"/>
              <a:stretch>
                <a:fillRect/>
              </a:stretch>
            </p:blipFill>
            <p:spPr>
              <a:xfrm>
                <a:off x="6463260" y="30811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50" name="Ink 1049">
                <a:extLst>
                  <a:ext uri="{FF2B5EF4-FFF2-40B4-BE49-F238E27FC236}">
                    <a16:creationId xmlns:a16="http://schemas.microsoft.com/office/drawing/2014/main" id="{9F44B326-ECDA-AC62-C357-080A99FFDA56}"/>
                  </a:ext>
                </a:extLst>
              </p14:cNvPr>
              <p14:cNvContentPartPr/>
              <p14:nvPr/>
            </p14:nvContentPartPr>
            <p14:xfrm>
              <a:off x="6553260" y="3261180"/>
              <a:ext cx="360" cy="360"/>
            </p14:xfrm>
          </p:contentPart>
        </mc:Choice>
        <mc:Fallback xmlns="">
          <p:pic>
            <p:nvPicPr>
              <p:cNvPr id="1050" name="Ink 1049">
                <a:extLst>
                  <a:ext uri="{FF2B5EF4-FFF2-40B4-BE49-F238E27FC236}">
                    <a16:creationId xmlns:a16="http://schemas.microsoft.com/office/drawing/2014/main" id="{9F44B326-ECDA-AC62-C357-080A99FFDA56}"/>
                  </a:ext>
                </a:extLst>
              </p:cNvPr>
              <p:cNvPicPr/>
              <p:nvPr/>
            </p:nvPicPr>
            <p:blipFill>
              <a:blip r:embed="rId12"/>
              <a:stretch>
                <a:fillRect/>
              </a:stretch>
            </p:blipFill>
            <p:spPr>
              <a:xfrm>
                <a:off x="6463260" y="30811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51" name="Ink 1050">
                <a:extLst>
                  <a:ext uri="{FF2B5EF4-FFF2-40B4-BE49-F238E27FC236}">
                    <a16:creationId xmlns:a16="http://schemas.microsoft.com/office/drawing/2014/main" id="{48EEB926-1D27-7AB4-DA95-D6E07799890A}"/>
                  </a:ext>
                </a:extLst>
              </p14:cNvPr>
              <p14:cNvContentPartPr/>
              <p14:nvPr/>
            </p14:nvContentPartPr>
            <p14:xfrm>
              <a:off x="6553260" y="3261180"/>
              <a:ext cx="360" cy="360"/>
            </p14:xfrm>
          </p:contentPart>
        </mc:Choice>
        <mc:Fallback xmlns="">
          <p:pic>
            <p:nvPicPr>
              <p:cNvPr id="1051" name="Ink 1050">
                <a:extLst>
                  <a:ext uri="{FF2B5EF4-FFF2-40B4-BE49-F238E27FC236}">
                    <a16:creationId xmlns:a16="http://schemas.microsoft.com/office/drawing/2014/main" id="{48EEB926-1D27-7AB4-DA95-D6E07799890A}"/>
                  </a:ext>
                </a:extLst>
              </p:cNvPr>
              <p:cNvPicPr/>
              <p:nvPr/>
            </p:nvPicPr>
            <p:blipFill>
              <a:blip r:embed="rId12"/>
              <a:stretch>
                <a:fillRect/>
              </a:stretch>
            </p:blipFill>
            <p:spPr>
              <a:xfrm>
                <a:off x="6463260" y="30811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52" name="Ink 1051">
                <a:extLst>
                  <a:ext uri="{FF2B5EF4-FFF2-40B4-BE49-F238E27FC236}">
                    <a16:creationId xmlns:a16="http://schemas.microsoft.com/office/drawing/2014/main" id="{5A8B4667-D964-81B2-AC33-2971ABB3D9D7}"/>
                  </a:ext>
                </a:extLst>
              </p14:cNvPr>
              <p14:cNvContentPartPr/>
              <p14:nvPr/>
            </p14:nvContentPartPr>
            <p14:xfrm>
              <a:off x="6337260" y="3261180"/>
              <a:ext cx="216360" cy="360"/>
            </p14:xfrm>
          </p:contentPart>
        </mc:Choice>
        <mc:Fallback xmlns="">
          <p:pic>
            <p:nvPicPr>
              <p:cNvPr id="1052" name="Ink 1051">
                <a:extLst>
                  <a:ext uri="{FF2B5EF4-FFF2-40B4-BE49-F238E27FC236}">
                    <a16:creationId xmlns:a16="http://schemas.microsoft.com/office/drawing/2014/main" id="{5A8B4667-D964-81B2-AC33-2971ABB3D9D7}"/>
                  </a:ext>
                </a:extLst>
              </p:cNvPr>
              <p:cNvPicPr/>
              <p:nvPr/>
            </p:nvPicPr>
            <p:blipFill>
              <a:blip r:embed="rId21"/>
              <a:stretch>
                <a:fillRect/>
              </a:stretch>
            </p:blipFill>
            <p:spPr>
              <a:xfrm>
                <a:off x="6247620" y="3081180"/>
                <a:ext cx="396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53" name="Ink 1052">
                <a:extLst>
                  <a:ext uri="{FF2B5EF4-FFF2-40B4-BE49-F238E27FC236}">
                    <a16:creationId xmlns:a16="http://schemas.microsoft.com/office/drawing/2014/main" id="{2ED395BC-CF62-7684-E84D-723C83CFF194}"/>
                  </a:ext>
                </a:extLst>
              </p14:cNvPr>
              <p14:cNvContentPartPr/>
              <p14:nvPr/>
            </p14:nvContentPartPr>
            <p14:xfrm>
              <a:off x="6324660" y="3261180"/>
              <a:ext cx="360" cy="360"/>
            </p14:xfrm>
          </p:contentPart>
        </mc:Choice>
        <mc:Fallback xmlns="">
          <p:pic>
            <p:nvPicPr>
              <p:cNvPr id="1053" name="Ink 1052">
                <a:extLst>
                  <a:ext uri="{FF2B5EF4-FFF2-40B4-BE49-F238E27FC236}">
                    <a16:creationId xmlns:a16="http://schemas.microsoft.com/office/drawing/2014/main" id="{2ED395BC-CF62-7684-E84D-723C83CFF194}"/>
                  </a:ext>
                </a:extLst>
              </p:cNvPr>
              <p:cNvPicPr/>
              <p:nvPr/>
            </p:nvPicPr>
            <p:blipFill>
              <a:blip r:embed="rId10"/>
              <a:stretch>
                <a:fillRect/>
              </a:stretch>
            </p:blipFill>
            <p:spPr>
              <a:xfrm>
                <a:off x="6234660" y="30811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54" name="Ink 1053">
                <a:extLst>
                  <a:ext uri="{FF2B5EF4-FFF2-40B4-BE49-F238E27FC236}">
                    <a16:creationId xmlns:a16="http://schemas.microsoft.com/office/drawing/2014/main" id="{2CB3A609-DD16-C67A-38DD-4454ACD1D5DC}"/>
                  </a:ext>
                </a:extLst>
              </p14:cNvPr>
              <p14:cNvContentPartPr/>
              <p14:nvPr/>
            </p14:nvContentPartPr>
            <p14:xfrm>
              <a:off x="6324660" y="3261180"/>
              <a:ext cx="360" cy="360"/>
            </p14:xfrm>
          </p:contentPart>
        </mc:Choice>
        <mc:Fallback xmlns="">
          <p:pic>
            <p:nvPicPr>
              <p:cNvPr id="1054" name="Ink 1053">
                <a:extLst>
                  <a:ext uri="{FF2B5EF4-FFF2-40B4-BE49-F238E27FC236}">
                    <a16:creationId xmlns:a16="http://schemas.microsoft.com/office/drawing/2014/main" id="{2CB3A609-DD16-C67A-38DD-4454ACD1D5DC}"/>
                  </a:ext>
                </a:extLst>
              </p:cNvPr>
              <p:cNvPicPr/>
              <p:nvPr/>
            </p:nvPicPr>
            <p:blipFill>
              <a:blip r:embed="rId10"/>
              <a:stretch>
                <a:fillRect/>
              </a:stretch>
            </p:blipFill>
            <p:spPr>
              <a:xfrm>
                <a:off x="6234660" y="308118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55" name="Ink 1054">
                <a:extLst>
                  <a:ext uri="{FF2B5EF4-FFF2-40B4-BE49-F238E27FC236}">
                    <a16:creationId xmlns:a16="http://schemas.microsoft.com/office/drawing/2014/main" id="{E19B1BE1-EF8E-4A0E-229D-4AFDCA4BE546}"/>
                  </a:ext>
                </a:extLst>
              </p14:cNvPr>
              <p14:cNvContentPartPr/>
              <p14:nvPr/>
            </p14:nvContentPartPr>
            <p14:xfrm>
              <a:off x="6324660" y="3261180"/>
              <a:ext cx="558360" cy="297000"/>
            </p14:xfrm>
          </p:contentPart>
        </mc:Choice>
        <mc:Fallback xmlns="">
          <p:pic>
            <p:nvPicPr>
              <p:cNvPr id="1055" name="Ink 1054">
                <a:extLst>
                  <a:ext uri="{FF2B5EF4-FFF2-40B4-BE49-F238E27FC236}">
                    <a16:creationId xmlns:a16="http://schemas.microsoft.com/office/drawing/2014/main" id="{E19B1BE1-EF8E-4A0E-229D-4AFDCA4BE546}"/>
                  </a:ext>
                </a:extLst>
              </p:cNvPr>
              <p:cNvPicPr/>
              <p:nvPr/>
            </p:nvPicPr>
            <p:blipFill>
              <a:blip r:embed="rId25"/>
              <a:stretch>
                <a:fillRect/>
              </a:stretch>
            </p:blipFill>
            <p:spPr>
              <a:xfrm>
                <a:off x="6234660" y="3081180"/>
                <a:ext cx="73800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6" name="Ink 1055">
                <a:extLst>
                  <a:ext uri="{FF2B5EF4-FFF2-40B4-BE49-F238E27FC236}">
                    <a16:creationId xmlns:a16="http://schemas.microsoft.com/office/drawing/2014/main" id="{28886F33-85E2-378B-5A80-17BBD9C73738}"/>
                  </a:ext>
                </a:extLst>
              </p14:cNvPr>
              <p14:cNvContentPartPr/>
              <p14:nvPr/>
            </p14:nvContentPartPr>
            <p14:xfrm>
              <a:off x="6766380" y="3543420"/>
              <a:ext cx="360" cy="360"/>
            </p14:xfrm>
          </p:contentPart>
        </mc:Choice>
        <mc:Fallback xmlns="">
          <p:pic>
            <p:nvPicPr>
              <p:cNvPr id="1056" name="Ink 1055">
                <a:extLst>
                  <a:ext uri="{FF2B5EF4-FFF2-40B4-BE49-F238E27FC236}">
                    <a16:creationId xmlns:a16="http://schemas.microsoft.com/office/drawing/2014/main" id="{28886F33-85E2-378B-5A80-17BBD9C73738}"/>
                  </a:ext>
                </a:extLst>
              </p:cNvPr>
              <p:cNvPicPr/>
              <p:nvPr/>
            </p:nvPicPr>
            <p:blipFill>
              <a:blip r:embed="rId10"/>
              <a:stretch>
                <a:fillRect/>
              </a:stretch>
            </p:blipFill>
            <p:spPr>
              <a:xfrm>
                <a:off x="6676380" y="33634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057" name="Ink 1056">
                <a:extLst>
                  <a:ext uri="{FF2B5EF4-FFF2-40B4-BE49-F238E27FC236}">
                    <a16:creationId xmlns:a16="http://schemas.microsoft.com/office/drawing/2014/main" id="{6224E1EB-E301-2E0D-AFD6-9B05E12F792B}"/>
                  </a:ext>
                </a:extLst>
              </p14:cNvPr>
              <p14:cNvContentPartPr/>
              <p14:nvPr/>
            </p14:nvContentPartPr>
            <p14:xfrm>
              <a:off x="6766380" y="3543420"/>
              <a:ext cx="360" cy="360"/>
            </p14:xfrm>
          </p:contentPart>
        </mc:Choice>
        <mc:Fallback xmlns="">
          <p:pic>
            <p:nvPicPr>
              <p:cNvPr id="1057" name="Ink 1056">
                <a:extLst>
                  <a:ext uri="{FF2B5EF4-FFF2-40B4-BE49-F238E27FC236}">
                    <a16:creationId xmlns:a16="http://schemas.microsoft.com/office/drawing/2014/main" id="{6224E1EB-E301-2E0D-AFD6-9B05E12F792B}"/>
                  </a:ext>
                </a:extLst>
              </p:cNvPr>
              <p:cNvPicPr/>
              <p:nvPr/>
            </p:nvPicPr>
            <p:blipFill>
              <a:blip r:embed="rId10"/>
              <a:stretch>
                <a:fillRect/>
              </a:stretch>
            </p:blipFill>
            <p:spPr>
              <a:xfrm>
                <a:off x="6676380" y="33634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58" name="Ink 1057">
                <a:extLst>
                  <a:ext uri="{FF2B5EF4-FFF2-40B4-BE49-F238E27FC236}">
                    <a16:creationId xmlns:a16="http://schemas.microsoft.com/office/drawing/2014/main" id="{4CB14DF7-1A6C-68DA-83C3-B4F28AABAB8A}"/>
                  </a:ext>
                </a:extLst>
              </p14:cNvPr>
              <p14:cNvContentPartPr/>
              <p14:nvPr/>
            </p14:nvContentPartPr>
            <p14:xfrm>
              <a:off x="4424580" y="3220860"/>
              <a:ext cx="2342160" cy="594360"/>
            </p14:xfrm>
          </p:contentPart>
        </mc:Choice>
        <mc:Fallback xmlns="">
          <p:pic>
            <p:nvPicPr>
              <p:cNvPr id="1058" name="Ink 1057">
                <a:extLst>
                  <a:ext uri="{FF2B5EF4-FFF2-40B4-BE49-F238E27FC236}">
                    <a16:creationId xmlns:a16="http://schemas.microsoft.com/office/drawing/2014/main" id="{4CB14DF7-1A6C-68DA-83C3-B4F28AABAB8A}"/>
                  </a:ext>
                </a:extLst>
              </p:cNvPr>
              <p:cNvPicPr/>
              <p:nvPr/>
            </p:nvPicPr>
            <p:blipFill>
              <a:blip r:embed="rId29"/>
              <a:stretch>
                <a:fillRect/>
              </a:stretch>
            </p:blipFill>
            <p:spPr>
              <a:xfrm>
                <a:off x="4334940" y="3041220"/>
                <a:ext cx="2521800" cy="95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59" name="Ink 1058">
                <a:extLst>
                  <a:ext uri="{FF2B5EF4-FFF2-40B4-BE49-F238E27FC236}">
                    <a16:creationId xmlns:a16="http://schemas.microsoft.com/office/drawing/2014/main" id="{3C11E204-EE4E-10FA-6966-C36690357BED}"/>
                  </a:ext>
                </a:extLst>
              </p14:cNvPr>
              <p14:cNvContentPartPr/>
              <p14:nvPr/>
            </p14:nvContentPartPr>
            <p14:xfrm>
              <a:off x="4807980" y="3413820"/>
              <a:ext cx="360" cy="360"/>
            </p14:xfrm>
          </p:contentPart>
        </mc:Choice>
        <mc:Fallback xmlns="">
          <p:pic>
            <p:nvPicPr>
              <p:cNvPr id="1059" name="Ink 1058">
                <a:extLst>
                  <a:ext uri="{FF2B5EF4-FFF2-40B4-BE49-F238E27FC236}">
                    <a16:creationId xmlns:a16="http://schemas.microsoft.com/office/drawing/2014/main" id="{3C11E204-EE4E-10FA-6966-C36690357BED}"/>
                  </a:ext>
                </a:extLst>
              </p:cNvPr>
              <p:cNvPicPr/>
              <p:nvPr/>
            </p:nvPicPr>
            <p:blipFill>
              <a:blip r:embed="rId10"/>
              <a:stretch>
                <a:fillRect/>
              </a:stretch>
            </p:blipFill>
            <p:spPr>
              <a:xfrm>
                <a:off x="4717980" y="32338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60" name="Ink 1059">
                <a:extLst>
                  <a:ext uri="{FF2B5EF4-FFF2-40B4-BE49-F238E27FC236}">
                    <a16:creationId xmlns:a16="http://schemas.microsoft.com/office/drawing/2014/main" id="{671B9193-BA90-05E2-0E22-2361B9D24E3E}"/>
                  </a:ext>
                </a:extLst>
              </p14:cNvPr>
              <p14:cNvContentPartPr/>
              <p14:nvPr/>
            </p14:nvContentPartPr>
            <p14:xfrm>
              <a:off x="4807980" y="3413820"/>
              <a:ext cx="360" cy="360"/>
            </p14:xfrm>
          </p:contentPart>
        </mc:Choice>
        <mc:Fallback xmlns="">
          <p:pic>
            <p:nvPicPr>
              <p:cNvPr id="1060" name="Ink 1059">
                <a:extLst>
                  <a:ext uri="{FF2B5EF4-FFF2-40B4-BE49-F238E27FC236}">
                    <a16:creationId xmlns:a16="http://schemas.microsoft.com/office/drawing/2014/main" id="{671B9193-BA90-05E2-0E22-2361B9D24E3E}"/>
                  </a:ext>
                </a:extLst>
              </p:cNvPr>
              <p:cNvPicPr/>
              <p:nvPr/>
            </p:nvPicPr>
            <p:blipFill>
              <a:blip r:embed="rId10"/>
              <a:stretch>
                <a:fillRect/>
              </a:stretch>
            </p:blipFill>
            <p:spPr>
              <a:xfrm>
                <a:off x="4717980" y="32338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61" name="Ink 1060">
                <a:extLst>
                  <a:ext uri="{FF2B5EF4-FFF2-40B4-BE49-F238E27FC236}">
                    <a16:creationId xmlns:a16="http://schemas.microsoft.com/office/drawing/2014/main" id="{3902E89C-BC4A-9C9B-CACB-61F4DD27806C}"/>
                  </a:ext>
                </a:extLst>
              </p14:cNvPr>
              <p14:cNvContentPartPr/>
              <p14:nvPr/>
            </p14:nvContentPartPr>
            <p14:xfrm>
              <a:off x="4807980" y="3413820"/>
              <a:ext cx="360" cy="360"/>
            </p14:xfrm>
          </p:contentPart>
        </mc:Choice>
        <mc:Fallback xmlns="">
          <p:pic>
            <p:nvPicPr>
              <p:cNvPr id="1061" name="Ink 1060">
                <a:extLst>
                  <a:ext uri="{FF2B5EF4-FFF2-40B4-BE49-F238E27FC236}">
                    <a16:creationId xmlns:a16="http://schemas.microsoft.com/office/drawing/2014/main" id="{3902E89C-BC4A-9C9B-CACB-61F4DD27806C}"/>
                  </a:ext>
                </a:extLst>
              </p:cNvPr>
              <p:cNvPicPr/>
              <p:nvPr/>
            </p:nvPicPr>
            <p:blipFill>
              <a:blip r:embed="rId10"/>
              <a:stretch>
                <a:fillRect/>
              </a:stretch>
            </p:blipFill>
            <p:spPr>
              <a:xfrm>
                <a:off x="4717980" y="32338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62" name="Ink 1061">
                <a:extLst>
                  <a:ext uri="{FF2B5EF4-FFF2-40B4-BE49-F238E27FC236}">
                    <a16:creationId xmlns:a16="http://schemas.microsoft.com/office/drawing/2014/main" id="{2EA3D419-29F6-2D85-BC2D-72BF11957CE7}"/>
                  </a:ext>
                </a:extLst>
              </p14:cNvPr>
              <p14:cNvContentPartPr/>
              <p14:nvPr/>
            </p14:nvContentPartPr>
            <p14:xfrm>
              <a:off x="4807980" y="3413820"/>
              <a:ext cx="360" cy="360"/>
            </p14:xfrm>
          </p:contentPart>
        </mc:Choice>
        <mc:Fallback xmlns="">
          <p:pic>
            <p:nvPicPr>
              <p:cNvPr id="1062" name="Ink 1061">
                <a:extLst>
                  <a:ext uri="{FF2B5EF4-FFF2-40B4-BE49-F238E27FC236}">
                    <a16:creationId xmlns:a16="http://schemas.microsoft.com/office/drawing/2014/main" id="{2EA3D419-29F6-2D85-BC2D-72BF11957CE7}"/>
                  </a:ext>
                </a:extLst>
              </p:cNvPr>
              <p:cNvPicPr/>
              <p:nvPr/>
            </p:nvPicPr>
            <p:blipFill>
              <a:blip r:embed="rId10"/>
              <a:stretch>
                <a:fillRect/>
              </a:stretch>
            </p:blipFill>
            <p:spPr>
              <a:xfrm>
                <a:off x="4717980" y="323382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4" name="Ink 1063">
                <a:extLst>
                  <a:ext uri="{FF2B5EF4-FFF2-40B4-BE49-F238E27FC236}">
                    <a16:creationId xmlns:a16="http://schemas.microsoft.com/office/drawing/2014/main" id="{0FAD2C61-C7DE-5950-EA7B-D113AF8253C3}"/>
                  </a:ext>
                </a:extLst>
              </p14:cNvPr>
              <p14:cNvContentPartPr/>
              <p14:nvPr/>
            </p14:nvContentPartPr>
            <p14:xfrm>
              <a:off x="5455980" y="2674740"/>
              <a:ext cx="360" cy="360"/>
            </p14:xfrm>
          </p:contentPart>
        </mc:Choice>
        <mc:Fallback xmlns="">
          <p:pic>
            <p:nvPicPr>
              <p:cNvPr id="1064" name="Ink 1063">
                <a:extLst>
                  <a:ext uri="{FF2B5EF4-FFF2-40B4-BE49-F238E27FC236}">
                    <a16:creationId xmlns:a16="http://schemas.microsoft.com/office/drawing/2014/main" id="{0FAD2C61-C7DE-5950-EA7B-D113AF8253C3}"/>
                  </a:ext>
                </a:extLst>
              </p:cNvPr>
              <p:cNvPicPr/>
              <p:nvPr/>
            </p:nvPicPr>
            <p:blipFill>
              <a:blip r:embed="rId10"/>
              <a:stretch>
                <a:fillRect/>
              </a:stretch>
            </p:blipFill>
            <p:spPr>
              <a:xfrm>
                <a:off x="5365980" y="249474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65" name="Ink 1064">
                <a:extLst>
                  <a:ext uri="{FF2B5EF4-FFF2-40B4-BE49-F238E27FC236}">
                    <a16:creationId xmlns:a16="http://schemas.microsoft.com/office/drawing/2014/main" id="{78CD6370-6813-B20B-6C54-D3E2A4B42C2D}"/>
                  </a:ext>
                </a:extLst>
              </p14:cNvPr>
              <p14:cNvContentPartPr/>
              <p14:nvPr/>
            </p14:nvContentPartPr>
            <p14:xfrm>
              <a:off x="5455980" y="2674740"/>
              <a:ext cx="360" cy="360"/>
            </p14:xfrm>
          </p:contentPart>
        </mc:Choice>
        <mc:Fallback xmlns="">
          <p:pic>
            <p:nvPicPr>
              <p:cNvPr id="1065" name="Ink 1064">
                <a:extLst>
                  <a:ext uri="{FF2B5EF4-FFF2-40B4-BE49-F238E27FC236}">
                    <a16:creationId xmlns:a16="http://schemas.microsoft.com/office/drawing/2014/main" id="{78CD6370-6813-B20B-6C54-D3E2A4B42C2D}"/>
                  </a:ext>
                </a:extLst>
              </p:cNvPr>
              <p:cNvPicPr/>
              <p:nvPr/>
            </p:nvPicPr>
            <p:blipFill>
              <a:blip r:embed="rId10"/>
              <a:stretch>
                <a:fillRect/>
              </a:stretch>
            </p:blipFill>
            <p:spPr>
              <a:xfrm>
                <a:off x="5365980" y="2494740"/>
                <a:ext cx="180000" cy="360000"/>
              </a:xfrm>
              <a:prstGeom prst="rect">
                <a:avLst/>
              </a:prstGeom>
            </p:spPr>
          </p:pic>
        </mc:Fallback>
      </mc:AlternateContent>
      <p:pic>
        <p:nvPicPr>
          <p:cNvPr id="1066" name="Picture 20" descr="2 Rupees - India – Numista">
            <a:extLst>
              <a:ext uri="{FF2B5EF4-FFF2-40B4-BE49-F238E27FC236}">
                <a16:creationId xmlns:a16="http://schemas.microsoft.com/office/drawing/2014/main" id="{6335CBD1-EF1F-CE19-3F4D-87B6D37E6D4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807980" y="1885998"/>
            <a:ext cx="3237974" cy="1592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176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TotalTime>
  <Words>194</Words>
  <Application>Microsoft Office PowerPoint</Application>
  <PresentationFormat>Custom</PresentationFormat>
  <Paragraphs>32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Roboto</vt:lpstr>
      <vt:lpstr>Times New Roman</vt:lpstr>
      <vt:lpstr>Office Theme</vt:lpstr>
      <vt:lpstr>SDM INSTITUTE OF TECHNOLOGY, UJIRE (D.K)</vt:lpstr>
      <vt:lpstr>CONTENT</vt:lpstr>
      <vt:lpstr>PROBLEM STATEMENT </vt:lpstr>
      <vt:lpstr>SOLUTION</vt:lpstr>
      <vt:lpstr>PROTOTYPE IMAGE</vt:lpstr>
      <vt:lpstr>MARKET POTENTIAL</vt:lpstr>
      <vt:lpstr>ADDITIONAL INFORMATION</vt:lpstr>
      <vt:lpstr>COMPONENTS</vt:lpstr>
      <vt:lpstr>IMAGE PROCESSING OF COIN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INSTITUTE OF TECHNOLOGY, UJIRE (D.K)</dc:title>
  <dc:creator>USER</dc:creator>
  <cp:lastModifiedBy>Sharath K Naik</cp:lastModifiedBy>
  <cp:revision>15</cp:revision>
  <dcterms:created xsi:type="dcterms:W3CDTF">2006-08-16T00:00:00Z</dcterms:created>
  <dcterms:modified xsi:type="dcterms:W3CDTF">2024-10-17T06:16:30Z</dcterms:modified>
</cp:coreProperties>
</file>