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69" r:id="rId2"/>
    <p:sldId id="256" r:id="rId3"/>
    <p:sldId id="273" r:id="rId4"/>
    <p:sldId id="276" r:id="rId5"/>
    <p:sldId id="277" r:id="rId6"/>
    <p:sldId id="278" r:id="rId7"/>
    <p:sldId id="279" r:id="rId8"/>
    <p:sldId id="281" r:id="rId9"/>
    <p:sldId id="282" r:id="rId10"/>
    <p:sldId id="280" r:id="rId11"/>
    <p:sldId id="283" r:id="rId12"/>
    <p:sldId id="284" r:id="rId13"/>
    <p:sldId id="285" r:id="rId14"/>
    <p:sldId id="286" r:id="rId15"/>
    <p:sldId id="287" r:id="rId16"/>
    <p:sldId id="288"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70" d="100"/>
          <a:sy n="70" d="100"/>
        </p:scale>
        <p:origin x="41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093F13-C56E-431D-B2AB-46F5E1F1CCFB}" type="datetimeFigureOut">
              <a:rPr lang="en-IN" smtClean="0"/>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F0DBB0-9586-4157-9E3C-66F0D01AE20E}" type="slidenum">
              <a:rPr lang="en-IN" smtClean="0"/>
              <a:t>‹#›</a:t>
            </a:fld>
            <a:endParaRPr lang="en-IN"/>
          </a:p>
        </p:txBody>
      </p:sp>
    </p:spTree>
    <p:extLst>
      <p:ext uri="{BB962C8B-B14F-4D97-AF65-F5344CB8AC3E}">
        <p14:creationId xmlns:p14="http://schemas.microsoft.com/office/powerpoint/2010/main" val="3817207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AE68B-6198-F3DA-AC23-71A1EBEBD8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3B1C4E0-952C-184B-1895-5A97620992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A472CE3-8FDE-DD36-C477-16819AEA0F02}"/>
              </a:ext>
            </a:extLst>
          </p:cNvPr>
          <p:cNvSpPr>
            <a:spLocks noGrp="1"/>
          </p:cNvSpPr>
          <p:nvPr>
            <p:ph type="dt" sz="half" idx="10"/>
          </p:nvPr>
        </p:nvSpPr>
        <p:spPr/>
        <p:txBody>
          <a:bodyPr/>
          <a:lstStyle/>
          <a:p>
            <a:fld id="{D8FFFE03-3ABD-43AA-92FF-AA3ECF1AF304}" type="datetime1">
              <a:rPr lang="en-IN" smtClean="0"/>
              <a:t>05-05-2025</a:t>
            </a:fld>
            <a:endParaRPr lang="en-IN"/>
          </a:p>
        </p:txBody>
      </p:sp>
      <p:sp>
        <p:nvSpPr>
          <p:cNvPr id="5" name="Footer Placeholder 4">
            <a:extLst>
              <a:ext uri="{FF2B5EF4-FFF2-40B4-BE49-F238E27FC236}">
                <a16:creationId xmlns:a16="http://schemas.microsoft.com/office/drawing/2014/main" id="{7800FCA5-B189-4363-B1A1-98210EBA47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D2667-C180-7E61-8782-D8BF75274D5A}"/>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197368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5EB76-85B1-6DA6-2E84-FF8B70E206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475D4E-0748-E028-87A1-5A2221E027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F0A815-5424-D011-A9F9-88E15758822B}"/>
              </a:ext>
            </a:extLst>
          </p:cNvPr>
          <p:cNvSpPr>
            <a:spLocks noGrp="1"/>
          </p:cNvSpPr>
          <p:nvPr>
            <p:ph type="dt" sz="half" idx="10"/>
          </p:nvPr>
        </p:nvSpPr>
        <p:spPr/>
        <p:txBody>
          <a:bodyPr/>
          <a:lstStyle/>
          <a:p>
            <a:fld id="{15A342A7-7789-48C2-A0BC-A610F5A5B754}" type="datetime1">
              <a:rPr lang="en-IN" smtClean="0"/>
              <a:t>05-05-2025</a:t>
            </a:fld>
            <a:endParaRPr lang="en-IN"/>
          </a:p>
        </p:txBody>
      </p:sp>
      <p:sp>
        <p:nvSpPr>
          <p:cNvPr id="5" name="Footer Placeholder 4">
            <a:extLst>
              <a:ext uri="{FF2B5EF4-FFF2-40B4-BE49-F238E27FC236}">
                <a16:creationId xmlns:a16="http://schemas.microsoft.com/office/drawing/2014/main" id="{8F639980-0370-2B4E-0639-5FC8EBD643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EF89CE-0493-4E12-397B-15E6601F4EC0}"/>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1521019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E955A-CED8-2E77-CD2E-BEB332694B1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2F7A99-9A56-7451-9BBA-C1431C108A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C14D14-4822-DD09-FF34-AA42D6A0E160}"/>
              </a:ext>
            </a:extLst>
          </p:cNvPr>
          <p:cNvSpPr>
            <a:spLocks noGrp="1"/>
          </p:cNvSpPr>
          <p:nvPr>
            <p:ph type="dt" sz="half" idx="10"/>
          </p:nvPr>
        </p:nvSpPr>
        <p:spPr/>
        <p:txBody>
          <a:bodyPr/>
          <a:lstStyle/>
          <a:p>
            <a:fld id="{5AD1B8D3-608E-460C-B978-52A9362A6398}" type="datetime1">
              <a:rPr lang="en-IN" smtClean="0"/>
              <a:t>05-05-2025</a:t>
            </a:fld>
            <a:endParaRPr lang="en-IN"/>
          </a:p>
        </p:txBody>
      </p:sp>
      <p:sp>
        <p:nvSpPr>
          <p:cNvPr id="5" name="Footer Placeholder 4">
            <a:extLst>
              <a:ext uri="{FF2B5EF4-FFF2-40B4-BE49-F238E27FC236}">
                <a16:creationId xmlns:a16="http://schemas.microsoft.com/office/drawing/2014/main" id="{17332DDC-D30E-8A41-D378-5B46AE6DAD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B5E21C-565B-2B8E-5F3A-62BC55E50CFF}"/>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2382797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773F0-B9D1-E9BF-48DD-306C928F27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6273A1-6BEC-02BD-0704-885FA26FF2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F43240-865C-7FE1-52B8-6CF4B3C1F1BF}"/>
              </a:ext>
            </a:extLst>
          </p:cNvPr>
          <p:cNvSpPr>
            <a:spLocks noGrp="1"/>
          </p:cNvSpPr>
          <p:nvPr>
            <p:ph type="dt" sz="half" idx="10"/>
          </p:nvPr>
        </p:nvSpPr>
        <p:spPr/>
        <p:txBody>
          <a:bodyPr/>
          <a:lstStyle/>
          <a:p>
            <a:fld id="{1DF30A3F-5893-4B61-983A-B12BDA3A8C95}" type="datetime1">
              <a:rPr lang="en-IN" smtClean="0"/>
              <a:t>05-05-2025</a:t>
            </a:fld>
            <a:endParaRPr lang="en-IN"/>
          </a:p>
        </p:txBody>
      </p:sp>
      <p:sp>
        <p:nvSpPr>
          <p:cNvPr id="5" name="Footer Placeholder 4">
            <a:extLst>
              <a:ext uri="{FF2B5EF4-FFF2-40B4-BE49-F238E27FC236}">
                <a16:creationId xmlns:a16="http://schemas.microsoft.com/office/drawing/2014/main" id="{3A1322A5-B5AE-9AE6-E16B-BFD654CD70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0D0E762-2901-1A9F-6D17-7EEF7EC9F8CC}"/>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245993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83C59-473F-050F-1639-E0A73B3793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D242F6-CDAB-57DE-904F-2D9B328CB2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BFA8F0-65EA-5268-05D9-99CEBA35DDD4}"/>
              </a:ext>
            </a:extLst>
          </p:cNvPr>
          <p:cNvSpPr>
            <a:spLocks noGrp="1"/>
          </p:cNvSpPr>
          <p:nvPr>
            <p:ph type="dt" sz="half" idx="10"/>
          </p:nvPr>
        </p:nvSpPr>
        <p:spPr/>
        <p:txBody>
          <a:bodyPr/>
          <a:lstStyle/>
          <a:p>
            <a:fld id="{EA1BC0BC-0DAC-4751-ABB0-29E561B6D9D7}" type="datetime1">
              <a:rPr lang="en-IN" smtClean="0"/>
              <a:t>05-05-2025</a:t>
            </a:fld>
            <a:endParaRPr lang="en-IN"/>
          </a:p>
        </p:txBody>
      </p:sp>
      <p:sp>
        <p:nvSpPr>
          <p:cNvPr id="5" name="Footer Placeholder 4">
            <a:extLst>
              <a:ext uri="{FF2B5EF4-FFF2-40B4-BE49-F238E27FC236}">
                <a16:creationId xmlns:a16="http://schemas.microsoft.com/office/drawing/2014/main" id="{F7FB3809-0136-7388-B822-11F2D51935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E51476-B497-63C3-523E-42C0345802BF}"/>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2622092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A74CB-6FF1-CC96-3067-349F784AAFC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5A8CAE-945B-8187-8869-80A0CD3987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340F97-A6CA-2D07-EA6D-F663BA14B6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A3EB769-611B-01BF-9343-BDA2DA91836C}"/>
              </a:ext>
            </a:extLst>
          </p:cNvPr>
          <p:cNvSpPr>
            <a:spLocks noGrp="1"/>
          </p:cNvSpPr>
          <p:nvPr>
            <p:ph type="dt" sz="half" idx="10"/>
          </p:nvPr>
        </p:nvSpPr>
        <p:spPr/>
        <p:txBody>
          <a:bodyPr/>
          <a:lstStyle/>
          <a:p>
            <a:fld id="{F52C1A6C-41F1-4553-9946-7164E8DD6327}" type="datetime1">
              <a:rPr lang="en-IN" smtClean="0"/>
              <a:t>05-05-2025</a:t>
            </a:fld>
            <a:endParaRPr lang="en-IN"/>
          </a:p>
        </p:txBody>
      </p:sp>
      <p:sp>
        <p:nvSpPr>
          <p:cNvPr id="6" name="Footer Placeholder 5">
            <a:extLst>
              <a:ext uri="{FF2B5EF4-FFF2-40B4-BE49-F238E27FC236}">
                <a16:creationId xmlns:a16="http://schemas.microsoft.com/office/drawing/2014/main" id="{77DD6ABE-53DF-7C67-66F2-9D1906AA60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EE8F02-0C8C-3F03-7FE4-E1188A0A3959}"/>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80603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915D2-D8EB-F8E1-9A06-FC68F4E9A43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9E793B-23AD-CEC6-CAF8-A57FEF3E6E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7DE8F4-005F-ED06-17B7-CA16D0BF6B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F6F90A0-F1F6-47F8-8891-0EE1A47B79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6D7CF9-89EB-2F6B-6E9A-E6BFF3F75A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4C9FD38-BCA0-33FB-9D57-922F841016DA}"/>
              </a:ext>
            </a:extLst>
          </p:cNvPr>
          <p:cNvSpPr>
            <a:spLocks noGrp="1"/>
          </p:cNvSpPr>
          <p:nvPr>
            <p:ph type="dt" sz="half" idx="10"/>
          </p:nvPr>
        </p:nvSpPr>
        <p:spPr/>
        <p:txBody>
          <a:bodyPr/>
          <a:lstStyle/>
          <a:p>
            <a:fld id="{7D2655CB-2BAC-4332-B24D-F1121F1AB89E}" type="datetime1">
              <a:rPr lang="en-IN" smtClean="0"/>
              <a:t>05-05-2025</a:t>
            </a:fld>
            <a:endParaRPr lang="en-IN"/>
          </a:p>
        </p:txBody>
      </p:sp>
      <p:sp>
        <p:nvSpPr>
          <p:cNvPr id="8" name="Footer Placeholder 7">
            <a:extLst>
              <a:ext uri="{FF2B5EF4-FFF2-40B4-BE49-F238E27FC236}">
                <a16:creationId xmlns:a16="http://schemas.microsoft.com/office/drawing/2014/main" id="{073058B9-4011-86A7-AD4E-55D30D1691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AFDE45-807E-7B3B-EBC9-9E1B630BF2ED}"/>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2317764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37CA-0BFE-D802-62F3-3093A6B281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86C202-9FC5-A6BB-6CEC-D4EF0B7ED966}"/>
              </a:ext>
            </a:extLst>
          </p:cNvPr>
          <p:cNvSpPr>
            <a:spLocks noGrp="1"/>
          </p:cNvSpPr>
          <p:nvPr>
            <p:ph type="dt" sz="half" idx="10"/>
          </p:nvPr>
        </p:nvSpPr>
        <p:spPr/>
        <p:txBody>
          <a:bodyPr/>
          <a:lstStyle/>
          <a:p>
            <a:fld id="{0FFFF798-921F-4AD2-9D2F-FB14C6298F5C}" type="datetime1">
              <a:rPr lang="en-IN" smtClean="0"/>
              <a:t>05-05-2025</a:t>
            </a:fld>
            <a:endParaRPr lang="en-IN"/>
          </a:p>
        </p:txBody>
      </p:sp>
      <p:sp>
        <p:nvSpPr>
          <p:cNvPr id="4" name="Footer Placeholder 3">
            <a:extLst>
              <a:ext uri="{FF2B5EF4-FFF2-40B4-BE49-F238E27FC236}">
                <a16:creationId xmlns:a16="http://schemas.microsoft.com/office/drawing/2014/main" id="{6AB8C980-24C4-7C30-DF2B-C2FDA057E71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CE9D60-634C-4BBB-6F82-4A0D2722AB96}"/>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1028520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CF6A47-E631-85C4-99BF-0263872391E1}"/>
              </a:ext>
            </a:extLst>
          </p:cNvPr>
          <p:cNvSpPr>
            <a:spLocks noGrp="1"/>
          </p:cNvSpPr>
          <p:nvPr>
            <p:ph type="dt" sz="half" idx="10"/>
          </p:nvPr>
        </p:nvSpPr>
        <p:spPr/>
        <p:txBody>
          <a:bodyPr/>
          <a:lstStyle/>
          <a:p>
            <a:fld id="{65BE8AC1-737E-406F-9F71-A22757889FD0}" type="datetime1">
              <a:rPr lang="en-IN" smtClean="0"/>
              <a:t>05-05-2025</a:t>
            </a:fld>
            <a:endParaRPr lang="en-IN"/>
          </a:p>
        </p:txBody>
      </p:sp>
      <p:sp>
        <p:nvSpPr>
          <p:cNvPr id="3" name="Footer Placeholder 2">
            <a:extLst>
              <a:ext uri="{FF2B5EF4-FFF2-40B4-BE49-F238E27FC236}">
                <a16:creationId xmlns:a16="http://schemas.microsoft.com/office/drawing/2014/main" id="{86FD1E3D-46B8-14F1-7133-C8E8FF0B96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EF00091-4BC8-459E-59D6-7F16C75ECED5}"/>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2502473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A57D4-E85D-8B9A-18D1-FE285790B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C6C3AA3-9AEE-6A50-DD77-5ACC01FF9C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2269DD-00B1-D4B6-8E10-684F909B7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488BA1-8FBA-0EEB-57AA-A217B09B906A}"/>
              </a:ext>
            </a:extLst>
          </p:cNvPr>
          <p:cNvSpPr>
            <a:spLocks noGrp="1"/>
          </p:cNvSpPr>
          <p:nvPr>
            <p:ph type="dt" sz="half" idx="10"/>
          </p:nvPr>
        </p:nvSpPr>
        <p:spPr/>
        <p:txBody>
          <a:bodyPr/>
          <a:lstStyle/>
          <a:p>
            <a:fld id="{E87091C9-A811-4381-90DB-3EAE3D975427}" type="datetime1">
              <a:rPr lang="en-IN" smtClean="0"/>
              <a:t>05-05-2025</a:t>
            </a:fld>
            <a:endParaRPr lang="en-IN"/>
          </a:p>
        </p:txBody>
      </p:sp>
      <p:sp>
        <p:nvSpPr>
          <p:cNvPr id="6" name="Footer Placeholder 5">
            <a:extLst>
              <a:ext uri="{FF2B5EF4-FFF2-40B4-BE49-F238E27FC236}">
                <a16:creationId xmlns:a16="http://schemas.microsoft.com/office/drawing/2014/main" id="{79BB6E91-A6B8-DC5B-0E60-DB0C810B24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749C14-ED6C-AED0-A8CB-6F753E15AAA4}"/>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4053441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A025-ADF2-1CCF-B055-0F29AA0CA0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8B1FD9D-469D-8316-896D-36FF90BCCF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636F658-B399-B3AB-C23C-7523296B2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B866D-ABBB-3EB2-0DD3-BB6716250D2F}"/>
              </a:ext>
            </a:extLst>
          </p:cNvPr>
          <p:cNvSpPr>
            <a:spLocks noGrp="1"/>
          </p:cNvSpPr>
          <p:nvPr>
            <p:ph type="dt" sz="half" idx="10"/>
          </p:nvPr>
        </p:nvSpPr>
        <p:spPr/>
        <p:txBody>
          <a:bodyPr/>
          <a:lstStyle/>
          <a:p>
            <a:fld id="{216A800F-B0F7-4A39-8593-E04B044D2AEB}" type="datetime1">
              <a:rPr lang="en-IN" smtClean="0"/>
              <a:t>05-05-2025</a:t>
            </a:fld>
            <a:endParaRPr lang="en-IN"/>
          </a:p>
        </p:txBody>
      </p:sp>
      <p:sp>
        <p:nvSpPr>
          <p:cNvPr id="6" name="Footer Placeholder 5">
            <a:extLst>
              <a:ext uri="{FF2B5EF4-FFF2-40B4-BE49-F238E27FC236}">
                <a16:creationId xmlns:a16="http://schemas.microsoft.com/office/drawing/2014/main" id="{56D9E1C8-0353-276E-CE6D-E390932A2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3DEDD0-5209-11BD-E3DF-0BE5AABE27C6}"/>
              </a:ext>
            </a:extLst>
          </p:cNvPr>
          <p:cNvSpPr>
            <a:spLocks noGrp="1"/>
          </p:cNvSpPr>
          <p:nvPr>
            <p:ph type="sldNum" sz="quarter" idx="12"/>
          </p:nvPr>
        </p:nvSpPr>
        <p:spPr/>
        <p:txBody>
          <a:bodyPr/>
          <a:lstStyle/>
          <a:p>
            <a:fld id="{0350219B-1170-490F-A341-1F5FCF5FD0DC}" type="slidenum">
              <a:rPr lang="en-IN" smtClean="0"/>
              <a:t>‹#›</a:t>
            </a:fld>
            <a:endParaRPr lang="en-IN"/>
          </a:p>
        </p:txBody>
      </p:sp>
    </p:spTree>
    <p:extLst>
      <p:ext uri="{BB962C8B-B14F-4D97-AF65-F5344CB8AC3E}">
        <p14:creationId xmlns:p14="http://schemas.microsoft.com/office/powerpoint/2010/main" val="142718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A663F7-EA24-A2C7-E244-A379035DAE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EA41B2-9CD4-4241-FD71-D16E864F60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8D31B-0B73-2649-2497-C09DC3FC5B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60BAB7-C038-4242-85B5-304E3777327F}" type="datetime1">
              <a:rPr lang="en-IN" smtClean="0"/>
              <a:t>05-05-2025</a:t>
            </a:fld>
            <a:endParaRPr lang="en-IN"/>
          </a:p>
        </p:txBody>
      </p:sp>
      <p:sp>
        <p:nvSpPr>
          <p:cNvPr id="5" name="Footer Placeholder 4">
            <a:extLst>
              <a:ext uri="{FF2B5EF4-FFF2-40B4-BE49-F238E27FC236}">
                <a16:creationId xmlns:a16="http://schemas.microsoft.com/office/drawing/2014/main" id="{8F64EB28-3C7D-CC59-B988-2B517AB26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8F88B3C-0C06-6971-7FC0-EB451E410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50219B-1170-490F-A341-1F5FCF5FD0DC}" type="slidenum">
              <a:rPr lang="en-IN" smtClean="0"/>
              <a:t>‹#›</a:t>
            </a:fld>
            <a:endParaRPr lang="en-IN"/>
          </a:p>
        </p:txBody>
      </p:sp>
    </p:spTree>
    <p:extLst>
      <p:ext uri="{BB962C8B-B14F-4D97-AF65-F5344CB8AC3E}">
        <p14:creationId xmlns:p14="http://schemas.microsoft.com/office/powerpoint/2010/main" val="78718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67560" y="154050"/>
            <a:ext cx="7432040" cy="749300"/>
          </a:xfrm>
          <a:prstGeom prst="rect">
            <a:avLst/>
          </a:prstGeom>
        </p:spPr>
        <p:txBody>
          <a:bodyPr vert="horz" wrap="square" lIns="0" tIns="55244" rIns="0" bIns="0" rtlCol="0">
            <a:spAutoFit/>
          </a:bodyPr>
          <a:lstStyle/>
          <a:p>
            <a:pPr marL="3001645" marR="5080" indent="-2989580" algn="l">
              <a:lnSpc>
                <a:spcPts val="2700"/>
              </a:lnSpc>
              <a:spcBef>
                <a:spcPts val="434"/>
              </a:spcBef>
            </a:pPr>
            <a:r>
              <a:rPr sz="2500" b="1" spc="-70" dirty="0">
                <a:latin typeface="Times New Roman"/>
                <a:cs typeface="Times New Roman"/>
              </a:rPr>
              <a:t>VISVESVARAYA</a:t>
            </a:r>
            <a:r>
              <a:rPr lang="en-US" sz="2500" b="1" spc="-190" dirty="0">
                <a:latin typeface="Times New Roman"/>
                <a:cs typeface="Times New Roman"/>
              </a:rPr>
              <a:t>  </a:t>
            </a:r>
            <a:r>
              <a:rPr sz="2500" b="1" spc="-5" dirty="0">
                <a:latin typeface="Times New Roman"/>
                <a:cs typeface="Times New Roman"/>
              </a:rPr>
              <a:t>TECHNOLOGICAL</a:t>
            </a:r>
            <a:r>
              <a:rPr lang="en-US" sz="2500" b="1" spc="-5" dirty="0">
                <a:latin typeface="Times New Roman"/>
                <a:cs typeface="Times New Roman"/>
              </a:rPr>
              <a:t> </a:t>
            </a:r>
            <a:r>
              <a:rPr sz="2500" b="1" spc="-5" dirty="0">
                <a:latin typeface="Times New Roman"/>
                <a:cs typeface="Times New Roman"/>
              </a:rPr>
              <a:t>UNIVERSITY </a:t>
            </a:r>
            <a:r>
              <a:rPr sz="2500" b="1" spc="-610" dirty="0">
                <a:latin typeface="Times New Roman"/>
                <a:cs typeface="Times New Roman"/>
              </a:rPr>
              <a:t> </a:t>
            </a:r>
            <a:r>
              <a:rPr sz="2500" b="1" spc="-50" dirty="0">
                <a:latin typeface="Times New Roman"/>
                <a:cs typeface="Times New Roman"/>
              </a:rPr>
              <a:t>BEL</a:t>
            </a:r>
            <a:r>
              <a:rPr lang="en-US" sz="2500" b="1" spc="-50" dirty="0">
                <a:latin typeface="Times New Roman"/>
                <a:cs typeface="Times New Roman"/>
              </a:rPr>
              <a:t>A</a:t>
            </a:r>
            <a:r>
              <a:rPr sz="2500" b="1" spc="-50" dirty="0">
                <a:latin typeface="Times New Roman"/>
                <a:cs typeface="Times New Roman"/>
              </a:rPr>
              <a:t>GAVI</a:t>
            </a:r>
            <a:r>
              <a:rPr lang="en-US" sz="2500" b="1" spc="-50" dirty="0">
                <a:latin typeface="Times New Roman"/>
                <a:cs typeface="Times New Roman"/>
              </a:rPr>
              <a:t> - 590014</a:t>
            </a:r>
            <a:endParaRPr sz="2500" dirty="0">
              <a:latin typeface="Times New Roman"/>
              <a:cs typeface="Times New Roman"/>
            </a:endParaRPr>
          </a:p>
        </p:txBody>
      </p:sp>
      <p:sp>
        <p:nvSpPr>
          <p:cNvPr id="3" name="object 3"/>
          <p:cNvSpPr txBox="1"/>
          <p:nvPr/>
        </p:nvSpPr>
        <p:spPr>
          <a:xfrm>
            <a:off x="2245614" y="2392681"/>
            <a:ext cx="7869516" cy="2776145"/>
          </a:xfrm>
          <a:prstGeom prst="rect">
            <a:avLst/>
          </a:prstGeom>
        </p:spPr>
        <p:txBody>
          <a:bodyPr vert="horz" wrap="square" lIns="0" tIns="12700" rIns="0" bIns="0" rtlCol="0">
            <a:spAutoFit/>
          </a:bodyPr>
          <a:lstStyle/>
          <a:p>
            <a:pPr marL="3175" marR="0" lvl="0" indent="0" algn="ctr" defTabSz="914400" rtl="0" eaLnBrk="1" fontAlgn="auto" latinLnBrk="0" hangingPunct="1">
              <a:lnSpc>
                <a:spcPct val="100000"/>
              </a:lnSpc>
              <a:spcBef>
                <a:spcPts val="100"/>
              </a:spcBef>
              <a:spcAft>
                <a:spcPts val="0"/>
              </a:spcAft>
              <a:buClrTx/>
              <a:buSzTx/>
              <a:buFontTx/>
              <a:buNone/>
              <a:tabLst/>
              <a:defRPr/>
            </a:pP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A</a:t>
            </a:r>
            <a:r>
              <a:rPr lang="en-US" sz="2400" b="1" spc="-5" dirty="0">
                <a:solidFill>
                  <a:prstClr val="black"/>
                </a:solidFill>
                <a:latin typeface="Times New Roman"/>
                <a:cs typeface="Times New Roman"/>
              </a:rPr>
              <a:t> </a:t>
            </a:r>
            <a:r>
              <a:rPr kumimoji="0" sz="2400" b="1" i="0" u="none" strike="noStrike" kern="1200" cap="none" spc="0" normalizeH="0" baseline="0" noProof="0" dirty="0">
                <a:ln>
                  <a:noFill/>
                </a:ln>
                <a:solidFill>
                  <a:prstClr val="black"/>
                </a:solidFill>
                <a:effectLst/>
                <a:uLnTx/>
                <a:uFillTx/>
                <a:latin typeface="Times New Roman"/>
                <a:ea typeface="+mn-ea"/>
                <a:cs typeface="Times New Roman"/>
              </a:rPr>
              <a:t>T</a:t>
            </a:r>
            <a:r>
              <a:rPr kumimoji="0" sz="2400" b="1" i="0" u="none" strike="noStrike" kern="1200" cap="none" spc="-10" normalizeH="0" baseline="0" noProof="0" dirty="0">
                <a:ln>
                  <a:noFill/>
                </a:ln>
                <a:solidFill>
                  <a:prstClr val="black"/>
                </a:solidFill>
                <a:effectLst/>
                <a:uLnTx/>
                <a:uFillTx/>
                <a:latin typeface="Times New Roman"/>
                <a:ea typeface="+mn-ea"/>
                <a:cs typeface="Times New Roman"/>
              </a:rPr>
              <a:t>E</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CHNI</a:t>
            </a:r>
            <a:r>
              <a:rPr kumimoji="0" sz="2400" b="1"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AL</a:t>
            </a:r>
            <a:r>
              <a:rPr kumimoji="0" sz="2400" b="1"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S</a:t>
            </a:r>
            <a:r>
              <a:rPr kumimoji="0" sz="2400" b="1" i="0" u="none" strike="noStrike" kern="1200" cap="none" spc="-15" normalizeH="0" baseline="0" noProof="0" dirty="0">
                <a:ln>
                  <a:noFill/>
                </a:ln>
                <a:solidFill>
                  <a:prstClr val="black"/>
                </a:solidFill>
                <a:effectLst/>
                <a:uLnTx/>
                <a:uFillTx/>
                <a:latin typeface="Times New Roman"/>
                <a:ea typeface="+mn-ea"/>
                <a:cs typeface="Times New Roman"/>
              </a:rPr>
              <a:t>E</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MINAR</a:t>
            </a:r>
            <a:r>
              <a:rPr kumimoji="0" sz="2400" b="1"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P</a:t>
            </a:r>
            <a:r>
              <a:rPr kumimoji="0" sz="2400" b="1" i="0" u="none" strike="noStrike" kern="1200" cap="none" spc="-15" normalizeH="0" baseline="0" noProof="0" dirty="0">
                <a:ln>
                  <a:noFill/>
                </a:ln>
                <a:solidFill>
                  <a:prstClr val="black"/>
                </a:solidFill>
                <a:effectLst/>
                <a:uLnTx/>
                <a:uFillTx/>
                <a:latin typeface="Times New Roman"/>
                <a:ea typeface="+mn-ea"/>
                <a:cs typeface="Times New Roman"/>
              </a:rPr>
              <a:t>R</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E</a:t>
            </a:r>
            <a:r>
              <a:rPr kumimoji="0" sz="2400" b="1" i="0" u="none" strike="noStrike" kern="1200" cap="none" spc="-15" normalizeH="0" baseline="0" noProof="0" dirty="0">
                <a:ln>
                  <a:noFill/>
                </a:ln>
                <a:solidFill>
                  <a:prstClr val="black"/>
                </a:solidFill>
                <a:effectLst/>
                <a:uLnTx/>
                <a:uFillTx/>
                <a:latin typeface="Times New Roman"/>
                <a:ea typeface="+mn-ea"/>
                <a:cs typeface="Times New Roman"/>
              </a:rPr>
              <a:t>S</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E</a:t>
            </a:r>
            <a:r>
              <a:rPr kumimoji="0" sz="2400" b="1"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400" b="1" i="0" u="none" strike="noStrike" kern="1200" cap="none" spc="-185" normalizeH="0" baseline="0" noProof="0" dirty="0">
                <a:ln>
                  <a:noFill/>
                </a:ln>
                <a:solidFill>
                  <a:prstClr val="black"/>
                </a:solidFill>
                <a:effectLst/>
                <a:uLnTx/>
                <a:uFillTx/>
                <a:latin typeface="Times New Roman"/>
                <a:ea typeface="+mn-ea"/>
                <a:cs typeface="Times New Roman"/>
              </a:rPr>
              <a:t>T</a:t>
            </a:r>
            <a:r>
              <a:rPr kumimoji="0" sz="2400" b="1" i="0" u="none" strike="noStrike" kern="1200" cap="none" spc="-190" normalizeH="0" baseline="0" noProof="0" dirty="0">
                <a:ln>
                  <a:noFill/>
                </a:ln>
                <a:solidFill>
                  <a:prstClr val="black"/>
                </a:solidFill>
                <a:effectLst/>
                <a:uLnTx/>
                <a:uFillTx/>
                <a:latin typeface="Times New Roman"/>
                <a:ea typeface="+mn-ea"/>
                <a:cs typeface="Times New Roman"/>
              </a:rPr>
              <a:t>A</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TION</a:t>
            </a:r>
            <a:r>
              <a:rPr kumimoji="0" sz="2400" b="1" i="0" u="none" strike="noStrike" kern="1200" cap="none" spc="55"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ON</a:t>
            </a:r>
            <a:endParaRPr kumimoji="0" lang="en-US" sz="2400" b="1" i="0" u="none" strike="noStrike" kern="1200" cap="none" spc="-5" normalizeH="0" baseline="0" noProof="0" dirty="0">
              <a:ln>
                <a:noFill/>
              </a:ln>
              <a:solidFill>
                <a:prstClr val="black"/>
              </a:solidFill>
              <a:effectLst/>
              <a:uLnTx/>
              <a:uFillTx/>
              <a:latin typeface="Times New Roman"/>
              <a:ea typeface="+mn-ea"/>
              <a:cs typeface="Times New Roman"/>
            </a:endParaRPr>
          </a:p>
          <a:p>
            <a:pPr marL="3175" marR="0" lvl="0" indent="0" algn="ctr" defTabSz="914400" rtl="0" eaLnBrk="1" fontAlgn="auto" latinLnBrk="0" hangingPunct="1">
              <a:lnSpc>
                <a:spcPct val="100000"/>
              </a:lnSpc>
              <a:spcBef>
                <a:spcPts val="10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Times New Roman"/>
              <a:ea typeface="+mn-ea"/>
              <a:cs typeface="Times New Roman"/>
            </a:endParaRPr>
          </a:p>
          <a:p>
            <a:pPr marL="778510" marR="641985" algn="ctr">
              <a:lnSpc>
                <a:spcPct val="115000"/>
              </a:lnSpc>
              <a:spcBef>
                <a:spcPts val="305"/>
              </a:spcBef>
              <a:buNone/>
            </a:pPr>
            <a:r>
              <a:rPr lang="en-US" sz="2400" b="1" dirty="0">
                <a:latin typeface="Times New Roman" panose="02020603050405020304" pitchFamily="18" charset="0"/>
                <a:cs typeface="Times New Roman" panose="02020603050405020304" pitchFamily="18" charset="0"/>
              </a:rPr>
              <a:t>Monolithic 3D Integrated Circuits: Recent Trends and Future Prospects</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marL="778510" marR="641985" algn="ctr">
              <a:lnSpc>
                <a:spcPct val="115000"/>
              </a:lnSpc>
              <a:spcBef>
                <a:spcPts val="305"/>
              </a:spcBef>
              <a:buNone/>
            </a:pPr>
            <a:endPar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12700" marR="0" lvl="0" indent="0" algn="l" defTabSz="914400" rtl="0" eaLnBrk="1" fontAlgn="auto" latinLnBrk="0" hangingPunct="1">
              <a:lnSpc>
                <a:spcPct val="100000"/>
              </a:lnSpc>
              <a:spcBef>
                <a:spcPts val="0"/>
              </a:spcBef>
              <a:spcAft>
                <a:spcPts val="0"/>
              </a:spcAft>
              <a:buClrTx/>
              <a:buSzTx/>
              <a:buFontTx/>
              <a:buNone/>
              <a:tabLst/>
              <a:defRPr/>
            </a:pP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Department</a:t>
            </a:r>
            <a:r>
              <a:rPr kumimoji="0" sz="2400" b="1"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10" normalizeH="0" baseline="0" noProof="0" dirty="0">
                <a:ln>
                  <a:noFill/>
                </a:ln>
                <a:solidFill>
                  <a:prstClr val="black"/>
                </a:solidFill>
                <a:effectLst/>
                <a:uLnTx/>
                <a:uFillTx/>
                <a:latin typeface="Times New Roman"/>
                <a:ea typeface="+mn-ea"/>
                <a:cs typeface="Times New Roman"/>
              </a:rPr>
              <a:t>of</a:t>
            </a:r>
            <a:r>
              <a:rPr kumimoji="0" sz="2400" b="1"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Electronics &amp;</a:t>
            </a:r>
            <a:r>
              <a:rPr kumimoji="0" sz="2400" b="1"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Communication</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 </a:t>
            </a:r>
            <a:r>
              <a:rPr kumimoji="0" sz="2400" b="1" i="0" u="none" strike="noStrike" kern="1200" cap="none" spc="-5" normalizeH="0" baseline="0" noProof="0" dirty="0">
                <a:ln>
                  <a:noFill/>
                </a:ln>
                <a:solidFill>
                  <a:prstClr val="black"/>
                </a:solidFill>
                <a:effectLst/>
                <a:uLnTx/>
                <a:uFillTx/>
                <a:latin typeface="Times New Roman"/>
                <a:ea typeface="+mn-ea"/>
                <a:cs typeface="Times New Roman"/>
              </a:rPr>
              <a:t>Engineering</a:t>
            </a:r>
            <a:endParaRPr kumimoji="0" lang="en-US" sz="2400" b="0" i="0" u="none" strike="noStrike" kern="1200" cap="none" spc="0" normalizeH="0" baseline="0" noProof="0" dirty="0">
              <a:ln>
                <a:noFill/>
              </a:ln>
              <a:solidFill>
                <a:prstClr val="black"/>
              </a:solidFill>
              <a:effectLst/>
              <a:uLnTx/>
              <a:uFillTx/>
              <a:latin typeface="Times New Roman"/>
              <a:ea typeface="+mn-ea"/>
              <a:cs typeface="Times New Roman"/>
            </a:endParaRPr>
          </a:p>
          <a:p>
            <a:pPr marL="1425575" marR="0" lvl="0" indent="0" algn="l" defTabSz="914400" rtl="0" eaLnBrk="1" fontAlgn="auto" latinLnBrk="0" hangingPunct="1">
              <a:lnSpc>
                <a:spcPct val="100000"/>
              </a:lnSpc>
              <a:spcBef>
                <a:spcPts val="720"/>
              </a:spcBef>
              <a:spcAft>
                <a:spcPts val="0"/>
              </a:spcAft>
              <a:buClrTx/>
              <a:buSzTx/>
              <a:buFontTx/>
              <a:buNone/>
              <a:tabLst/>
              <a:defRPr/>
            </a:pPr>
            <a:r>
              <a:rPr kumimoji="0" lang="en-US" sz="2400" b="1" i="0" u="none" strike="noStrike" kern="1200" cap="none" spc="-5" normalizeH="0" baseline="0" noProof="0" dirty="0">
                <a:ln>
                  <a:noFill/>
                </a:ln>
                <a:solidFill>
                  <a:prstClr val="black"/>
                </a:solidFill>
                <a:effectLst/>
                <a:uLnTx/>
                <a:uFillTx/>
                <a:latin typeface="Times New Roman"/>
                <a:ea typeface="+mn-ea"/>
                <a:cs typeface="Times New Roman"/>
              </a:rPr>
              <a:t>S.D.M</a:t>
            </a:r>
            <a:r>
              <a:rPr kumimoji="0" lang="en-US" sz="2400" b="1" i="0" u="none" strike="noStrike" kern="1200" cap="none" spc="0" normalizeH="0" baseline="0" noProof="0" dirty="0">
                <a:ln>
                  <a:noFill/>
                </a:ln>
                <a:solidFill>
                  <a:prstClr val="black"/>
                </a:solidFill>
                <a:effectLst/>
                <a:uLnTx/>
                <a:uFillTx/>
                <a:latin typeface="Times New Roman"/>
                <a:ea typeface="+mn-ea"/>
                <a:cs typeface="Times New Roman"/>
              </a:rPr>
              <a:t> Institute</a:t>
            </a:r>
            <a:r>
              <a:rPr kumimoji="0" lang="en-US" sz="2400" b="1" i="0" u="none" strike="noStrike" kern="1200" cap="none" spc="-20" normalizeH="0" baseline="0" noProof="0" dirty="0">
                <a:ln>
                  <a:noFill/>
                </a:ln>
                <a:solidFill>
                  <a:prstClr val="black"/>
                </a:solidFill>
                <a:effectLst/>
                <a:uLnTx/>
                <a:uFillTx/>
                <a:latin typeface="Times New Roman"/>
                <a:ea typeface="+mn-ea"/>
                <a:cs typeface="Times New Roman"/>
              </a:rPr>
              <a:t> </a:t>
            </a:r>
            <a:r>
              <a:rPr kumimoji="0" lang="en-US" sz="2400" b="1" i="0" u="none" strike="noStrike" kern="1200" cap="none" spc="0" normalizeH="0" baseline="0" noProof="0" dirty="0">
                <a:ln>
                  <a:noFill/>
                </a:ln>
                <a:solidFill>
                  <a:prstClr val="black"/>
                </a:solidFill>
                <a:effectLst/>
                <a:uLnTx/>
                <a:uFillTx/>
                <a:latin typeface="Times New Roman"/>
                <a:ea typeface="+mn-ea"/>
                <a:cs typeface="Times New Roman"/>
              </a:rPr>
              <a:t>Of</a:t>
            </a:r>
            <a:r>
              <a:rPr kumimoji="0" lang="en-US" sz="2400" b="1" i="0" u="none" strike="noStrike" kern="1200" cap="none" spc="-65" normalizeH="0" baseline="0" noProof="0" dirty="0">
                <a:ln>
                  <a:noFill/>
                </a:ln>
                <a:solidFill>
                  <a:prstClr val="black"/>
                </a:solidFill>
                <a:effectLst/>
                <a:uLnTx/>
                <a:uFillTx/>
                <a:latin typeface="Times New Roman"/>
                <a:ea typeface="+mn-ea"/>
                <a:cs typeface="Times New Roman"/>
              </a:rPr>
              <a:t> </a:t>
            </a:r>
            <a:r>
              <a:rPr kumimoji="0" lang="en-US" sz="2400" b="1" i="0" u="none" strike="noStrike" kern="1200" cap="none" spc="-35" normalizeH="0" baseline="0" noProof="0" dirty="0">
                <a:ln>
                  <a:noFill/>
                </a:ln>
                <a:solidFill>
                  <a:prstClr val="black"/>
                </a:solidFill>
                <a:effectLst/>
                <a:uLnTx/>
                <a:uFillTx/>
                <a:latin typeface="Times New Roman"/>
                <a:ea typeface="+mn-ea"/>
                <a:cs typeface="Times New Roman"/>
              </a:rPr>
              <a:t>Technology,</a:t>
            </a:r>
            <a:r>
              <a:rPr kumimoji="0" lang="en-US" sz="2400" b="1" i="0" u="none" strike="noStrike" kern="1200" cap="none" spc="-25" normalizeH="0" baseline="0" noProof="0" dirty="0">
                <a:ln>
                  <a:noFill/>
                </a:ln>
                <a:solidFill>
                  <a:prstClr val="black"/>
                </a:solidFill>
                <a:effectLst/>
                <a:uLnTx/>
                <a:uFillTx/>
                <a:latin typeface="Times New Roman"/>
                <a:ea typeface="+mn-ea"/>
                <a:cs typeface="Times New Roman"/>
              </a:rPr>
              <a:t> </a:t>
            </a:r>
            <a:r>
              <a:rPr kumimoji="0" lang="en-US" sz="2400" b="1" i="0" u="none" strike="noStrike" kern="1200" cap="none" spc="-10" normalizeH="0" baseline="0" noProof="0" dirty="0" err="1">
                <a:ln>
                  <a:noFill/>
                </a:ln>
                <a:solidFill>
                  <a:prstClr val="black"/>
                </a:solidFill>
                <a:effectLst/>
                <a:uLnTx/>
                <a:uFillTx/>
                <a:latin typeface="Times New Roman"/>
                <a:ea typeface="+mn-ea"/>
                <a:cs typeface="Times New Roman"/>
              </a:rPr>
              <a:t>Ujire</a:t>
            </a:r>
            <a:endParaRPr kumimoji="0" lang="en-US"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4" name="object 4"/>
          <p:cNvSpPr txBox="1"/>
          <p:nvPr/>
        </p:nvSpPr>
        <p:spPr>
          <a:xfrm>
            <a:off x="8997696" y="5311242"/>
            <a:ext cx="3028705" cy="972702"/>
          </a:xfrm>
          <a:prstGeom prst="rect">
            <a:avLst/>
          </a:prstGeom>
        </p:spPr>
        <p:txBody>
          <a:bodyPr vert="horz" wrap="square" lIns="0" tIns="130175" rIns="0" bIns="0" rtlCol="0">
            <a:spAutoFit/>
          </a:bodyPr>
          <a:lstStyle/>
          <a:p>
            <a:pPr marL="60960" marR="0" lvl="0" indent="0" algn="l" defTabSz="914400" rtl="0" eaLnBrk="1" fontAlgn="auto" latinLnBrk="0" hangingPunct="1">
              <a:lnSpc>
                <a:spcPct val="100000"/>
              </a:lnSpc>
              <a:spcBef>
                <a:spcPts val="1025"/>
              </a:spcBef>
              <a:spcAft>
                <a:spcPts val="0"/>
              </a:spcAft>
              <a:buClrTx/>
              <a:buSzTx/>
              <a:buFontTx/>
              <a:buNone/>
              <a:tabLst/>
              <a:defRPr/>
            </a:pPr>
            <a:r>
              <a:rPr lang="en-GB" sz="2400" dirty="0">
                <a:solidFill>
                  <a:prstClr val="black"/>
                </a:solidFill>
                <a:latin typeface="Times New Roman"/>
                <a:cs typeface="Times New Roman"/>
              </a:rPr>
              <a:t>Gui</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de</a:t>
            </a:r>
            <a:r>
              <a:rPr kumimoji="0" lang="en-GB" sz="2400" b="0" i="0" u="none" strike="noStrike" kern="1200" cap="none" spc="0" normalizeH="0" baseline="0" noProof="0" dirty="0">
                <a:ln>
                  <a:noFill/>
                </a:ln>
                <a:solidFill>
                  <a:prstClr val="black"/>
                </a:solidFill>
                <a:effectLst/>
                <a:uLnTx/>
                <a:uFillTx/>
                <a:latin typeface="Times New Roman"/>
                <a:ea typeface="+mn-ea"/>
                <a:cs typeface="Times New Roman"/>
              </a:rPr>
              <a:t> Name</a:t>
            </a:r>
            <a:endParaRPr kumimoji="0" sz="2400" b="0" i="0" u="none" strike="noStrike" kern="1200" cap="none" spc="0" normalizeH="0" baseline="0" noProof="0" dirty="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775"/>
              </a:spcBef>
              <a:spcAft>
                <a:spcPts val="0"/>
              </a:spcAft>
              <a:buClrTx/>
              <a:buSzTx/>
              <a:buFontTx/>
              <a:buNone/>
              <a:tabLst/>
              <a:defRPr/>
            </a:pPr>
            <a:r>
              <a:rPr lang="en-US" sz="2400" b="1" dirty="0">
                <a:solidFill>
                  <a:prstClr val="black"/>
                </a:solidFill>
                <a:latin typeface="Times New Roman"/>
                <a:cs typeface="Times New Roman"/>
              </a:rPr>
              <a:t>Mr. </a:t>
            </a:r>
            <a:r>
              <a:rPr lang="en-US" sz="2000" b="1" dirty="0" err="1">
                <a:effectLst/>
                <a:latin typeface="Times New Roman" panose="02020603050405020304" pitchFamily="18" charset="0"/>
                <a:ea typeface="Calibri" panose="020F0502020204030204" pitchFamily="34" charset="0"/>
              </a:rPr>
              <a:t>Raghuveera</a:t>
            </a:r>
            <a:r>
              <a:rPr lang="en-US" sz="2000" b="1" dirty="0">
                <a:effectLst/>
                <a:latin typeface="Times New Roman" panose="02020603050405020304" pitchFamily="18" charset="0"/>
                <a:ea typeface="Calibri" panose="020F0502020204030204" pitchFamily="34" charset="0"/>
              </a:rPr>
              <a:t> Pandith</a:t>
            </a:r>
            <a:endParaRPr kumimoji="0" lang="en-US" sz="2400" b="0" i="0" u="none" strike="noStrike" kern="1200" cap="none" spc="0" normalizeH="0" baseline="0" noProof="0" dirty="0">
              <a:ln>
                <a:noFill/>
              </a:ln>
              <a:solidFill>
                <a:prstClr val="black"/>
              </a:solidFill>
              <a:effectLst/>
              <a:uLnTx/>
              <a:uFillTx/>
              <a:latin typeface="Times New Roman"/>
              <a:ea typeface="+mn-ea"/>
              <a:cs typeface="Times New Roman"/>
            </a:endParaRPr>
          </a:p>
        </p:txBody>
      </p:sp>
      <p:sp>
        <p:nvSpPr>
          <p:cNvPr id="5" name="object 5"/>
          <p:cNvSpPr txBox="1"/>
          <p:nvPr/>
        </p:nvSpPr>
        <p:spPr>
          <a:xfrm>
            <a:off x="558961" y="5190887"/>
            <a:ext cx="3373306" cy="1321516"/>
          </a:xfrm>
          <a:prstGeom prst="rect">
            <a:avLst/>
          </a:prstGeom>
        </p:spPr>
        <p:txBody>
          <a:bodyPr vert="horz" wrap="square" lIns="0" tIns="130175" rIns="0" bIns="0" rtlCol="0">
            <a:spAutoFit/>
          </a:bodyPr>
          <a:lstStyle/>
          <a:p>
            <a:pPr marL="55244" marR="0" lvl="0" indent="0" algn="l" defTabSz="914400" rtl="0" eaLnBrk="1" fontAlgn="auto" latinLnBrk="0" hangingPunct="1">
              <a:lnSpc>
                <a:spcPct val="100000"/>
              </a:lnSpc>
              <a:spcBef>
                <a:spcPts val="1025"/>
              </a:spcBef>
              <a:spcAft>
                <a:spcPts val="0"/>
              </a:spcAft>
              <a:buClrTx/>
              <a:buSzTx/>
              <a:buFontTx/>
              <a:buNone/>
              <a:tabLst/>
              <a:defRPr/>
            </a:pP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Presented</a:t>
            </a:r>
            <a:r>
              <a:rPr kumimoji="0" sz="24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2400" b="0" i="0" u="none" strike="noStrike" kern="1200" cap="none" spc="0" normalizeH="0" baseline="0" noProof="0" dirty="0">
                <a:ln>
                  <a:noFill/>
                </a:ln>
                <a:solidFill>
                  <a:prstClr val="black"/>
                </a:solidFill>
                <a:effectLst/>
                <a:uLnTx/>
                <a:uFillTx/>
                <a:latin typeface="Times New Roman"/>
                <a:ea typeface="+mn-ea"/>
                <a:cs typeface="Times New Roman"/>
              </a:rPr>
              <a:t>by</a:t>
            </a:r>
          </a:p>
          <a:p>
            <a:pPr marL="12700" marR="0" lvl="0" indent="0" algn="l" defTabSz="914400" rtl="0" eaLnBrk="1" fontAlgn="auto" latinLnBrk="0" hangingPunct="1">
              <a:lnSpc>
                <a:spcPct val="100000"/>
              </a:lnSpc>
              <a:spcBef>
                <a:spcPts val="775"/>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imes New Roman"/>
                <a:ea typeface="+mn-ea"/>
                <a:cs typeface="Times New Roman"/>
              </a:rPr>
              <a:t>Sharath Krishna Naik </a:t>
            </a:r>
          </a:p>
          <a:p>
            <a:pPr marL="12700" marR="0" lvl="0" indent="0" algn="l" defTabSz="914400" rtl="0" eaLnBrk="1" fontAlgn="auto" latinLnBrk="0" hangingPunct="1">
              <a:lnSpc>
                <a:spcPct val="100000"/>
              </a:lnSpc>
              <a:spcBef>
                <a:spcPts val="775"/>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Times New Roman"/>
                <a:ea typeface="+mn-ea"/>
                <a:cs typeface="Times New Roman"/>
              </a:rPr>
              <a:t>4SU21EC076</a:t>
            </a:r>
            <a:endParaRPr kumimoji="0" sz="2000" b="0" i="0" u="none" strike="noStrike" kern="1200" cap="none" spc="0" normalizeH="0" baseline="0" noProof="0" dirty="0">
              <a:ln>
                <a:noFill/>
              </a:ln>
              <a:solidFill>
                <a:prstClr val="black"/>
              </a:solidFill>
              <a:effectLst/>
              <a:uLnTx/>
              <a:uFillTx/>
              <a:latin typeface="Times New Roman"/>
              <a:ea typeface="+mn-ea"/>
              <a:cs typeface="Times New Roman"/>
            </a:endParaRPr>
          </a:p>
        </p:txBody>
      </p:sp>
      <p:pic>
        <p:nvPicPr>
          <p:cNvPr id="7" name="object 7"/>
          <p:cNvPicPr/>
          <p:nvPr/>
        </p:nvPicPr>
        <p:blipFill>
          <a:blip r:embed="rId2" cstate="print"/>
          <a:stretch>
            <a:fillRect/>
          </a:stretch>
        </p:blipFill>
        <p:spPr>
          <a:xfrm>
            <a:off x="5231408" y="5365294"/>
            <a:ext cx="1374648" cy="1392916"/>
          </a:xfrm>
          <a:prstGeom prst="rect">
            <a:avLst/>
          </a:prstGeom>
        </p:spPr>
      </p:pic>
      <p:pic>
        <p:nvPicPr>
          <p:cNvPr id="8" name="object 8"/>
          <p:cNvPicPr/>
          <p:nvPr/>
        </p:nvPicPr>
        <p:blipFill>
          <a:blip r:embed="rId3" cstate="print"/>
          <a:stretch>
            <a:fillRect/>
          </a:stretch>
        </p:blipFill>
        <p:spPr>
          <a:xfrm>
            <a:off x="5369792" y="877546"/>
            <a:ext cx="1097880" cy="1372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188C9C-E6EA-9C73-31CC-589C9D9E18E3}"/>
              </a:ext>
            </a:extLst>
          </p:cNvPr>
          <p:cNvSpPr>
            <a:spLocks noGrp="1"/>
          </p:cNvSpPr>
          <p:nvPr>
            <p:ph type="sldNum" sz="quarter" idx="12"/>
          </p:nvPr>
        </p:nvSpPr>
        <p:spPr/>
        <p:txBody>
          <a:bodyPr/>
          <a:lstStyle/>
          <a:p>
            <a:fld id="{0350219B-1170-490F-A341-1F5FCF5FD0DC}" type="slidenum">
              <a:rPr lang="en-IN" smtClean="0"/>
              <a:t>10</a:t>
            </a:fld>
            <a:endParaRPr lang="en-IN"/>
          </a:p>
        </p:txBody>
      </p:sp>
      <p:pic>
        <p:nvPicPr>
          <p:cNvPr id="6" name="Picture 5">
            <a:extLst>
              <a:ext uri="{FF2B5EF4-FFF2-40B4-BE49-F238E27FC236}">
                <a16:creationId xmlns:a16="http://schemas.microsoft.com/office/drawing/2014/main" id="{8CD57483-AA72-7C65-3F88-4DF265787CDA}"/>
              </a:ext>
            </a:extLst>
          </p:cNvPr>
          <p:cNvPicPr>
            <a:picLocks noChangeAspect="1"/>
          </p:cNvPicPr>
          <p:nvPr/>
        </p:nvPicPr>
        <p:blipFill>
          <a:blip r:embed="rId2"/>
          <a:stretch>
            <a:fillRect/>
          </a:stretch>
        </p:blipFill>
        <p:spPr>
          <a:xfrm>
            <a:off x="581024" y="107095"/>
            <a:ext cx="10515599" cy="2946460"/>
          </a:xfrm>
          <a:prstGeom prst="rect">
            <a:avLst/>
          </a:prstGeom>
        </p:spPr>
      </p:pic>
      <p:sp>
        <p:nvSpPr>
          <p:cNvPr id="7" name="Rectangle 1">
            <a:extLst>
              <a:ext uri="{FF2B5EF4-FFF2-40B4-BE49-F238E27FC236}">
                <a16:creationId xmlns:a16="http://schemas.microsoft.com/office/drawing/2014/main" id="{95BE5B32-E613-5E18-9518-0D654AFF5E7E}"/>
              </a:ext>
            </a:extLst>
          </p:cNvPr>
          <p:cNvSpPr>
            <a:spLocks noGrp="1" noChangeArrowheads="1"/>
          </p:cNvSpPr>
          <p:nvPr>
            <p:ph idx="1"/>
          </p:nvPr>
        </p:nvSpPr>
        <p:spPr bwMode="auto">
          <a:xfrm>
            <a:off x="904875" y="3256614"/>
            <a:ext cx="10191748"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bar chart shows the cell-level area reduction (%) for different standard cells using Mono3D v1, v2, and v3 compared to traditional 2D cells.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Orange, blue, and gray bars represent Mono3D v1, v2, and v3 respectively, showing variation in area savings across different cell types.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cells exhibit negative reduction (area increase), due to increased cell width despite reduced height to accommodate MIVs and routing constraints.</a:t>
            </a:r>
          </a:p>
        </p:txBody>
      </p:sp>
    </p:spTree>
    <p:extLst>
      <p:ext uri="{BB962C8B-B14F-4D97-AF65-F5344CB8AC3E}">
        <p14:creationId xmlns:p14="http://schemas.microsoft.com/office/powerpoint/2010/main" val="68726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8257F-DE46-64B3-6378-E784F92779A4}"/>
              </a:ext>
            </a:extLst>
          </p:cNvPr>
          <p:cNvSpPr>
            <a:spLocks noGrp="1"/>
          </p:cNvSpPr>
          <p:nvPr>
            <p:ph type="title"/>
          </p:nvPr>
        </p:nvSpPr>
        <p:spPr>
          <a:xfrm>
            <a:off x="838200" y="158431"/>
            <a:ext cx="10515600" cy="686435"/>
          </a:xfrm>
        </p:spPr>
        <p:txBody>
          <a:bodyPr>
            <a:normAutofit/>
          </a:bodyPr>
          <a:lstStyle/>
          <a:p>
            <a:r>
              <a:rPr lang="en-IN" sz="3600" b="1" dirty="0">
                <a:latin typeface="Times New Roman" panose="02020603050405020304" pitchFamily="18" charset="0"/>
                <a:cs typeface="Times New Roman" panose="02020603050405020304" pitchFamily="18" charset="0"/>
              </a:rPr>
              <a:t>Mono-3D Fabrication Process</a:t>
            </a:r>
          </a:p>
        </p:txBody>
      </p:sp>
      <p:pic>
        <p:nvPicPr>
          <p:cNvPr id="6" name="Content Placeholder 5">
            <a:extLst>
              <a:ext uri="{FF2B5EF4-FFF2-40B4-BE49-F238E27FC236}">
                <a16:creationId xmlns:a16="http://schemas.microsoft.com/office/drawing/2014/main" id="{DC7BF07B-F8F1-F474-ADFD-16D564D93C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51498" y="749808"/>
            <a:ext cx="4628751" cy="5971667"/>
          </a:xfrm>
        </p:spPr>
      </p:pic>
      <p:sp>
        <p:nvSpPr>
          <p:cNvPr id="4" name="Slide Number Placeholder 3">
            <a:extLst>
              <a:ext uri="{FF2B5EF4-FFF2-40B4-BE49-F238E27FC236}">
                <a16:creationId xmlns:a16="http://schemas.microsoft.com/office/drawing/2014/main" id="{038644AB-8240-4707-9B2F-CD3846C324E1}"/>
              </a:ext>
            </a:extLst>
          </p:cNvPr>
          <p:cNvSpPr>
            <a:spLocks noGrp="1"/>
          </p:cNvSpPr>
          <p:nvPr>
            <p:ph type="sldNum" sz="quarter" idx="12"/>
          </p:nvPr>
        </p:nvSpPr>
        <p:spPr/>
        <p:txBody>
          <a:bodyPr/>
          <a:lstStyle/>
          <a:p>
            <a:fld id="{0350219B-1170-490F-A341-1F5FCF5FD0DC}" type="slidenum">
              <a:rPr lang="en-IN" smtClean="0"/>
              <a:t>11</a:t>
            </a:fld>
            <a:endParaRPr lang="en-IN"/>
          </a:p>
        </p:txBody>
      </p:sp>
    </p:spTree>
    <p:extLst>
      <p:ext uri="{BB962C8B-B14F-4D97-AF65-F5344CB8AC3E}">
        <p14:creationId xmlns:p14="http://schemas.microsoft.com/office/powerpoint/2010/main" val="1799755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DD1B8-D280-FE4F-47DB-0C8044CD2768}"/>
              </a:ext>
            </a:extLst>
          </p:cNvPr>
          <p:cNvSpPr>
            <a:spLocks noGrp="1"/>
          </p:cNvSpPr>
          <p:nvPr>
            <p:ph type="title"/>
          </p:nvPr>
        </p:nvSpPr>
        <p:spPr>
          <a:xfrm>
            <a:off x="838200" y="365125"/>
            <a:ext cx="10515600" cy="787019"/>
          </a:xfrm>
        </p:spPr>
        <p:txBody>
          <a:bodyPr>
            <a:normAutofit/>
          </a:bodyPr>
          <a:lstStyle/>
          <a:p>
            <a:r>
              <a:rPr lang="en-IN" sz="3600" b="1" dirty="0">
                <a:latin typeface="Times New Roman" panose="02020603050405020304" pitchFamily="18" charset="0"/>
                <a:cs typeface="Times New Roman" panose="02020603050405020304" pitchFamily="18" charset="0"/>
              </a:rPr>
              <a:t>Mono3D Design Methodologies</a:t>
            </a:r>
          </a:p>
        </p:txBody>
      </p:sp>
      <p:sp>
        <p:nvSpPr>
          <p:cNvPr id="3" name="Content Placeholder 2">
            <a:extLst>
              <a:ext uri="{FF2B5EF4-FFF2-40B4-BE49-F238E27FC236}">
                <a16:creationId xmlns:a16="http://schemas.microsoft.com/office/drawing/2014/main" id="{4CF3A32C-B8FD-5C3C-C034-7AE5CADBDA33}"/>
              </a:ext>
            </a:extLst>
          </p:cNvPr>
          <p:cNvSpPr>
            <a:spLocks noGrp="1"/>
          </p:cNvSpPr>
          <p:nvPr>
            <p:ph idx="1"/>
          </p:nvPr>
        </p:nvSpPr>
        <p:spPr>
          <a:xfrm>
            <a:off x="838200" y="1280160"/>
            <a:ext cx="10515600" cy="4896803"/>
          </a:xfrm>
        </p:spPr>
        <p:txBody>
          <a:bodyPr>
            <a:normAutofit/>
          </a:bodyPr>
          <a:lstStyle/>
          <a:p>
            <a:pPr marL="0" indent="0" algn="just">
              <a:lnSpc>
                <a:spcPct val="150000"/>
              </a:lnSpc>
              <a:buNone/>
            </a:pPr>
            <a:r>
              <a:rPr lang="en-US" sz="2400" b="1" dirty="0">
                <a:latin typeface="Times New Roman" panose="02020603050405020304" pitchFamily="18" charset="0"/>
                <a:cs typeface="Times New Roman" panose="02020603050405020304" pitchFamily="18" charset="0"/>
              </a:rPr>
              <a:t>1. Physical Design</a:t>
            </a:r>
          </a:p>
          <a:p>
            <a:pPr algn="just">
              <a:lnSpc>
                <a:spcPct val="150000"/>
              </a:lnSpc>
            </a:pPr>
            <a:r>
              <a:rPr lang="en-US" sz="2000" dirty="0">
                <a:latin typeface="Times New Roman" panose="02020603050405020304" pitchFamily="18" charset="0"/>
                <a:cs typeface="Times New Roman" panose="02020603050405020304" pitchFamily="18" charset="0"/>
              </a:rPr>
              <a:t>Tools and Techniques: Pseudo-3D design tools like S2D, Compact-2D, and Cascade2D adapt 2D place-and-route flows for MONO3D, balancing power, performance, and area trade-offs.</a:t>
            </a:r>
          </a:p>
          <a:p>
            <a:pPr algn="just">
              <a:lnSpc>
                <a:spcPct val="150000"/>
              </a:lnSpc>
            </a:pPr>
            <a:r>
              <a:rPr lang="en-US" sz="2000" dirty="0">
                <a:latin typeface="Times New Roman" panose="02020603050405020304" pitchFamily="18" charset="0"/>
                <a:cs typeface="Times New Roman" panose="02020603050405020304" pitchFamily="18" charset="0"/>
              </a:rPr>
              <a:t>Tier Partitioning: </a:t>
            </a:r>
            <a:r>
              <a:rPr lang="en-US" sz="2000" dirty="0" err="1">
                <a:latin typeface="Times New Roman" panose="02020603050405020304" pitchFamily="18" charset="0"/>
                <a:cs typeface="Times New Roman" panose="02020603050405020304" pitchFamily="18" charset="0"/>
              </a:rPr>
              <a:t>nMOS</a:t>
            </a:r>
            <a:r>
              <a:rPr lang="en-US" sz="2000" dirty="0">
                <a:latin typeface="Times New Roman" panose="02020603050405020304" pitchFamily="18" charset="0"/>
                <a:cs typeface="Times New Roman" panose="02020603050405020304" pitchFamily="18" charset="0"/>
              </a:rPr>
              <a:t> and I/O pins are placed in the top tier, </a:t>
            </a:r>
            <a:r>
              <a:rPr lang="en-US" sz="2000" dirty="0" err="1">
                <a:latin typeface="Times New Roman" panose="02020603050405020304" pitchFamily="18" charset="0"/>
                <a:cs typeface="Times New Roman" panose="02020603050405020304" pitchFamily="18" charset="0"/>
              </a:rPr>
              <a:t>pMOS</a:t>
            </a:r>
            <a:r>
              <a:rPr lang="en-US" sz="2000" dirty="0">
                <a:latin typeface="Times New Roman" panose="02020603050405020304" pitchFamily="18" charset="0"/>
                <a:cs typeface="Times New Roman" panose="02020603050405020304" pitchFamily="18" charset="0"/>
              </a:rPr>
              <a:t> in the bottom, with MIVs ensuring vertical connectivity, enabling compatibility with conventional 2D CAD tools.</a:t>
            </a:r>
          </a:p>
          <a:p>
            <a:pPr algn="just">
              <a:lnSpc>
                <a:spcPct val="150000"/>
              </a:lnSpc>
            </a:pPr>
            <a:r>
              <a:rPr lang="en-US" sz="2000" dirty="0">
                <a:latin typeface="Times New Roman" panose="02020603050405020304" pitchFamily="18" charset="0"/>
                <a:cs typeface="Times New Roman" panose="02020603050405020304" pitchFamily="18" charset="0"/>
              </a:rPr>
              <a:t>Routing Optimization: Increasing routing tracks per cell improves timing and reduces congestion, achieving up to 37% footprint reduction and 13% lower power than 2D counterparts.</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5EA96E7-90A8-7A27-DA5D-EDDB20063F2C}"/>
              </a:ext>
            </a:extLst>
          </p:cNvPr>
          <p:cNvSpPr>
            <a:spLocks noGrp="1"/>
          </p:cNvSpPr>
          <p:nvPr>
            <p:ph type="sldNum" sz="quarter" idx="12"/>
          </p:nvPr>
        </p:nvSpPr>
        <p:spPr/>
        <p:txBody>
          <a:bodyPr/>
          <a:lstStyle/>
          <a:p>
            <a:fld id="{0350219B-1170-490F-A341-1F5FCF5FD0DC}" type="slidenum">
              <a:rPr lang="en-IN" smtClean="0"/>
              <a:t>12</a:t>
            </a:fld>
            <a:endParaRPr lang="en-IN"/>
          </a:p>
        </p:txBody>
      </p:sp>
    </p:spTree>
    <p:extLst>
      <p:ext uri="{BB962C8B-B14F-4D97-AF65-F5344CB8AC3E}">
        <p14:creationId xmlns:p14="http://schemas.microsoft.com/office/powerpoint/2010/main" val="3509853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A6064F-4E0F-43FF-3E5A-CE796E4EB2C0}"/>
              </a:ext>
            </a:extLst>
          </p:cNvPr>
          <p:cNvSpPr>
            <a:spLocks noGrp="1"/>
          </p:cNvSpPr>
          <p:nvPr>
            <p:ph idx="1"/>
          </p:nvPr>
        </p:nvSpPr>
        <p:spPr>
          <a:xfrm>
            <a:off x="899160" y="136525"/>
            <a:ext cx="10393680" cy="5971668"/>
          </a:xfrm>
        </p:spPr>
        <p:txBody>
          <a:bodyPr>
            <a:no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Thermal Integrity</a:t>
            </a: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Thermal Challenges: High device density and close vertical spacing cause thermal coupling, demanding precise modeling of hotspot propagation between tiers.</a:t>
            </a: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Thermal Management Techniques: Use of nano-pillars and optimized power delivery networks (PDNs) can lower temperature by up to 53% through strategic heat dissipation.</a:t>
            </a: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Modeling and Simulation: HotSpot-6.0 and FEM simulations show that thermal effects in MONO3D are bidirectional, making thermal-aware design critical for reliability.</a:t>
            </a:r>
          </a:p>
          <a:p>
            <a:pPr marL="0" indent="0" algn="just">
              <a:lnSpc>
                <a:spcPct val="150000"/>
              </a:lnSpc>
              <a:buNone/>
            </a:pPr>
            <a:r>
              <a:rPr lang="en-US" sz="2400" b="1" dirty="0">
                <a:latin typeface="Times New Roman" panose="02020603050405020304" pitchFamily="18" charset="0"/>
                <a:cs typeface="Times New Roman" panose="02020603050405020304" pitchFamily="18" charset="0"/>
              </a:rPr>
              <a:t>3. Design-for-Test (DFT)</a:t>
            </a:r>
          </a:p>
          <a:p>
            <a:pPr algn="just">
              <a:lnSpc>
                <a:spcPct val="150000"/>
              </a:lnSpc>
            </a:pPr>
            <a:r>
              <a:rPr lang="en-US" sz="2000" dirty="0">
                <a:latin typeface="Times New Roman" panose="02020603050405020304" pitchFamily="18" charset="0"/>
                <a:cs typeface="Times New Roman" panose="02020603050405020304" pitchFamily="18" charset="0"/>
              </a:rPr>
              <a:t>Testing Complexity: MONO3D's dense MIV network introduces faults (opens, shorts, stuck-at) not easily addressed by traditional ATPG tools.</a:t>
            </a:r>
          </a:p>
          <a:p>
            <a:pPr algn="just">
              <a:lnSpc>
                <a:spcPct val="150000"/>
              </a:lnSpc>
            </a:pPr>
            <a:r>
              <a:rPr lang="en-US" sz="2000" dirty="0">
                <a:latin typeface="Times New Roman" panose="02020603050405020304" pitchFamily="18" charset="0"/>
                <a:cs typeface="Times New Roman" panose="02020603050405020304" pitchFamily="18" charset="0"/>
              </a:rPr>
              <a:t>BIST Approaches: Dual-BIST architecture offers high fault coverage with low overhead (max 2.6% area, 9% power), using XOR gates and compact signatures.</a:t>
            </a:r>
          </a:p>
        </p:txBody>
      </p:sp>
      <p:sp>
        <p:nvSpPr>
          <p:cNvPr id="4" name="Slide Number Placeholder 3">
            <a:extLst>
              <a:ext uri="{FF2B5EF4-FFF2-40B4-BE49-F238E27FC236}">
                <a16:creationId xmlns:a16="http://schemas.microsoft.com/office/drawing/2014/main" id="{D0C912DC-FD2A-4EAF-25EA-7F03BCA1064D}"/>
              </a:ext>
            </a:extLst>
          </p:cNvPr>
          <p:cNvSpPr>
            <a:spLocks noGrp="1"/>
          </p:cNvSpPr>
          <p:nvPr>
            <p:ph type="sldNum" sz="quarter" idx="12"/>
          </p:nvPr>
        </p:nvSpPr>
        <p:spPr/>
        <p:txBody>
          <a:bodyPr/>
          <a:lstStyle/>
          <a:p>
            <a:fld id="{0350219B-1170-490F-A341-1F5FCF5FD0DC}" type="slidenum">
              <a:rPr lang="en-IN" smtClean="0"/>
              <a:t>13</a:t>
            </a:fld>
            <a:endParaRPr lang="en-IN" dirty="0"/>
          </a:p>
        </p:txBody>
      </p:sp>
    </p:spTree>
    <p:extLst>
      <p:ext uri="{BB962C8B-B14F-4D97-AF65-F5344CB8AC3E}">
        <p14:creationId xmlns:p14="http://schemas.microsoft.com/office/powerpoint/2010/main" val="27932883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91EFF2C-0043-8DDA-6CBB-46A2371F9DA3}"/>
              </a:ext>
            </a:extLst>
          </p:cNvPr>
          <p:cNvSpPr>
            <a:spLocks noGrp="1"/>
          </p:cNvSpPr>
          <p:nvPr>
            <p:ph type="sldNum" sz="quarter" idx="12"/>
          </p:nvPr>
        </p:nvSpPr>
        <p:spPr/>
        <p:txBody>
          <a:bodyPr/>
          <a:lstStyle/>
          <a:p>
            <a:fld id="{0350219B-1170-490F-A341-1F5FCF5FD0DC}" type="slidenum">
              <a:rPr lang="en-IN" smtClean="0"/>
              <a:t>14</a:t>
            </a:fld>
            <a:endParaRPr lang="en-IN"/>
          </a:p>
        </p:txBody>
      </p:sp>
      <p:sp>
        <p:nvSpPr>
          <p:cNvPr id="6" name="Rectangle 2">
            <a:extLst>
              <a:ext uri="{FF2B5EF4-FFF2-40B4-BE49-F238E27FC236}">
                <a16:creationId xmlns:a16="http://schemas.microsoft.com/office/drawing/2014/main" id="{E9CEE5E1-FAED-F850-1AD3-25D0897C0D4A}"/>
              </a:ext>
            </a:extLst>
          </p:cNvPr>
          <p:cNvSpPr>
            <a:spLocks noGrp="1" noChangeArrowheads="1"/>
          </p:cNvSpPr>
          <p:nvPr>
            <p:ph idx="1"/>
          </p:nvPr>
        </p:nvSpPr>
        <p:spPr bwMode="auto">
          <a:xfrm>
            <a:off x="728472" y="2937072"/>
            <a:ext cx="10515600"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presents thermal maps of TSV-based 3D and MONO3D ICs, highlighting how MONO3D exhibits better heat dissipation through strong vertical thermal coupling, but also reveals the challenge of hot spot propagation between tiers due to thin inter-layer dielectric.</a:t>
            </a: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Mono3D (bottom images) spreads the heat more evenly, avoiding overheating in upper layers, which is common in TSV-based 3D ICs.</a:t>
            </a: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means Mono3D can cool down better and is safer for high-performance chips</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BBC7200-46B9-8175-04D4-50174B34E22F}"/>
              </a:ext>
            </a:extLst>
          </p:cNvPr>
          <p:cNvPicPr>
            <a:picLocks noChangeAspect="1"/>
          </p:cNvPicPr>
          <p:nvPr/>
        </p:nvPicPr>
        <p:blipFill>
          <a:blip r:embed="rId2"/>
          <a:srcRect r="7230" b="23938"/>
          <a:stretch/>
        </p:blipFill>
        <p:spPr>
          <a:xfrm>
            <a:off x="1220797" y="0"/>
            <a:ext cx="9750406" cy="2786447"/>
          </a:xfrm>
          <a:prstGeom prst="rect">
            <a:avLst/>
          </a:prstGeom>
        </p:spPr>
      </p:pic>
    </p:spTree>
    <p:extLst>
      <p:ext uri="{BB962C8B-B14F-4D97-AF65-F5344CB8AC3E}">
        <p14:creationId xmlns:p14="http://schemas.microsoft.com/office/powerpoint/2010/main" val="114770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83719-D444-B4BF-029D-8303CBEB95B6}"/>
              </a:ext>
            </a:extLst>
          </p:cNvPr>
          <p:cNvSpPr>
            <a:spLocks noGrp="1"/>
          </p:cNvSpPr>
          <p:nvPr>
            <p:ph type="title"/>
          </p:nvPr>
        </p:nvSpPr>
        <p:spPr>
          <a:xfrm>
            <a:off x="838200" y="209677"/>
            <a:ext cx="10515600" cy="732155"/>
          </a:xfrm>
        </p:spPr>
        <p:txBody>
          <a:bodyPr>
            <a:normAutofit/>
          </a:bodyPr>
          <a:lstStyle/>
          <a:p>
            <a:r>
              <a:rPr lang="en-IN" sz="3600" b="1" dirty="0">
                <a:latin typeface="Times New Roman" panose="02020603050405020304" pitchFamily="18" charset="0"/>
                <a:cs typeface="Times New Roman" panose="02020603050405020304" pitchFamily="18" charset="0"/>
              </a:rPr>
              <a:t>Applications for Mono3D and Future Scope</a:t>
            </a:r>
          </a:p>
        </p:txBody>
      </p:sp>
      <p:sp>
        <p:nvSpPr>
          <p:cNvPr id="3" name="Content Placeholder 2">
            <a:extLst>
              <a:ext uri="{FF2B5EF4-FFF2-40B4-BE49-F238E27FC236}">
                <a16:creationId xmlns:a16="http://schemas.microsoft.com/office/drawing/2014/main" id="{3F150538-4C04-DD23-77EB-779445E92C2E}"/>
              </a:ext>
            </a:extLst>
          </p:cNvPr>
          <p:cNvSpPr>
            <a:spLocks noGrp="1"/>
          </p:cNvSpPr>
          <p:nvPr>
            <p:ph idx="1"/>
          </p:nvPr>
        </p:nvSpPr>
        <p:spPr>
          <a:xfrm>
            <a:off x="838200" y="941832"/>
            <a:ext cx="10515600" cy="5235131"/>
          </a:xfrm>
        </p:spPr>
        <p:txBody>
          <a:bodyPr>
            <a:normAutofit lnSpcReduction="10000"/>
          </a:bodyPr>
          <a:lstStyle/>
          <a:p>
            <a:pPr algn="just">
              <a:lnSpc>
                <a:spcPct val="110000"/>
              </a:lnSpc>
            </a:pPr>
            <a:r>
              <a:rPr lang="en-IN" sz="2000" dirty="0">
                <a:latin typeface="Times New Roman" panose="02020603050405020304" pitchFamily="18" charset="0"/>
                <a:cs typeface="Times New Roman" panose="02020603050405020304" pitchFamily="18" charset="0"/>
              </a:rPr>
              <a:t>Near- and In-Memory Computing</a:t>
            </a:r>
          </a:p>
          <a:p>
            <a:pPr algn="just">
              <a:lnSpc>
                <a:spcPct val="110000"/>
              </a:lnSpc>
            </a:pPr>
            <a:r>
              <a:rPr lang="en-IN" sz="2000" dirty="0">
                <a:latin typeface="Times New Roman" panose="02020603050405020304" pitchFamily="18" charset="0"/>
                <a:cs typeface="Times New Roman" panose="02020603050405020304" pitchFamily="18" charset="0"/>
              </a:rPr>
              <a:t>Deep Neural Networks (DNNs)</a:t>
            </a:r>
          </a:p>
          <a:p>
            <a:pPr algn="just">
              <a:lnSpc>
                <a:spcPct val="110000"/>
              </a:lnSpc>
            </a:pPr>
            <a:r>
              <a:rPr lang="en-IN" sz="2000" dirty="0">
                <a:latin typeface="Times New Roman" panose="02020603050405020304" pitchFamily="18" charset="0"/>
                <a:cs typeface="Times New Roman" panose="02020603050405020304" pitchFamily="18" charset="0"/>
              </a:rPr>
              <a:t>Hardware Security</a:t>
            </a:r>
          </a:p>
          <a:p>
            <a:pPr marL="0" indent="0" algn="just">
              <a:lnSpc>
                <a:spcPct val="110000"/>
              </a:lnSpc>
              <a:buNone/>
            </a:pPr>
            <a:r>
              <a:rPr lang="en-IN" sz="2400" b="1" dirty="0">
                <a:latin typeface="Times New Roman" panose="02020603050405020304" pitchFamily="18" charset="0"/>
                <a:cs typeface="Times New Roman" panose="02020603050405020304" pitchFamily="18" charset="0"/>
              </a:rPr>
              <a:t>Future scope:</a:t>
            </a:r>
          </a:p>
          <a:p>
            <a:pPr marL="0" marR="0" lvl="0" indent="0" algn="just" defTabSz="914400" rtl="0" eaLnBrk="0" fontAlgn="base" latinLnBrk="0" hangingPunct="0">
              <a:lnSpc>
                <a:spcPct val="16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design and fabrication processes for better efficiency.</a:t>
            </a:r>
          </a:p>
          <a:p>
            <a:pPr marL="0" marR="0" lvl="0" indent="0" algn="just" defTabSz="914400" rtl="0" eaLnBrk="0" fontAlgn="base" latinLnBrk="0" hangingPunct="0">
              <a:lnSpc>
                <a:spcPct val="16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accurate models for layer-wise performance and thermal behavior.</a:t>
            </a:r>
          </a:p>
          <a:p>
            <a:pPr marL="0" marR="0" lvl="0" indent="0" algn="just" defTabSz="914400" rtl="0" eaLnBrk="0" fontAlgn="base" latinLnBrk="0" hangingPunct="0">
              <a:lnSpc>
                <a:spcPct val="16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advanced tools for energy-efficient and high-performance chip design.</a:t>
            </a:r>
          </a:p>
          <a:p>
            <a:pPr marL="0" marR="0" lvl="0" indent="0" algn="just" defTabSz="914400" rtl="0" eaLnBrk="0" fontAlgn="base" latinLnBrk="0" hangingPunct="0">
              <a:lnSpc>
                <a:spcPct val="150000"/>
              </a:lnSpc>
              <a:spcBef>
                <a:spcPct val="0"/>
              </a:spcBef>
              <a:spcAft>
                <a:spcPct val="0"/>
              </a:spcAft>
              <a:buClrTx/>
              <a:buSzTx/>
              <a:buNone/>
              <a:tabLst/>
            </a:pPr>
            <a:r>
              <a:rPr lang="en-US" altLang="en-US" sz="2400" b="1" dirty="0">
                <a:latin typeface="Times New Roman" panose="02020603050405020304" pitchFamily="18" charset="0"/>
                <a:cs typeface="Times New Roman" panose="02020603050405020304" pitchFamily="18" charset="0"/>
              </a:rPr>
              <a:t>Disadvantage:</a:t>
            </a:r>
          </a:p>
          <a:p>
            <a:pPr algn="just" eaLnBrk="0" fontAlgn="base" hangingPunct="0">
              <a:lnSpc>
                <a:spcPct val="150000"/>
              </a:lnSpc>
              <a:spcBef>
                <a:spcPct val="0"/>
              </a:spcBef>
              <a:spcAft>
                <a:spcPct val="0"/>
              </a:spcAft>
            </a:pPr>
            <a:r>
              <a:rPr lang="en-IN" sz="2000" dirty="0">
                <a:latin typeface="Times New Roman" panose="02020603050405020304" pitchFamily="18" charset="0"/>
                <a:cs typeface="Times New Roman" panose="02020603050405020304" pitchFamily="18" charset="0"/>
              </a:rPr>
              <a:t>Complex Fabrication Process and </a:t>
            </a:r>
            <a:r>
              <a:rPr lang="en-IN" sz="2200" dirty="0">
                <a:latin typeface="Times New Roman" panose="02020603050405020304" pitchFamily="18" charset="0"/>
                <a:cs typeface="Times New Roman" panose="02020603050405020304" pitchFamily="18" charset="0"/>
              </a:rPr>
              <a:t>Testing Challenges</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lang="en-IN" sz="2000" dirty="0">
                <a:latin typeface="Times New Roman" panose="02020603050405020304" pitchFamily="18" charset="0"/>
                <a:cs typeface="Times New Roman" panose="02020603050405020304" pitchFamily="18" charset="0"/>
              </a:rPr>
              <a:t>Limited Design Tool Support.</a:t>
            </a:r>
          </a:p>
          <a:p>
            <a:pPr algn="just" eaLnBrk="0" fontAlgn="base" hangingPunct="0">
              <a:lnSpc>
                <a:spcPct val="150000"/>
              </a:lnSpc>
              <a:spcBef>
                <a:spcPct val="0"/>
              </a:spcBef>
              <a:spcAft>
                <a:spcPct val="0"/>
              </a:spcAft>
            </a:pPr>
            <a:r>
              <a:rPr lang="en-IN" sz="2000" dirty="0">
                <a:latin typeface="Times New Roman" panose="02020603050405020304" pitchFamily="18" charset="0"/>
                <a:cs typeface="Times New Roman" panose="02020603050405020304" pitchFamily="18" charset="0"/>
              </a:rPr>
              <a:t>Thermal Management Issues,</a:t>
            </a:r>
            <a:r>
              <a:rPr lang="en-IN" sz="1400" dirty="0"/>
              <a:t> </a:t>
            </a:r>
            <a:endParaRPr lang="en-IN" sz="24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1D73072-6043-B456-DE12-09F719FF52AA}"/>
              </a:ext>
            </a:extLst>
          </p:cNvPr>
          <p:cNvSpPr>
            <a:spLocks noGrp="1"/>
          </p:cNvSpPr>
          <p:nvPr>
            <p:ph type="sldNum" sz="quarter" idx="12"/>
          </p:nvPr>
        </p:nvSpPr>
        <p:spPr/>
        <p:txBody>
          <a:bodyPr/>
          <a:lstStyle/>
          <a:p>
            <a:fld id="{0350219B-1170-490F-A341-1F5FCF5FD0DC}" type="slidenum">
              <a:rPr lang="en-IN" smtClean="0"/>
              <a:t>15</a:t>
            </a:fld>
            <a:endParaRPr lang="en-IN"/>
          </a:p>
        </p:txBody>
      </p:sp>
    </p:spTree>
    <p:extLst>
      <p:ext uri="{BB962C8B-B14F-4D97-AF65-F5344CB8AC3E}">
        <p14:creationId xmlns:p14="http://schemas.microsoft.com/office/powerpoint/2010/main" val="3001375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3C451-DCC0-2E86-6D63-E31A2BBC900C}"/>
              </a:ext>
            </a:extLst>
          </p:cNvPr>
          <p:cNvSpPr>
            <a:spLocks noGrp="1"/>
          </p:cNvSpPr>
          <p:nvPr>
            <p:ph type="title"/>
          </p:nvPr>
        </p:nvSpPr>
        <p:spPr/>
        <p:txBody>
          <a:bodyPr>
            <a:normAutofit/>
          </a:bodyPr>
          <a:lstStyle/>
          <a:p>
            <a:pPr algn="just"/>
            <a:r>
              <a:rPr lang="en-IN" sz="3600" b="1" dirty="0">
                <a:latin typeface="Times New Roman" panose="02020603050405020304" pitchFamily="18" charset="0"/>
                <a:cs typeface="Times New Roman" panose="02020603050405020304" pitchFamily="18" charset="0"/>
              </a:rPr>
              <a:t>Conclusion</a:t>
            </a:r>
          </a:p>
        </p:txBody>
      </p:sp>
      <p:sp>
        <p:nvSpPr>
          <p:cNvPr id="4" name="Slide Number Placeholder 3">
            <a:extLst>
              <a:ext uri="{FF2B5EF4-FFF2-40B4-BE49-F238E27FC236}">
                <a16:creationId xmlns:a16="http://schemas.microsoft.com/office/drawing/2014/main" id="{6EC8CFF3-891B-9DDE-E463-55AB150F239E}"/>
              </a:ext>
            </a:extLst>
          </p:cNvPr>
          <p:cNvSpPr>
            <a:spLocks noGrp="1"/>
          </p:cNvSpPr>
          <p:nvPr>
            <p:ph type="sldNum" sz="quarter" idx="12"/>
          </p:nvPr>
        </p:nvSpPr>
        <p:spPr/>
        <p:txBody>
          <a:bodyPr/>
          <a:lstStyle/>
          <a:p>
            <a:fld id="{0350219B-1170-490F-A341-1F5FCF5FD0DC}" type="slidenum">
              <a:rPr lang="en-IN" smtClean="0"/>
              <a:t>16</a:t>
            </a:fld>
            <a:endParaRPr lang="en-IN"/>
          </a:p>
        </p:txBody>
      </p:sp>
      <p:sp>
        <p:nvSpPr>
          <p:cNvPr id="5" name="Rectangle 1">
            <a:extLst>
              <a:ext uri="{FF2B5EF4-FFF2-40B4-BE49-F238E27FC236}">
                <a16:creationId xmlns:a16="http://schemas.microsoft.com/office/drawing/2014/main" id="{393F2999-9B93-D0A9-08D7-5B04DDEF9D6D}"/>
              </a:ext>
            </a:extLst>
          </p:cNvPr>
          <p:cNvSpPr>
            <a:spLocks noGrp="1" noChangeArrowheads="1"/>
          </p:cNvSpPr>
          <p:nvPr>
            <p:ph idx="1"/>
          </p:nvPr>
        </p:nvSpPr>
        <p:spPr bwMode="auto">
          <a:xfrm>
            <a:off x="838200" y="1563841"/>
            <a:ext cx="10267950"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Mono3D offers high performance, compact size, and energy efficiency through vertical integration.</a:t>
            </a: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challenges include thermal limits, contamination, and lack of design-tool support.</a:t>
            </a: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Stronger alignment between fabrication and design is needed for real-world adoption.</a:t>
            </a:r>
          </a:p>
          <a:p>
            <a:pPr algn="just" eaLnBrk="0" fontAlgn="base" hangingPunct="0">
              <a:lnSpc>
                <a:spcPct val="150000"/>
              </a:lnSpc>
              <a:spcBef>
                <a:spcPct val="0"/>
              </a:spcBef>
              <a:spcAft>
                <a:spcPct val="0"/>
              </a:spcAft>
            </a:pPr>
            <a:r>
              <a:rPr lang="en-US" sz="2000" dirty="0">
                <a:latin typeface="Times New Roman" panose="02020603050405020304" pitchFamily="18" charset="0"/>
                <a:cs typeface="Times New Roman" panose="02020603050405020304" pitchFamily="18" charset="0"/>
              </a:rPr>
              <a:t>Mono3D FFT128 is just a more compact, power-efficient, and faster version of a traditional FFT chip-achieved by building it in 3D layers instead of flat 2D.</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930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2074-ED3B-F7BA-BBA4-E01BAA0C0B65}"/>
              </a:ext>
            </a:extLst>
          </p:cNvPr>
          <p:cNvSpPr>
            <a:spLocks noGrp="1"/>
          </p:cNvSpPr>
          <p:nvPr>
            <p:ph type="title"/>
          </p:nvPr>
        </p:nvSpPr>
        <p:spPr>
          <a:xfrm>
            <a:off x="838200" y="233464"/>
            <a:ext cx="10515600" cy="6420255"/>
          </a:xfrm>
        </p:spPr>
        <p:txBody>
          <a:bodyPr>
            <a:normAutofit/>
          </a:bodyPr>
          <a:lstStyle/>
          <a:p>
            <a:pPr algn="ctr"/>
            <a:r>
              <a:rPr lang="en-US" sz="9600" b="1" dirty="0">
                <a:latin typeface="Times New Roman" panose="02020603050405020304" pitchFamily="18" charset="0"/>
                <a:cs typeface="Times New Roman" panose="02020603050405020304" pitchFamily="18" charset="0"/>
              </a:rPr>
              <a:t>Thank You</a:t>
            </a:r>
            <a:endParaRPr lang="en-IN" sz="96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9ED5AC3-3243-87F2-D701-1CC6278EF342}"/>
              </a:ext>
            </a:extLst>
          </p:cNvPr>
          <p:cNvSpPr>
            <a:spLocks noGrp="1"/>
          </p:cNvSpPr>
          <p:nvPr>
            <p:ph type="sldNum" sz="quarter" idx="12"/>
          </p:nvPr>
        </p:nvSpPr>
        <p:spPr/>
        <p:txBody>
          <a:bodyPr/>
          <a:lstStyle/>
          <a:p>
            <a:fld id="{0350219B-1170-490F-A341-1F5FCF5FD0DC}" type="slidenum">
              <a:rPr lang="en-IN" smtClean="0"/>
              <a:t>17</a:t>
            </a:fld>
            <a:endParaRPr lang="en-IN"/>
          </a:p>
        </p:txBody>
      </p:sp>
    </p:spTree>
    <p:extLst>
      <p:ext uri="{BB962C8B-B14F-4D97-AF65-F5344CB8AC3E}">
        <p14:creationId xmlns:p14="http://schemas.microsoft.com/office/powerpoint/2010/main" val="867838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817F07-8728-93E5-E198-33DE3BC922A7}"/>
              </a:ext>
            </a:extLst>
          </p:cNvPr>
          <p:cNvSpPr>
            <a:spLocks noGrp="1"/>
          </p:cNvSpPr>
          <p:nvPr>
            <p:ph type="title"/>
          </p:nvPr>
        </p:nvSpPr>
        <p:spPr>
          <a:xfrm>
            <a:off x="838200" y="91159"/>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CONTENTS</a:t>
            </a:r>
            <a:endParaRPr lang="en-IN" sz="36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319FE6D-0821-EE03-9024-71999B4CB72F}"/>
              </a:ext>
            </a:extLst>
          </p:cNvPr>
          <p:cNvSpPr>
            <a:spLocks noGrp="1"/>
          </p:cNvSpPr>
          <p:nvPr>
            <p:ph idx="1"/>
          </p:nvPr>
        </p:nvSpPr>
        <p:spPr>
          <a:xfrm>
            <a:off x="838200" y="1416723"/>
            <a:ext cx="10515600" cy="4699597"/>
          </a:xfrm>
        </p:spPr>
        <p:txBody>
          <a:bodyPr>
            <a:normAutofit/>
          </a:bodyPr>
          <a:lstStyle/>
          <a:p>
            <a:pPr marL="514350" indent="-51435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Introduction</a:t>
            </a:r>
          </a:p>
          <a:p>
            <a:pPr marL="514350" indent="-51435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Literature Survey</a:t>
            </a:r>
          </a:p>
          <a:p>
            <a:pPr marL="514350" indent="-51435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Open-Source Cell Library for Monolithic 3D </a:t>
            </a:r>
            <a:r>
              <a:rPr lang="en-US" sz="2400" dirty="0" err="1">
                <a:latin typeface="Times New Roman" panose="02020603050405020304" pitchFamily="18" charset="0"/>
                <a:cs typeface="Times New Roman" panose="02020603050405020304" pitchFamily="18" charset="0"/>
              </a:rPr>
              <a:t>Ics</a:t>
            </a:r>
            <a:endParaRPr lang="en-US" sz="2400" dirty="0">
              <a:latin typeface="Times New Roman" panose="02020603050405020304" pitchFamily="18" charset="0"/>
              <a:cs typeface="Times New Roman" panose="02020603050405020304" pitchFamily="18" charset="0"/>
            </a:endParaRPr>
          </a:p>
          <a:p>
            <a:pPr marL="514350" indent="-51435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Mono-3D Fabrication Process</a:t>
            </a:r>
          </a:p>
          <a:p>
            <a:pPr marL="514350" indent="-51435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Mono3D Design Methodologies</a:t>
            </a:r>
          </a:p>
          <a:p>
            <a:pPr marL="514350" indent="-51435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Applications for Mono3D and Future Scope</a:t>
            </a:r>
          </a:p>
          <a:p>
            <a:pPr marL="514350" indent="-514350" algn="just">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Conclusion</a:t>
            </a:r>
            <a:endParaRPr lang="en-US" sz="2400"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CB0D1E0-3FDF-6C2D-AB8C-3E082A878239}"/>
              </a:ext>
            </a:extLst>
          </p:cNvPr>
          <p:cNvSpPr>
            <a:spLocks noGrp="1"/>
          </p:cNvSpPr>
          <p:nvPr>
            <p:ph type="sldNum" sz="quarter" idx="12"/>
          </p:nvPr>
        </p:nvSpPr>
        <p:spPr/>
        <p:txBody>
          <a:bodyPr/>
          <a:lstStyle/>
          <a:p>
            <a:fld id="{4CD252B0-EA20-4967-B3C7-D000A97FB2C5}" type="slidenum">
              <a:rPr lang="en-IN" smtClean="0"/>
              <a:t>2</a:t>
            </a:fld>
            <a:endParaRPr lang="en-IN"/>
          </a:p>
        </p:txBody>
      </p:sp>
    </p:spTree>
    <p:extLst>
      <p:ext uri="{BB962C8B-B14F-4D97-AF65-F5344CB8AC3E}">
        <p14:creationId xmlns:p14="http://schemas.microsoft.com/office/powerpoint/2010/main" val="2820382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2122-A344-F096-7AE8-4B495C5A8179}"/>
              </a:ext>
            </a:extLst>
          </p:cNvPr>
          <p:cNvSpPr>
            <a:spLocks noGrp="1"/>
          </p:cNvSpPr>
          <p:nvPr>
            <p:ph type="title"/>
          </p:nvPr>
        </p:nvSpPr>
        <p:spPr>
          <a:xfrm>
            <a:off x="717176" y="365125"/>
            <a:ext cx="10636624" cy="854075"/>
          </a:xfrm>
        </p:spPr>
        <p:txBody>
          <a:bodyPr>
            <a:normAutofit/>
          </a:bodyPr>
          <a:lstStyle/>
          <a:p>
            <a:r>
              <a:rPr lang="en-IN" sz="3600" b="1" dirty="0">
                <a:latin typeface="Times New Roman" panose="02020603050405020304" pitchFamily="18" charset="0"/>
                <a:cs typeface="Times New Roman" panose="02020603050405020304" pitchFamily="18" charset="0"/>
              </a:rPr>
              <a:t>Introduction</a:t>
            </a:r>
          </a:p>
        </p:txBody>
      </p:sp>
      <p:sp>
        <p:nvSpPr>
          <p:cNvPr id="4" name="Slide Number Placeholder 3">
            <a:extLst>
              <a:ext uri="{FF2B5EF4-FFF2-40B4-BE49-F238E27FC236}">
                <a16:creationId xmlns:a16="http://schemas.microsoft.com/office/drawing/2014/main" id="{0F1055EE-6D32-DB49-F753-1652A17B3EA0}"/>
              </a:ext>
            </a:extLst>
          </p:cNvPr>
          <p:cNvSpPr>
            <a:spLocks noGrp="1"/>
          </p:cNvSpPr>
          <p:nvPr>
            <p:ph type="sldNum" sz="quarter" idx="12"/>
          </p:nvPr>
        </p:nvSpPr>
        <p:spPr/>
        <p:txBody>
          <a:bodyPr/>
          <a:lstStyle/>
          <a:p>
            <a:fld id="{0350219B-1170-490F-A341-1F5FCF5FD0DC}" type="slidenum">
              <a:rPr lang="en-IN" smtClean="0"/>
              <a:t>3</a:t>
            </a:fld>
            <a:endParaRPr lang="en-IN" dirty="0"/>
          </a:p>
        </p:txBody>
      </p:sp>
      <p:sp>
        <p:nvSpPr>
          <p:cNvPr id="6" name="Content Placeholder 5">
            <a:extLst>
              <a:ext uri="{FF2B5EF4-FFF2-40B4-BE49-F238E27FC236}">
                <a16:creationId xmlns:a16="http://schemas.microsoft.com/office/drawing/2014/main" id="{0772133B-4032-28E9-0DDA-E3D0D4355C35}"/>
              </a:ext>
            </a:extLst>
          </p:cNvPr>
          <p:cNvSpPr>
            <a:spLocks noGrp="1"/>
          </p:cNvSpPr>
          <p:nvPr>
            <p:ph idx="1"/>
          </p:nvPr>
        </p:nvSpPr>
        <p:spPr>
          <a:xfrm>
            <a:off x="838200" y="1219200"/>
            <a:ext cx="10515600" cy="4998720"/>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MONO3D enables vertical stacking of transistors on the same wafer using standard CMOS processes—no TSVs needed.</a:t>
            </a:r>
          </a:p>
          <a:p>
            <a:pPr algn="just">
              <a:lnSpc>
                <a:spcPct val="150000"/>
              </a:lnSpc>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2D IC fabrication is reaching physical limits as transistor sizes shrink below 10nm.</a:t>
            </a:r>
          </a:p>
          <a:p>
            <a:pPr algn="just">
              <a:lnSpc>
                <a:spcPct val="150000"/>
              </a:lnSpc>
            </a:pPr>
            <a:r>
              <a:rPr lang="en-US" sz="2000" dirty="0">
                <a:latin typeface="Times New Roman" panose="02020603050405020304" pitchFamily="18" charset="0"/>
                <a:cs typeface="Times New Roman" panose="02020603050405020304" pitchFamily="18" charset="0"/>
              </a:rPr>
              <a:t>TSV-based and 2.5D integration techniques offer performance gains but are limited by TSV size and alignment complexity.</a:t>
            </a:r>
          </a:p>
          <a:p>
            <a:pPr algn="just">
              <a:lnSpc>
                <a:spcPct val="150000"/>
              </a:lnSpc>
            </a:pPr>
            <a:r>
              <a:rPr lang="en-US" sz="2000" dirty="0">
                <a:latin typeface="Times New Roman" panose="02020603050405020304" pitchFamily="18" charset="0"/>
                <a:cs typeface="Times New Roman" panose="02020603050405020304" pitchFamily="18" charset="0"/>
              </a:rPr>
              <a:t>MONO3D supports transistor-level, gate-level, and block-level integration, allowing different trade-offs in complexity and optimization.</a:t>
            </a:r>
          </a:p>
          <a:p>
            <a:pPr algn="just">
              <a:lnSpc>
                <a:spcPct val="150000"/>
              </a:lnSpc>
            </a:pPr>
            <a:r>
              <a:rPr lang="en-US" sz="2000" dirty="0">
                <a:latin typeface="Times New Roman" panose="02020603050405020304" pitchFamily="18" charset="0"/>
                <a:cs typeface="Times New Roman" panose="02020603050405020304" pitchFamily="18" charset="0"/>
              </a:rPr>
              <a:t>MIVs provide ultra-dense vertical connections, enabling high-performance, energy-efficient, and compact IC designs.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89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AA0F3-3C8E-7CCE-D1E1-611B7F643964}"/>
              </a:ext>
            </a:extLst>
          </p:cNvPr>
          <p:cNvSpPr>
            <a:spLocks noGrp="1"/>
          </p:cNvSpPr>
          <p:nvPr>
            <p:ph type="title"/>
          </p:nvPr>
        </p:nvSpPr>
        <p:spPr>
          <a:xfrm>
            <a:off x="838200" y="75232"/>
            <a:ext cx="10515600" cy="544700"/>
          </a:xfrm>
        </p:spPr>
        <p:txBody>
          <a:bodyPr>
            <a:noAutofit/>
          </a:bodyPr>
          <a:lstStyle/>
          <a:p>
            <a:r>
              <a:rPr lang="en-IN" sz="3600"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FC8D1C45-6C87-F255-8982-72AE814C4DD3}"/>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CB3B6EF3-F7FC-E674-C32E-B43A9C5101D9}"/>
              </a:ext>
            </a:extLst>
          </p:cNvPr>
          <p:cNvSpPr>
            <a:spLocks noGrp="1"/>
          </p:cNvSpPr>
          <p:nvPr>
            <p:ph type="sldNum" sz="quarter" idx="12"/>
          </p:nvPr>
        </p:nvSpPr>
        <p:spPr/>
        <p:txBody>
          <a:bodyPr/>
          <a:lstStyle/>
          <a:p>
            <a:fld id="{0350219B-1170-490F-A341-1F5FCF5FD0DC}" type="slidenum">
              <a:rPr lang="en-IN" smtClean="0"/>
              <a:t>4</a:t>
            </a:fld>
            <a:endParaRPr lang="en-IN"/>
          </a:p>
        </p:txBody>
      </p:sp>
      <p:graphicFrame>
        <p:nvGraphicFramePr>
          <p:cNvPr id="5" name="Content Placeholder 7">
            <a:extLst>
              <a:ext uri="{FF2B5EF4-FFF2-40B4-BE49-F238E27FC236}">
                <a16:creationId xmlns:a16="http://schemas.microsoft.com/office/drawing/2014/main" id="{02B11189-BE53-C307-54C8-3AE207567398}"/>
              </a:ext>
            </a:extLst>
          </p:cNvPr>
          <p:cNvGraphicFramePr>
            <a:graphicFrameLocks/>
          </p:cNvGraphicFramePr>
          <p:nvPr>
            <p:extLst>
              <p:ext uri="{D42A27DB-BD31-4B8C-83A1-F6EECF244321}">
                <p14:modId xmlns:p14="http://schemas.microsoft.com/office/powerpoint/2010/main" val="1542511333"/>
              </p:ext>
            </p:extLst>
          </p:nvPr>
        </p:nvGraphicFramePr>
        <p:xfrm>
          <a:off x="228600" y="681037"/>
          <a:ext cx="11503090" cy="6101731"/>
        </p:xfrm>
        <a:graphic>
          <a:graphicData uri="http://schemas.openxmlformats.org/drawingml/2006/table">
            <a:tbl>
              <a:tblPr firstRow="1" bandRow="1">
                <a:tableStyleId>{5C22544A-7EE6-4342-B048-85BDC9FD1C3A}</a:tableStyleId>
              </a:tblPr>
              <a:tblGrid>
                <a:gridCol w="804672">
                  <a:extLst>
                    <a:ext uri="{9D8B030D-6E8A-4147-A177-3AD203B41FA5}">
                      <a16:colId xmlns:a16="http://schemas.microsoft.com/office/drawing/2014/main" val="3033049307"/>
                    </a:ext>
                  </a:extLst>
                </a:gridCol>
                <a:gridCol w="2441448">
                  <a:extLst>
                    <a:ext uri="{9D8B030D-6E8A-4147-A177-3AD203B41FA5}">
                      <a16:colId xmlns:a16="http://schemas.microsoft.com/office/drawing/2014/main" val="1688407895"/>
                    </a:ext>
                  </a:extLst>
                </a:gridCol>
                <a:gridCol w="1371600">
                  <a:extLst>
                    <a:ext uri="{9D8B030D-6E8A-4147-A177-3AD203B41FA5}">
                      <a16:colId xmlns:a16="http://schemas.microsoft.com/office/drawing/2014/main" val="533466217"/>
                    </a:ext>
                  </a:extLst>
                </a:gridCol>
                <a:gridCol w="1498131">
                  <a:extLst>
                    <a:ext uri="{9D8B030D-6E8A-4147-A177-3AD203B41FA5}">
                      <a16:colId xmlns:a16="http://schemas.microsoft.com/office/drawing/2014/main" val="3801825739"/>
                    </a:ext>
                  </a:extLst>
                </a:gridCol>
                <a:gridCol w="5387239">
                  <a:extLst>
                    <a:ext uri="{9D8B030D-6E8A-4147-A177-3AD203B41FA5}">
                      <a16:colId xmlns:a16="http://schemas.microsoft.com/office/drawing/2014/main" val="4191120103"/>
                    </a:ext>
                  </a:extLst>
                </a:gridCol>
              </a:tblGrid>
              <a:tr h="8609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SL.NO</a:t>
                      </a:r>
                      <a:endParaRPr lang="en-IN" dirty="0"/>
                    </a:p>
                    <a:p>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cap="none" dirty="0">
                          <a:solidFill>
                            <a:srgbClr val="FFFFFF"/>
                          </a:solidFill>
                          <a:latin typeface="Times New Roman"/>
                          <a:ea typeface="Times New Roman"/>
                          <a:cs typeface="Times New Roman"/>
                          <a:sym typeface="Times New Roman"/>
                        </a:rPr>
                        <a:t>Paper and Authors</a:t>
                      </a:r>
                      <a:endParaRPr lang="en-US" sz="1800" u="none" strike="noStrike" cap="none" dirty="0">
                        <a:latin typeface="Times New Roman"/>
                        <a:ea typeface="Times New Roman"/>
                        <a:cs typeface="Times New Roman"/>
                        <a:sym typeface="Times New Roman"/>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cap="none" dirty="0">
                          <a:solidFill>
                            <a:srgbClr val="FFFFFF"/>
                          </a:solidFill>
                          <a:latin typeface="Times New Roman"/>
                          <a:ea typeface="Times New Roman"/>
                          <a:cs typeface="Times New Roman"/>
                          <a:sym typeface="Times New Roman"/>
                        </a:rPr>
                        <a:t>Year of  publication</a:t>
                      </a:r>
                      <a:endParaRPr lang="en-US" sz="1800" u="none" strike="noStrike" cap="none" dirty="0">
                        <a:latin typeface="Times New Roman"/>
                        <a:ea typeface="Times New Roman"/>
                        <a:cs typeface="Times New Roman"/>
                        <a:sym typeface="Times New Roman"/>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cap="none" dirty="0">
                          <a:solidFill>
                            <a:srgbClr val="FFFFFF"/>
                          </a:solidFill>
                          <a:latin typeface="Times New Roman"/>
                          <a:ea typeface="Times New Roman"/>
                          <a:cs typeface="Times New Roman"/>
                          <a:sym typeface="Times New Roman"/>
                        </a:rPr>
                        <a:t>Publication</a:t>
                      </a:r>
                      <a:endParaRPr lang="en-US" sz="1800" u="none" strike="noStrike" cap="none" dirty="0">
                        <a:latin typeface="Times New Roman"/>
                        <a:ea typeface="Times New Roman"/>
                        <a:cs typeface="Times New Roman"/>
                        <a:sym typeface="Times New Roman"/>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u="none" strike="noStrike" cap="none" dirty="0">
                          <a:solidFill>
                            <a:srgbClr val="FFFFFF"/>
                          </a:solidFill>
                          <a:latin typeface="Times New Roman"/>
                          <a:ea typeface="Times New Roman"/>
                          <a:cs typeface="Times New Roman"/>
                          <a:sym typeface="Times New Roman"/>
                        </a:rPr>
                        <a:t>Learning</a:t>
                      </a:r>
                      <a:endParaRPr lang="en-US" sz="1800" u="none" strike="noStrike" cap="none" dirty="0">
                        <a:latin typeface="Times New Roman"/>
                        <a:ea typeface="Times New Roman"/>
                        <a:cs typeface="Times New Roman"/>
                        <a:sym typeface="Times New Roman"/>
                      </a:endParaRPr>
                    </a:p>
                    <a:p>
                      <a:pPr algn="ct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34348670"/>
                  </a:ext>
                </a:extLst>
              </a:tr>
              <a:tr h="2364286">
                <a:tc>
                  <a:txBody>
                    <a:bodyPr/>
                    <a:lstStyle/>
                    <a:p>
                      <a:pPr>
                        <a:lnSpc>
                          <a:spcPct val="150000"/>
                        </a:lnSpc>
                      </a:pPr>
                      <a:r>
                        <a:rPr lang="en-IN" sz="1600" dirty="0">
                          <a:latin typeface="Times New Roman" panose="02020603050405020304" pitchFamily="18" charset="0"/>
                          <a:cs typeface="Times New Roman" panose="02020603050405020304" pitchFamily="18" charset="0"/>
                        </a:rPr>
                        <a:t>1.</a:t>
                      </a:r>
                    </a:p>
                  </a:txBody>
                  <a:tcPr/>
                </a:tc>
                <a:tc>
                  <a:txBody>
                    <a:bodyPr/>
                    <a:lstStyle/>
                    <a:p>
                      <a:pPr algn="just">
                        <a:lnSpc>
                          <a:spcPct val="150000"/>
                        </a:lnSpc>
                      </a:pPr>
                      <a:r>
                        <a:rPr lang="en-IN" dirty="0"/>
                        <a:t>“</a:t>
                      </a:r>
                      <a:r>
                        <a:rPr lang="en-IN" dirty="0">
                          <a:latin typeface="Times New Roman" panose="02020603050405020304" pitchFamily="18" charset="0"/>
                          <a:cs typeface="Times New Roman" panose="02020603050405020304" pitchFamily="18" charset="0"/>
                        </a:rPr>
                        <a:t>IEEE Std P1838: DfT standard under-development for 2.5D-, 3D-, and 5.5D-SICs,”</a:t>
                      </a:r>
                    </a:p>
                    <a:p>
                      <a:pPr algn="just">
                        <a:lnSpc>
                          <a:spcPct val="150000"/>
                        </a:lnSpc>
                      </a:pPr>
                      <a:r>
                        <a:rPr lang="en-IN" dirty="0">
                          <a:latin typeface="Times New Roman" panose="02020603050405020304" pitchFamily="18" charset="0"/>
                          <a:cs typeface="Times New Roman" panose="02020603050405020304" pitchFamily="18" charset="0"/>
                        </a:rPr>
                        <a:t>E. J. </a:t>
                      </a:r>
                      <a:r>
                        <a:rPr lang="en-IN" dirty="0" err="1">
                          <a:latin typeface="Times New Roman" panose="02020603050405020304" pitchFamily="18" charset="0"/>
                          <a:cs typeface="Times New Roman" panose="02020603050405020304" pitchFamily="18" charset="0"/>
                        </a:rPr>
                        <a:t>Marinissen</a:t>
                      </a:r>
                      <a:r>
                        <a:rPr lang="en-IN" dirty="0">
                          <a:latin typeface="Times New Roman" panose="02020603050405020304" pitchFamily="18" charset="0"/>
                          <a:cs typeface="Times New Roman" panose="02020603050405020304" pitchFamily="18" charset="0"/>
                        </a:rPr>
                        <a:t>, T. McLaurin, and H. Jiao, </a:t>
                      </a:r>
                      <a:endParaRPr lang="en-IN" sz="1800" b="0" i="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lnSpc>
                          <a:spcPct val="150000"/>
                        </a:lnSpc>
                      </a:pPr>
                      <a:r>
                        <a:rPr lang="en-IN" sz="1800" b="0" dirty="0">
                          <a:latin typeface="Times New Roman" panose="02020603050405020304" pitchFamily="18" charset="0"/>
                          <a:cs typeface="Times New Roman" panose="02020603050405020304" pitchFamily="18" charset="0"/>
                        </a:rPr>
                        <a:t>2016</a:t>
                      </a:r>
                    </a:p>
                  </a:txBody>
                  <a:tcPr/>
                </a:tc>
                <a:tc>
                  <a:txBody>
                    <a:bodyPr/>
                    <a:lstStyle/>
                    <a:p>
                      <a:pPr algn="ctr">
                        <a:lnSpc>
                          <a:spcPct val="150000"/>
                        </a:lnSpc>
                      </a:pPr>
                      <a:r>
                        <a:rPr lang="en-IN" sz="1800" b="0" dirty="0">
                          <a:latin typeface="Times New Roman" panose="02020603050405020304" pitchFamily="18" charset="0"/>
                          <a:cs typeface="Times New Roman" panose="02020603050405020304" pitchFamily="18" charset="0"/>
                        </a:rPr>
                        <a:t>IEEE</a:t>
                      </a:r>
                    </a:p>
                  </a:txBody>
                  <a:tcPr/>
                </a:tc>
                <a:tc>
                  <a:txBody>
                    <a:bodyPr/>
                    <a:lstStyle/>
                    <a:p>
                      <a:pPr algn="just">
                        <a:lnSpc>
                          <a:spcPct val="150000"/>
                        </a:lnSpc>
                      </a:pPr>
                      <a:r>
                        <a:rPr lang="en-US" sz="1800" b="0" dirty="0">
                          <a:latin typeface="Times New Roman" panose="02020603050405020304" pitchFamily="18" charset="0"/>
                          <a:cs typeface="Times New Roman" panose="02020603050405020304" pitchFamily="18" charset="0"/>
                        </a:rPr>
                        <a:t>IEEE Std P1838 stands for IEEE Standard for Test Access and Data Exchange for Stacked Integrated Circuits (ICs). This standard provides guidelines for testing stacked ICs, including those with 2.5D, 3D, and 5.5D architectures, ensuring efficient and scalable test access across multiple chip layers.</a:t>
                      </a:r>
                      <a:endParaRPr lang="en-IN" sz="18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133336"/>
                  </a:ext>
                </a:extLst>
              </a:tr>
              <a:tr h="2676287">
                <a:tc>
                  <a:txBody>
                    <a:bodyPr/>
                    <a:lstStyle/>
                    <a:p>
                      <a:pPr>
                        <a:lnSpc>
                          <a:spcPct val="150000"/>
                        </a:lnSpc>
                      </a:pPr>
                      <a:r>
                        <a:rPr lang="en-IN"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IN" sz="1800" dirty="0">
                          <a:latin typeface="Times New Roman" panose="02020603050405020304" pitchFamily="18" charset="0"/>
                          <a:cs typeface="Times New Roman" panose="02020603050405020304" pitchFamily="18" charset="0"/>
                        </a:rPr>
                        <a:t>“Metal stack and partitioning exploration for monolithic 3D ICs,”.</a:t>
                      </a:r>
                    </a:p>
                    <a:p>
                      <a:pPr algn="just">
                        <a:lnSpc>
                          <a:spcPct val="150000"/>
                        </a:lnSpc>
                      </a:pPr>
                      <a:r>
                        <a:rPr lang="en-IN" sz="1800" dirty="0">
                          <a:latin typeface="Times New Roman" panose="02020603050405020304" pitchFamily="18" charset="0"/>
                          <a:cs typeface="Times New Roman" panose="02020603050405020304" pitchFamily="18" charset="0"/>
                        </a:rPr>
                        <a:t>N. K. </a:t>
                      </a:r>
                      <a:r>
                        <a:rPr lang="en-IN" sz="1800" dirty="0" err="1">
                          <a:latin typeface="Times New Roman" panose="02020603050405020304" pitchFamily="18" charset="0"/>
                          <a:cs typeface="Times New Roman" panose="02020603050405020304" pitchFamily="18" charset="0"/>
                        </a:rPr>
                        <a:t>Sketopoulos</a:t>
                      </a:r>
                      <a:r>
                        <a:rPr lang="en-IN" sz="1800" dirty="0">
                          <a:latin typeface="Times New Roman" panose="02020603050405020304" pitchFamily="18" charset="0"/>
                          <a:cs typeface="Times New Roman" panose="02020603050405020304" pitchFamily="18" charset="0"/>
                        </a:rPr>
                        <a:t>, C. P. Sotiriou, and V. F. Pavlidis</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ctr">
                        <a:lnSpc>
                          <a:spcPct val="150000"/>
                        </a:lnSpc>
                      </a:pPr>
                      <a:r>
                        <a:rPr lang="en-IN" sz="1800" b="0" dirty="0">
                          <a:latin typeface="Times New Roman" panose="02020603050405020304" pitchFamily="18" charset="0"/>
                          <a:cs typeface="Times New Roman" panose="02020603050405020304" pitchFamily="18" charset="0"/>
                        </a:rPr>
                        <a:t>2020</a:t>
                      </a:r>
                    </a:p>
                  </a:txBody>
                  <a:tcPr/>
                </a:tc>
                <a:tc>
                  <a:txBody>
                    <a:bodyPr/>
                    <a:lstStyle/>
                    <a:p>
                      <a:pPr algn="ctr">
                        <a:lnSpc>
                          <a:spcPct val="150000"/>
                        </a:lnSpc>
                      </a:pPr>
                      <a:r>
                        <a:rPr lang="en-IN" sz="1800" b="0" dirty="0">
                          <a:latin typeface="Times New Roman" panose="02020603050405020304" pitchFamily="18" charset="0"/>
                          <a:cs typeface="Times New Roman" panose="02020603050405020304" pitchFamily="18" charset="0"/>
                        </a:rPr>
                        <a:t>IEEE</a:t>
                      </a:r>
                    </a:p>
                  </a:txBody>
                  <a:tcPr/>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The paper explores metal stack and partitioning strategies for optimizing monolithic 3D IC designs, focusing on performance, power efficiency, and thermal management. It demonstrates how optimal configurations improve interconnectivity, signal integrity, and manufacturability.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43281836"/>
                  </a:ext>
                </a:extLst>
              </a:tr>
            </a:tbl>
          </a:graphicData>
        </a:graphic>
      </p:graphicFrame>
    </p:spTree>
    <p:extLst>
      <p:ext uri="{BB962C8B-B14F-4D97-AF65-F5344CB8AC3E}">
        <p14:creationId xmlns:p14="http://schemas.microsoft.com/office/powerpoint/2010/main" val="3166571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ACD3B-EBF2-ACCC-E2D0-87231BBC8679}"/>
              </a:ext>
            </a:extLst>
          </p:cNvPr>
          <p:cNvSpPr>
            <a:spLocks noGrp="1"/>
          </p:cNvSpPr>
          <p:nvPr>
            <p:ph type="title"/>
          </p:nvPr>
        </p:nvSpPr>
        <p:spPr>
          <a:xfrm>
            <a:off x="838200" y="365125"/>
            <a:ext cx="10515600" cy="686435"/>
          </a:xfrm>
        </p:spPr>
        <p:txBody>
          <a:bodyPr>
            <a:normAutofit/>
          </a:bodyPr>
          <a:lstStyle/>
          <a:p>
            <a:r>
              <a:rPr lang="en-US" sz="3600" dirty="0">
                <a:latin typeface="Times New Roman" panose="02020603050405020304" pitchFamily="18" charset="0"/>
                <a:cs typeface="Times New Roman" panose="02020603050405020304" pitchFamily="18" charset="0"/>
              </a:rPr>
              <a:t>Open-Source Cell Library for Monolithic 3D ICs</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102A59D-9B0D-B9FA-1D63-C46D64D91F51}"/>
              </a:ext>
            </a:extLst>
          </p:cNvPr>
          <p:cNvSpPr>
            <a:spLocks noGrp="1"/>
          </p:cNvSpPr>
          <p:nvPr>
            <p:ph idx="1"/>
          </p:nvPr>
        </p:nvSpPr>
        <p:spPr>
          <a:xfrm>
            <a:off x="838200" y="1367472"/>
            <a:ext cx="10515600" cy="5125403"/>
          </a:xfrm>
        </p:spPr>
        <p:txBody>
          <a:bodyPr>
            <a:normAutofit/>
          </a:bodyPr>
          <a:lstStyle/>
          <a:p>
            <a:pPr marL="457200" indent="-457200">
              <a:buFont typeface="+mj-lt"/>
              <a:buAutoNum type="arabicPeriod"/>
            </a:pPr>
            <a:r>
              <a:rPr lang="en-US" sz="2400" b="1" dirty="0">
                <a:latin typeface="Times New Roman" panose="02020603050405020304" pitchFamily="18" charset="0"/>
                <a:cs typeface="Times New Roman" panose="02020603050405020304" pitchFamily="18" charset="0"/>
              </a:rPr>
              <a:t>Library development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on 45nm FreePDK45 – Developed using NCSU’s open-source 45nm process.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Two-Tier Layout – PMOS in bottom tier, NMOS in top tier for better performance and thermal handling.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MIVs – Tiny vertical vias (50nm × 215nm) for efficient layer connections.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Non-Overlapping Power Rails – Power and ground placed on separate tiers to avoid interference.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Includes 20 Standard Cells – Available in three variants (v1, v2, v3) for flexible routing and layout.</a:t>
            </a:r>
          </a:p>
          <a:p>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4B5D05-6C9C-F06E-499B-3498350B3E68}"/>
              </a:ext>
            </a:extLst>
          </p:cNvPr>
          <p:cNvSpPr>
            <a:spLocks noGrp="1"/>
          </p:cNvSpPr>
          <p:nvPr>
            <p:ph type="sldNum" sz="quarter" idx="12"/>
          </p:nvPr>
        </p:nvSpPr>
        <p:spPr/>
        <p:txBody>
          <a:bodyPr/>
          <a:lstStyle/>
          <a:p>
            <a:fld id="{0350219B-1170-490F-A341-1F5FCF5FD0DC}" type="slidenum">
              <a:rPr lang="en-IN" smtClean="0"/>
              <a:t>5</a:t>
            </a:fld>
            <a:endParaRPr lang="en-IN"/>
          </a:p>
        </p:txBody>
      </p:sp>
    </p:spTree>
    <p:extLst>
      <p:ext uri="{BB962C8B-B14F-4D97-AF65-F5344CB8AC3E}">
        <p14:creationId xmlns:p14="http://schemas.microsoft.com/office/powerpoint/2010/main" val="1031323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DD65DC-3063-7325-9736-E739B5806D66}"/>
              </a:ext>
            </a:extLst>
          </p:cNvPr>
          <p:cNvSpPr>
            <a:spLocks noGrp="1"/>
          </p:cNvSpPr>
          <p:nvPr>
            <p:ph type="sldNum" sz="quarter" idx="12"/>
          </p:nvPr>
        </p:nvSpPr>
        <p:spPr/>
        <p:txBody>
          <a:bodyPr/>
          <a:lstStyle/>
          <a:p>
            <a:fld id="{0350219B-1170-490F-A341-1F5FCF5FD0DC}" type="slidenum">
              <a:rPr lang="en-IN" smtClean="0"/>
              <a:t>6</a:t>
            </a:fld>
            <a:endParaRPr lang="en-IN"/>
          </a:p>
        </p:txBody>
      </p:sp>
      <p:sp>
        <p:nvSpPr>
          <p:cNvPr id="6" name="AutoShape 4" descr="Uploaded image">
            <a:extLst>
              <a:ext uri="{FF2B5EF4-FFF2-40B4-BE49-F238E27FC236}">
                <a16:creationId xmlns:a16="http://schemas.microsoft.com/office/drawing/2014/main" id="{50278F22-9329-530D-BCF0-246129A8C6C6}"/>
              </a:ext>
            </a:extLst>
          </p:cNvPr>
          <p:cNvSpPr>
            <a:spLocks noGrp="1" noChangeAspect="1" noChangeArrowheads="1"/>
          </p:cNvSpPr>
          <p:nvPr>
            <p:ph idx="1"/>
          </p:nvPr>
        </p:nvSpPr>
        <p:spPr bwMode="auto">
          <a:xfrm>
            <a:off x="792478" y="603504"/>
            <a:ext cx="6156960" cy="56509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algn="just">
              <a:buNone/>
            </a:pPr>
            <a:r>
              <a:rPr lang="en-US" sz="2000" b="1" dirty="0">
                <a:latin typeface="Times New Roman" panose="02020603050405020304" pitchFamily="18" charset="0"/>
                <a:cs typeface="Times New Roman" panose="02020603050405020304" pitchFamily="18" charset="0"/>
              </a:rPr>
              <a:t>2D Design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PMOS and NMOS transistors are placed side by side on a single layer.</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Metal layers (metal1 to metal10) are stacked above the transistors to make all the necessary connections.</a:t>
            </a:r>
          </a:p>
          <a:p>
            <a:pPr algn="just">
              <a:buNone/>
            </a:pPr>
            <a:r>
              <a:rPr lang="en-US" sz="2000" b="1" dirty="0">
                <a:latin typeface="Times New Roman" panose="02020603050405020304" pitchFamily="18" charset="0"/>
                <a:cs typeface="Times New Roman" panose="02020603050405020304" pitchFamily="18" charset="0"/>
              </a:rPr>
              <a:t>TL-Mono3D Design (Two Tiers)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NMOS transistors are in the top tier, and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PMOS transistors are in the bottom tier (split vertically).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MIVs (Monolithic Inter-Tier Vias) connect the two layers.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Height = 215 nm, Width = 50 nm – very small and dense.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layers are separated by ILD (Inter-Layer Dielectric), 100 nm thick.</a:t>
            </a:r>
          </a:p>
          <a:p>
            <a:pPr algn="just"/>
            <a:endParaRPr lang="en-IN"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741E2EE-CB2C-8395-FC71-3892FEA77CC2}"/>
              </a:ext>
            </a:extLst>
          </p:cNvPr>
          <p:cNvPicPr>
            <a:picLocks noChangeAspect="1"/>
          </p:cNvPicPr>
          <p:nvPr/>
        </p:nvPicPr>
        <p:blipFill>
          <a:blip r:embed="rId2"/>
          <a:srcRect t="7305" r="18716" b="17597"/>
          <a:stretch/>
        </p:blipFill>
        <p:spPr>
          <a:xfrm>
            <a:off x="6949438" y="603504"/>
            <a:ext cx="5038345" cy="3621024"/>
          </a:xfrm>
          <a:prstGeom prst="rect">
            <a:avLst/>
          </a:prstGeom>
        </p:spPr>
      </p:pic>
    </p:spTree>
    <p:extLst>
      <p:ext uri="{BB962C8B-B14F-4D97-AF65-F5344CB8AC3E}">
        <p14:creationId xmlns:p14="http://schemas.microsoft.com/office/powerpoint/2010/main" val="3717358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D4EF1F-7DF9-5B62-8DD7-F376C587DF69}"/>
              </a:ext>
            </a:extLst>
          </p:cNvPr>
          <p:cNvSpPr>
            <a:spLocks noGrp="1"/>
          </p:cNvSpPr>
          <p:nvPr>
            <p:ph type="sldNum" sz="quarter" idx="12"/>
          </p:nvPr>
        </p:nvSpPr>
        <p:spPr/>
        <p:txBody>
          <a:bodyPr/>
          <a:lstStyle/>
          <a:p>
            <a:fld id="{0350219B-1170-490F-A341-1F5FCF5FD0DC}" type="slidenum">
              <a:rPr lang="en-IN" smtClean="0"/>
              <a:t>7</a:t>
            </a:fld>
            <a:endParaRPr lang="en-IN"/>
          </a:p>
        </p:txBody>
      </p:sp>
      <p:sp>
        <p:nvSpPr>
          <p:cNvPr id="5" name="Rectangle 1">
            <a:extLst>
              <a:ext uri="{FF2B5EF4-FFF2-40B4-BE49-F238E27FC236}">
                <a16:creationId xmlns:a16="http://schemas.microsoft.com/office/drawing/2014/main" id="{19FC1477-3DDD-C17F-91D7-851770B0F24A}"/>
              </a:ext>
            </a:extLst>
          </p:cNvPr>
          <p:cNvSpPr>
            <a:spLocks noGrp="1" noChangeArrowheads="1"/>
          </p:cNvSpPr>
          <p:nvPr>
            <p:ph idx="1"/>
          </p:nvPr>
        </p:nvSpPr>
        <p:spPr bwMode="auto">
          <a:xfrm>
            <a:off x="1002792" y="1114933"/>
            <a:ext cx="10515600" cy="4284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a:t>
            </a:r>
            <a:r>
              <a:rPr lang="en-IN" sz="2400" b="1" dirty="0">
                <a:latin typeface="Times New Roman" panose="02020603050405020304" pitchFamily="18" charset="0"/>
                <a:cs typeface="Times New Roman" panose="02020603050405020304" pitchFamily="18" charset="0"/>
              </a:rPr>
              <a:t>Design Flow </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Tech Files: Added layers for MIVs and 3D structure in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tf</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drf</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files.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MIV Specs: Resistance = 5.5 Ω, Capacitance = 0.04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fF.</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RC Extraction: Modeled key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parasitics</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skipped negligible tier-to-tier coupling.</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Library Generation: Used ELC for .lib, converted to .</a:t>
            </a:r>
            <a:r>
              <a:rPr kumimoji="0" lang="en-US" altLang="en-US" sz="20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db</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EDA tools.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DRC &amp; LVS Updates: Verified new 3D rules, MIV spacing = 120 nm</a:t>
            </a:r>
          </a:p>
          <a:p>
            <a:pPr marL="0" marR="0" lvl="0" indent="0" algn="just" defTabSz="914400" rtl="0" eaLnBrk="0" fontAlgn="base" latinLnBrk="0" hangingPunct="0">
              <a:lnSpc>
                <a:spcPct val="150000"/>
              </a:lnSpc>
              <a:spcBef>
                <a:spcPct val="0"/>
              </a:spcBef>
              <a:spcAft>
                <a:spcPct val="0"/>
              </a:spcAft>
              <a:buClrTx/>
              <a:buSzTx/>
              <a:buFontTx/>
              <a:buChar char="•"/>
              <a:tabLst/>
            </a:pPr>
            <a:endParaRPr lang="en-US" altLang="en-US" sz="20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719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A984E8-E15E-9B0F-71CE-7DECCD6BA413}"/>
              </a:ext>
            </a:extLst>
          </p:cNvPr>
          <p:cNvSpPr>
            <a:spLocks noGrp="1"/>
          </p:cNvSpPr>
          <p:nvPr>
            <p:ph type="sldNum" sz="quarter" idx="12"/>
          </p:nvPr>
        </p:nvSpPr>
        <p:spPr/>
        <p:txBody>
          <a:bodyPr/>
          <a:lstStyle/>
          <a:p>
            <a:fld id="{0350219B-1170-490F-A341-1F5FCF5FD0DC}" type="slidenum">
              <a:rPr lang="en-IN" smtClean="0"/>
              <a:t>8</a:t>
            </a:fld>
            <a:endParaRPr lang="en-IN"/>
          </a:p>
        </p:txBody>
      </p:sp>
      <p:pic>
        <p:nvPicPr>
          <p:cNvPr id="5" name="Content Placeholder 4">
            <a:extLst>
              <a:ext uri="{FF2B5EF4-FFF2-40B4-BE49-F238E27FC236}">
                <a16:creationId xmlns:a16="http://schemas.microsoft.com/office/drawing/2014/main" id="{9BE5A047-96EA-61AD-DB2B-09B63C29EF08}"/>
              </a:ext>
            </a:extLst>
          </p:cNvPr>
          <p:cNvPicPr>
            <a:picLocks noGrp="1" noChangeAspect="1"/>
          </p:cNvPicPr>
          <p:nvPr>
            <p:ph idx="1"/>
          </p:nvPr>
        </p:nvPicPr>
        <p:blipFill>
          <a:blip r:embed="rId2"/>
          <a:stretch>
            <a:fillRect/>
          </a:stretch>
        </p:blipFill>
        <p:spPr>
          <a:xfrm>
            <a:off x="306202" y="256032"/>
            <a:ext cx="6405494" cy="4142232"/>
          </a:xfrm>
          <a:prstGeom prst="rect">
            <a:avLst/>
          </a:prstGeom>
        </p:spPr>
      </p:pic>
      <p:sp>
        <p:nvSpPr>
          <p:cNvPr id="9" name="TextBox 8">
            <a:extLst>
              <a:ext uri="{FF2B5EF4-FFF2-40B4-BE49-F238E27FC236}">
                <a16:creationId xmlns:a16="http://schemas.microsoft.com/office/drawing/2014/main" id="{CE40C435-75E0-0C3A-95B3-62F9E10F5398}"/>
              </a:ext>
            </a:extLst>
          </p:cNvPr>
          <p:cNvSpPr txBox="1"/>
          <p:nvPr/>
        </p:nvSpPr>
        <p:spPr>
          <a:xfrm>
            <a:off x="6355080" y="420624"/>
            <a:ext cx="4998720" cy="5115311"/>
          </a:xfrm>
          <a:prstGeom prst="rect">
            <a:avLst/>
          </a:prstGeom>
          <a:noFill/>
        </p:spPr>
        <p:txBody>
          <a:bodyPr wrap="square" rtlCol="0">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NAND gate layouts show progressive height reduction from 2D (2.47 µm) to Mono3D versions (v1: 1.33 µm, v2: 1.52 µm, v3: 1.71 µm) while width is consistently reduced to 0.57 µm in all Mono3D variants.</a:t>
            </a:r>
          </a:p>
          <a:p>
            <a:pPr marL="0" marR="0" lvl="0" indent="0" algn="just" defTabSz="914400" rtl="0" eaLnBrk="0" fontAlgn="base" latinLnBrk="0" hangingPunct="0">
              <a:lnSpc>
                <a:spcPct val="150000"/>
              </a:lnSpc>
              <a:spcBef>
                <a:spcPct val="0"/>
              </a:spcBef>
              <a:spcAft>
                <a:spcPct val="0"/>
              </a:spcAft>
              <a:buClrTx/>
              <a:buSzTx/>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Mono3D_v3 uses MIVs (Monolithic Inter-tier Vias) to connect layers, enabling vertical power delivery (VDD at bottom, GND at top), illustrating 3D integration trade-offs in layout complexity vs. area savings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843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ACF439-0933-E197-EF27-C11558957E91}"/>
              </a:ext>
            </a:extLst>
          </p:cNvPr>
          <p:cNvSpPr>
            <a:spLocks noGrp="1"/>
          </p:cNvSpPr>
          <p:nvPr>
            <p:ph type="sldNum" sz="quarter" idx="12"/>
          </p:nvPr>
        </p:nvSpPr>
        <p:spPr/>
        <p:txBody>
          <a:bodyPr/>
          <a:lstStyle/>
          <a:p>
            <a:fld id="{0350219B-1170-490F-A341-1F5FCF5FD0DC}" type="slidenum">
              <a:rPr lang="en-IN" smtClean="0"/>
              <a:t>9</a:t>
            </a:fld>
            <a:endParaRPr lang="en-IN"/>
          </a:p>
        </p:txBody>
      </p:sp>
      <p:sp>
        <p:nvSpPr>
          <p:cNvPr id="5" name="Rectangle 1">
            <a:extLst>
              <a:ext uri="{FF2B5EF4-FFF2-40B4-BE49-F238E27FC236}">
                <a16:creationId xmlns:a16="http://schemas.microsoft.com/office/drawing/2014/main" id="{EE150E50-EF3D-2D37-F488-7F4CCBF64F17}"/>
              </a:ext>
            </a:extLst>
          </p:cNvPr>
          <p:cNvSpPr>
            <a:spLocks noGrp="1" noChangeArrowheads="1"/>
          </p:cNvSpPr>
          <p:nvPr>
            <p:ph idx="1"/>
          </p:nvPr>
        </p:nvSpPr>
        <p:spPr bwMode="auto">
          <a:xfrm>
            <a:off x="638175" y="687041"/>
            <a:ext cx="10515600" cy="5669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lang="en-IN" sz="2400" b="1" dirty="0">
                <a:latin typeface="Times New Roman" panose="02020603050405020304" pitchFamily="18" charset="0"/>
                <a:cs typeface="Times New Roman" panose="02020603050405020304" pitchFamily="18" charset="0"/>
              </a:rPr>
              <a:t>3. Cell-Level Evaluation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5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Mono3D integration significantly reduces cell area, with v1, v2, and v3 averaging 32%, 22%, and 14% reduction respectively.</a:t>
            </a:r>
          </a:p>
          <a:p>
            <a:pPr marR="0" lvl="0" algn="just" defTabSz="914400" rtl="0" eaLnBrk="0" fontAlgn="base" latinLnBrk="0" hangingPunct="0">
              <a:lnSpc>
                <a:spcPct val="15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Negative area reductions arise in some cases where increased width offsets height compression, mainly due to MIV and routing overhead.</a:t>
            </a:r>
          </a:p>
          <a:p>
            <a:pPr marR="0" lvl="0" algn="just" defTabSz="914400" rtl="0" eaLnBrk="0" fontAlgn="base" latinLnBrk="0" hangingPunct="0">
              <a:lnSpc>
                <a:spcPct val="15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 increases slightly for all variants due to added coupling capacitance and MIV impedance, with v1 showing the least increase at 2.15%.</a:t>
            </a:r>
          </a:p>
          <a:p>
            <a:pPr marR="0" lvl="0" algn="just" defTabSz="914400" rtl="0" eaLnBrk="0" fontAlgn="base" latinLnBrk="0" hangingPunct="0">
              <a:lnSpc>
                <a:spcPct val="15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Power consumption decreases, especially in v1 (by 0.93%), owing to shorter interconnect lengths in 3D structures.</a:t>
            </a:r>
          </a:p>
          <a:p>
            <a:pPr marR="0" lvl="0" algn="just" defTabSz="914400" rtl="0" eaLnBrk="0" fontAlgn="base" latinLnBrk="0" hangingPunct="0">
              <a:lnSpc>
                <a:spcPct val="150000"/>
              </a:lnSpc>
              <a:spcBef>
                <a:spcPct val="0"/>
              </a:spcBef>
              <a:spcAft>
                <a:spcPct val="0"/>
              </a:spcAft>
              <a:buClrTx/>
              <a:buSzTx/>
              <a:tabLs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gains or losses vary by cell architecture, layout, and MIV placement, making optimization cell-specific.</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016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5022</TotalTime>
  <Words>1359</Words>
  <Application>Microsoft Office PowerPoint</Application>
  <PresentationFormat>Widescreen</PresentationFormat>
  <Paragraphs>128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VISVESVARAYA  TECHNOLOGICAL UNIVERSITY  BELAGAVI - 590014</vt:lpstr>
      <vt:lpstr>CONTENTS</vt:lpstr>
      <vt:lpstr>Introduction</vt:lpstr>
      <vt:lpstr>Literature Survey</vt:lpstr>
      <vt:lpstr>Open-Source Cell Library for Monolithic 3D ICs</vt:lpstr>
      <vt:lpstr>PowerPoint Presentation</vt:lpstr>
      <vt:lpstr>PowerPoint Presentation</vt:lpstr>
      <vt:lpstr>PowerPoint Presentation</vt:lpstr>
      <vt:lpstr>PowerPoint Presentation</vt:lpstr>
      <vt:lpstr>PowerPoint Presentation</vt:lpstr>
      <vt:lpstr>Mono-3D Fabrication Process</vt:lpstr>
      <vt:lpstr>Mono3D Design Methodologies</vt:lpstr>
      <vt:lpstr>PowerPoint Presentation</vt:lpstr>
      <vt:lpstr>PowerPoint Presentation</vt:lpstr>
      <vt:lpstr>Applications for Mono3D and Future Scope</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V L Hari Kiran</dc:creator>
  <cp:lastModifiedBy>Sharath K Naik</cp:lastModifiedBy>
  <cp:revision>115</cp:revision>
  <dcterms:created xsi:type="dcterms:W3CDTF">2022-05-29T15:34:41Z</dcterms:created>
  <dcterms:modified xsi:type="dcterms:W3CDTF">2025-05-05T04:31:28Z</dcterms:modified>
</cp:coreProperties>
</file>