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2" r:id="rId10"/>
    <p:sldId id="265" r:id="rId11"/>
    <p:sldId id="266" r:id="rId12"/>
    <p:sldId id="267" r:id="rId13"/>
    <p:sldId id="269" r:id="rId14"/>
    <p:sldId id="270" r:id="rId15"/>
    <p:sldId id="274" r:id="rId16"/>
    <p:sldId id="275" r:id="rId17"/>
    <p:sldId id="268" r:id="rId18"/>
    <p:sldId id="271" r:id="rId19"/>
    <p:sldId id="277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91" autoAdjust="0"/>
    <p:restoredTop sz="94660"/>
  </p:normalViewPr>
  <p:slideViewPr>
    <p:cSldViewPr>
      <p:cViewPr>
        <p:scale>
          <a:sx n="100" d="100"/>
          <a:sy n="100" d="100"/>
        </p:scale>
        <p:origin x="1267" y="-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22DE0-D3D4-4EE3-AB5C-90C75DA21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759D8-FAB0-4534-AF05-F095A7FE7B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759D8-FAB0-4534-AF05-F095A7FE7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s.weixin.qq.com/miniprogram/dev/framework/compatibility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s.weixin.qq.com/miniprogram/dev/devtools/projectconfig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4785"/>
            <a:ext cx="3178696" cy="44644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跨平台技术</a:t>
            </a:r>
            <a:r>
              <a:rPr lang="en-US" altLang="zh-CN" sz="2000" b="1" dirty="0" smtClean="0"/>
              <a:t>:</a:t>
            </a:r>
            <a:endParaRPr lang="en-US" altLang="zh-CN" sz="2000" b="1" dirty="0" smtClean="0"/>
          </a:p>
          <a:p>
            <a:r>
              <a:rPr lang="en-US" altLang="zh-CN" sz="1300" dirty="0" err="1" smtClean="0"/>
              <a:t>webApp</a:t>
            </a:r>
            <a:r>
              <a:rPr lang="en-US" altLang="zh-CN" sz="1300" dirty="0" smtClean="0"/>
              <a:t>: PWA(</a:t>
            </a:r>
            <a:r>
              <a:rPr lang="zh-CN" altLang="en-US" sz="1300" dirty="0" smtClean="0"/>
              <a:t>渐进式增强 </a:t>
            </a:r>
            <a:r>
              <a:rPr lang="en-US" altLang="zh-CN" sz="1300" dirty="0" smtClean="0"/>
              <a:t>Web </a:t>
            </a:r>
            <a:r>
              <a:rPr lang="zh-CN" altLang="en-US" sz="1300" dirty="0" smtClean="0"/>
              <a:t>应用</a:t>
            </a:r>
            <a:r>
              <a:rPr lang="en-US" altLang="zh-CN" sz="1300" dirty="0" smtClean="0"/>
              <a:t>)</a:t>
            </a:r>
            <a:endParaRPr lang="en-US" altLang="zh-CN" sz="1300" dirty="0" smtClean="0"/>
          </a:p>
          <a:p>
            <a:r>
              <a:rPr lang="en-US" altLang="zh-CN" sz="1300" dirty="0" err="1" smtClean="0"/>
              <a:t>HybridApp</a:t>
            </a:r>
            <a:r>
              <a:rPr lang="en-US" altLang="zh-CN" sz="1300" dirty="0" smtClean="0"/>
              <a:t>(</a:t>
            </a:r>
            <a:r>
              <a:rPr lang="zh-CN" altLang="en-US" sz="1300" dirty="0" smtClean="0"/>
              <a:t>混合开发</a:t>
            </a:r>
            <a:r>
              <a:rPr lang="en-US" altLang="zh-CN" sz="1300" dirty="0" smtClean="0"/>
              <a:t>):html5+</a:t>
            </a:r>
            <a:r>
              <a:rPr lang="zh-CN" altLang="en-US" sz="1300" dirty="0" smtClean="0"/>
              <a:t>原生</a:t>
            </a:r>
            <a:endParaRPr lang="zh-CN" altLang="en-US" sz="1300" dirty="0" smtClean="0"/>
          </a:p>
          <a:p>
            <a:pPr lvl="1"/>
            <a:r>
              <a:rPr lang="en-US" altLang="zh-CN" sz="1200" dirty="0" err="1" smtClean="0">
                <a:solidFill>
                  <a:srgbClr val="FF0000"/>
                </a:solidFill>
              </a:rPr>
              <a:t>cordova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phoneGap</a:t>
            </a:r>
            <a:r>
              <a:rPr lang="zh-CN" altLang="en-US" sz="1200" dirty="0" smtClean="0"/>
              <a:t>前身）</a:t>
            </a:r>
            <a:endParaRPr lang="zh-CN" altLang="en-US" sz="1200" dirty="0" smtClean="0"/>
          </a:p>
          <a:p>
            <a:pPr lvl="1"/>
            <a:r>
              <a:rPr lang="en-US" altLang="zh-CN" sz="1200" dirty="0" smtClean="0"/>
              <a:t>Ionic</a:t>
            </a:r>
            <a:endParaRPr lang="en-US" altLang="zh-CN" sz="1200" dirty="0" smtClean="0"/>
          </a:p>
          <a:p>
            <a:pPr lvl="1"/>
            <a:r>
              <a:rPr lang="en-US" altLang="zh-CN" sz="1200" dirty="0" err="1" smtClean="0"/>
              <a:t>VasSonic</a:t>
            </a:r>
            <a:endParaRPr lang="en-US" altLang="zh-CN" sz="1200" dirty="0" smtClean="0"/>
          </a:p>
          <a:p>
            <a:pPr lvl="1"/>
            <a:r>
              <a:rPr lang="zh-CN" altLang="en-US" sz="1200" dirty="0" smtClean="0">
                <a:solidFill>
                  <a:srgbClr val="FF0000"/>
                </a:solidFill>
              </a:rPr>
              <a:t>小程序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300" dirty="0" smtClean="0"/>
              <a:t>语言编译转换 </a:t>
            </a:r>
            <a:endParaRPr lang="zh-CN" altLang="en-US" sz="1300" dirty="0" smtClean="0"/>
          </a:p>
          <a:p>
            <a:pPr lvl="1"/>
            <a:r>
              <a:rPr lang="en-US" altLang="zh-CN" sz="1200" dirty="0" err="1" smtClean="0"/>
              <a:t>Xamarin</a:t>
            </a:r>
            <a:r>
              <a:rPr lang="zh-CN" altLang="en-US" sz="1200" dirty="0" smtClean="0"/>
              <a:t>？</a:t>
            </a:r>
            <a:endParaRPr lang="zh-CN" altLang="en-US" sz="1200" dirty="0" smtClean="0"/>
          </a:p>
          <a:p>
            <a:r>
              <a:rPr lang="zh-CN" altLang="en-US" sz="1300" dirty="0" smtClean="0"/>
              <a:t>原生渲染</a:t>
            </a:r>
            <a:endParaRPr lang="en-US" altLang="zh-CN" sz="1300" dirty="0" smtClean="0"/>
          </a:p>
          <a:p>
            <a:pPr lvl="1"/>
            <a:r>
              <a:rPr lang="en-US" altLang="zh-CN" sz="1200" dirty="0" smtClean="0">
                <a:solidFill>
                  <a:srgbClr val="FF0000"/>
                </a:solidFill>
              </a:rPr>
              <a:t>React Native </a:t>
            </a:r>
            <a:r>
              <a:rPr lang="zh-CN" altLang="en-US" sz="1200" dirty="0" smtClean="0">
                <a:solidFill>
                  <a:srgbClr val="FF0000"/>
                </a:solidFill>
              </a:rPr>
              <a:t>（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facebook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200" dirty="0" err="1" smtClean="0">
                <a:solidFill>
                  <a:srgbClr val="FF0000"/>
                </a:solidFill>
              </a:rPr>
              <a:t>Weex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（阿里）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200" dirty="0" smtClean="0">
                <a:solidFill>
                  <a:srgbClr val="FF0000"/>
                </a:solidFill>
              </a:rPr>
              <a:t>快应用（安卓平台联手）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/>
              <a:t>自绘 </a:t>
            </a:r>
            <a:r>
              <a:rPr lang="en-US" altLang="zh-CN" sz="1400" dirty="0" smtClean="0"/>
              <a:t>UI</a:t>
            </a:r>
            <a:endParaRPr lang="en-US" altLang="zh-CN" sz="1400" dirty="0" smtClean="0"/>
          </a:p>
          <a:p>
            <a:pPr lvl="1"/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Flutter</a:t>
            </a:r>
            <a:endParaRPr lang="en-US" altLang="zh-CN" sz="1200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1200" dirty="0" smtClean="0">
                <a:latin typeface="+mn-ea"/>
              </a:rPr>
              <a:t>Qt</a:t>
            </a:r>
            <a:endParaRPr lang="en-US" altLang="zh-CN" sz="1200" dirty="0" smtClean="0">
              <a:latin typeface="+mn-ea"/>
            </a:endParaRPr>
          </a:p>
          <a:p>
            <a:pPr lvl="1">
              <a:buNone/>
            </a:pPr>
            <a:endParaRPr lang="zh-CN" altLang="en-US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7" name="内容占位符 4"/>
          <p:cNvSpPr txBox="1"/>
          <p:nvPr/>
        </p:nvSpPr>
        <p:spPr>
          <a:xfrm>
            <a:off x="4355976" y="1484784"/>
            <a:ext cx="3744416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什么是</a:t>
            </a:r>
            <a:r>
              <a:rPr lang="en-US" altLang="zh-CN" sz="2000" b="1" dirty="0" err="1" smtClean="0"/>
              <a:t>webview</a:t>
            </a:r>
            <a:r>
              <a:rPr lang="zh-CN" altLang="en-US" sz="2000" b="1" dirty="0" smtClean="0"/>
              <a:t>？</a:t>
            </a:r>
            <a:endParaRPr lang="zh-CN" altLang="en-US" sz="2000" b="1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WebView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中一个非常重要的控件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显示和渲染网页，内核是</a:t>
            </a:r>
            <a:r>
              <a:rPr lang="en-US" altLang="zh-CN" sz="1400" dirty="0" err="1" smtClean="0"/>
              <a:t>webkit</a:t>
            </a:r>
            <a:r>
              <a:rPr lang="zh-CN" altLang="en-US" sz="1400" dirty="0" smtClean="0"/>
              <a:t>引擎</a:t>
            </a: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与页面</a:t>
            </a:r>
            <a:r>
              <a:rPr lang="en-US" altLang="zh-CN" sz="1400" dirty="0" err="1" smtClean="0"/>
              <a:t>javascript</a:t>
            </a:r>
            <a:r>
              <a:rPr lang="zh-CN" altLang="en-US" sz="1400" dirty="0" smtClean="0"/>
              <a:t>交互，实现混合开发</a:t>
            </a:r>
            <a:endParaRPr lang="en-US" altLang="zh-CN" sz="1400" dirty="0" smtClean="0"/>
          </a:p>
          <a:p>
            <a:pPr marL="800100" lvl="1" indent="-342900">
              <a:spcBef>
                <a:spcPct val="20000"/>
              </a:spcBef>
            </a:pPr>
            <a:r>
              <a:rPr lang="en-US" altLang="zh-CN" sz="1400" dirty="0" smtClean="0"/>
              <a:t>JS</a:t>
            </a:r>
            <a:r>
              <a:rPr lang="zh-CN" altLang="en-US" sz="1400" dirty="0" smtClean="0"/>
              <a:t>端调用</a:t>
            </a: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端代码</a:t>
            </a:r>
            <a:endParaRPr lang="en-US" altLang="zh-CN" sz="1400" dirty="0" smtClean="0"/>
          </a:p>
          <a:p>
            <a:pPr marL="800100" lvl="1" indent="-342900">
              <a:spcBef>
                <a:spcPct val="20000"/>
              </a:spcBef>
            </a:pP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端调用</a:t>
            </a:r>
            <a:r>
              <a:rPr lang="en-US" altLang="zh-CN" sz="1400" dirty="0" smtClean="0"/>
              <a:t>JS</a:t>
            </a:r>
            <a:r>
              <a:rPr lang="zh-CN" altLang="en-US" sz="1400" dirty="0" smtClean="0"/>
              <a:t>代码</a:t>
            </a:r>
            <a:endParaRPr lang="en-US" altLang="zh-CN" sz="1400" dirty="0" smtClean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4"/>
          <p:cNvSpPr txBox="1"/>
          <p:nvPr/>
        </p:nvSpPr>
        <p:spPr>
          <a:xfrm>
            <a:off x="4499992" y="3645024"/>
            <a:ext cx="3744416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各种小程序</a:t>
            </a:r>
            <a:endParaRPr lang="zh-CN" altLang="en-US" sz="2000" b="1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微信小程序（微信）</a:t>
            </a: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百度小程序（百度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支付宝小程序（支付宝）</a:t>
            </a: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今日头条小程序（今日头条）</a:t>
            </a: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快应用（安卓平台）</a:t>
            </a:r>
            <a:endParaRPr lang="en-US" altLang="zh-CN" sz="1400" dirty="0" smtClean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Wxml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wxml</a:t>
            </a:r>
            <a:r>
              <a:rPr lang="zh-CN" altLang="en-US" sz="2000" dirty="0" smtClean="0"/>
              <a:t>语法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数据绑定</a:t>
            </a:r>
            <a:endParaRPr lang="en-US" altLang="zh-CN" sz="1600" dirty="0" smtClean="0"/>
          </a:p>
          <a:p>
            <a:pPr lvl="2"/>
            <a:r>
              <a:rPr lang="en-US" altLang="zh-CN" sz="1200" dirty="0" smtClean="0"/>
              <a:t>Mustache</a:t>
            </a:r>
            <a:r>
              <a:rPr lang="zh-CN" altLang="en-US" sz="1200" dirty="0" smtClean="0"/>
              <a:t>语法（双大括号），所有动态数据绑定在 </a:t>
            </a:r>
            <a:r>
              <a:rPr lang="en-US" altLang="zh-CN" sz="1200" dirty="0" smtClean="0"/>
              <a:t>{{}} </a:t>
            </a:r>
            <a:r>
              <a:rPr lang="zh-CN" altLang="en-US" sz="1200" dirty="0" smtClean="0"/>
              <a:t>内</a:t>
            </a:r>
            <a:endParaRPr lang="en-US" altLang="zh-CN" sz="1200" dirty="0" smtClean="0"/>
          </a:p>
          <a:p>
            <a:pPr lvl="2"/>
            <a:r>
              <a:rPr lang="zh-CN" altLang="en-US" sz="1200" b="1" dirty="0" smtClean="0"/>
              <a:t>注： 花括号和引号之间如果有空格，将最终被解析成为字符串</a:t>
            </a:r>
            <a:endParaRPr lang="en-US" altLang="zh-CN" sz="1200" b="1" dirty="0" smtClean="0"/>
          </a:p>
          <a:p>
            <a:pPr lvl="2"/>
            <a:r>
              <a:rPr lang="zh-CN" altLang="en-US" sz="1200" dirty="0"/>
              <a:t>与</a:t>
            </a:r>
            <a:r>
              <a:rPr lang="en-US" altLang="zh-CN" sz="1200" dirty="0" err="1" smtClean="0"/>
              <a:t>vue</a:t>
            </a:r>
            <a:r>
              <a:rPr lang="zh-CN" altLang="en-US" sz="1200" dirty="0" smtClean="0"/>
              <a:t>不同的是指令值也需要</a:t>
            </a:r>
            <a:r>
              <a:rPr lang="en-US" altLang="zh-CN" sz="1200" dirty="0" smtClean="0"/>
              <a:t>{{}}</a:t>
            </a:r>
            <a:endParaRPr lang="en-US" altLang="zh-CN" sz="1200" dirty="0" smtClean="0"/>
          </a:p>
          <a:p>
            <a:pPr lvl="1"/>
            <a:r>
              <a:rPr lang="zh-CN" altLang="en-US" sz="1600" dirty="0" smtClean="0"/>
              <a:t>列表渲染</a:t>
            </a:r>
            <a:endParaRPr lang="en-US" altLang="zh-CN" sz="1600" dirty="0" smtClean="0"/>
          </a:p>
          <a:p>
            <a:pPr lvl="2"/>
            <a:r>
              <a:rPr lang="en-US" altLang="zh-CN" sz="1200" dirty="0" err="1" smtClean="0"/>
              <a:t>wx:for</a:t>
            </a:r>
            <a:r>
              <a:rPr lang="en-US" altLang="zh-CN" sz="1200" dirty="0" smtClean="0"/>
              <a:t>=“{{array}}”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{{index}}</a:t>
            </a:r>
            <a:r>
              <a:rPr lang="zh-CN" altLang="en-US" sz="1200" dirty="0" smtClean="0"/>
              <a:t>：下标变量名，</a:t>
            </a:r>
            <a:r>
              <a:rPr lang="en-US" altLang="zh-CN" sz="1200" dirty="0" err="1" smtClean="0"/>
              <a:t>wx:for</a:t>
            </a:r>
            <a:r>
              <a:rPr lang="en-US" altLang="zh-CN" sz="1200" dirty="0" smtClean="0"/>
              <a:t>-index=“</a:t>
            </a:r>
            <a:r>
              <a:rPr lang="zh-CN" altLang="en-US" sz="1200" dirty="0" smtClean="0"/>
              <a:t>指定下标名</a:t>
            </a:r>
            <a:r>
              <a:rPr lang="en-US" altLang="zh-CN" sz="1200" dirty="0" smtClean="0"/>
              <a:t>”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{{item}}</a:t>
            </a:r>
            <a:r>
              <a:rPr lang="zh-CN" altLang="en-US" sz="1200" dirty="0" smtClean="0"/>
              <a:t>：当前项名， </a:t>
            </a:r>
            <a:r>
              <a:rPr lang="en-US" altLang="zh-CN" sz="1200" dirty="0" err="1" smtClean="0"/>
              <a:t>wx:for</a:t>
            </a:r>
            <a:r>
              <a:rPr lang="en-US" altLang="zh-CN" sz="1200" dirty="0" smtClean="0"/>
              <a:t>-item=“</a:t>
            </a:r>
            <a:r>
              <a:rPr lang="zh-CN" altLang="en-US" sz="1200" dirty="0" smtClean="0"/>
              <a:t>指定当前项名</a:t>
            </a:r>
            <a:r>
              <a:rPr lang="en-US" altLang="zh-CN" sz="1200" dirty="0" smtClean="0"/>
              <a:t>”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wx:key</a:t>
            </a:r>
            <a:r>
              <a:rPr lang="zh-CN" altLang="en-US" sz="1200" dirty="0" smtClean="0"/>
              <a:t>：指定唯一标识符，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、字符串必须唯一；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、保留关键字</a:t>
            </a:r>
            <a:r>
              <a:rPr lang="en-US" altLang="zh-CN" sz="1200" dirty="0" smtClean="0"/>
              <a:t>*this</a:t>
            </a:r>
            <a:r>
              <a:rPr lang="zh-CN" altLang="en-US" sz="1200" dirty="0" smtClean="0"/>
              <a:t>（代表</a:t>
            </a:r>
            <a:r>
              <a:rPr lang="en-US" altLang="zh-CN" sz="1200" dirty="0" smtClean="0"/>
              <a:t>item</a:t>
            </a:r>
            <a:r>
              <a:rPr lang="zh-CN" altLang="en-US" sz="1200" dirty="0" smtClean="0"/>
              <a:t>本身）</a:t>
            </a:r>
            <a:endParaRPr lang="en-US" altLang="zh-CN" sz="1200" dirty="0" smtClean="0"/>
          </a:p>
          <a:p>
            <a:pPr lvl="2"/>
            <a:r>
              <a:rPr lang="zh-CN" altLang="en-US" sz="1200" dirty="0" smtClean="0"/>
              <a:t>支持数据类型：</a:t>
            </a:r>
            <a:r>
              <a:rPr lang="en-US" altLang="zh-CN" sz="1200" dirty="0" smtClean="0"/>
              <a:t>array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string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number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item==index</a:t>
            </a:r>
            <a:r>
              <a:rPr lang="zh-CN" altLang="en-US" sz="1200" dirty="0" smtClean="0"/>
              <a:t>）、</a:t>
            </a:r>
            <a:r>
              <a:rPr lang="en-US" altLang="zh-CN" sz="1200" dirty="0" smtClean="0"/>
              <a:t>object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item=value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index=key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lvl="1"/>
            <a:r>
              <a:rPr lang="zh-CN" altLang="en-US" sz="1600" dirty="0" smtClean="0"/>
              <a:t>条件渲染</a:t>
            </a:r>
            <a:endParaRPr lang="en-US" altLang="zh-CN" sz="1600" dirty="0" smtClean="0"/>
          </a:p>
          <a:p>
            <a:pPr lvl="2"/>
            <a:r>
              <a:rPr lang="en-US" altLang="zh-CN" sz="1200" dirty="0" err="1" smtClean="0"/>
              <a:t>wx:if</a:t>
            </a:r>
            <a:r>
              <a:rPr lang="en-US" altLang="zh-CN" sz="1200" dirty="0" smtClean="0"/>
              <a:t>=“{{</a:t>
            </a:r>
            <a:r>
              <a:rPr lang="zh-CN" altLang="en-US" sz="1200" dirty="0" smtClean="0"/>
              <a:t>条件</a:t>
            </a:r>
            <a:r>
              <a:rPr lang="en-US" altLang="zh-CN" sz="1200" dirty="0" smtClean="0"/>
              <a:t>}}”   / </a:t>
            </a:r>
            <a:r>
              <a:rPr lang="en-US" altLang="zh-CN" sz="1200" dirty="0" err="1" smtClean="0"/>
              <a:t>wx:elif</a:t>
            </a:r>
            <a:r>
              <a:rPr lang="en-US" altLang="zh-CN" sz="1200" dirty="0" smtClean="0"/>
              <a:t>=“{{</a:t>
            </a:r>
            <a:r>
              <a:rPr lang="zh-CN" altLang="en-US" sz="1200" dirty="0" smtClean="0"/>
              <a:t>条件</a:t>
            </a:r>
            <a:r>
              <a:rPr lang="en-US" altLang="zh-CN" sz="1200" dirty="0" smtClean="0"/>
              <a:t>}}” / </a:t>
            </a:r>
            <a:r>
              <a:rPr lang="en-US" altLang="zh-CN" sz="1200" dirty="0" err="1" smtClean="0"/>
              <a:t>wx:else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wx:if</a:t>
            </a:r>
            <a:r>
              <a:rPr lang="en-US" altLang="zh-CN" sz="1200" dirty="0" smtClean="0"/>
              <a:t> </a:t>
            </a:r>
            <a:r>
              <a:rPr lang="en-US" altLang="zh-CN" sz="1200" dirty="0" err="1" smtClean="0"/>
              <a:t>vs</a:t>
            </a:r>
            <a:r>
              <a:rPr lang="en-US" altLang="zh-CN" sz="1200" dirty="0" smtClean="0"/>
              <a:t> hidden</a:t>
            </a:r>
            <a:r>
              <a:rPr lang="zh-CN" altLang="en-US" sz="1200" dirty="0" smtClean="0"/>
              <a:t>属性 </a:t>
            </a:r>
            <a:endParaRPr lang="en-US" altLang="zh-CN" sz="1200" dirty="0" smtClean="0"/>
          </a:p>
          <a:p>
            <a:pPr lvl="1"/>
            <a:r>
              <a:rPr lang="zh-CN" altLang="en-US" sz="1600" dirty="0" smtClean="0"/>
              <a:t>模板</a:t>
            </a:r>
            <a:endParaRPr lang="en-US" altLang="zh-CN" sz="1600" dirty="0" smtClean="0"/>
          </a:p>
          <a:p>
            <a:pPr lvl="2"/>
            <a:r>
              <a:rPr lang="zh-CN" altLang="en-US" sz="1200" dirty="0" smtClean="0"/>
              <a:t>定义模板：</a:t>
            </a:r>
            <a:r>
              <a:rPr lang="en-US" altLang="zh-CN" sz="1200" dirty="0" smtClean="0"/>
              <a:t>&lt;template name=“</a:t>
            </a:r>
            <a:r>
              <a:rPr lang="zh-CN" altLang="en-US" sz="1200" dirty="0" smtClean="0"/>
              <a:t>模板名</a:t>
            </a:r>
            <a:r>
              <a:rPr lang="en-US" altLang="zh-CN" sz="1200" dirty="0" smtClean="0"/>
              <a:t>”&gt;&lt;/template&gt;</a:t>
            </a:r>
            <a:endParaRPr lang="en-US" altLang="zh-CN" sz="1200" dirty="0" smtClean="0"/>
          </a:p>
          <a:p>
            <a:pPr lvl="2"/>
            <a:r>
              <a:rPr lang="zh-CN" altLang="en-US" sz="1200" dirty="0" smtClean="0"/>
              <a:t>使用模板：</a:t>
            </a:r>
            <a:r>
              <a:rPr lang="en-US" altLang="zh-CN" sz="1200" dirty="0" smtClean="0"/>
              <a:t>&lt;template is=“</a:t>
            </a:r>
            <a:r>
              <a:rPr lang="zh-CN" altLang="en-US" sz="1200" dirty="0" smtClean="0"/>
              <a:t>模板名</a:t>
            </a:r>
            <a:r>
              <a:rPr lang="en-US" altLang="zh-CN" sz="1200" dirty="0" smtClean="0"/>
              <a:t>” data=“{{</a:t>
            </a:r>
            <a:r>
              <a:rPr lang="zh-CN" altLang="en-US" sz="1200" dirty="0" smtClean="0"/>
              <a:t>数据</a:t>
            </a:r>
            <a:r>
              <a:rPr lang="en-US" altLang="zh-CN" sz="1200" dirty="0" smtClean="0"/>
              <a:t>}}”&gt;&lt;/template&gt;</a:t>
            </a:r>
            <a:endParaRPr lang="en-US" altLang="zh-CN" sz="1200" dirty="0" smtClean="0"/>
          </a:p>
          <a:p>
            <a:pPr lvl="2"/>
            <a:r>
              <a:rPr lang="zh-CN" altLang="en-US" sz="1200" dirty="0" smtClean="0"/>
              <a:t>作用域：只能使用</a:t>
            </a:r>
            <a:r>
              <a:rPr lang="en-US" altLang="zh-CN" sz="1200" dirty="0" smtClean="0"/>
              <a:t>data</a:t>
            </a:r>
            <a:r>
              <a:rPr lang="zh-CN" altLang="en-US" sz="1200" dirty="0" smtClean="0"/>
              <a:t>传入数据以及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wxs</a:t>
            </a:r>
            <a:r>
              <a:rPr lang="en-US" altLang="zh-CN" sz="1200" dirty="0" smtClean="0"/>
              <a:t>/&gt;</a:t>
            </a:r>
            <a:r>
              <a:rPr lang="zh-CN" altLang="en-US" sz="1200" dirty="0" smtClean="0"/>
              <a:t>模块</a:t>
            </a:r>
            <a:endParaRPr lang="en-US" altLang="zh-CN" sz="1200" dirty="0" smtClean="0"/>
          </a:p>
          <a:p>
            <a:pPr lvl="1"/>
            <a:r>
              <a:rPr lang="zh-CN" altLang="en-US" sz="1600" dirty="0" smtClean="0"/>
              <a:t>引用</a:t>
            </a:r>
            <a:endParaRPr lang="en-US" altLang="zh-CN" sz="1600" dirty="0" smtClean="0"/>
          </a:p>
          <a:p>
            <a:pPr lvl="2"/>
            <a:r>
              <a:rPr lang="en-US" altLang="zh-CN" sz="1200" dirty="0" smtClean="0"/>
              <a:t>Import</a:t>
            </a:r>
            <a:r>
              <a:rPr lang="zh-CN" altLang="en-US" sz="1200" dirty="0" smtClean="0"/>
              <a:t>：只会</a:t>
            </a:r>
            <a:r>
              <a:rPr lang="en-US" altLang="zh-CN" sz="1200" dirty="0" smtClean="0"/>
              <a:t>import</a:t>
            </a:r>
            <a:r>
              <a:rPr lang="zh-CN" altLang="en-US" sz="1200" dirty="0" smtClean="0"/>
              <a:t>目标文件中定义的</a:t>
            </a:r>
            <a:r>
              <a:rPr lang="en-US" altLang="zh-CN" sz="1200" dirty="0" smtClean="0"/>
              <a:t>template      &lt;import 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=“</a:t>
            </a:r>
            <a:r>
              <a:rPr lang="en-US" altLang="zh-CN" sz="1200" dirty="0" err="1" smtClean="0"/>
              <a:t>item.wxml</a:t>
            </a:r>
            <a:r>
              <a:rPr lang="en-US" altLang="zh-CN" sz="1200" dirty="0" smtClean="0"/>
              <a:t>”/&gt;   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Include</a:t>
            </a:r>
            <a:r>
              <a:rPr lang="zh-CN" altLang="en-US" sz="1200" dirty="0" smtClean="0"/>
              <a:t>：引入整个代码，相当于拷贝到</a:t>
            </a:r>
            <a:r>
              <a:rPr lang="en-US" altLang="zh-CN" sz="1200" dirty="0" smtClean="0"/>
              <a:t>include</a:t>
            </a:r>
            <a:r>
              <a:rPr lang="zh-CN" altLang="en-US" sz="1200" dirty="0" smtClean="0"/>
              <a:t>位置  </a:t>
            </a:r>
            <a:r>
              <a:rPr lang="en-US" altLang="zh-CN" sz="1200" dirty="0" smtClean="0"/>
              <a:t>&lt;include 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=“</a:t>
            </a:r>
            <a:r>
              <a:rPr lang="en-US" altLang="zh-CN" sz="1200" dirty="0" err="1" smtClean="0"/>
              <a:t>item.wxml</a:t>
            </a:r>
            <a:r>
              <a:rPr lang="en-US" altLang="zh-CN" sz="1200" dirty="0" smtClean="0"/>
              <a:t>”/&gt;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Wxss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latin typeface="+mn-ea"/>
              </a:rPr>
              <a:t>具有 </a:t>
            </a:r>
            <a:r>
              <a:rPr lang="en-US" altLang="zh-CN" sz="2000" b="1" dirty="0" smtClean="0">
                <a:latin typeface="+mn-ea"/>
              </a:rPr>
              <a:t>CSS </a:t>
            </a:r>
            <a:r>
              <a:rPr lang="zh-CN" altLang="en-US" sz="2000" b="1" dirty="0" smtClean="0">
                <a:latin typeface="+mn-ea"/>
              </a:rPr>
              <a:t>大部分特性</a:t>
            </a:r>
            <a:endParaRPr lang="en-US" altLang="zh-CN" sz="2000" b="1" dirty="0" smtClean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新增：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rpx</a:t>
            </a:r>
            <a:r>
              <a:rPr lang="en-US" altLang="zh-CN" sz="1600" dirty="0" smtClean="0">
                <a:latin typeface="+mn-ea"/>
              </a:rPr>
              <a:t>:</a:t>
            </a:r>
            <a:r>
              <a:rPr lang="zh-CN" altLang="en-US" sz="1600" dirty="0" smtClean="0"/>
              <a:t>规定屏幕宽为</a:t>
            </a:r>
            <a:r>
              <a:rPr lang="en-US" altLang="zh-CN" sz="1600" dirty="0" smtClean="0"/>
              <a:t>750rpx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样式导入：</a:t>
            </a:r>
            <a:r>
              <a:rPr lang="en-US" altLang="zh-CN" sz="1600" dirty="0" smtClean="0">
                <a:latin typeface="+mn-ea"/>
              </a:rPr>
              <a:t>@import “</a:t>
            </a:r>
            <a:r>
              <a:rPr lang="en-US" altLang="zh-CN" sz="1600" dirty="0" err="1" smtClean="0">
                <a:latin typeface="+mn-ea"/>
              </a:rPr>
              <a:t>name.wxss</a:t>
            </a:r>
            <a:r>
              <a:rPr lang="en-US" altLang="zh-CN" sz="1600" dirty="0" smtClean="0">
                <a:latin typeface="+mn-ea"/>
              </a:rPr>
              <a:t>”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内联样式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style</a:t>
            </a:r>
            <a:r>
              <a:rPr lang="zh-CN" altLang="en-US" sz="1600" dirty="0" smtClean="0">
                <a:latin typeface="+mn-ea"/>
              </a:rPr>
              <a:t>接受动态样式，静态样式统一写在</a:t>
            </a:r>
            <a:r>
              <a:rPr lang="en-US" altLang="zh-CN" sz="1600" dirty="0" smtClean="0">
                <a:latin typeface="+mn-ea"/>
              </a:rPr>
              <a:t>class</a:t>
            </a:r>
            <a:r>
              <a:rPr lang="zh-CN" altLang="en-US" sz="1600" dirty="0" smtClean="0">
                <a:latin typeface="+mn-ea"/>
              </a:rPr>
              <a:t>中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style=“{{}}”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支持选择器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.class/#id/element/,/::after/::before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全局样式与局部样式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page.wxss</a:t>
            </a:r>
            <a:r>
              <a:rPr lang="en-US" altLang="zh-CN" sz="1600" dirty="0" smtClean="0">
                <a:latin typeface="+mn-ea"/>
              </a:rPr>
              <a:t> &gt; </a:t>
            </a:r>
            <a:r>
              <a:rPr lang="en-US" altLang="zh-CN" sz="1600" dirty="0" err="1" smtClean="0">
                <a:latin typeface="+mn-ea"/>
              </a:rPr>
              <a:t>app.wxss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书写形式：</a:t>
            </a:r>
            <a:endParaRPr lang="en-US" altLang="zh-CN" sz="2000" b="1" dirty="0" smtClean="0"/>
          </a:p>
          <a:p>
            <a:pPr lvl="1"/>
            <a:r>
              <a:rPr lang="en-US" altLang="zh-CN" sz="1400" dirty="0" smtClean="0">
                <a:latin typeface="+mn-ea"/>
              </a:rPr>
              <a:t>&lt;view id=“</a:t>
            </a:r>
            <a:r>
              <a:rPr lang="en-US" altLang="zh-CN" sz="1400" dirty="0" err="1" smtClean="0">
                <a:latin typeface="+mn-ea"/>
              </a:rPr>
              <a:t>tapTest</a:t>
            </a:r>
            <a:r>
              <a:rPr lang="en-US" altLang="zh-CN" sz="1400" dirty="0" smtClean="0">
                <a:latin typeface="+mn-ea"/>
              </a:rPr>
              <a:t>” data-hi=“</a:t>
            </a:r>
            <a:r>
              <a:rPr lang="en-US" altLang="zh-CN" sz="1400" dirty="0" err="1" smtClean="0">
                <a:latin typeface="+mn-ea"/>
              </a:rPr>
              <a:t>WeChat</a:t>
            </a:r>
            <a:r>
              <a:rPr lang="en-US" altLang="zh-CN" sz="1400" dirty="0" smtClean="0">
                <a:latin typeface="+mn-ea"/>
              </a:rPr>
              <a:t>” </a:t>
            </a:r>
            <a:r>
              <a:rPr lang="en-US" altLang="zh-CN" sz="1400" dirty="0" err="1" smtClean="0">
                <a:latin typeface="+mn-ea"/>
              </a:rPr>
              <a:t>bindtap</a:t>
            </a:r>
            <a:r>
              <a:rPr lang="en-US" altLang="zh-CN" sz="1400" dirty="0" smtClean="0">
                <a:latin typeface="+mn-ea"/>
              </a:rPr>
              <a:t>=“</a:t>
            </a:r>
            <a:r>
              <a:rPr lang="en-US" altLang="zh-CN" sz="1400" dirty="0" err="1" smtClean="0">
                <a:latin typeface="+mn-ea"/>
              </a:rPr>
              <a:t>tapName</a:t>
            </a:r>
            <a:r>
              <a:rPr lang="en-US" altLang="zh-CN" sz="1400" dirty="0" smtClean="0">
                <a:latin typeface="+mn-ea"/>
              </a:rPr>
              <a:t>"&gt; Click me! &lt;/view&gt;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400" dirty="0" smtClean="0"/>
              <a:t> </a:t>
            </a:r>
            <a:r>
              <a:rPr lang="en-US" altLang="zh-CN" sz="1400" dirty="0" smtClean="0"/>
              <a:t> 1.5.0</a:t>
            </a:r>
            <a:r>
              <a:rPr lang="zh-CN" altLang="en-US" sz="1400" dirty="0" smtClean="0"/>
              <a:t>起，非原生组件支持</a:t>
            </a:r>
            <a:r>
              <a:rPr lang="en-US" altLang="zh-CN" sz="1400" dirty="0" smtClean="0"/>
              <a:t>bind:* 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2.8.1</a:t>
            </a:r>
            <a:r>
              <a:rPr lang="zh-CN" altLang="en-US" sz="1400" dirty="0" smtClean="0"/>
              <a:t>起，原生组件支持</a:t>
            </a:r>
            <a:r>
              <a:rPr lang="en-US" altLang="zh-CN" sz="1400" dirty="0" smtClean="0"/>
              <a:t>bind:*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800" b="1" dirty="0" smtClean="0">
                <a:latin typeface="+mn-ea"/>
                <a:sym typeface="Wingdings" panose="05000000000000000000" pitchFamily="2" charset="2"/>
              </a:rPr>
              <a:t>bind+</a:t>
            </a:r>
            <a:r>
              <a:rPr lang="zh-CN" altLang="en-US" sz="1800" b="1" dirty="0" smtClean="0">
                <a:latin typeface="+mn-ea"/>
                <a:sym typeface="Wingdings" panose="05000000000000000000" pitchFamily="2" charset="2"/>
              </a:rPr>
              <a:t>事件名：</a:t>
            </a:r>
            <a:r>
              <a:rPr lang="zh-CN" altLang="en-US" sz="1800" b="1" dirty="0" smtClean="0"/>
              <a:t>不会阻止冒泡事件   </a:t>
            </a:r>
            <a:r>
              <a:rPr lang="en-US" altLang="zh-CN" sz="1800" b="1" dirty="0" err="1" smtClean="0"/>
              <a:t>bindtap</a:t>
            </a:r>
            <a:r>
              <a:rPr lang="en-US" altLang="zh-CN" sz="1800" b="1" dirty="0" smtClean="0"/>
              <a:t>  </a:t>
            </a:r>
            <a:r>
              <a:rPr lang="en-US" altLang="zh-CN" sz="1800" b="1" dirty="0" err="1" smtClean="0"/>
              <a:t>bindlongtap</a:t>
            </a:r>
            <a:endParaRPr lang="en-US" altLang="zh-CN" sz="1800" b="1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zh-CN" sz="1800" b="1" dirty="0" smtClean="0">
                <a:latin typeface="+mn-ea"/>
                <a:sym typeface="Wingdings" panose="05000000000000000000" pitchFamily="2" charset="2"/>
              </a:rPr>
              <a:t>catch+</a:t>
            </a:r>
            <a:r>
              <a:rPr lang="zh-CN" altLang="en-US" sz="1800" b="1" dirty="0" smtClean="0">
                <a:latin typeface="+mn-ea"/>
                <a:sym typeface="Wingdings" panose="05000000000000000000" pitchFamily="2" charset="2"/>
              </a:rPr>
              <a:t>事件名：</a:t>
            </a:r>
            <a:r>
              <a:rPr lang="zh-CN" altLang="en-US" sz="1800" b="1" dirty="0" smtClean="0"/>
              <a:t>阻止冒泡事件</a:t>
            </a:r>
            <a:endParaRPr lang="en-US" altLang="zh-CN" sz="1800" b="1" dirty="0" smtClean="0"/>
          </a:p>
          <a:p>
            <a:r>
              <a:rPr lang="en-US" altLang="zh-CN" sz="1800" b="1" dirty="0" smtClean="0">
                <a:latin typeface="+mn-ea"/>
              </a:rPr>
              <a:t>capture-bind/catch</a:t>
            </a:r>
            <a:r>
              <a:rPr lang="zh-CN" altLang="en-US" sz="1800" b="1" dirty="0" smtClean="0">
                <a:latin typeface="+mn-ea"/>
              </a:rPr>
              <a:t>（：）事件捕获阶段</a:t>
            </a:r>
            <a:endParaRPr lang="en-US" altLang="zh-CN" sz="1800" b="1" dirty="0" smtClean="0">
              <a:latin typeface="+mn-ea"/>
            </a:endParaRPr>
          </a:p>
          <a:p>
            <a:r>
              <a:rPr lang="zh-CN" altLang="en-US" sz="1800" b="1" dirty="0" smtClean="0">
                <a:latin typeface="+mn-ea"/>
              </a:rPr>
              <a:t>事件对象</a:t>
            </a:r>
            <a:endParaRPr lang="en-US" altLang="zh-CN" sz="1800" b="1" dirty="0" smtClean="0">
              <a:latin typeface="+mn-ea"/>
            </a:endParaRPr>
          </a:p>
          <a:p>
            <a:pPr lvl="1"/>
            <a:r>
              <a:rPr lang="en-US" altLang="zh-CN" sz="1400" dirty="0" smtClean="0">
                <a:latin typeface="+mn-ea"/>
              </a:rPr>
              <a:t>dataset</a:t>
            </a:r>
            <a:r>
              <a:rPr lang="zh-CN" altLang="en-US" sz="1400" dirty="0" smtClean="0">
                <a:latin typeface="+mn-ea"/>
              </a:rPr>
              <a:t>：当前节点自定义数据</a:t>
            </a:r>
            <a:r>
              <a:rPr lang="en-US" altLang="zh-CN" sz="1400" dirty="0" smtClean="0">
                <a:latin typeface="+mn-ea"/>
              </a:rPr>
              <a:t>(data-*)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- </a:t>
            </a:r>
            <a:r>
              <a:rPr lang="zh-CN" altLang="en-US" sz="1400" dirty="0" smtClean="0"/>
              <a:t>会转为驼峰写法、大写会转为小写）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en-US" altLang="zh-CN" sz="1400" dirty="0" smtClean="0">
                <a:latin typeface="+mn-ea"/>
              </a:rPr>
              <a:t>mark</a:t>
            </a:r>
            <a:r>
              <a:rPr lang="zh-CN" altLang="en-US" sz="1400" dirty="0" smtClean="0">
                <a:latin typeface="+mn-ea"/>
              </a:rPr>
              <a:t>：识别触发事件的</a:t>
            </a:r>
            <a:r>
              <a:rPr lang="en-US" altLang="zh-CN" sz="1400" dirty="0" smtClean="0">
                <a:latin typeface="+mn-ea"/>
              </a:rPr>
              <a:t>target</a:t>
            </a:r>
            <a:r>
              <a:rPr lang="zh-CN" altLang="en-US" sz="1400" dirty="0" smtClean="0">
                <a:latin typeface="+mn-ea"/>
              </a:rPr>
              <a:t>节点。也可以承载一些自定义数据（这点类似于</a:t>
            </a:r>
            <a:r>
              <a:rPr lang="en-US" altLang="zh-CN" sz="1400" dirty="0" smtClean="0">
                <a:latin typeface="+mn-ea"/>
              </a:rPr>
              <a:t>dataset</a:t>
            </a:r>
            <a:r>
              <a:rPr lang="zh-CN" altLang="en-US" sz="1400" dirty="0" smtClean="0">
                <a:latin typeface="+mn-ea"/>
              </a:rPr>
              <a:t>）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en-US" altLang="zh-CN" sz="1400" dirty="0"/>
              <a:t>t</a:t>
            </a:r>
            <a:r>
              <a:rPr lang="en-US" altLang="zh-CN" sz="1400" dirty="0" smtClean="0"/>
              <a:t>ype</a:t>
            </a:r>
            <a:r>
              <a:rPr lang="zh-CN" altLang="en-US" sz="1400" dirty="0" smtClean="0"/>
              <a:t>：代表事件类型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timeStamp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事件生成时的时间</a:t>
            </a:r>
            <a:r>
              <a:rPr lang="zh-CN" altLang="en-US" sz="1400" dirty="0" smtClean="0"/>
              <a:t>戳</a:t>
            </a:r>
            <a:endParaRPr lang="en-US" altLang="zh-CN" sz="1400" dirty="0"/>
          </a:p>
          <a:p>
            <a:pPr lvl="1"/>
            <a:r>
              <a:rPr lang="en-US" altLang="zh-CN" sz="1400" dirty="0" smtClean="0"/>
              <a:t>Target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触发事件的组件的一些属性值集合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currentTarget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当前组件的一些属性值</a:t>
            </a:r>
            <a:r>
              <a:rPr lang="zh-CN" altLang="en-US" sz="1400" dirty="0" smtClean="0"/>
              <a:t>集合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detail(</a:t>
            </a:r>
            <a:r>
              <a:rPr lang="zh-CN" altLang="en-US" sz="1400" dirty="0" smtClean="0"/>
              <a:t>自定义事件对象属性</a:t>
            </a:r>
            <a:r>
              <a:rPr lang="en-US" altLang="zh-CN" sz="1400" dirty="0" smtClean="0"/>
              <a:t>):</a:t>
            </a:r>
            <a:r>
              <a:rPr lang="zh-CN" altLang="en-US" sz="1400" dirty="0"/>
              <a:t>额外的</a:t>
            </a:r>
            <a:r>
              <a:rPr lang="zh-CN" altLang="en-US" sz="1400" dirty="0" smtClean="0"/>
              <a:t>信息</a:t>
            </a:r>
            <a:endParaRPr lang="zh-CN" altLang="en-US" sz="1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Wx</a:t>
            </a:r>
            <a:r>
              <a:rPr lang="zh-CN" altLang="en-US" dirty="0" smtClean="0"/>
              <a:t>原生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以类型分类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事件监听类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同步 （</a:t>
            </a:r>
            <a:r>
              <a:rPr lang="en-US" altLang="zh-CN" sz="2000" dirty="0" smtClean="0"/>
              <a:t>sync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异步（</a:t>
            </a:r>
            <a:r>
              <a:rPr lang="en-US" altLang="zh-CN" sz="2000" dirty="0" err="1" smtClean="0"/>
              <a:t>async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wx.onSocketOpen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使用方式：监听回调</a:t>
            </a:r>
            <a:endParaRPr lang="en-US" altLang="zh-CN" sz="1800" dirty="0" smtClean="0"/>
          </a:p>
          <a:p>
            <a:pPr lvl="1"/>
            <a:r>
              <a:rPr lang="en-US" altLang="zh-CN" sz="2000" dirty="0" err="1" smtClean="0"/>
              <a:t>wx.setStorageSync</a:t>
            </a:r>
            <a:r>
              <a:rPr lang="en-US" altLang="zh-CN" sz="2000" dirty="0" smtClean="0"/>
              <a:t>('key', 'value')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使用方式：直接调用</a:t>
            </a:r>
            <a:endParaRPr lang="en-US" altLang="zh-CN" sz="1800" dirty="0" smtClean="0"/>
          </a:p>
          <a:p>
            <a:pPr lvl="1"/>
            <a:r>
              <a:rPr lang="en-US" altLang="zh-CN" sz="2000" dirty="0" err="1" smtClean="0"/>
              <a:t>wx.request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使用方式：参数（</a:t>
            </a:r>
            <a:r>
              <a:rPr lang="en-US" altLang="zh-CN" sz="1800" dirty="0" smtClean="0">
                <a:solidFill>
                  <a:srgbClr val="FF0000"/>
                </a:solidFill>
              </a:rPr>
              <a:t>success</a:t>
            </a:r>
            <a:r>
              <a:rPr lang="zh-CN" altLang="en-US" sz="1800" dirty="0" smtClean="0">
                <a:solidFill>
                  <a:srgbClr val="FF0000"/>
                </a:solidFill>
              </a:rPr>
              <a:t>、</a:t>
            </a:r>
            <a:r>
              <a:rPr lang="en-US" altLang="zh-CN" sz="1800" dirty="0" smtClean="0">
                <a:solidFill>
                  <a:srgbClr val="FF0000"/>
                </a:solidFill>
              </a:rPr>
              <a:t>fail</a:t>
            </a:r>
            <a:r>
              <a:rPr lang="zh-CN" altLang="en-US" sz="1800" dirty="0" smtClean="0">
                <a:solidFill>
                  <a:srgbClr val="FF0000"/>
                </a:solidFill>
              </a:rPr>
              <a:t>、</a:t>
            </a:r>
            <a:r>
              <a:rPr lang="en-US" altLang="zh-CN" sz="1800" dirty="0" smtClean="0">
                <a:solidFill>
                  <a:srgbClr val="FF0000"/>
                </a:solidFill>
              </a:rPr>
              <a:t>complete</a:t>
            </a:r>
            <a:r>
              <a:rPr lang="zh-CN" altLang="en-US" sz="1800" dirty="0" smtClean="0"/>
              <a:t>、其他）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回调函数参数（</a:t>
            </a:r>
            <a:r>
              <a:rPr lang="en-US" altLang="zh-CN" sz="1800" dirty="0" smtClean="0"/>
              <a:t>object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errmsg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ok</a:t>
            </a:r>
            <a:r>
              <a:rPr lang="zh-CN" altLang="en-US" sz="1800" dirty="0" smtClean="0"/>
              <a:t>）、</a:t>
            </a:r>
            <a:r>
              <a:rPr lang="en-US" altLang="zh-CN" sz="1800" dirty="0" err="1" smtClean="0"/>
              <a:t>errcode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）、其他）</a:t>
            </a:r>
            <a:endParaRPr lang="en-US" altLang="zh-CN" sz="1800" dirty="0" smtClean="0"/>
          </a:p>
          <a:p>
            <a:r>
              <a:rPr lang="zh-CN" altLang="en-US" sz="2600" dirty="0" smtClean="0"/>
              <a:t>以功能分类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基础、路由、界面、网络、</a:t>
            </a:r>
            <a:r>
              <a:rPr lang="en-US" altLang="zh-CN" sz="2200" dirty="0" smtClean="0"/>
              <a:t>canvas</a:t>
            </a:r>
            <a:r>
              <a:rPr lang="zh-CN" altLang="en-US" sz="2200" dirty="0" smtClean="0"/>
              <a:t>、位置、转发、文件、缓存、媒体</a:t>
            </a:r>
            <a:r>
              <a:rPr lang="en-US" altLang="zh-CN" sz="2200" dirty="0" smtClean="0"/>
              <a:t>………</a:t>
            </a:r>
            <a:r>
              <a:rPr lang="zh-CN" altLang="en-US" sz="2200" dirty="0" smtClean="0"/>
              <a:t>见</a:t>
            </a:r>
            <a:r>
              <a:rPr lang="en-US" altLang="zh-CN" sz="2200" dirty="0" err="1" smtClean="0"/>
              <a:t>api</a:t>
            </a:r>
            <a:r>
              <a:rPr lang="zh-CN" altLang="en-US" sz="2200" dirty="0" smtClean="0"/>
              <a:t>文档</a:t>
            </a:r>
            <a:endParaRPr lang="en-US" altLang="zh-CN" sz="2200" dirty="0" smtClean="0"/>
          </a:p>
          <a:p>
            <a:pPr lvl="1"/>
            <a:endParaRPr lang="zh-CN" altLang="en-US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Wx</a:t>
            </a:r>
            <a:r>
              <a:rPr lang="zh-CN" altLang="en-US" dirty="0" smtClean="0"/>
              <a:t>原生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err="1" smtClean="0"/>
              <a:t>wx.canIUse</a:t>
            </a:r>
            <a:endParaRPr lang="en-US" altLang="zh-CN" sz="2000" dirty="0" smtClean="0"/>
          </a:p>
          <a:p>
            <a:r>
              <a:rPr lang="zh-CN" altLang="en-US" sz="2000" dirty="0" smtClean="0"/>
              <a:t>小程序生命周期</a:t>
            </a:r>
            <a:r>
              <a:rPr lang="en-US" altLang="zh-CN" sz="2000" dirty="0" err="1" smtClean="0"/>
              <a:t>getLaunchOptionsSync</a:t>
            </a:r>
            <a:r>
              <a:rPr lang="en-US" altLang="zh-CN" sz="2000" dirty="0" smtClean="0"/>
              <a:t>()</a:t>
            </a:r>
            <a:endParaRPr lang="en-US" altLang="zh-CN" sz="2000" dirty="0" smtClean="0"/>
          </a:p>
          <a:p>
            <a:r>
              <a:rPr lang="zh-CN" altLang="en-US" sz="2000" dirty="0" smtClean="0"/>
              <a:t>小程序应用级事件：</a:t>
            </a:r>
            <a:r>
              <a:rPr lang="en-US" altLang="zh-CN" sz="2000" dirty="0" err="1" smtClean="0"/>
              <a:t>onPageNotFound/onAppShow/onAppHide</a:t>
            </a:r>
            <a:endParaRPr lang="en-US" altLang="zh-CN" sz="2000" dirty="0" smtClean="0"/>
          </a:p>
          <a:p>
            <a:r>
              <a:rPr lang="zh-CN" altLang="en-US" sz="2000" b="1" dirty="0" smtClean="0"/>
              <a:t>路由</a:t>
            </a:r>
            <a:r>
              <a:rPr lang="zh-CN" altLang="en-US" sz="2000" dirty="0" smtClean="0"/>
              <a:t>（页面栈最多十层）</a:t>
            </a:r>
            <a:endParaRPr lang="en-US" altLang="zh-CN" sz="2000" b="1" dirty="0" smtClean="0"/>
          </a:p>
          <a:p>
            <a:pPr lvl="1"/>
            <a:r>
              <a:rPr lang="en-US" altLang="zh-CN" sz="1600" b="1" dirty="0" err="1" smtClean="0"/>
              <a:t>switchTab</a:t>
            </a:r>
            <a:r>
              <a:rPr lang="en-US" altLang="zh-CN" sz="1600" b="1" dirty="0" smtClean="0"/>
              <a:t>:</a:t>
            </a:r>
            <a:r>
              <a:rPr lang="zh-CN" altLang="en-US" sz="1600" dirty="0" smtClean="0"/>
              <a:t>跳转到 </a:t>
            </a:r>
            <a:r>
              <a:rPr lang="en-US" altLang="zh-CN" sz="1600" dirty="0" err="1" smtClean="0"/>
              <a:t>tabBar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页面，并关闭其他所有非 </a:t>
            </a:r>
            <a:r>
              <a:rPr lang="en-US" altLang="zh-CN" sz="1600" dirty="0" err="1" smtClean="0"/>
              <a:t>tabBar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页面</a:t>
            </a:r>
            <a:endParaRPr lang="en-US" altLang="zh-CN" sz="1600" b="1" dirty="0" smtClean="0"/>
          </a:p>
          <a:p>
            <a:pPr lvl="1"/>
            <a:r>
              <a:rPr lang="en-US" altLang="zh-CN" sz="1600" b="1" dirty="0" err="1" smtClean="0"/>
              <a:t>reLaunch</a:t>
            </a:r>
            <a:r>
              <a:rPr lang="en-US" altLang="zh-CN" sz="1600" b="1" dirty="0" smtClean="0"/>
              <a:t>:</a:t>
            </a:r>
            <a:r>
              <a:rPr lang="zh-CN" altLang="en-US" sz="1600" dirty="0" smtClean="0"/>
              <a:t>关闭所有页面，打开到应用内的某个页面</a:t>
            </a:r>
            <a:endParaRPr lang="en-US" altLang="zh-CN" sz="1600" b="1" dirty="0" smtClean="0"/>
          </a:p>
          <a:p>
            <a:pPr lvl="1"/>
            <a:r>
              <a:rPr lang="en-US" altLang="zh-CN" sz="1600" b="1" dirty="0" err="1" smtClean="0"/>
              <a:t>redirectTo</a:t>
            </a:r>
            <a:r>
              <a:rPr lang="en-US" altLang="zh-CN" sz="1600" b="1" dirty="0" smtClean="0"/>
              <a:t>:</a:t>
            </a:r>
            <a:r>
              <a:rPr lang="zh-CN" altLang="en-US" sz="1600" dirty="0" smtClean="0"/>
              <a:t>关闭当前页面，跳转到应用内的某个页面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不允许跳转到 </a:t>
            </a:r>
            <a:r>
              <a:rPr lang="en-US" altLang="zh-CN" sz="1600" dirty="0" err="1" smtClean="0"/>
              <a:t>tabbar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页面</a:t>
            </a:r>
            <a:r>
              <a:rPr lang="en-US" altLang="zh-CN" sz="1600" dirty="0" smtClean="0"/>
              <a:t>)</a:t>
            </a:r>
            <a:endParaRPr lang="en-US" altLang="zh-CN" sz="1600" b="1" dirty="0" smtClean="0"/>
          </a:p>
          <a:p>
            <a:pPr lvl="1"/>
            <a:r>
              <a:rPr lang="en-US" altLang="zh-CN" sz="1600" b="1" dirty="0" err="1" smtClean="0"/>
              <a:t>navigateTo</a:t>
            </a:r>
            <a:r>
              <a:rPr lang="en-US" altLang="zh-CN" sz="1600" b="1" dirty="0" smtClean="0"/>
              <a:t>:</a:t>
            </a:r>
            <a:r>
              <a:rPr lang="zh-CN" altLang="en-US" sz="1600" dirty="0" smtClean="0"/>
              <a:t>保留当前页面，跳转到应用内的某个页面。但是不能跳到 </a:t>
            </a:r>
            <a:r>
              <a:rPr lang="en-US" altLang="zh-CN" sz="1600" dirty="0" err="1" smtClean="0"/>
              <a:t>tabbar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页面</a:t>
            </a:r>
            <a:endParaRPr lang="en-US" altLang="zh-CN" sz="1600" b="1" dirty="0" smtClean="0"/>
          </a:p>
          <a:p>
            <a:pPr lvl="1"/>
            <a:r>
              <a:rPr lang="en-US" altLang="zh-CN" sz="1600" b="1" dirty="0" err="1" smtClean="0"/>
              <a:t>navigateBack</a:t>
            </a:r>
            <a:r>
              <a:rPr lang="en-US" altLang="zh-CN" sz="1600" b="1" dirty="0" smtClean="0"/>
              <a:t>:</a:t>
            </a:r>
            <a:r>
              <a:rPr lang="zh-CN" altLang="en-US" sz="1600" dirty="0" smtClean="0"/>
              <a:t>关闭当前页面，返回上一页面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通过页面栈决定返回多少层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lvl="1"/>
            <a:r>
              <a:rPr lang="zh-CN" altLang="en-US" sz="1600" b="1" dirty="0" smtClean="0"/>
              <a:t>页面之间通讯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EventChannel.emit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eventname,arg</a:t>
            </a:r>
            <a:r>
              <a:rPr lang="en-US" altLang="zh-CN" sz="1600" dirty="0" smtClean="0"/>
              <a:t>);.on(</a:t>
            </a:r>
            <a:r>
              <a:rPr lang="en-US" altLang="zh-CN" sz="1600" dirty="0" err="1" smtClean="0"/>
              <a:t>eventname,callback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r>
              <a:rPr lang="zh-CN" altLang="en-US" sz="2000" dirty="0" smtClean="0"/>
              <a:t>界面</a:t>
            </a:r>
            <a:endParaRPr lang="en-US" altLang="zh-CN" sz="2000" dirty="0" smtClean="0"/>
          </a:p>
          <a:p>
            <a:pPr lvl="1"/>
            <a:r>
              <a:rPr lang="en-US" altLang="zh-CN" sz="1600" dirty="0" err="1" smtClean="0"/>
              <a:t>wx.showToast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wx.showModal</a:t>
            </a:r>
            <a:r>
              <a:rPr lang="en-US" altLang="zh-CN" sz="1600" dirty="0" smtClean="0"/>
              <a:t>…….</a:t>
            </a:r>
            <a:endParaRPr lang="en-US" altLang="zh-CN" sz="1600" dirty="0" smtClean="0"/>
          </a:p>
          <a:p>
            <a:r>
              <a:rPr lang="zh-CN" altLang="en-US" sz="2000" dirty="0" smtClean="0"/>
              <a:t>网络</a:t>
            </a:r>
            <a:endParaRPr lang="en-US" altLang="zh-CN" sz="2000" dirty="0" smtClean="0"/>
          </a:p>
          <a:p>
            <a:pPr lvl="1"/>
            <a:r>
              <a:rPr lang="en-US" altLang="zh-CN" sz="1600" b="1" dirty="0" err="1" smtClean="0"/>
              <a:t>wx.request</a:t>
            </a:r>
            <a:r>
              <a:rPr lang="zh-CN" altLang="en-US" sz="1600" dirty="0" smtClean="0"/>
              <a:t>：参数（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data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header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method(</a:t>
            </a:r>
            <a:r>
              <a:rPr lang="zh-CN" altLang="en-US" sz="1600" dirty="0" smtClean="0"/>
              <a:t>无</a:t>
            </a:r>
            <a:r>
              <a:rPr lang="en-US" altLang="zh-CN" sz="1600" dirty="0" err="1" smtClean="0"/>
              <a:t>jsonp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success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fail….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2"/>
            <a:r>
              <a:rPr lang="zh-CN" altLang="en-US" sz="1200" b="1" dirty="0" smtClean="0"/>
              <a:t>返回值是</a:t>
            </a:r>
            <a:r>
              <a:rPr lang="en-US" altLang="zh-CN" sz="1200" b="1" dirty="0" err="1" smtClean="0"/>
              <a:t>RequestTask</a:t>
            </a:r>
            <a:r>
              <a:rPr lang="zh-CN" altLang="en-US" sz="1200" b="1" dirty="0" smtClean="0"/>
              <a:t>（）</a:t>
            </a:r>
            <a:endParaRPr lang="en-US" altLang="zh-CN" sz="1200" b="1" dirty="0" smtClean="0"/>
          </a:p>
          <a:p>
            <a:r>
              <a:rPr lang="en-US" altLang="zh-CN" sz="2000" b="1" dirty="0" err="1" smtClean="0"/>
              <a:t>Wxml</a:t>
            </a:r>
            <a:endParaRPr lang="en-US" altLang="zh-CN" sz="2000" b="1" dirty="0" smtClean="0"/>
          </a:p>
          <a:p>
            <a:pPr lvl="1"/>
            <a:r>
              <a:rPr lang="en-US" altLang="zh-CN" sz="1600" b="1" dirty="0" err="1" smtClean="0"/>
              <a:t>wx.createSelectorQuery</a:t>
            </a:r>
            <a:r>
              <a:rPr lang="en-US" altLang="zh-CN" sz="1600" b="1" dirty="0" smtClean="0"/>
              <a:t>() </a:t>
            </a:r>
            <a:r>
              <a:rPr lang="zh-CN" altLang="en-US" sz="1600" b="1" dirty="0" smtClean="0"/>
              <a:t>返回</a:t>
            </a:r>
            <a:r>
              <a:rPr lang="en-US" altLang="zh-CN" sz="1600" b="1" dirty="0" err="1" smtClean="0"/>
              <a:t>selectorQuery</a:t>
            </a:r>
            <a:r>
              <a:rPr lang="zh-CN" altLang="en-US" sz="1600" b="1" dirty="0" smtClean="0"/>
              <a:t>实例。</a:t>
            </a:r>
            <a:r>
              <a:rPr lang="en-US" altLang="zh-CN" sz="1600" b="1" dirty="0" smtClean="0"/>
              <a:t>	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。。。</a:t>
            </a:r>
            <a:endParaRPr lang="en-US" altLang="zh-CN" sz="1600" b="1" dirty="0" smtClean="0"/>
          </a:p>
          <a:p>
            <a:pPr lvl="2"/>
            <a:endParaRPr lang="en-US" altLang="zh-CN" sz="1200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什么是场景值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用来描述用户进入小程序的路径，</a:t>
            </a:r>
            <a:endParaRPr lang="zh-CN" altLang="en-US" sz="2000" dirty="0" smtClean="0"/>
          </a:p>
          <a:p>
            <a:pPr lvl="1"/>
            <a:r>
              <a:rPr lang="zh-CN" altLang="en-US" sz="1600" dirty="0" smtClean="0"/>
              <a:t>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中通过</a:t>
            </a:r>
            <a:r>
              <a:rPr lang="en-US" altLang="zh-CN" sz="1600" dirty="0" err="1" smtClean="0"/>
              <a:t>onLaunch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onShow</a:t>
            </a:r>
            <a:r>
              <a:rPr lang="zh-CN" altLang="en-US" sz="1600" dirty="0" smtClean="0"/>
              <a:t>参数获取</a:t>
            </a:r>
            <a:endParaRPr lang="zh-CN" altLang="en-US" sz="1600" dirty="0" smtClean="0"/>
          </a:p>
          <a:p>
            <a:pPr lvl="1"/>
            <a:r>
              <a:rPr lang="zh-CN" altLang="en-US" sz="1600" dirty="0" smtClean="0"/>
              <a:t>通过</a:t>
            </a:r>
            <a:r>
              <a:rPr lang="en-US" altLang="zh-CN" sz="1600" dirty="0" err="1" smtClean="0"/>
              <a:t>wx.getLaunchOptionsSync</a:t>
            </a:r>
            <a:r>
              <a:rPr lang="zh-CN" altLang="en-US" sz="1600" dirty="0" smtClean="0"/>
              <a:t>获取</a:t>
            </a:r>
            <a:endParaRPr lang="zh-CN" altLang="en-US" sz="1600" dirty="0" smtClean="0"/>
          </a:p>
          <a:p>
            <a:r>
              <a:rPr lang="zh-CN" altLang="en-US" sz="2000" dirty="0" smtClean="0"/>
              <a:t>对象信息 （上述参数、返回值）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path</a:t>
            </a:r>
            <a:r>
              <a:rPr lang="zh-CN" altLang="en-US" sz="1600" dirty="0" smtClean="0"/>
              <a:t>：启动小程序的路径</a:t>
            </a:r>
            <a:endParaRPr lang="zh-CN" altLang="en-US" sz="1600" dirty="0" smtClean="0"/>
          </a:p>
          <a:p>
            <a:pPr lvl="1"/>
            <a:r>
              <a:rPr lang="en-US" altLang="zh-CN" sz="1600" dirty="0" smtClean="0"/>
              <a:t>scene</a:t>
            </a:r>
            <a:r>
              <a:rPr lang="zh-CN" altLang="en-US" sz="1600" dirty="0" smtClean="0"/>
              <a:t>：启动小程序的场景值</a:t>
            </a:r>
            <a:endParaRPr lang="zh-CN" altLang="en-US" sz="1600" dirty="0" smtClean="0"/>
          </a:p>
          <a:p>
            <a:pPr lvl="1"/>
            <a:r>
              <a:rPr lang="en-US" altLang="zh-CN" sz="1600" dirty="0" smtClean="0"/>
              <a:t>query</a:t>
            </a:r>
            <a:r>
              <a:rPr lang="zh-CN" altLang="en-US" sz="1600" dirty="0" smtClean="0"/>
              <a:t>：启动小程序的</a:t>
            </a:r>
            <a:r>
              <a:rPr lang="en-US" altLang="zh-CN" sz="1600" dirty="0" smtClean="0"/>
              <a:t>query</a:t>
            </a:r>
            <a:r>
              <a:rPr lang="zh-CN" altLang="en-US" sz="1600" dirty="0" smtClean="0"/>
              <a:t>参数</a:t>
            </a:r>
            <a:endParaRPr lang="zh-CN" altLang="en-US" sz="1600" dirty="0" smtClean="0"/>
          </a:p>
          <a:p>
            <a:pPr lvl="1"/>
            <a:r>
              <a:rPr lang="en-US" altLang="zh-CN" sz="1600" dirty="0" err="1" smtClean="0"/>
              <a:t>referrerInfo</a:t>
            </a:r>
            <a:r>
              <a:rPr lang="zh-CN" altLang="en-US" sz="1600" dirty="0" smtClean="0"/>
              <a:t>：来源信息。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…?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从小程序基础库版本 </a:t>
            </a:r>
            <a:r>
              <a:rPr lang="en-US" altLang="zh-CN" sz="2000" b="1" dirty="0" smtClean="0">
                <a:hlinkClick r:id="rId1"/>
              </a:rPr>
              <a:t>1.6.3</a:t>
            </a:r>
            <a:r>
              <a:rPr lang="zh-CN" altLang="en-US" sz="2000" b="1" dirty="0" smtClean="0"/>
              <a:t> 开始，小程序支持简洁的组件化编程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创建组件（工具自动创建）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跟页面一样需要有</a:t>
            </a:r>
            <a:r>
              <a:rPr lang="en-US" altLang="zh-CN" sz="1600" b="1" dirty="0" err="1" smtClean="0"/>
              <a:t>json</a:t>
            </a:r>
            <a:r>
              <a:rPr lang="zh-CN" altLang="en-US" sz="1600" b="1" dirty="0" smtClean="0"/>
              <a:t>、</a:t>
            </a:r>
            <a:r>
              <a:rPr lang="en-US" altLang="zh-CN" sz="1600" b="1" dirty="0" err="1" smtClean="0"/>
              <a:t>js</a:t>
            </a:r>
            <a:r>
              <a:rPr lang="zh-CN" altLang="en-US" sz="1600" b="1" dirty="0" smtClean="0"/>
              <a:t>、</a:t>
            </a:r>
            <a:r>
              <a:rPr lang="en-US" altLang="zh-CN" sz="1600" b="1" dirty="0" err="1" smtClean="0"/>
              <a:t>wxml</a:t>
            </a:r>
            <a:r>
              <a:rPr lang="zh-CN" altLang="en-US" sz="1600" b="1" dirty="0" smtClean="0"/>
              <a:t>、</a:t>
            </a:r>
            <a:r>
              <a:rPr lang="en-US" altLang="zh-CN" sz="1600" b="1" dirty="0" err="1" smtClean="0"/>
              <a:t>wxss</a:t>
            </a:r>
            <a:r>
              <a:rPr lang="zh-CN" altLang="en-US" sz="1600" b="1" dirty="0" smtClean="0"/>
              <a:t>组成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必须在</a:t>
            </a:r>
            <a:r>
              <a:rPr lang="en-US" altLang="zh-CN" sz="1600" b="1" dirty="0" err="1" smtClean="0"/>
              <a:t>json</a:t>
            </a:r>
            <a:r>
              <a:rPr lang="zh-CN" altLang="en-US" sz="1600" b="1" dirty="0" smtClean="0"/>
              <a:t>里声明</a:t>
            </a:r>
            <a:r>
              <a:rPr lang="en-US" altLang="zh-CN" sz="1600" b="1" dirty="0" smtClean="0"/>
              <a:t>component</a:t>
            </a:r>
            <a:r>
              <a:rPr lang="zh-CN" altLang="en-US" sz="1600" b="1" dirty="0" smtClean="0"/>
              <a:t>：</a:t>
            </a:r>
            <a:r>
              <a:rPr lang="en-US" altLang="zh-CN" sz="1600" b="1" dirty="0" smtClean="0"/>
              <a:t>true</a:t>
            </a:r>
            <a:endParaRPr lang="en-US" altLang="zh-CN" sz="1600" b="1" dirty="0" smtClean="0"/>
          </a:p>
          <a:p>
            <a:pPr lvl="1"/>
            <a:r>
              <a:rPr lang="en-US" altLang="zh-CN" sz="1600" b="1" dirty="0" err="1" smtClean="0"/>
              <a:t>Wxml</a:t>
            </a:r>
            <a:r>
              <a:rPr lang="zh-CN" altLang="en-US" sz="1600" b="1" dirty="0" smtClean="0"/>
              <a:t>模板和页面一样编写</a:t>
            </a:r>
            <a:endParaRPr lang="en-US" altLang="zh-CN" sz="1600" b="1" dirty="0" smtClean="0"/>
          </a:p>
          <a:p>
            <a:pPr lvl="1"/>
            <a:r>
              <a:rPr lang="en-US" altLang="zh-CN" sz="1600" b="1" dirty="0" smtClean="0"/>
              <a:t>Js</a:t>
            </a:r>
            <a:r>
              <a:rPr lang="zh-CN" altLang="en-US" sz="1600" b="1" dirty="0" smtClean="0"/>
              <a:t>需要使用</a:t>
            </a:r>
            <a:r>
              <a:rPr lang="en-US" altLang="zh-CN" sz="1600" b="1" dirty="0" smtClean="0"/>
              <a:t>component</a:t>
            </a:r>
            <a:r>
              <a:rPr lang="zh-CN" altLang="en-US" sz="1600" b="1" dirty="0" smtClean="0"/>
              <a:t>方法来注册</a:t>
            </a:r>
            <a:endParaRPr lang="en-US" altLang="zh-CN" sz="1600" b="1" dirty="0" smtClean="0"/>
          </a:p>
          <a:p>
            <a:pPr lvl="1"/>
            <a:r>
              <a:rPr lang="en-US" altLang="zh-CN" sz="1600" b="1" dirty="0" err="1" smtClean="0"/>
              <a:t>Wxss</a:t>
            </a:r>
            <a:r>
              <a:rPr lang="zh-CN" altLang="en-US" sz="1600" b="1" dirty="0" smtClean="0"/>
              <a:t>只能使用</a:t>
            </a:r>
            <a:r>
              <a:rPr lang="en-US" altLang="zh-CN" sz="1600" b="1" dirty="0" smtClean="0"/>
              <a:t>.class</a:t>
            </a:r>
            <a:r>
              <a:rPr lang="zh-CN" altLang="en-US" sz="1600" b="1" dirty="0" smtClean="0"/>
              <a:t>来定义样式</a:t>
            </a:r>
            <a:endParaRPr lang="en-US" altLang="zh-CN" sz="1600" b="1" dirty="0" smtClean="0"/>
          </a:p>
          <a:p>
            <a:r>
              <a:rPr lang="zh-CN" altLang="en-US" sz="2000" b="1" dirty="0" smtClean="0"/>
              <a:t>使用组件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引用声明：在要使用的页面或组件</a:t>
            </a:r>
            <a:r>
              <a:rPr lang="en-US" altLang="zh-CN" sz="1600" b="1" dirty="0" err="1" smtClean="0"/>
              <a:t>json</a:t>
            </a:r>
            <a:r>
              <a:rPr lang="zh-CN" altLang="en-US" sz="1600" b="1" dirty="0" smtClean="0"/>
              <a:t>里配置</a:t>
            </a:r>
            <a:r>
              <a:rPr lang="en-US" altLang="zh-CN" sz="1600" b="1" dirty="0" err="1" smtClean="0"/>
              <a:t>useingComponents</a:t>
            </a:r>
            <a:r>
              <a:rPr lang="en-US" altLang="zh-CN" sz="1600" b="1" dirty="0" smtClean="0"/>
              <a:t>{}</a:t>
            </a:r>
            <a:endParaRPr lang="en-US" altLang="zh-CN" sz="1600" b="1" dirty="0" smtClean="0"/>
          </a:p>
          <a:p>
            <a:pPr lvl="1"/>
            <a:r>
              <a:rPr lang="en-US" altLang="zh-CN" sz="1600" b="1" dirty="0" smtClean="0"/>
              <a:t>“</a:t>
            </a:r>
            <a:r>
              <a:rPr lang="zh-CN" altLang="en-US" sz="1600" b="1" dirty="0" smtClean="0"/>
              <a:t>组件标签名</a:t>
            </a:r>
            <a:r>
              <a:rPr lang="en-US" altLang="zh-CN" sz="1600" b="1" dirty="0" smtClean="0"/>
              <a:t>”:”</a:t>
            </a:r>
            <a:r>
              <a:rPr lang="zh-CN" altLang="en-US" sz="1600" b="1" dirty="0" smtClean="0"/>
              <a:t>组件路径</a:t>
            </a:r>
            <a:r>
              <a:rPr lang="en-US" altLang="zh-CN" sz="1600" b="1" dirty="0" smtClean="0"/>
              <a:t>”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全局组件：可在</a:t>
            </a:r>
            <a:r>
              <a:rPr lang="en-US" altLang="zh-CN" sz="1600" b="1" dirty="0" err="1" smtClean="0"/>
              <a:t>app.json</a:t>
            </a:r>
            <a:r>
              <a:rPr lang="zh-CN" altLang="en-US" sz="1600" b="1" dirty="0" smtClean="0"/>
              <a:t>中声明</a:t>
            </a:r>
            <a:endParaRPr lang="en-US" altLang="zh-CN" sz="1600" b="1" dirty="0" smtClean="0"/>
          </a:p>
          <a:p>
            <a:pPr lvl="1"/>
            <a:r>
              <a:rPr lang="en-US" altLang="zh-CN" sz="1600" b="1" dirty="0" smtClean="0"/>
              <a:t>&lt;component-tag-name&gt;&lt;/component-tag-name&gt;</a:t>
            </a:r>
            <a:endParaRPr lang="en-US" altLang="zh-CN" sz="1600" b="1" dirty="0" smtClean="0"/>
          </a:p>
          <a:p>
            <a:pPr lvl="1"/>
            <a:endParaRPr lang="en-US" altLang="zh-CN" sz="1600" b="1" dirty="0" smtClean="0"/>
          </a:p>
          <a:p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注：组件名小写、组件或页面所在的目录不能以</a:t>
            </a:r>
            <a:r>
              <a:rPr lang="en-US" altLang="zh-CN" sz="2000" b="1" dirty="0" err="1" smtClean="0">
                <a:solidFill>
                  <a:schemeClr val="bg1">
                    <a:lumMod val="65000"/>
                  </a:schemeClr>
                </a:solidFill>
              </a:rPr>
              <a:t>wx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为前缀、使用</a:t>
            </a:r>
            <a:r>
              <a:rPr lang="en-US" altLang="zh-CN" sz="2000" b="1" dirty="0" err="1" smtClean="0">
                <a:solidFill>
                  <a:schemeClr val="bg1">
                    <a:lumMod val="65000"/>
                  </a:schemeClr>
                </a:solidFill>
              </a:rPr>
              <a:t>useingComponents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的页面与不使用的有区别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None/>
            </a:pPr>
            <a:endParaRPr lang="en-US" altLang="zh-CN" sz="1600" b="1" dirty="0" smtClean="0"/>
          </a:p>
          <a:p>
            <a:pPr lvl="1"/>
            <a:endParaRPr lang="zh-CN" altLang="en-US" sz="1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自定义组件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构造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Observers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methods</a:t>
            </a:r>
            <a:endParaRPr lang="en-US" altLang="zh-CN" dirty="0" smtClean="0"/>
          </a:p>
          <a:p>
            <a:r>
              <a:rPr lang="zh-CN" altLang="en-US" dirty="0" smtClean="0"/>
              <a:t>组件之间的通讯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Properties  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triggerEvent</a:t>
            </a:r>
            <a:endParaRPr lang="en-US" altLang="zh-CN" dirty="0" smtClean="0"/>
          </a:p>
          <a:p>
            <a:r>
              <a:rPr lang="zh-CN" altLang="en-US" dirty="0" smtClean="0"/>
              <a:t>组件生命周期（</a:t>
            </a:r>
            <a:r>
              <a:rPr lang="en-US" altLang="zh-CN" dirty="0" smtClean="0"/>
              <a:t>lifetimes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Attached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Moved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Detached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error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将一些公共的代码抽离成为一个单独的 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文件，通过 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module.exports</a:t>
            </a:r>
            <a:r>
              <a:rPr lang="en-US" altLang="zh-CN" sz="2000" dirty="0" smtClean="0"/>
              <a:t>  </a:t>
            </a:r>
            <a:r>
              <a:rPr lang="zh-CN" altLang="en-US" sz="2000" dirty="0" smtClean="0"/>
              <a:t>或者 </a:t>
            </a:r>
            <a:r>
              <a:rPr lang="en-US" altLang="zh-CN" sz="2000" dirty="0" smtClean="0"/>
              <a:t>exports</a:t>
            </a:r>
            <a:r>
              <a:rPr lang="zh-CN" altLang="en-US" sz="2000" dirty="0" smtClean="0"/>
              <a:t>对外暴露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Exports</a:t>
            </a:r>
            <a:r>
              <a:rPr lang="zh-CN" altLang="en-US" sz="1600" dirty="0" smtClean="0"/>
              <a:t>是</a:t>
            </a:r>
            <a:r>
              <a:rPr lang="en-US" altLang="zh-CN" sz="1600" dirty="0" err="1" smtClean="0"/>
              <a:t>module.exports</a:t>
            </a:r>
            <a:r>
              <a:rPr lang="zh-CN" altLang="en-US" sz="1600" dirty="0" smtClean="0"/>
              <a:t>的引用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文件中声明的变量和函数只在该文件中有效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通过</a:t>
            </a:r>
            <a:r>
              <a:rPr lang="en-US" altLang="zh-CN" sz="1600" dirty="0" smtClean="0"/>
              <a:t>require</a:t>
            </a:r>
            <a:r>
              <a:rPr lang="zh-CN" altLang="en-US" sz="1600" dirty="0" smtClean="0"/>
              <a:t>引入： </a:t>
            </a:r>
            <a:r>
              <a:rPr lang="en-US" altLang="zh-CN" sz="1600" dirty="0" smtClean="0"/>
              <a:t>require(‘</a:t>
            </a:r>
            <a:r>
              <a:rPr lang="en-US" altLang="zh-CN" sz="1600" dirty="0" err="1" smtClean="0"/>
              <a:t>common.js</a:t>
            </a:r>
            <a:r>
              <a:rPr lang="en-US" altLang="zh-CN" sz="1600" dirty="0" smtClean="0"/>
              <a:t>’)</a:t>
            </a:r>
            <a:endParaRPr lang="en-US" altLang="zh-CN" sz="1600" dirty="0" smtClean="0"/>
          </a:p>
          <a:p>
            <a:r>
              <a:rPr lang="en-US" altLang="zh-CN" sz="2000" dirty="0" smtClean="0"/>
              <a:t>NPM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使用第三方</a:t>
            </a:r>
            <a:r>
              <a:rPr lang="en-US" altLang="zh-CN" sz="1600" dirty="0" err="1" smtClean="0"/>
              <a:t>npm</a:t>
            </a:r>
            <a:r>
              <a:rPr lang="zh-CN" altLang="en-US" sz="1600" dirty="0" smtClean="0"/>
              <a:t>包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1</a:t>
            </a:r>
            <a:r>
              <a:rPr lang="zh-CN" altLang="en-US" sz="1600" dirty="0" smtClean="0"/>
              <a:t>、安装</a:t>
            </a:r>
            <a:r>
              <a:rPr lang="en-US" altLang="zh-CN" sz="1600" dirty="0" err="1" smtClean="0"/>
              <a:t>npm</a:t>
            </a:r>
            <a:r>
              <a:rPr lang="en-US" altLang="zh-CN" sz="1600" dirty="0" smtClean="0"/>
              <a:t> install *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2</a:t>
            </a:r>
            <a:r>
              <a:rPr lang="zh-CN" altLang="en-US" sz="1600" dirty="0" smtClean="0"/>
              <a:t>、使用工具‘构建</a:t>
            </a:r>
            <a:r>
              <a:rPr lang="en-US" altLang="zh-CN" sz="1600" dirty="0" err="1" smtClean="0"/>
              <a:t>npm</a:t>
            </a:r>
            <a:r>
              <a:rPr lang="zh-CN" altLang="en-US" sz="1600" dirty="0" smtClean="0"/>
              <a:t>’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3</a:t>
            </a:r>
            <a:r>
              <a:rPr lang="zh-CN" altLang="en-US" sz="1600" dirty="0" smtClean="0"/>
              <a:t>、通过</a:t>
            </a:r>
            <a:r>
              <a:rPr lang="en-US" altLang="zh-CN" sz="1600" dirty="0" err="1" smtClean="0"/>
              <a:t>node_modules</a:t>
            </a:r>
            <a:r>
              <a:rPr lang="zh-CN" altLang="en-US" sz="1600" dirty="0" smtClean="0"/>
              <a:t>生成</a:t>
            </a:r>
            <a:r>
              <a:rPr lang="en-US" altLang="zh-CN" sz="1600" dirty="0" err="1" smtClean="0"/>
              <a:t>miniprogram_npm</a:t>
            </a:r>
            <a:r>
              <a:rPr lang="zh-CN" altLang="en-US" sz="1600" dirty="0" smtClean="0"/>
              <a:t>来存放真正使用的</a:t>
            </a:r>
            <a:r>
              <a:rPr lang="en-US" altLang="zh-CN" sz="1600" dirty="0" err="1" smtClean="0"/>
              <a:t>npm</a:t>
            </a:r>
            <a:r>
              <a:rPr lang="zh-CN" altLang="en-US" sz="1600" dirty="0" smtClean="0"/>
              <a:t>包</a:t>
            </a:r>
            <a:endParaRPr lang="en-US" altLang="zh-CN" sz="1600" dirty="0" smtClean="0"/>
          </a:p>
          <a:p>
            <a:pPr lvl="2"/>
            <a:r>
              <a:rPr lang="zh-CN" altLang="en-US" sz="1200" dirty="0" smtClean="0"/>
              <a:t>直接拷贝包</a:t>
            </a:r>
            <a:endParaRPr lang="en-US" altLang="zh-CN" sz="1200" dirty="0" smtClean="0"/>
          </a:p>
          <a:p>
            <a:pPr lvl="2"/>
            <a:r>
              <a:rPr lang="zh-CN" altLang="en-US" sz="1200" dirty="0" smtClean="0"/>
              <a:t>类似于</a:t>
            </a:r>
            <a:r>
              <a:rPr lang="en-US" altLang="zh-CN" sz="1200" dirty="0" err="1" smtClean="0"/>
              <a:t>webpack</a:t>
            </a:r>
            <a:r>
              <a:rPr lang="zh-CN" altLang="en-US" sz="1200" dirty="0" smtClean="0"/>
              <a:t>通过入口文件分析依赖打包</a:t>
            </a:r>
            <a:endParaRPr lang="en-US" altLang="zh-CN" sz="1200" dirty="0" smtClean="0"/>
          </a:p>
          <a:p>
            <a:pPr lvl="1"/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小程序百花齐放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微信公开课上提出应用号</a:t>
            </a:r>
            <a:endParaRPr lang="en-US" altLang="zh-CN" sz="2400" dirty="0" smtClean="0"/>
          </a:p>
          <a:p>
            <a:r>
              <a:rPr lang="en-US" altLang="zh-CN" sz="2400" dirty="0" smtClean="0"/>
              <a:t>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22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应用号的开始内测</a:t>
            </a:r>
            <a:endParaRPr lang="en-US" altLang="zh-CN" sz="2400" dirty="0" smtClean="0"/>
          </a:p>
          <a:p>
            <a:r>
              <a:rPr lang="en-US" altLang="zh-CN" sz="2400" dirty="0" smtClean="0"/>
              <a:t>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小程序开放公测</a:t>
            </a:r>
            <a:endParaRPr lang="en-US" altLang="zh-CN" sz="2400" dirty="0" smtClean="0"/>
          </a:p>
          <a:p>
            <a:r>
              <a:rPr lang="en-US" altLang="zh-CN" sz="2400" dirty="0" smtClean="0"/>
              <a:t>2017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小程序正式开放</a:t>
            </a:r>
            <a:endParaRPr lang="en-US" altLang="zh-CN" sz="2400" dirty="0" smtClean="0"/>
          </a:p>
          <a:p>
            <a:r>
              <a:rPr lang="en-US" altLang="zh-CN" sz="2400" dirty="0" smtClean="0"/>
              <a:t>2017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支付宝小程序向用户开放公测</a:t>
            </a:r>
            <a:endParaRPr lang="en-US" altLang="zh-CN" sz="2400" dirty="0" smtClean="0"/>
          </a:p>
          <a:p>
            <a:r>
              <a:rPr lang="en-US" altLang="zh-CN" sz="2400" dirty="0" smtClean="0"/>
              <a:t>2017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开放小游戏（跳一跳）</a:t>
            </a:r>
            <a:endParaRPr lang="en-US" altLang="zh-CN" sz="2400" dirty="0" smtClean="0"/>
          </a:p>
          <a:p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 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快应用推出</a:t>
            </a:r>
            <a:endParaRPr lang="en-US" altLang="zh-CN" sz="2400" dirty="0" smtClean="0"/>
          </a:p>
          <a:p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百度智能小程序正式上线</a:t>
            </a:r>
            <a:endParaRPr lang="en-US" altLang="zh-CN" sz="2400" dirty="0" smtClean="0"/>
          </a:p>
          <a:p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 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今日头条小程序推出</a:t>
            </a:r>
            <a:endParaRPr lang="en-US" altLang="zh-CN" sz="2400" dirty="0" smtClean="0"/>
          </a:p>
          <a:p>
            <a:r>
              <a:rPr lang="en-US" altLang="zh-CN" sz="2400" dirty="0" smtClean="0"/>
              <a:t>2019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22</a:t>
            </a:r>
            <a:r>
              <a:rPr lang="zh-CN" altLang="en-US" sz="2400" dirty="0" smtClean="0"/>
              <a:t>日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腾讯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小程序灰度测试，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月上线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微信小程序的诞生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起初微信内部使用的</a:t>
            </a:r>
            <a:r>
              <a:rPr lang="en-US" altLang="zh-CN" sz="1800" dirty="0" err="1" smtClean="0"/>
              <a:t>jsAPI</a:t>
            </a:r>
            <a:r>
              <a:rPr lang="zh-CN" altLang="en-US" sz="1800" dirty="0" smtClean="0"/>
              <a:t>，逐渐成为微信中网页的标准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2015</a:t>
            </a:r>
            <a:r>
              <a:rPr lang="zh-CN" altLang="en-US" sz="1800" dirty="0" smtClean="0"/>
              <a:t>年发布网页开发工具包  </a:t>
            </a:r>
            <a:r>
              <a:rPr lang="en-US" altLang="zh-CN" sz="1800" dirty="0" smtClean="0"/>
              <a:t>JS-SDK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wx</a:t>
            </a:r>
            <a:r>
              <a:rPr lang="zh-CN" altLang="en-US" sz="1800" dirty="0" smtClean="0"/>
              <a:t>），</a:t>
            </a:r>
            <a:r>
              <a:rPr lang="en-US" altLang="zh-CN" sz="1800" b="1" dirty="0" smtClean="0"/>
              <a:t>JS-SDK </a:t>
            </a:r>
            <a:r>
              <a:rPr lang="zh-CN" altLang="en-US" sz="1800" b="1" dirty="0" smtClean="0"/>
              <a:t>是对之前的</a:t>
            </a:r>
            <a:r>
              <a:rPr lang="en-US" altLang="zh-CN" sz="1800" b="1" dirty="0" err="1" smtClean="0"/>
              <a:t>WeixinJSBrige</a:t>
            </a:r>
            <a:r>
              <a:rPr lang="zh-CN" altLang="en-US" sz="1800" b="1" dirty="0" smtClean="0"/>
              <a:t>的一个包装</a:t>
            </a:r>
            <a:endParaRPr lang="en-US" altLang="zh-CN" sz="1800" b="1" dirty="0" smtClean="0"/>
          </a:p>
          <a:p>
            <a:pPr marL="914400" lvl="1" indent="-457200">
              <a:buNone/>
            </a:pP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为了更好的体验、快速的加载、更强大的能力、原生的体验、易用且安全的微信数据开放、高效和简单的开发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诞生小程序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微信小程序开发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小程序与普通网页区别</a:t>
            </a:r>
            <a:endParaRPr lang="en-US" altLang="zh-CN" sz="2000" b="1" dirty="0" smtClean="0"/>
          </a:p>
          <a:p>
            <a:pPr lvl="1"/>
            <a:r>
              <a:rPr lang="zh-CN" altLang="en-US" sz="1400" dirty="0" smtClean="0"/>
              <a:t>不能</a:t>
            </a:r>
            <a:r>
              <a:rPr lang="en-US" altLang="zh-CN" sz="1400" dirty="0" err="1" smtClean="0"/>
              <a:t>dom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bom</a:t>
            </a:r>
            <a:r>
              <a:rPr lang="zh-CN" altLang="en-US" sz="1400" dirty="0" smtClean="0"/>
              <a:t>操作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部分</a:t>
            </a:r>
            <a:r>
              <a:rPr lang="en-US" altLang="zh-CN" sz="1400" dirty="0" err="1" smtClean="0"/>
              <a:t>npm</a:t>
            </a:r>
            <a:r>
              <a:rPr lang="zh-CN" altLang="en-US" sz="1400" dirty="0" smtClean="0"/>
              <a:t>包无法运行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pc</a:t>
            </a:r>
            <a:r>
              <a:rPr lang="zh-CN" altLang="en-US" sz="1400" dirty="0" smtClean="0"/>
              <a:t>端不需要处理浏览器兼容（</a:t>
            </a:r>
            <a:r>
              <a:rPr lang="en-US" altLang="zh-CN" sz="1400" dirty="0" err="1" smtClean="0"/>
              <a:t>ie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Firefox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chrome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移动端不需要面对</a:t>
            </a:r>
            <a:r>
              <a:rPr lang="en-US" altLang="zh-CN" sz="1400" dirty="0" smtClean="0"/>
              <a:t>safari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chrome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ios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中各式的</a:t>
            </a:r>
            <a:r>
              <a:rPr lang="en-US" altLang="zh-CN" sz="1400" dirty="0" err="1" smtClean="0"/>
              <a:t>webview</a:t>
            </a:r>
            <a:r>
              <a:rPr lang="en-US" altLang="zh-CN" sz="1400" smtClean="0"/>
              <a:t>	</a:t>
            </a:r>
            <a:endParaRPr lang="en-US" altLang="zh-CN" sz="1400" dirty="0" smtClean="0"/>
          </a:p>
          <a:p>
            <a:r>
              <a:rPr lang="zh-CN" altLang="en-US" sz="2000" b="1" dirty="0" smtClean="0"/>
              <a:t>小程序的运行环境</a:t>
            </a:r>
            <a:endParaRPr lang="en-US" altLang="zh-CN" sz="2000" b="1" dirty="0" smtClean="0"/>
          </a:p>
          <a:p>
            <a:pPr lvl="1"/>
            <a:r>
              <a:rPr lang="en-US" altLang="zh-CN" sz="1400" dirty="0" err="1" smtClean="0"/>
              <a:t>ios</a:t>
            </a:r>
            <a:r>
              <a:rPr lang="zh-CN" altLang="en-US" sz="1400" dirty="0" smtClean="0"/>
              <a:t>：                                 </a:t>
            </a:r>
            <a:r>
              <a:rPr lang="en-US" altLang="zh-CN" sz="1400" dirty="0" err="1" smtClean="0"/>
              <a:t>javascriptCore</a:t>
            </a:r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wkWebView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Android</a:t>
            </a:r>
            <a:r>
              <a:rPr lang="zh-CN" altLang="en-US" sz="1400" dirty="0" smtClean="0"/>
              <a:t>：                        </a:t>
            </a:r>
            <a:r>
              <a:rPr lang="en-US" altLang="zh-CN" sz="1400" dirty="0" smtClean="0"/>
              <a:t>v8                           chromium</a:t>
            </a:r>
            <a:r>
              <a:rPr lang="zh-CN" altLang="en-US" sz="1400" dirty="0" smtClean="0"/>
              <a:t>定制内核</a:t>
            </a:r>
            <a:endParaRPr lang="zh-CN" altLang="en-US" sz="1400" dirty="0" smtClean="0"/>
          </a:p>
          <a:p>
            <a:pPr lvl="1"/>
            <a:r>
              <a:rPr lang="zh-CN" altLang="en-US" sz="1400" dirty="0" smtClean="0"/>
              <a:t>小程序开发者工具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    </a:t>
            </a:r>
            <a:r>
              <a:rPr lang="en-US" altLang="zh-CN" sz="1400" dirty="0" smtClean="0"/>
              <a:t>NWJS                      chrome </a:t>
            </a:r>
            <a:r>
              <a:rPr lang="en-US" altLang="zh-CN" sz="1400" dirty="0" err="1" smtClean="0"/>
              <a:t>WebView</a:t>
            </a:r>
            <a:endParaRPr lang="en-US" altLang="zh-CN" sz="1400" dirty="0" smtClean="0"/>
          </a:p>
          <a:p>
            <a:r>
              <a:rPr lang="zh-CN" altLang="en-US" sz="2000" b="1" dirty="0" smtClean="0"/>
              <a:t>开发前准备</a:t>
            </a:r>
            <a:endParaRPr lang="en-US" altLang="zh-CN" sz="2000" b="1" dirty="0" smtClean="0"/>
          </a:p>
          <a:p>
            <a:pPr lvl="1"/>
            <a:r>
              <a:rPr lang="en-US" altLang="zh-CN" sz="1500" dirty="0" smtClean="0"/>
              <a:t>1</a:t>
            </a:r>
            <a:r>
              <a:rPr lang="zh-CN" altLang="en-US" sz="1500" dirty="0" smtClean="0"/>
              <a:t>、申请帐号</a:t>
            </a:r>
            <a:r>
              <a:rPr lang="en-US" altLang="zh-CN" sz="1500" dirty="0" smtClean="0"/>
              <a:t>(</a:t>
            </a:r>
            <a:r>
              <a:rPr lang="zh-CN" altLang="en-US" sz="1500" dirty="0" smtClean="0"/>
              <a:t>获得</a:t>
            </a:r>
            <a:r>
              <a:rPr lang="en-US" altLang="zh-CN" sz="1500" dirty="0" err="1" smtClean="0"/>
              <a:t>AppId</a:t>
            </a:r>
            <a:r>
              <a:rPr lang="en-US" altLang="zh-CN" sz="1500" dirty="0" smtClean="0"/>
              <a:t>)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2</a:t>
            </a:r>
            <a:r>
              <a:rPr lang="zh-CN" altLang="en-US" sz="1500" dirty="0" smtClean="0"/>
              <a:t>、安装开发者工具</a:t>
            </a:r>
            <a:endParaRPr lang="zh-CN" altLang="en-US" sz="1500" dirty="0" smtClean="0"/>
          </a:p>
          <a:p>
            <a:pPr lvl="1"/>
            <a:r>
              <a:rPr lang="en-US" altLang="zh-CN" sz="1500" dirty="0" smtClean="0"/>
              <a:t>3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hello world   + </a:t>
            </a:r>
            <a:r>
              <a:rPr lang="zh-CN" altLang="en-US" sz="1500" dirty="0" smtClean="0"/>
              <a:t>预览</a:t>
            </a:r>
            <a:endParaRPr lang="zh-CN" altLang="en-US" sz="1500" dirty="0" smtClean="0"/>
          </a:p>
          <a:p>
            <a:pPr lvl="1"/>
            <a:r>
              <a:rPr lang="en-US" altLang="zh-CN" sz="1500" dirty="0" smtClean="0"/>
              <a:t>4</a:t>
            </a:r>
            <a:r>
              <a:rPr lang="zh-CN" altLang="en-US" sz="1500" dirty="0" smtClean="0"/>
              <a:t>、打包上线</a:t>
            </a:r>
            <a:endParaRPr lang="zh-CN" alt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smtClean="0">
                <a:latin typeface="+mn-ea"/>
              </a:rPr>
              <a:t>├── </a:t>
            </a:r>
            <a:r>
              <a:rPr lang="en-US" altLang="zh-CN" sz="1600" dirty="0" err="1" smtClean="0">
                <a:latin typeface="+mn-ea"/>
              </a:rPr>
              <a:t>miniApp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├── </a:t>
            </a:r>
            <a:r>
              <a:rPr lang="en-US" altLang="zh-CN" sz="1600" dirty="0" err="1" smtClean="0">
                <a:latin typeface="+mn-ea"/>
              </a:rPr>
              <a:t>app.json</a:t>
            </a:r>
            <a:r>
              <a:rPr lang="en-US" altLang="zh-CN" sz="1600" dirty="0" smtClean="0">
                <a:latin typeface="+mn-ea"/>
              </a:rPr>
              <a:t>               //</a:t>
            </a:r>
            <a:r>
              <a:rPr lang="zh-CN" altLang="en-US" sz="1600" dirty="0" smtClean="0">
                <a:latin typeface="+mn-ea"/>
              </a:rPr>
              <a:t>全局配置</a:t>
            </a:r>
            <a:r>
              <a:rPr lang="en-US" altLang="zh-CN" sz="1600" dirty="0" smtClean="0">
                <a:latin typeface="+mn-ea"/>
              </a:rPr>
              <a:t>*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├── </a:t>
            </a:r>
            <a:r>
              <a:rPr lang="en-US" altLang="zh-CN" sz="1600" dirty="0" err="1" smtClean="0">
                <a:latin typeface="+mn-ea"/>
              </a:rPr>
              <a:t>app.js</a:t>
            </a:r>
            <a:r>
              <a:rPr lang="en-US" altLang="zh-CN" sz="1600" dirty="0" smtClean="0">
                <a:latin typeface="+mn-ea"/>
              </a:rPr>
              <a:t>                 //</a:t>
            </a:r>
            <a:r>
              <a:rPr lang="zh-CN" altLang="en-US" sz="1600" dirty="0" smtClean="0">
                <a:latin typeface="+mn-ea"/>
              </a:rPr>
              <a:t>小程序逻辑</a:t>
            </a:r>
            <a:r>
              <a:rPr lang="en-US" altLang="zh-CN" sz="1600" dirty="0" smtClean="0">
                <a:latin typeface="+mn-ea"/>
              </a:rPr>
              <a:t>*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├── </a:t>
            </a:r>
            <a:r>
              <a:rPr lang="en-US" altLang="zh-CN" sz="1600" dirty="0" err="1" smtClean="0">
                <a:latin typeface="+mn-ea"/>
              </a:rPr>
              <a:t>app.wxss</a:t>
            </a:r>
            <a:r>
              <a:rPr lang="en-US" altLang="zh-CN" sz="1600" dirty="0" smtClean="0">
                <a:latin typeface="+mn-ea"/>
              </a:rPr>
              <a:t>		   //</a:t>
            </a:r>
            <a:r>
              <a:rPr lang="zh-CN" altLang="en-US" sz="1600" dirty="0" smtClean="0">
                <a:latin typeface="+mn-ea"/>
              </a:rPr>
              <a:t>全局样式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         ├── </a:t>
            </a:r>
            <a:r>
              <a:rPr lang="en-US" altLang="zh-CN" sz="1600" dirty="0" err="1" smtClean="0">
                <a:latin typeface="+mn-ea"/>
              </a:rPr>
              <a:t>project.config.json</a:t>
            </a:r>
            <a:r>
              <a:rPr lang="en-US" altLang="zh-CN" sz="1600" dirty="0" smtClean="0">
                <a:latin typeface="+mn-ea"/>
              </a:rPr>
              <a:t>    //</a:t>
            </a:r>
            <a:r>
              <a:rPr lang="zh-CN" altLang="en-US" sz="1600" dirty="0" smtClean="0">
                <a:latin typeface="+mn-ea"/>
              </a:rPr>
              <a:t>工具配置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         ├── </a:t>
            </a:r>
            <a:r>
              <a:rPr lang="en-US" altLang="zh-CN" sz="1600" dirty="0" err="1" smtClean="0">
                <a:latin typeface="+mn-ea"/>
              </a:rPr>
              <a:t>sitemap.json</a:t>
            </a:r>
            <a:r>
              <a:rPr lang="en-US" altLang="zh-CN" sz="1600" dirty="0" smtClean="0">
                <a:latin typeface="+mn-ea"/>
              </a:rPr>
              <a:t>           //</a:t>
            </a:r>
            <a:r>
              <a:rPr lang="zh-CN" altLang="en-US" sz="1600" dirty="0" smtClean="0">
                <a:latin typeface="+mn-ea"/>
              </a:rPr>
              <a:t>搜索配置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├── pages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│   │── index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│   │   ├── </a:t>
            </a:r>
            <a:r>
              <a:rPr lang="en-US" altLang="zh-CN" sz="1600" dirty="0" err="1" smtClean="0">
                <a:latin typeface="+mn-ea"/>
              </a:rPr>
              <a:t>index.wxml</a:t>
            </a:r>
            <a:r>
              <a:rPr lang="en-US" altLang="zh-CN" sz="1600" dirty="0" smtClean="0">
                <a:latin typeface="+mn-ea"/>
              </a:rPr>
              <a:t>   //</a:t>
            </a:r>
            <a:r>
              <a:rPr lang="zh-CN" altLang="en-US" sz="1600" dirty="0" smtClean="0">
                <a:latin typeface="+mn-ea"/>
              </a:rPr>
              <a:t>模板代码</a:t>
            </a:r>
            <a:r>
              <a:rPr lang="en-US" altLang="zh-CN" sz="1600" dirty="0" smtClean="0">
                <a:latin typeface="+mn-ea"/>
              </a:rPr>
              <a:t>*</a:t>
            </a:r>
            <a:endParaRPr lang="zh-CN" altLang="en-US" sz="1600" dirty="0" smtClean="0">
              <a:latin typeface="+mn-ea"/>
            </a:endParaRPr>
          </a:p>
          <a:p>
            <a:pPr>
              <a:buNone/>
            </a:pPr>
            <a:r>
              <a:rPr lang="zh-CN" altLang="en-US" sz="1600" dirty="0" smtClean="0">
                <a:latin typeface="+mn-ea"/>
              </a:rPr>
              <a:t>		│   │   ├── </a:t>
            </a:r>
            <a:r>
              <a:rPr lang="en-US" altLang="zh-CN" sz="1600" dirty="0" err="1" smtClean="0">
                <a:latin typeface="+mn-ea"/>
              </a:rPr>
              <a:t>index.js</a:t>
            </a:r>
            <a:r>
              <a:rPr lang="en-US" altLang="zh-CN" sz="1600" dirty="0" smtClean="0">
                <a:latin typeface="+mn-ea"/>
              </a:rPr>
              <a:t>	   //</a:t>
            </a:r>
            <a:r>
              <a:rPr lang="zh-CN" altLang="en-US" sz="1600" dirty="0" smtClean="0">
                <a:latin typeface="+mn-ea"/>
              </a:rPr>
              <a:t>逻辑代码</a:t>
            </a:r>
            <a:r>
              <a:rPr lang="en-US" altLang="zh-CN" sz="1600" dirty="0" smtClean="0">
                <a:latin typeface="+mn-ea"/>
              </a:rPr>
              <a:t>*</a:t>
            </a:r>
            <a:endParaRPr lang="zh-CN" altLang="en-US" sz="1600" dirty="0" smtClean="0">
              <a:latin typeface="+mn-ea"/>
            </a:endParaRPr>
          </a:p>
          <a:p>
            <a:pPr>
              <a:buNone/>
            </a:pPr>
            <a:r>
              <a:rPr lang="zh-CN" altLang="en-US" sz="1600" dirty="0" smtClean="0">
                <a:latin typeface="+mn-ea"/>
              </a:rPr>
              <a:t>		│   │   ├── </a:t>
            </a:r>
            <a:r>
              <a:rPr lang="en-US" altLang="zh-CN" sz="1600" dirty="0" err="1" smtClean="0">
                <a:latin typeface="+mn-ea"/>
              </a:rPr>
              <a:t>index.json</a:t>
            </a:r>
            <a:r>
              <a:rPr lang="en-US" altLang="zh-CN" sz="1600" dirty="0" smtClean="0">
                <a:latin typeface="+mn-ea"/>
              </a:rPr>
              <a:t>   //</a:t>
            </a:r>
            <a:r>
              <a:rPr lang="zh-CN" altLang="en-US" sz="1600" dirty="0" smtClean="0">
                <a:latin typeface="+mn-ea"/>
              </a:rPr>
              <a:t>配置代码</a:t>
            </a:r>
            <a:endParaRPr lang="zh-CN" altLang="en-US" sz="1600" dirty="0" smtClean="0">
              <a:latin typeface="+mn-ea"/>
            </a:endParaRPr>
          </a:p>
          <a:p>
            <a:pPr>
              <a:buNone/>
            </a:pPr>
            <a:r>
              <a:rPr lang="zh-CN" altLang="en-US" sz="1600" dirty="0" smtClean="0">
                <a:latin typeface="+mn-ea"/>
              </a:rPr>
              <a:t>		│   │   └── </a:t>
            </a:r>
            <a:r>
              <a:rPr lang="en-US" altLang="zh-CN" sz="1600" dirty="0" err="1" smtClean="0">
                <a:latin typeface="+mn-ea"/>
              </a:rPr>
              <a:t>index.wxss</a:t>
            </a:r>
            <a:r>
              <a:rPr lang="en-US" altLang="zh-CN" sz="1600" dirty="0" smtClean="0">
                <a:latin typeface="+mn-ea"/>
              </a:rPr>
              <a:t>   //</a:t>
            </a:r>
            <a:r>
              <a:rPr lang="zh-CN" altLang="en-US" sz="1600" dirty="0" smtClean="0">
                <a:latin typeface="+mn-ea"/>
              </a:rPr>
              <a:t>样式代码</a:t>
            </a:r>
            <a:endParaRPr lang="zh-CN" altLang="en-US" sz="1600" dirty="0" smtClean="0">
              <a:latin typeface="+mn-ea"/>
            </a:endParaRPr>
          </a:p>
          <a:p>
            <a:pPr>
              <a:buNone/>
            </a:pPr>
            <a:r>
              <a:rPr lang="zh-CN" altLang="en-US" sz="1600" dirty="0" smtClean="0">
                <a:latin typeface="+mn-ea"/>
              </a:rPr>
              <a:t>		│   └── </a:t>
            </a:r>
            <a:r>
              <a:rPr lang="en-US" altLang="zh-CN" sz="1600" dirty="0" smtClean="0">
                <a:latin typeface="+mn-ea"/>
              </a:rPr>
              <a:t>logs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│       ├── </a:t>
            </a:r>
            <a:r>
              <a:rPr lang="en-US" altLang="zh-CN" sz="1600" dirty="0" err="1" smtClean="0">
                <a:latin typeface="+mn-ea"/>
              </a:rPr>
              <a:t>logs.wxml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│       └── </a:t>
            </a:r>
            <a:r>
              <a:rPr lang="en-US" altLang="zh-CN" sz="1600" dirty="0" err="1" smtClean="0">
                <a:latin typeface="+mn-ea"/>
              </a:rPr>
              <a:t>logs.js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└── </a:t>
            </a:r>
            <a:r>
              <a:rPr lang="en-US" altLang="zh-CN" sz="1600" dirty="0" err="1" smtClean="0">
                <a:latin typeface="+mn-ea"/>
              </a:rPr>
              <a:t>utils</a:t>
            </a:r>
            <a:r>
              <a:rPr lang="en-US" altLang="zh-CN" sz="1600" dirty="0" smtClean="0">
                <a:latin typeface="+mn-ea"/>
              </a:rPr>
              <a:t>                  //</a:t>
            </a:r>
            <a:r>
              <a:rPr lang="zh-CN" altLang="en-US" sz="1600" dirty="0" smtClean="0">
                <a:latin typeface="+mn-ea"/>
              </a:rPr>
              <a:t>工具类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8579296" cy="5544616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ea"/>
              </a:rPr>
              <a:t>注册小程序</a:t>
            </a:r>
            <a:r>
              <a:rPr lang="en-US" altLang="zh-CN" sz="2400" b="1" dirty="0" smtClean="0">
                <a:latin typeface="+mn-ea"/>
              </a:rPr>
              <a:t>App()</a:t>
            </a:r>
            <a:endParaRPr lang="en-US" altLang="zh-CN" sz="24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必须在</a:t>
            </a:r>
            <a:r>
              <a:rPr lang="en-US" altLang="zh-CN" sz="1600" dirty="0" err="1" smtClean="0">
                <a:latin typeface="+mn-ea"/>
              </a:rPr>
              <a:t>app.js</a:t>
            </a:r>
            <a:r>
              <a:rPr lang="zh-CN" altLang="en-US" sz="1600" dirty="0" smtClean="0">
                <a:latin typeface="+mn-ea"/>
              </a:rPr>
              <a:t>中调用</a:t>
            </a:r>
            <a:r>
              <a:rPr lang="en-US" altLang="zh-CN" sz="1600" dirty="0" smtClean="0">
                <a:latin typeface="+mn-ea"/>
              </a:rPr>
              <a:t>App</a:t>
            </a:r>
            <a:r>
              <a:rPr lang="zh-CN" altLang="en-US" sz="1600" dirty="0" smtClean="0">
                <a:latin typeface="+mn-ea"/>
              </a:rPr>
              <a:t>方法来注册小程序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可以绑定生命周期回调函数、错误监听和页面不存在监听函数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en-US" altLang="zh-CN" sz="1600" dirty="0" err="1" smtClean="0">
                <a:latin typeface="+mn-ea"/>
              </a:rPr>
              <a:t>onLaunch/onShow/onHide/onError/onPageNotFound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整个小程序只有一个</a:t>
            </a:r>
            <a:r>
              <a:rPr lang="en-US" altLang="zh-CN" sz="1600" dirty="0" smtClean="0">
                <a:latin typeface="+mn-ea"/>
              </a:rPr>
              <a:t>App</a:t>
            </a:r>
            <a:r>
              <a:rPr lang="zh-CN" altLang="en-US" sz="1600" dirty="0" smtClean="0">
                <a:latin typeface="+mn-ea"/>
              </a:rPr>
              <a:t>实例，通过</a:t>
            </a:r>
            <a:r>
              <a:rPr lang="en-US" altLang="zh-CN" sz="1600" dirty="0" err="1" smtClean="0">
                <a:latin typeface="+mn-ea"/>
              </a:rPr>
              <a:t>getApp</a:t>
            </a:r>
            <a:r>
              <a:rPr lang="zh-CN" altLang="en-US" sz="1600" dirty="0" smtClean="0">
                <a:latin typeface="+mn-ea"/>
              </a:rPr>
              <a:t>方法获取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可以在</a:t>
            </a:r>
            <a:r>
              <a:rPr lang="en-US" altLang="zh-CN" sz="1600" dirty="0" smtClean="0">
                <a:latin typeface="+mn-ea"/>
              </a:rPr>
              <a:t>app</a:t>
            </a:r>
            <a:r>
              <a:rPr lang="zh-CN" altLang="en-US" sz="1600" dirty="0" smtClean="0">
                <a:latin typeface="+mn-ea"/>
              </a:rPr>
              <a:t>实例上添加任意函数或变量（全局属性方法）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注册页面</a:t>
            </a:r>
            <a:r>
              <a:rPr lang="en-US" altLang="zh-CN" sz="2400" b="1" dirty="0" smtClean="0">
                <a:latin typeface="+mn-ea"/>
              </a:rPr>
              <a:t>Page()</a:t>
            </a:r>
            <a:endParaRPr lang="en-US" altLang="zh-CN" sz="24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注册页面必须调用</a:t>
            </a:r>
            <a:r>
              <a:rPr lang="en-US" altLang="zh-CN" sz="1600" dirty="0" smtClean="0">
                <a:latin typeface="+mn-ea"/>
              </a:rPr>
              <a:t>Page</a:t>
            </a:r>
            <a:r>
              <a:rPr lang="zh-CN" altLang="en-US" sz="1600" dirty="0" smtClean="0">
                <a:latin typeface="+mn-ea"/>
              </a:rPr>
              <a:t>方法。接收</a:t>
            </a:r>
            <a:r>
              <a:rPr lang="en-US" altLang="zh-CN" sz="1600" dirty="0" smtClean="0">
                <a:latin typeface="+mn-ea"/>
              </a:rPr>
              <a:t>object</a:t>
            </a:r>
            <a:r>
              <a:rPr lang="zh-CN" altLang="en-US" sz="1600" dirty="0" smtClean="0">
                <a:latin typeface="+mn-ea"/>
              </a:rPr>
              <a:t>参数来指定初始化数据、生命周期、事件处理函数等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en-US" altLang="zh-CN" sz="1050" dirty="0" smtClean="0">
                <a:latin typeface="+mn-ea"/>
              </a:rPr>
              <a:t>data/onLoad/onShow/onReady/onHide/onUnload/onPullDownRefresh/onReachBottom/onShareAppMessage/onPageScroll/onResize/onTabItemTap/</a:t>
            </a:r>
            <a:r>
              <a:rPr lang="zh-CN" altLang="en-US" sz="1050" dirty="0" smtClean="0">
                <a:latin typeface="+mn-ea"/>
              </a:rPr>
              <a:t>其他</a:t>
            </a:r>
            <a:endParaRPr lang="en-US" altLang="zh-CN" sz="105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getCurrentPages</a:t>
            </a:r>
            <a:r>
              <a:rPr lang="zh-CN" altLang="en-US" sz="1600" dirty="0" smtClean="0">
                <a:latin typeface="+mn-ea"/>
              </a:rPr>
              <a:t>方法：获取当前页面栈。</a:t>
            </a:r>
            <a:r>
              <a:rPr lang="en-US" altLang="zh-CN" sz="1600" dirty="0" smtClean="0">
                <a:latin typeface="+mn-ea"/>
              </a:rPr>
              <a:t>[</a:t>
            </a:r>
            <a:r>
              <a:rPr lang="zh-CN" altLang="en-US" sz="1600" dirty="0" smtClean="0">
                <a:latin typeface="+mn-ea"/>
              </a:rPr>
              <a:t>首页</a:t>
            </a:r>
            <a:r>
              <a:rPr lang="en-US" altLang="zh-CN" sz="1600" dirty="0" smtClean="0">
                <a:latin typeface="+mn-ea"/>
              </a:rPr>
              <a:t>,...,</a:t>
            </a:r>
            <a:r>
              <a:rPr lang="zh-CN" altLang="en-US" sz="1600" dirty="0" smtClean="0">
                <a:latin typeface="+mn-ea"/>
              </a:rPr>
              <a:t>当前页面</a:t>
            </a:r>
            <a:r>
              <a:rPr lang="en-US" altLang="zh-CN" sz="1600" dirty="0" smtClean="0">
                <a:latin typeface="+mn-ea"/>
              </a:rPr>
              <a:t>]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Page.route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当前页面路径，</a:t>
            </a:r>
            <a:r>
              <a:rPr lang="en-US" altLang="zh-CN" sz="1600" dirty="0" smtClean="0">
                <a:latin typeface="+mn-ea"/>
              </a:rPr>
              <a:t>string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Page.prototype.setData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data,callback</a:t>
            </a:r>
            <a:r>
              <a:rPr lang="en-US" altLang="zh-CN" sz="1600" dirty="0" smtClean="0">
                <a:latin typeface="+mn-ea"/>
              </a:rPr>
              <a:t>?)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050" dirty="0" smtClean="0">
                <a:latin typeface="+mn-ea"/>
              </a:rPr>
              <a:t>仅支持</a:t>
            </a:r>
            <a:r>
              <a:rPr lang="en-US" altLang="zh-CN" sz="1050" dirty="0" err="1" smtClean="0">
                <a:latin typeface="+mn-ea"/>
              </a:rPr>
              <a:t>json</a:t>
            </a:r>
            <a:r>
              <a:rPr lang="zh-CN" altLang="en-US" sz="1050" dirty="0" smtClean="0">
                <a:latin typeface="+mn-ea"/>
              </a:rPr>
              <a:t>数据设置</a:t>
            </a:r>
            <a:endParaRPr lang="en-US" altLang="zh-CN" sz="1050" dirty="0" smtClean="0">
              <a:latin typeface="+mn-ea"/>
            </a:endParaRPr>
          </a:p>
          <a:p>
            <a:pPr lvl="2"/>
            <a:r>
              <a:rPr lang="zh-CN" altLang="en-US" sz="1050" dirty="0" smtClean="0">
                <a:latin typeface="+mn-ea"/>
              </a:rPr>
              <a:t>避免设置过多数据（</a:t>
            </a:r>
            <a:r>
              <a:rPr lang="en-US" altLang="zh-CN" sz="1050" dirty="0" smtClean="0">
                <a:latin typeface="+mn-ea"/>
              </a:rPr>
              <a:t>1024kb</a:t>
            </a:r>
            <a:r>
              <a:rPr lang="zh-CN" altLang="en-US" sz="1050" dirty="0" smtClean="0">
                <a:latin typeface="+mn-ea"/>
              </a:rPr>
              <a:t>）</a:t>
            </a:r>
            <a:endParaRPr lang="en-US" altLang="zh-CN" sz="1050" dirty="0" smtClean="0">
              <a:latin typeface="+mn-ea"/>
            </a:endParaRPr>
          </a:p>
          <a:p>
            <a:pPr lvl="2"/>
            <a:r>
              <a:rPr lang="zh-CN" altLang="en-US" sz="1050" dirty="0" smtClean="0">
                <a:latin typeface="+mn-ea"/>
              </a:rPr>
              <a:t>避免</a:t>
            </a:r>
            <a:r>
              <a:rPr lang="en-US" altLang="zh-CN" sz="1050" dirty="0" smtClean="0">
                <a:latin typeface="+mn-ea"/>
              </a:rPr>
              <a:t>value</a:t>
            </a:r>
            <a:r>
              <a:rPr lang="zh-CN" altLang="en-US" sz="1050" dirty="0" smtClean="0">
                <a:latin typeface="+mn-ea"/>
              </a:rPr>
              <a:t>设为</a:t>
            </a:r>
            <a:r>
              <a:rPr lang="en-US" altLang="zh-CN" sz="1050" dirty="0" err="1" smtClean="0">
                <a:latin typeface="+mn-ea"/>
              </a:rPr>
              <a:t>undefind</a:t>
            </a:r>
            <a:endParaRPr lang="en-US" altLang="zh-CN" sz="1050" dirty="0" smtClean="0">
              <a:latin typeface="+mn-ea"/>
            </a:endParaRPr>
          </a:p>
          <a:p>
            <a:pPr lvl="2"/>
            <a:r>
              <a:rPr lang="en-US" altLang="zh-CN" sz="1050" dirty="0" smtClean="0">
                <a:latin typeface="+mn-ea"/>
              </a:rPr>
              <a:t>Key</a:t>
            </a:r>
            <a:r>
              <a:rPr lang="zh-CN" altLang="en-US" sz="1050" dirty="0" smtClean="0">
                <a:latin typeface="+mn-ea"/>
              </a:rPr>
              <a:t>值可以以数据路径形式（</a:t>
            </a:r>
            <a:r>
              <a:rPr lang="en-US" altLang="zh-CN" sz="1050" dirty="0" smtClean="0">
                <a:latin typeface="+mn-ea"/>
              </a:rPr>
              <a:t>array[0]/</a:t>
            </a:r>
            <a:r>
              <a:rPr lang="en-US" altLang="zh-CN" sz="1050" dirty="0" err="1" smtClean="0">
                <a:latin typeface="+mn-ea"/>
              </a:rPr>
              <a:t>obj.a.b</a:t>
            </a:r>
            <a:r>
              <a:rPr lang="zh-CN" altLang="en-US" sz="1050" dirty="0" smtClean="0">
                <a:latin typeface="+mn-ea"/>
              </a:rPr>
              <a:t>） </a:t>
            </a:r>
            <a:endParaRPr lang="en-US" altLang="zh-CN" sz="105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n-ea"/>
              </a:rPr>
              <a:t>生命周期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latin typeface="+mn-ea"/>
              </a:rPr>
              <a:t>小程序生命周期</a:t>
            </a:r>
            <a:r>
              <a:rPr lang="en-US" altLang="zh-CN" sz="2000" b="1" dirty="0" smtClean="0">
                <a:latin typeface="+mn-ea"/>
              </a:rPr>
              <a:t>(App)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en-US" altLang="zh-CN" sz="1600" b="1" dirty="0" err="1" smtClean="0">
                <a:solidFill>
                  <a:srgbClr val="FF0000"/>
                </a:solidFill>
                <a:latin typeface="+mn-ea"/>
              </a:rPr>
              <a:t>onLaunch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zh-CN" altLang="en-US" sz="1600" dirty="0" smtClean="0"/>
              <a:t>监听小程序初始化（</a:t>
            </a:r>
            <a:r>
              <a:rPr lang="zh-CN" altLang="en-US" sz="1600" dirty="0" smtClean="0">
                <a:latin typeface="+mn-ea"/>
              </a:rPr>
              <a:t>生命周期回调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en-US" altLang="zh-CN" sz="1600" b="1" dirty="0" err="1" smtClean="0">
                <a:latin typeface="+mn-ea"/>
              </a:rPr>
              <a:t>onShow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zh-CN" altLang="en-US" sz="1600" dirty="0" smtClean="0"/>
              <a:t>小程序启动或切前台（</a:t>
            </a:r>
            <a:r>
              <a:rPr lang="zh-CN" altLang="en-US" sz="1600" dirty="0" smtClean="0">
                <a:latin typeface="+mn-ea"/>
              </a:rPr>
              <a:t>生命周期回调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en-US" altLang="zh-CN" sz="1600" b="1" dirty="0" err="1" smtClean="0">
                <a:latin typeface="+mn-ea"/>
              </a:rPr>
              <a:t>onHide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zh-CN" altLang="en-US" sz="1600" dirty="0" smtClean="0">
                <a:latin typeface="+mn-ea"/>
              </a:rPr>
              <a:t>小程序切后台</a:t>
            </a:r>
            <a:r>
              <a:rPr lang="zh-CN" altLang="en-US" sz="1600" dirty="0" smtClean="0"/>
              <a:t>（</a:t>
            </a:r>
            <a:r>
              <a:rPr lang="zh-CN" altLang="en-US" sz="1600" dirty="0" smtClean="0">
                <a:latin typeface="+mn-ea"/>
              </a:rPr>
              <a:t>生命周期回调</a:t>
            </a:r>
            <a:r>
              <a:rPr lang="zh-CN" altLang="en-US" sz="1600" dirty="0" smtClean="0"/>
              <a:t>）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onError</a:t>
            </a:r>
            <a:r>
              <a:rPr lang="zh-CN" altLang="en-US" sz="1600" dirty="0" smtClean="0">
                <a:latin typeface="+mn-ea"/>
              </a:rPr>
              <a:t>：错误监听函数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onPageNotFound</a:t>
            </a:r>
            <a:r>
              <a:rPr lang="zh-CN" altLang="en-US" sz="1600" dirty="0" smtClean="0">
                <a:latin typeface="+mn-ea"/>
              </a:rPr>
              <a:t>：页面不存在函数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页面生命周期</a:t>
            </a:r>
            <a:r>
              <a:rPr lang="en-US" altLang="zh-CN" sz="2000" b="1" dirty="0" smtClean="0">
                <a:latin typeface="+mn-ea"/>
              </a:rPr>
              <a:t>(Page)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en-US" altLang="zh-CN" sz="1600" b="1" dirty="0" err="1" smtClean="0">
                <a:solidFill>
                  <a:srgbClr val="FF0000"/>
                </a:solidFill>
                <a:latin typeface="+mn-ea"/>
              </a:rPr>
              <a:t>onLoad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zh-CN" altLang="en-US" sz="1600" dirty="0" smtClean="0"/>
              <a:t>页面加载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en-US" altLang="zh-CN" sz="1600" b="1" dirty="0" err="1" smtClean="0">
                <a:latin typeface="+mn-ea"/>
              </a:rPr>
              <a:t>onShow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zh-CN" altLang="en-US" sz="1600" dirty="0" smtClean="0"/>
              <a:t>页面显示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en-US" altLang="zh-CN" sz="1600" b="1" dirty="0" err="1" smtClean="0">
                <a:solidFill>
                  <a:srgbClr val="FF0000"/>
                </a:solidFill>
                <a:latin typeface="+mn-ea"/>
              </a:rPr>
              <a:t>onReady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zh-CN" altLang="en-US" sz="1600" dirty="0" smtClean="0"/>
              <a:t>页面初次渲染完成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en-US" altLang="zh-CN" sz="1600" b="1" dirty="0" err="1" smtClean="0">
                <a:latin typeface="+mn-ea"/>
              </a:rPr>
              <a:t>onHide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zh-CN" altLang="en-US" sz="1600" dirty="0" smtClean="0"/>
              <a:t>页面隐藏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en-US" altLang="zh-CN" sz="1600" b="1" dirty="0" err="1" smtClean="0">
                <a:solidFill>
                  <a:srgbClr val="FF0000"/>
                </a:solidFill>
                <a:latin typeface="+mn-ea"/>
              </a:rPr>
              <a:t>onUnload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zh-CN" altLang="en-US" sz="1600" dirty="0" smtClean="0"/>
              <a:t>页面卸载</a:t>
            </a:r>
            <a:endParaRPr lang="en-US" altLang="zh-CN" sz="1600" dirty="0" smtClean="0"/>
          </a:p>
          <a:p>
            <a:pPr lvl="1"/>
            <a:r>
              <a:rPr lang="en-US" altLang="zh-CN" sz="1600" b="1" dirty="0" smtClean="0">
                <a:latin typeface="+mn-ea"/>
              </a:rPr>
              <a:t>...</a:t>
            </a:r>
            <a:endParaRPr lang="en-US" altLang="zh-CN" sz="1600" b="1" dirty="0" smtClean="0">
              <a:latin typeface="+mn-ea"/>
            </a:endParaRPr>
          </a:p>
          <a:p>
            <a:pPr lvl="1"/>
            <a:endParaRPr lang="en-US" altLang="zh-CN" sz="1600" b="1" dirty="0" smtClean="0">
              <a:latin typeface="+mn-ea"/>
            </a:endParaRPr>
          </a:p>
          <a:p>
            <a:pPr lvl="1"/>
            <a:endParaRPr lang="en-US" altLang="zh-CN" sz="1600" b="1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全局配置：根目录</a:t>
            </a:r>
            <a:r>
              <a:rPr lang="en-US" altLang="zh-CN" sz="2000" b="1" dirty="0" err="1" smtClean="0"/>
              <a:t>app.json</a:t>
            </a:r>
            <a:endParaRPr lang="en-US" altLang="zh-CN" sz="2000" b="1" dirty="0" smtClean="0"/>
          </a:p>
          <a:p>
            <a:pPr lvl="1"/>
            <a:r>
              <a:rPr lang="en-US" altLang="zh-CN" sz="1400" dirty="0" smtClean="0"/>
              <a:t>Pages*</a:t>
            </a:r>
            <a:r>
              <a:rPr lang="zh-CN" altLang="en-US" sz="1400" dirty="0" smtClean="0"/>
              <a:t>：指定小程序由哪些页面组成，数组的第一项代表小程序的初始页面（首页）。小程序中新增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减少页面，都需要对 </a:t>
            </a:r>
            <a:r>
              <a:rPr lang="en-US" altLang="zh-CN" sz="1400" dirty="0" smtClean="0"/>
              <a:t>pages </a:t>
            </a:r>
            <a:r>
              <a:rPr lang="zh-CN" altLang="en-US" sz="1400" dirty="0" smtClean="0"/>
              <a:t>数组进行修改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sitemapLocation</a:t>
            </a:r>
            <a:r>
              <a:rPr lang="zh-CN" altLang="en-US" sz="1400" dirty="0" smtClean="0"/>
              <a:t>：指明</a:t>
            </a:r>
            <a:r>
              <a:rPr lang="en-US" altLang="zh-CN" sz="1400" dirty="0" err="1" smtClean="0"/>
              <a:t>sitemap.json</a:t>
            </a:r>
            <a:r>
              <a:rPr lang="zh-CN" altLang="en-US" sz="1400" dirty="0" smtClean="0"/>
              <a:t>的位置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Window</a:t>
            </a:r>
            <a:r>
              <a:rPr lang="zh-CN" altLang="en-US" sz="1400" dirty="0" smtClean="0"/>
              <a:t>：全局的窗口表现</a:t>
            </a:r>
            <a:endParaRPr lang="en-US" altLang="zh-CN" sz="1400" dirty="0" smtClean="0"/>
          </a:p>
          <a:p>
            <a:r>
              <a:rPr lang="zh-CN" altLang="en-US" sz="2000" b="1" dirty="0" smtClean="0"/>
              <a:t>页面配置：当前页面目录</a:t>
            </a:r>
            <a:r>
              <a:rPr lang="en-US" altLang="zh-CN" sz="2000" b="1" dirty="0" err="1" smtClean="0"/>
              <a:t>page.json</a:t>
            </a:r>
            <a:endParaRPr lang="en-US" altLang="zh-CN" sz="2000" b="1" dirty="0" smtClean="0"/>
          </a:p>
          <a:p>
            <a:pPr lvl="1"/>
            <a:r>
              <a:rPr lang="zh-CN" altLang="en-US" sz="1400" dirty="0" smtClean="0"/>
              <a:t>注：该配置只能设置</a:t>
            </a:r>
            <a:r>
              <a:rPr lang="en-US" altLang="zh-CN" sz="1400" dirty="0" err="1" smtClean="0"/>
              <a:t>app.json</a:t>
            </a:r>
            <a:r>
              <a:rPr lang="zh-CN" altLang="en-US" sz="1400" dirty="0" smtClean="0"/>
              <a:t>中</a:t>
            </a:r>
            <a:r>
              <a:rPr lang="en-US" altLang="zh-CN" sz="1400" dirty="0" smtClean="0"/>
              <a:t>window</a:t>
            </a:r>
            <a:r>
              <a:rPr lang="zh-CN" altLang="en-US" sz="1400" dirty="0" smtClean="0"/>
              <a:t>对应的配置项，所以无需写 </a:t>
            </a:r>
            <a:r>
              <a:rPr lang="en-US" altLang="zh-CN" sz="1400" dirty="0" smtClean="0"/>
              <a:t>window </a:t>
            </a:r>
            <a:r>
              <a:rPr lang="zh-CN" altLang="en-US" sz="1400" dirty="0" smtClean="0"/>
              <a:t>这个属性</a:t>
            </a:r>
            <a:endParaRPr lang="en-US" altLang="zh-CN" sz="1400" dirty="0" smtClean="0"/>
          </a:p>
          <a:p>
            <a:r>
              <a:rPr lang="zh-CN" altLang="en-US" sz="2000" b="1" dirty="0" smtClean="0"/>
              <a:t>工具配置：根目录</a:t>
            </a:r>
            <a:r>
              <a:rPr lang="en-US" altLang="zh-CN" sz="2000" b="1" dirty="0" err="1" smtClean="0"/>
              <a:t>project.config.json</a:t>
            </a:r>
            <a:endParaRPr lang="en-US" altLang="zh-CN" sz="2000" b="1" dirty="0" smtClean="0"/>
          </a:p>
          <a:p>
            <a:pPr lvl="1"/>
            <a:r>
              <a:rPr lang="zh-CN" altLang="en-US" sz="1600" dirty="0" smtClean="0"/>
              <a:t>见</a:t>
            </a:r>
            <a:r>
              <a:rPr lang="en-US" altLang="zh-CN" sz="1600" dirty="0" smtClean="0">
                <a:hlinkClick r:id="rId1"/>
              </a:rPr>
              <a:t>https://developers.weixin.qq.com/miniprogram/dev/devtools/projectconfig.html</a:t>
            </a:r>
            <a:endParaRPr lang="en-US" altLang="zh-CN" sz="1600" dirty="0" smtClean="0"/>
          </a:p>
          <a:p>
            <a:r>
              <a:rPr lang="en-US" altLang="zh-CN" sz="2000" b="1" dirty="0" smtClean="0"/>
              <a:t>sitemap</a:t>
            </a:r>
            <a:r>
              <a:rPr lang="zh-CN" altLang="en-US" sz="2000" b="1" dirty="0" smtClean="0"/>
              <a:t>配置</a:t>
            </a:r>
            <a:r>
              <a:rPr lang="en-US" altLang="zh-CN" sz="2000" b="1" dirty="0" smtClean="0"/>
              <a:t>: </a:t>
            </a:r>
            <a:r>
              <a:rPr lang="zh-CN" altLang="en-US" sz="2000" b="1" dirty="0" smtClean="0"/>
              <a:t>根目录（用于小程序内搜索）</a:t>
            </a:r>
            <a:endParaRPr lang="en-US" altLang="zh-CN" sz="2000" b="1" dirty="0" smtClean="0"/>
          </a:p>
          <a:p>
            <a:pPr lvl="1"/>
            <a:r>
              <a:rPr lang="zh-CN" altLang="en-US" sz="1600" dirty="0" smtClean="0"/>
              <a:t>没有 </a:t>
            </a:r>
            <a:r>
              <a:rPr lang="en-US" altLang="zh-CN" sz="1600" dirty="0" err="1" smtClean="0"/>
              <a:t>sitemap.json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默认所有页面都能被索引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例：</a:t>
            </a:r>
            <a:r>
              <a:rPr lang="en-US" altLang="zh-CN" sz="1600" dirty="0" smtClean="0"/>
              <a:t> "rules":[{ "action": "disallow", "page": "path/to/page" }</a:t>
            </a:r>
            <a:endParaRPr lang="en-US" altLang="zh-CN" sz="1600" dirty="0" smtClean="0"/>
          </a:p>
          <a:p>
            <a:pPr lvl="1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rules.</a:t>
            </a:r>
            <a:r>
              <a:rPr lang="en-US" altLang="zh-CN" sz="1600" b="1" dirty="0" smtClean="0">
                <a:solidFill>
                  <a:schemeClr val="bg1">
                    <a:lumMod val="75000"/>
                  </a:schemeClr>
                </a:solidFill>
              </a:rPr>
              <a:t> matching</a:t>
            </a:r>
            <a:r>
              <a:rPr lang="zh-CN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取值：</a:t>
            </a:r>
            <a:r>
              <a:rPr lang="en-US" altLang="zh-CN" sz="16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e  </a:t>
            </a:r>
            <a:r>
              <a:rPr lang="en-US" altLang="zh-CN" sz="1600" dirty="0" err="1" smtClean="0">
                <a:solidFill>
                  <a:schemeClr val="bg1">
                    <a:lumMod val="75000"/>
                  </a:schemeClr>
                </a:solidFill>
              </a:rPr>
              <a:t>xact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/ inclusive/ </a:t>
            </a:r>
            <a:r>
              <a:rPr lang="en-US" altLang="zh-CN" sz="1600" dirty="0" err="1" smtClean="0">
                <a:solidFill>
                  <a:schemeClr val="bg1">
                    <a:lumMod val="75000"/>
                  </a:schemeClr>
                </a:solidFill>
              </a:rPr>
              <a:t>exinclusive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/ partial</a:t>
            </a:r>
            <a:endParaRPr lang="en-US" altLang="zh-CN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Wxml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 err="1" smtClean="0">
                <a:latin typeface="+mn-ea"/>
              </a:rPr>
              <a:t>wxml</a:t>
            </a:r>
            <a:r>
              <a:rPr lang="zh-CN" altLang="en-US" sz="2000" b="1" dirty="0" smtClean="0">
                <a:latin typeface="+mn-ea"/>
              </a:rPr>
              <a:t>类似于</a:t>
            </a:r>
            <a:r>
              <a:rPr lang="en-US" altLang="zh-CN" sz="2000" b="1" dirty="0" smtClean="0">
                <a:latin typeface="+mn-ea"/>
              </a:rPr>
              <a:t>html (</a:t>
            </a:r>
            <a:r>
              <a:rPr lang="zh-CN" altLang="en-US" sz="2000" dirty="0" smtClean="0"/>
              <a:t>没有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标签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，新增组件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组件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200" dirty="0" smtClean="0">
                <a:latin typeface="+mn-ea"/>
              </a:rPr>
              <a:t>视图容器、基础内容、表单组件、导航、媒体组件、地图、画布</a:t>
            </a:r>
            <a:endParaRPr lang="en-US" altLang="zh-CN" sz="1200" dirty="0" smtClean="0">
              <a:latin typeface="+mn-ea"/>
            </a:endParaRPr>
          </a:p>
          <a:p>
            <a:pPr lvl="2"/>
            <a:r>
              <a:rPr lang="zh-CN" altLang="en-US" sz="1200" dirty="0" smtClean="0">
                <a:latin typeface="+mn-ea"/>
              </a:rPr>
              <a:t>开放能力</a:t>
            </a:r>
            <a:endParaRPr lang="en-US" altLang="zh-CN" sz="1200" dirty="0" smtClean="0">
              <a:latin typeface="+mn-ea"/>
            </a:endParaRPr>
          </a:p>
          <a:p>
            <a:pPr lvl="2"/>
            <a:r>
              <a:rPr lang="zh-CN" altLang="en-US" sz="1200" dirty="0" smtClean="0">
                <a:latin typeface="+mn-ea"/>
              </a:rPr>
              <a:t>原生组件说明</a:t>
            </a:r>
            <a:endParaRPr lang="en-US" altLang="zh-CN" sz="1200" dirty="0" smtClean="0">
              <a:latin typeface="+mn-ea"/>
            </a:endParaRPr>
          </a:p>
          <a:p>
            <a:pPr lvl="2"/>
            <a:r>
              <a:rPr lang="zh-CN" altLang="en-US" sz="1200" dirty="0" smtClean="0">
                <a:latin typeface="+mn-ea"/>
              </a:rPr>
              <a:t>无障碍访问</a:t>
            </a:r>
            <a:endParaRPr lang="en-US" altLang="zh-CN" sz="12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常用组件对比</a:t>
            </a:r>
            <a:r>
              <a:rPr lang="en-US" altLang="zh-CN" sz="1600" dirty="0" smtClean="0">
                <a:latin typeface="+mn-ea"/>
              </a:rPr>
              <a:t>html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en-US" altLang="zh-CN" sz="1200" dirty="0" smtClean="0">
                <a:latin typeface="+mn-ea"/>
              </a:rPr>
              <a:t>view   &lt;---&gt;   div</a:t>
            </a:r>
            <a:endParaRPr lang="en-US" altLang="zh-CN" sz="1200" dirty="0" smtClean="0">
              <a:latin typeface="+mn-ea"/>
            </a:endParaRPr>
          </a:p>
          <a:p>
            <a:pPr lvl="2"/>
            <a:r>
              <a:rPr lang="en-US" altLang="zh-CN" sz="1200" dirty="0" smtClean="0">
                <a:latin typeface="+mn-ea"/>
              </a:rPr>
              <a:t>text   &lt;---&gt;   h1-h6/p/span</a:t>
            </a:r>
            <a:endParaRPr lang="en-US" altLang="zh-CN" sz="1200" dirty="0" smtClean="0">
              <a:latin typeface="+mn-ea"/>
            </a:endParaRPr>
          </a:p>
          <a:p>
            <a:pPr lvl="2"/>
            <a:r>
              <a:rPr lang="en-US" altLang="zh-CN" sz="1200" dirty="0" smtClean="0">
                <a:latin typeface="+mn-ea"/>
              </a:rPr>
              <a:t>icon   &lt;---&gt;   </a:t>
            </a:r>
            <a:r>
              <a:rPr lang="en-US" altLang="zh-CN" sz="1200" dirty="0" err="1" smtClean="0">
                <a:latin typeface="+mn-ea"/>
              </a:rPr>
              <a:t>i.icon</a:t>
            </a:r>
            <a:endParaRPr lang="en-US" altLang="zh-CN" sz="1200" dirty="0" smtClean="0">
              <a:latin typeface="+mn-ea"/>
            </a:endParaRPr>
          </a:p>
          <a:p>
            <a:pPr lvl="2"/>
            <a:r>
              <a:rPr lang="en-US" altLang="zh-CN" sz="1200" dirty="0" smtClean="0">
                <a:latin typeface="+mn-ea"/>
              </a:rPr>
              <a:t>Input/checkbox/radio/</a:t>
            </a:r>
            <a:r>
              <a:rPr lang="en-US" altLang="zh-CN" sz="1200" dirty="0" err="1" smtClean="0">
                <a:latin typeface="+mn-ea"/>
              </a:rPr>
              <a:t>bindtap</a:t>
            </a:r>
            <a:r>
              <a:rPr lang="en-US" altLang="zh-CN" sz="1200" dirty="0" smtClean="0">
                <a:latin typeface="+mn-ea"/>
              </a:rPr>
              <a:t>=‘</a:t>
            </a:r>
            <a:r>
              <a:rPr lang="en-US" altLang="zh-CN" sz="1200" dirty="0" err="1" smtClean="0">
                <a:latin typeface="+mn-ea"/>
              </a:rPr>
              <a:t>chooseImage</a:t>
            </a:r>
            <a:r>
              <a:rPr lang="en-US" altLang="zh-CN" sz="1200" dirty="0" smtClean="0">
                <a:latin typeface="+mn-ea"/>
              </a:rPr>
              <a:t>’/button   &lt;---&gt;  input[type=*] </a:t>
            </a:r>
            <a:endParaRPr lang="en-US" altLang="zh-CN" sz="1200" dirty="0" smtClean="0">
              <a:latin typeface="+mn-ea"/>
            </a:endParaRPr>
          </a:p>
          <a:p>
            <a:pPr lvl="2"/>
            <a:r>
              <a:rPr lang="en-US" altLang="zh-CN" sz="1200" dirty="0" smtClean="0">
                <a:latin typeface="+mn-ea"/>
              </a:rPr>
              <a:t>picker   &lt;---&gt;   select</a:t>
            </a:r>
            <a:endParaRPr lang="en-US" altLang="zh-CN" sz="1200" dirty="0" smtClean="0">
              <a:latin typeface="+mn-ea"/>
            </a:endParaRPr>
          </a:p>
          <a:p>
            <a:pPr lvl="2"/>
            <a:r>
              <a:rPr lang="en-US" altLang="zh-CN" sz="1200" dirty="0" smtClean="0">
                <a:latin typeface="+mn-ea"/>
              </a:rPr>
              <a:t>navigator   &lt;---&gt;   a</a:t>
            </a:r>
            <a:endParaRPr lang="en-US" altLang="zh-CN" sz="1200" dirty="0" smtClean="0">
              <a:latin typeface="+mn-ea"/>
            </a:endParaRPr>
          </a:p>
          <a:p>
            <a:pPr lvl="2"/>
            <a:r>
              <a:rPr lang="en-US" altLang="zh-CN" sz="1200" dirty="0" smtClean="0">
                <a:latin typeface="+mn-ea"/>
              </a:rPr>
              <a:t>Image   </a:t>
            </a:r>
            <a:r>
              <a:rPr lang="en-US" altLang="zh-CN" sz="1200" dirty="0" smtClean="0">
                <a:latin typeface="+mn-ea"/>
                <a:sym typeface="Wingdings" panose="05000000000000000000" pitchFamily="2" charset="2"/>
              </a:rPr>
              <a:t>&lt;---&gt;  </a:t>
            </a:r>
            <a:r>
              <a:rPr lang="en-US" altLang="zh-CN" sz="1200" dirty="0" err="1" smtClean="0">
                <a:latin typeface="+mn-ea"/>
                <a:sym typeface="Wingdings" panose="05000000000000000000" pitchFamily="2" charset="2"/>
              </a:rPr>
              <a:t>img</a:t>
            </a:r>
            <a:endParaRPr lang="en-US" altLang="zh-CN" sz="12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zh-CN" altLang="en-US" sz="1600" dirty="0" smtClean="0">
                <a:latin typeface="+mn-ea"/>
                <a:sym typeface="Wingdings" panose="05000000000000000000" pitchFamily="2" charset="2"/>
              </a:rPr>
              <a:t>使用组件是通过不同属性来展示不同组件状态</a:t>
            </a:r>
            <a:endParaRPr lang="en-US" altLang="zh-CN" sz="16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zh-CN" altLang="en-US" sz="1600" smtClean="0">
                <a:latin typeface="+mn-ea"/>
                <a:sym typeface="Wingdings" panose="05000000000000000000" pitchFamily="2" charset="2"/>
              </a:rPr>
              <a:t>公共</a:t>
            </a:r>
            <a:r>
              <a:rPr lang="zh-CN" altLang="en-US" sz="1600" smtClean="0">
                <a:latin typeface="+mn-ea"/>
                <a:sym typeface="Wingdings" panose="05000000000000000000" pitchFamily="2" charset="2"/>
              </a:rPr>
              <a:t>属性（私有属性见文档）</a:t>
            </a:r>
            <a:endParaRPr lang="en-US" altLang="zh-CN" sz="1600" dirty="0" smtClean="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en-US" altLang="zh-CN" sz="1200" dirty="0" smtClean="0">
                <a:latin typeface="+mn-ea"/>
                <a:sym typeface="Wingdings" panose="05000000000000000000" pitchFamily="2" charset="2"/>
              </a:rPr>
              <a:t>id</a:t>
            </a:r>
            <a:r>
              <a:rPr lang="zh-CN" altLang="en-US" sz="1200" dirty="0" smtClean="0"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1200" dirty="0" smtClean="0">
                <a:latin typeface="+mn-ea"/>
                <a:sym typeface="Wingdings" panose="05000000000000000000" pitchFamily="2" charset="2"/>
              </a:rPr>
              <a:t>class</a:t>
            </a:r>
            <a:r>
              <a:rPr lang="zh-CN" altLang="en-US" sz="1200" dirty="0" smtClean="0"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1200" dirty="0" smtClean="0">
                <a:latin typeface="+mn-ea"/>
                <a:sym typeface="Wingdings" panose="05000000000000000000" pitchFamily="2" charset="2"/>
              </a:rPr>
              <a:t>style</a:t>
            </a:r>
            <a:r>
              <a:rPr lang="zh-CN" altLang="en-US" sz="1200" dirty="0" smtClean="0"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1200" dirty="0" smtClean="0">
                <a:latin typeface="+mn-ea"/>
                <a:sym typeface="Wingdings" panose="05000000000000000000" pitchFamily="2" charset="2"/>
              </a:rPr>
              <a:t>hidden</a:t>
            </a:r>
            <a:r>
              <a:rPr lang="zh-CN" altLang="en-US" sz="1200" dirty="0" smtClean="0"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data-*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bind*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catch*(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见事件系统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)</a:t>
            </a:r>
            <a:endParaRPr lang="en-US" altLang="zh-CN" sz="1200" dirty="0" smtClean="0">
              <a:solidFill>
                <a:srgbClr val="C00000"/>
              </a:solidFill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zh-CN" altLang="en-US" sz="1600" dirty="0" smtClean="0">
                <a:latin typeface="+mn-ea"/>
                <a:sym typeface="Wingdings" panose="05000000000000000000" pitchFamily="2" charset="2"/>
              </a:rPr>
              <a:t>一样可以通过</a:t>
            </a:r>
            <a:r>
              <a:rPr lang="en-US" altLang="zh-CN" sz="1600" dirty="0" smtClean="0">
                <a:latin typeface="+mn-ea"/>
                <a:sym typeface="Wingdings" panose="05000000000000000000" pitchFamily="2" charset="2"/>
              </a:rPr>
              <a:t>style</a:t>
            </a:r>
            <a:r>
              <a:rPr lang="zh-CN" altLang="en-US" sz="1600" dirty="0" smtClean="0"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1600" dirty="0" smtClean="0">
                <a:latin typeface="+mn-ea"/>
                <a:sym typeface="Wingdings" panose="05000000000000000000" pitchFamily="2" charset="2"/>
              </a:rPr>
              <a:t>class</a:t>
            </a:r>
            <a:r>
              <a:rPr lang="zh-CN" altLang="en-US" sz="1600" dirty="0" smtClean="0">
                <a:latin typeface="+mn-ea"/>
                <a:sym typeface="Wingdings" panose="05000000000000000000" pitchFamily="2" charset="2"/>
              </a:rPr>
              <a:t>来控制组件外层样式</a:t>
            </a:r>
            <a:r>
              <a:rPr lang="en-US" altLang="zh-CN" sz="16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zh-CN" altLang="en-US" sz="1600" dirty="0" smtClean="0">
                <a:latin typeface="+mn-ea"/>
                <a:sym typeface="Wingdings" panose="05000000000000000000" pitchFamily="2" charset="2"/>
              </a:rPr>
              <a:t>见</a:t>
            </a:r>
            <a:r>
              <a:rPr lang="en-US" altLang="zh-CN" sz="1600" dirty="0" err="1" smtClean="0">
                <a:latin typeface="+mn-ea"/>
                <a:sym typeface="Wingdings" panose="05000000000000000000" pitchFamily="2" charset="2"/>
              </a:rPr>
              <a:t>wxss</a:t>
            </a:r>
            <a:r>
              <a:rPr lang="en-US" altLang="zh-CN" sz="1600" dirty="0" smtClean="0">
                <a:latin typeface="+mn-ea"/>
                <a:sym typeface="Wingdings" panose="05000000000000000000" pitchFamily="2" charset="2"/>
              </a:rPr>
              <a:t>)</a:t>
            </a:r>
            <a:endParaRPr lang="en-US" altLang="zh-CN" sz="16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zh-CN" altLang="en-US" sz="1600" dirty="0" smtClean="0"/>
              <a:t>同</a:t>
            </a:r>
            <a:r>
              <a:rPr lang="en-US" altLang="zh-CN" sz="1600" dirty="0" err="1" smtClean="0"/>
              <a:t>vue</a:t>
            </a:r>
            <a:r>
              <a:rPr lang="zh-CN" altLang="en-US" sz="1600" dirty="0" smtClean="0"/>
              <a:t>组件命名规范一样，所有组件与属性都是小写，以连字符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连接</a:t>
            </a:r>
            <a:endParaRPr lang="en-US" altLang="zh-CN" sz="1600" dirty="0" smtClean="0">
              <a:latin typeface="+mn-ea"/>
              <a:sym typeface="Wingdings" panose="05000000000000000000" pitchFamily="2" charset="2"/>
            </a:endParaRPr>
          </a:p>
          <a:p>
            <a:pPr lvl="1"/>
            <a:endParaRPr lang="en-US" altLang="zh-CN" sz="1600" b="1" dirty="0" smtClean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5952</Words>
  <Application>WPS 演示</Application>
  <PresentationFormat>全屏显示(4:3)</PresentationFormat>
  <Paragraphs>333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前言</vt:lpstr>
      <vt:lpstr>小程序百花齐放</vt:lpstr>
      <vt:lpstr>微信小程序的诞生</vt:lpstr>
      <vt:lpstr>微信小程序开发</vt:lpstr>
      <vt:lpstr>目录结构</vt:lpstr>
      <vt:lpstr>注册</vt:lpstr>
      <vt:lpstr>生命周期</vt:lpstr>
      <vt:lpstr>Json配置</vt:lpstr>
      <vt:lpstr>Wxml模板1</vt:lpstr>
      <vt:lpstr>Wxml模板2</vt:lpstr>
      <vt:lpstr>Wxss样式</vt:lpstr>
      <vt:lpstr>事件系统</vt:lpstr>
      <vt:lpstr>Wx原生API</vt:lpstr>
      <vt:lpstr>Wx原生API</vt:lpstr>
      <vt:lpstr>什么是场景值</vt:lpstr>
      <vt:lpstr>自定义组件</vt:lpstr>
      <vt:lpstr>自定义组件1</vt:lpstr>
      <vt:lpstr>模块化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小程序认识</dc:title>
  <dc:creator/>
  <cp:lastModifiedBy>夏夜之星</cp:lastModifiedBy>
  <cp:revision>242</cp:revision>
  <dcterms:created xsi:type="dcterms:W3CDTF">2019-12-27T03:08:19Z</dcterms:created>
  <dcterms:modified xsi:type="dcterms:W3CDTF">2019-12-27T03:15:35Z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