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9" r:id="rId2"/>
    <p:sldId id="258" r:id="rId3"/>
    <p:sldId id="256" r:id="rId4"/>
    <p:sldId id="257" r:id="rId5"/>
    <p:sldId id="259" r:id="rId6"/>
    <p:sldId id="275" r:id="rId7"/>
    <p:sldId id="260" r:id="rId8"/>
    <p:sldId id="278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66" r:id="rId18"/>
    <p:sldId id="267" r:id="rId19"/>
    <p:sldId id="268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3" autoAdjust="0"/>
  </p:normalViewPr>
  <p:slideViewPr>
    <p:cSldViewPr snapToGrid="0">
      <p:cViewPr varScale="1">
        <p:scale>
          <a:sx n="112" d="100"/>
          <a:sy n="112" d="100"/>
        </p:scale>
        <p:origin x="1618" y="91"/>
      </p:cViewPr>
      <p:guideLst/>
    </p:cSldViewPr>
  </p:slideViewPr>
  <p:outlineViewPr>
    <p:cViewPr>
      <p:scale>
        <a:sx n="33" d="100"/>
        <a:sy n="33" d="100"/>
      </p:scale>
      <p:origin x="0" y="-105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E587D2-F0CF-4A23-B507-C2E000DD77A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67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BE587D2-F0CF-4A23-B507-C2E000DD77A8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440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6B1F69-8DF1-4394-B944-89F0F36E04B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7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-dom@16/umd/react-dom.development.js" TargetMode="External"/><Relationship Id="rId2" Type="http://schemas.openxmlformats.org/officeDocument/2006/relationships/hyperlink" Target="https://unpkg.com/react@16/umd/react.development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pkg.com/babel-standalone@6/babel.min.j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769058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199" y="1195058"/>
            <a:ext cx="8229241" cy="539586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script</a:t>
            </a:r>
            <a:r>
              <a:rPr lang="zh-CN" altLang="en-US" sz="20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标签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</a:t>
            </a:r>
            <a:endParaRPr lang="en-US" altLang="zh-CN" sz="20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24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容器到 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react.js  react-dom.js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  </a:t>
            </a:r>
            <a:r>
              <a:rPr lang="en-US" altLang="zh-CN" sz="18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React.createElement</a:t>
            </a:r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标签，属性，子元素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组件到容器中  </a:t>
            </a:r>
            <a:r>
              <a:rPr lang="en-US" altLang="zh-CN" sz="18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ReactDOM.render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(react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en-US" altLang="zh-CN" sz="18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0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链接（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建议设置 </a:t>
            </a:r>
            <a:r>
              <a:rPr lang="en-US" altLang="zh-CN" sz="20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crossorigin</a:t>
            </a:r>
            <a:r>
              <a:rPr lang="en-US" altLang="zh-CN" sz="20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属性）</a:t>
            </a:r>
            <a:endParaRPr lang="en-US" altLang="zh-CN" sz="20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unpkg.com/react@16/umd/react.development.js</a:t>
            </a:r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https://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unpkg.com/react-dom@16/umd/react-dom.development.js</a:t>
            </a:r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快速尝试 </a:t>
            </a:r>
            <a:r>
              <a:rPr lang="en-US" altLang="zh-CN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JSX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（不推荐生产环境）</a:t>
            </a:r>
            <a:endParaRPr lang="en-US" altLang="zh-CN" sz="20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24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https://</a:t>
            </a:r>
            <a:r>
              <a:rPr lang="en-US" altLang="zh-CN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unpkg.com/babel-standalone@6/babel.min.js</a:t>
            </a:r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&lt;script&gt; </a:t>
            </a:r>
            <a:r>
              <a:rPr lang="zh-CN" altLang="en-US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标签内添加 </a:t>
            </a:r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type="text/babel" </a:t>
            </a:r>
            <a:r>
              <a:rPr lang="zh-CN" altLang="en-US" sz="18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endParaRPr lang="en-US" altLang="zh-CN" sz="18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8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lang="zh-CN" altLang="en-US" sz="1800" b="1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注：实际上，添加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 添加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JSX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babel-cli@6 / babel-preset-react-app@3</a:t>
            </a:r>
            <a:endParaRPr lang="en-US" altLang="zh-CN" sz="1800" b="1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2400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0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en-US" altLang="zh-CN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（后面章节</a:t>
            </a:r>
            <a:r>
              <a:rPr lang="zh-CN" altLang="en-US" sz="20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source-code-pro"/>
              </a:rPr>
              <a:t>React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8C6BE"/>
                </a:solidFill>
                <a:effectLst/>
                <a:latin typeface="Arial Unicode MS" panose="020B0604020202020204" pitchFamily="34" charset="-122"/>
                <a:ea typeface="source-code-pro"/>
              </a:rPr>
              <a:t>.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source-code-pro"/>
              </a:rPr>
              <a:t>createElement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source-code-pro"/>
              </a:rPr>
              <a:t>React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8C6BE"/>
                </a:solidFill>
                <a:effectLst/>
                <a:latin typeface="Arial Unicode MS" panose="020B0604020202020204" pitchFamily="34" charset="-122"/>
                <a:ea typeface="source-code-pro"/>
              </a:rPr>
              <a:t>.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2"/>
                <a:ea typeface="source-code-pro"/>
              </a:rPr>
              <a:t>createElement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44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4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44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57200" y="1484640"/>
            <a:ext cx="82288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条件处理</a:t>
            </a:r>
            <a:endParaRPr lang="en-US" sz="2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与运算符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三目运算符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阻止渲染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return null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列表渲染</a:t>
            </a:r>
            <a:endParaRPr lang="en-US" sz="24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列表必须包括一个特殊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sz="1800" b="0" strike="noStrike" spc="-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should be provided for list 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items</a:t>
            </a:r>
            <a:endParaRPr lang="en-US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最好是独一无二的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尽量不要使用索引值</a:t>
            </a:r>
            <a:endParaRPr lang="en-US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兄弟节点唯一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（不同数组可以相同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经验法则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：在map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方法中设置key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Key不会暴露给组件属性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57200" y="1416960"/>
            <a:ext cx="8228880" cy="4920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受控组件</a:t>
            </a:r>
            <a:endParaRPr lang="en-US" sz="2400" b="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1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成为表单的“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唯一数据源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。渲染表单的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组件还控制着用户输入过程中表单发生的操作。被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以这种方式控制取值的表单输入元素就叫做“受控组件”。</a:t>
            </a:r>
            <a:endParaRPr lang="en-US" altLang="zh-CN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1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input、textarea、select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  value+ </a:t>
            </a:r>
            <a:r>
              <a:rPr lang="en-US" altLang="zh-CN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onChange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1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 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-&gt;   checked 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onChange</a:t>
            </a:r>
            <a:endParaRPr lang="en-US" altLang="zh-CN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1" indent="-4572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处理多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个表单方案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915120" lvl="1" indent="-4572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1" spc="-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b="1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：推荐方式、代码美观性、</a:t>
            </a:r>
            <a:r>
              <a:rPr lang="zh-CN" altLang="en-US" b="1" spc="-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b="1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繁琐、</a:t>
            </a:r>
            <a:endParaRPr lang="en-US" b="0" strike="noStrike" spc="-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920" indent="-4572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4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非受控组件</a:t>
            </a:r>
            <a:endParaRPr lang="en-US" altLang="zh-CN" sz="24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1" indent="-4572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不需要设置它的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属性，而通过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操作真实的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marL="915120" lvl="1" indent="-4572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通常定义初始值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defaultValue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defaultChecked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1" indent="-4572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特点：快速编码，代码量相对</a:t>
            </a:r>
            <a:r>
              <a:rPr lang="zh-CN" altLang="en-US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endParaRPr lang="en-US" altLang="zh-CN" spc="-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44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95640" y="1340640"/>
            <a:ext cx="8352360" cy="53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有些组件无法提前知晓它们子组件的具体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内容，比如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Sidebar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（侧边栏）和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（对话框）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zh-CN" altLang="en-US" sz="20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单个子组件包含：使用</a:t>
            </a:r>
            <a:r>
              <a:rPr lang="en-US" altLang="zh-CN" sz="2000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props.chilren</a:t>
            </a:r>
            <a:endParaRPr lang="en-US" altLang="zh-CN" sz="2000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zh-CN" altLang="en-US" sz="20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多个子组件</a:t>
            </a:r>
            <a:r>
              <a:rPr lang="zh-CN" altLang="en-US" sz="20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包含：自行约定：将所需内容传入 </a:t>
            </a:r>
            <a:r>
              <a:rPr lang="en-US" altLang="zh-CN" sz="20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20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，并使用相应的 </a:t>
            </a:r>
            <a:r>
              <a:rPr lang="en-US" altLang="zh-CN" sz="20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endParaRPr lang="en-US" altLang="zh-CN" sz="2400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620" indent="-34290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US" sz="2000" b="1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：组件可以接受任意</a:t>
            </a:r>
            <a:r>
              <a:rPr lang="en-US" sz="2000" b="1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props，包括基本数据类型，React</a:t>
            </a:r>
            <a:r>
              <a:rPr lang="en-US" sz="2000" b="1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元素以及函数</a:t>
            </a:r>
            <a:r>
              <a:rPr lang="zh-CN" altLang="en-US" sz="2000" b="1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2000" b="1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如果想要在组件间复用非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的功能，我们建议将其提取为一个单独的</a:t>
            </a:r>
            <a:r>
              <a:rPr lang="en-US" sz="2000" b="1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模块，直接</a:t>
            </a:r>
            <a:r>
              <a:rPr lang="en-US" sz="2000" b="1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而无需通过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继承它们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620" indent="-34290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endParaRPr lang="en-US" sz="20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620" indent="-34290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zh-CN" altLang="en-US" sz="2000" strike="noStrike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案例：嵌套类组件的封装</a:t>
            </a:r>
            <a:r>
              <a:rPr lang="zh-CN" altLang="en-US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（栅格布局</a:t>
            </a:r>
            <a:r>
              <a:rPr lang="en-US" altLang="zh-CN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侧边栏</a:t>
            </a:r>
            <a:r>
              <a:rPr lang="en-US" altLang="zh-CN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对话框）</a:t>
            </a:r>
            <a:endParaRPr lang="en-US" sz="2000" strike="noStrike" spc="-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React哲学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1412640"/>
            <a:ext cx="8228880" cy="46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ui拆分组件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react创建静态组件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(props) =&gt; 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确定最小状态state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实现state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添加反向数据流（低层组件向高层组件传递数据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920" lvl="1">
              <a:spcBef>
                <a:spcPts val="479"/>
              </a:spcBef>
              <a:buClr>
                <a:srgbClr val="000000"/>
              </a:buClr>
            </a:pPr>
            <a:endParaRPr lang="en-US" altLang="zh-CN" b="1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组件结构</a:t>
            </a:r>
            <a:endParaRPr lang="en-US" altLang="zh-CN" sz="24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FilterableProductTable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橙色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 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是整个示例应用的整体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SearchBar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 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接受所有的用户输入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ProductTable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 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展示数据内容并根据用户输入筛选结果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ProductCategoryRow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天蓝色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 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为每一个产品类别展示标题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ProductRow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(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 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每一行展示一个产品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BFBFBF"/>
              </a:buClr>
              <a:buFont typeface="Arial"/>
              <a:buChar char="•"/>
            </a:pPr>
            <a:endParaRPr lang="en-US" sz="2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Picture 2"/>
          <p:cNvPicPr/>
          <p:nvPr/>
        </p:nvPicPr>
        <p:blipFill>
          <a:blip r:embed="rId2"/>
          <a:stretch/>
        </p:blipFill>
        <p:spPr>
          <a:xfrm>
            <a:off x="7925589" y="3634966"/>
            <a:ext cx="2571184" cy="286089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/>
          </p:nvPr>
        </p:nvSpPr>
        <p:spPr>
          <a:xfrm>
            <a:off x="457200" y="1324598"/>
            <a:ext cx="8229240" cy="523857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createRef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7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React.createRef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Ref = {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This.myRef.current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||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组建挂载实例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属性传递一个函数，接受实例或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元素作为参数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componentDidMount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componentDidUpdate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内联函数定义会执行两次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Refs(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过时了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注：不能在函数组件上使用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属性，可以在函数组件内部使用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1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1478423"/>
            <a:ext cx="8229240" cy="4486542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在组件中直接使用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样式属性采用驼峰法，值需要使用双引号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在组件中引入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[name].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会作用于当前组件及其所有后代组件。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在组件中引入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[name].module.css/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只作用于当前组件。不会影响当前组件的后代组件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styled-components/radium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等插件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详见官方文档（略）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6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prop-types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类型检查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862556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 v15.5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React.PropTypes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已移入另一个包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所以需要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PropTypes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prop-types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propTypes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component.propTypes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propTypes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:array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symbol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等具体查看文档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值：配置组件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静态属性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defaultProps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component.defaultProps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propTypes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类型检查发生在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defaultProps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赋值后，所以类型检查也适用于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defaultProps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4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Create React App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安装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---</a:t>
            </a:r>
            <a:endParaRPr lang="en-US" sz="32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I create-react-app -g</a:t>
            </a:r>
            <a:endParaRPr lang="en-US" sz="24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create-react-app my-app</a:t>
            </a:r>
            <a:endParaRPr lang="en-US" sz="24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Npx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create-react-app my-app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npx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运行</a:t>
            </a:r>
            <a:endParaRPr lang="en-US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Cd my-app</a:t>
            </a:r>
            <a:endParaRPr lang="en-US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start…..  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package.json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编译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---build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目录结构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React-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rouer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</a:rPr>
              <a:t>dom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57200" y="1341689"/>
            <a:ext cx="8228880" cy="5187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引入BrowerRouter、Switch、Router、Link等组件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</a:rPr>
              <a:t>最外层定义BrowerRouter组件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，通常定义在顶级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&lt;app/&gt;上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Link</a:t>
            </a:r>
            <a:r>
              <a:rPr lang="zh-CN" altLang="en-US" sz="2000" spc="-1" dirty="0" smtClean="0">
                <a:solidFill>
                  <a:srgbClr val="000000"/>
                </a:solidFill>
                <a:latin typeface="Calibri"/>
              </a:rPr>
              <a:t>：类似于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a</a:t>
            </a: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000" b="0" strike="noStrike" spc="-1" dirty="0" err="1" smtClean="0">
                <a:latin typeface="Arial"/>
              </a:rPr>
              <a:t>Navlink</a:t>
            </a:r>
            <a:r>
              <a:rPr lang="zh-CN" altLang="en-US" sz="2000" b="0" strike="noStrike" spc="-1" dirty="0" smtClean="0">
                <a:latin typeface="Arial"/>
              </a:rPr>
              <a:t>：带激活样式</a:t>
            </a:r>
            <a:r>
              <a:rPr lang="en-US" altLang="zh-CN" sz="2000" b="0" strike="noStrike" spc="-1" dirty="0" smtClean="0">
                <a:latin typeface="Arial"/>
              </a:rPr>
              <a:t>active-class</a:t>
            </a:r>
            <a:r>
              <a:rPr lang="zh-CN" altLang="en-US" sz="2000" b="0" strike="noStrike" spc="-1" dirty="0" smtClean="0">
                <a:latin typeface="Arial"/>
              </a:rPr>
              <a:t>的</a:t>
            </a:r>
            <a:r>
              <a:rPr lang="en-US" altLang="zh-CN" sz="2000" b="0" strike="noStrike" spc="-1" dirty="0" smtClean="0">
                <a:latin typeface="Arial"/>
              </a:rPr>
              <a:t>a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Switch：与当前URL匹配的第一个URL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Route：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</a:rPr>
              <a:t>渲染匹配的组件</a:t>
            </a:r>
            <a:endParaRPr lang="en-US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000" b="0" strike="noStrike" spc="-1" dirty="0" smtClean="0">
                <a:latin typeface="Arial"/>
              </a:rPr>
              <a:t>Redirect</a:t>
            </a:r>
            <a:r>
              <a:rPr lang="zh-CN" altLang="en-US" sz="2000" b="0" strike="noStrike" spc="-1" dirty="0" smtClean="0">
                <a:latin typeface="Arial"/>
              </a:rPr>
              <a:t>：重定向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Hooks</a:t>
            </a:r>
            <a:endParaRPr lang="en-US" sz="2000" b="0" strike="noStrike" spc="-1" dirty="0">
              <a:latin typeface="Arial"/>
            </a:endParaRPr>
          </a:p>
          <a:p>
            <a:pPr marL="88326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Calibri"/>
              </a:rPr>
              <a:t>useHistory：push</a:t>
            </a:r>
            <a:r>
              <a:rPr lang="en-US" b="0" strike="noStrike" spc="-1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router</a:t>
            </a:r>
            <a:r>
              <a:rPr lang="zh-CN" altLang="en-US" spc="-1" dirty="0" smtClean="0">
                <a:solidFill>
                  <a:srgbClr val="000000"/>
                </a:solidFill>
                <a:latin typeface="Calibri"/>
              </a:rPr>
              <a:t>实例</a:t>
            </a:r>
            <a:endParaRPr lang="en-US" altLang="zh-CN" spc="-1" dirty="0" smtClean="0">
              <a:solidFill>
                <a:srgbClr val="000000"/>
              </a:solidFill>
              <a:latin typeface="Calibri"/>
            </a:endParaRPr>
          </a:p>
          <a:p>
            <a:pPr marL="88326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b="0" strike="noStrike" spc="-1" dirty="0" err="1" smtClean="0">
                <a:solidFill>
                  <a:srgbClr val="000000"/>
                </a:solidFill>
                <a:latin typeface="Calibri"/>
              </a:rPr>
              <a:t>Uselocation</a:t>
            </a:r>
            <a:r>
              <a:rPr lang="zh-CN" altLang="en-US" b="0" strike="noStrike" spc="-1" dirty="0" smtClean="0">
                <a:solidFill>
                  <a:srgbClr val="000000"/>
                </a:solidFill>
                <a:latin typeface="Calibri"/>
              </a:rPr>
              <a:t>：当前</a:t>
            </a:r>
            <a:r>
              <a:rPr lang="en-US" altLang="zh-CN" b="0" strike="noStrike" spc="-1" dirty="0" smtClean="0">
                <a:solidFill>
                  <a:srgbClr val="000000"/>
                </a:solidFill>
                <a:latin typeface="Calibri"/>
              </a:rPr>
              <a:t>route</a:t>
            </a:r>
            <a:r>
              <a:rPr lang="zh-CN" altLang="en-US" b="0" strike="noStrike" spc="-1" dirty="0" smtClean="0">
                <a:solidFill>
                  <a:srgbClr val="000000"/>
                </a:solidFill>
                <a:latin typeface="Calibri"/>
              </a:rPr>
              <a:t>属性</a:t>
            </a:r>
            <a:endParaRPr lang="en-US" altLang="zh-CN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8326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b="0" strike="noStrike" spc="-1" dirty="0" err="1" smtClean="0">
                <a:latin typeface="Arial"/>
              </a:rPr>
              <a:t>useParams</a:t>
            </a:r>
            <a:r>
              <a:rPr lang="zh-CN" altLang="en-US" b="0" strike="noStrike" spc="-1" dirty="0" smtClean="0">
                <a:latin typeface="Arial"/>
              </a:rPr>
              <a:t>：</a:t>
            </a:r>
            <a:r>
              <a:rPr lang="en-US" altLang="zh-CN" b="0" strike="noStrike" spc="-1" dirty="0" err="1" smtClean="0">
                <a:latin typeface="Arial"/>
              </a:rPr>
              <a:t>url</a:t>
            </a:r>
            <a:r>
              <a:rPr lang="zh-CN" altLang="en-US" b="0" strike="noStrike" spc="-1" dirty="0" smtClean="0">
                <a:latin typeface="Arial"/>
              </a:rPr>
              <a:t>参数对象</a:t>
            </a:r>
            <a:endParaRPr lang="en-US" altLang="zh-CN" b="0" strike="noStrike" spc="-1" dirty="0" smtClean="0">
              <a:latin typeface="Arial"/>
            </a:endParaRPr>
          </a:p>
          <a:p>
            <a:pPr marL="88326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b="0" strike="noStrike" spc="-1" dirty="0" err="1" smtClean="0">
                <a:latin typeface="Arial"/>
              </a:rPr>
              <a:t>useRouteMatch</a:t>
            </a:r>
            <a:r>
              <a:rPr lang="en-US" altLang="zh-CN" b="0" strike="noStrike" spc="-1" dirty="0" smtClean="0">
                <a:latin typeface="Arial"/>
              </a:rPr>
              <a:t>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Redux/react-redux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1418399"/>
            <a:ext cx="8229240" cy="5110587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用来保存数据的地方，只能有一个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：接受一个函数，返回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store.getState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：一个对象，需定义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属性（类似于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用来改变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的唯一办法。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greator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一个用来方便生成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Store.dispatch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的唯一方法，接受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变化过程。是一个函数，接受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作为参数，返回新的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1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元素渲染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元素是构成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应用的最小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砖块，它描述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了你在屏幕上想看到的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自定义组件</a:t>
            </a:r>
            <a:endParaRPr lang="en-US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将一个元素渲染为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sz="240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ReactDOM.render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(react</a:t>
            </a: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“根”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大多数只调用一次</a:t>
            </a:r>
            <a:r>
              <a:rPr 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更新状态通过有状态组件</a:t>
            </a:r>
            <a:r>
              <a:rPr 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更新它需要更新的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trike="noStrike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en-US" strike="noStrike" spc="-1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DOM会将JSX进行编码,避免</a:t>
            </a:r>
            <a:r>
              <a:rPr lang="en-US" b="1" strike="noStrike" spc="-1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en-US" strike="noStrike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strike="noStrike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strike="noStrike" spc="-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trike="noStrike" spc="-1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可以使用dangerouslySetInnerHTML</a:t>
            </a:r>
            <a:r>
              <a:rPr lang="en-US" strike="noStrike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属性进行不转义插入</a:t>
            </a:r>
            <a:endParaRPr lang="en-US" strike="noStrike" spc="-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861820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Fragments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react-transition-group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ooks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高阶组件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(HOC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StrictMode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95640" y="43723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95640" y="1186003"/>
            <a:ext cx="8228880" cy="5260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5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en-US" sz="25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sz="25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 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的语法扩展</a:t>
            </a:r>
            <a:endParaRPr lang="en-US" sz="25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558ED5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React里渲染的逻辑处理与UI逻辑其实是耦合的,event、state、data互相关联，所以把标记语言与逻辑处理放在一起形成松耦合模块，这个模块就是jsx</a:t>
            </a:r>
            <a:r>
              <a:rPr lang="en-US" sz="2500" b="0" strike="noStrike" spc="-1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sz="25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5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sz="25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5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 = &lt;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r>
              <a:rPr lang="en-US" altLang="zh-CN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react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sz="25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5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25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</a:p>
          <a:p>
            <a:pPr marL="800820" lvl="1" indent="-3429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9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React.createElement</a:t>
            </a:r>
            <a:r>
              <a:rPr lang="en-US" altLang="zh-CN" sz="19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(type</a:t>
            </a:r>
            <a:r>
              <a:rPr lang="en-US" altLang="zh-CN" sz="19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,[props],[…children])</a:t>
            </a:r>
            <a:endParaRPr lang="en-US" altLang="zh-CN" sz="19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9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参数1：标签名、jsx、react组件</a:t>
            </a:r>
            <a:endParaRPr lang="en-US" altLang="zh-CN" sz="19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9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参数2：元素属性</a:t>
            </a:r>
            <a:endParaRPr lang="en-US" altLang="zh-CN" sz="19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9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参数3：元素子元素节点</a:t>
            </a:r>
            <a:endParaRPr lang="en-US" altLang="zh-CN" sz="19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820" lvl="1" indent="-342900"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9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返回新react</a:t>
            </a:r>
            <a:r>
              <a:rPr lang="en-US" altLang="zh-CN" sz="19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9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Jsx语法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67640" y="1340640"/>
            <a:ext cx="8228880" cy="51597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Jsx中使用js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sz="20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h1&gt;hello 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js表达式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}&lt;/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h1&gt;</a:t>
            </a:r>
            <a:endParaRPr lang="en-US" sz="16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表达式：变量名、函数定义表达式、属性访问表达式、函数调用表达式；算数表达式、关系表达式、逻辑表达式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、（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在这里不能使用if、for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中属性值</a:t>
            </a:r>
            <a:endParaRPr lang="en-US" sz="20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tabIndex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=“0”&gt;&lt;/div&gt;     &lt;div id={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}&gt;&lt;/div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  <a:endParaRPr lang="en-US" sz="16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：class需要改写className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tabindex改写为tabIndex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Jsx的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</a:t>
            </a:r>
            <a:endParaRPr lang="en-US" sz="20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children可以写单标签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：&lt;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/&gt;&lt;Test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sz="16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标签一样包含</a:t>
            </a:r>
            <a:endParaRPr lang="en-US" sz="16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props.children来获取子节点，类似slot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中使用样式</a:t>
            </a:r>
            <a:endParaRPr lang="en-US" sz="2000" b="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style={{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}}&gt;&lt;/div&gt;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中事件绑定</a:t>
            </a:r>
            <a:endParaRPr lang="en-US" sz="20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this.fn</a:t>
            </a: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}&gt;&lt;/button&gt;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当中的注释</a:t>
            </a:r>
            <a:endParaRPr lang="en-US" sz="20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000" b="0" strike="noStrike" spc="-1" dirty="0" smtClean="0">
                <a:latin typeface="Arial"/>
              </a:rPr>
              <a:t>{</a:t>
            </a:r>
            <a:r>
              <a:rPr lang="en-US" altLang="zh-CN" sz="2000" spc="-1" dirty="0" smtClean="0">
                <a:latin typeface="Arial"/>
              </a:rPr>
              <a:t>/* </a:t>
            </a:r>
            <a:r>
              <a:rPr lang="zh-CN" altLang="en-US" sz="2000" spc="-1" dirty="0" smtClean="0">
                <a:latin typeface="Arial"/>
              </a:rPr>
              <a:t>注释 </a:t>
            </a:r>
            <a:r>
              <a:rPr lang="en-US" altLang="zh-CN" sz="2000" spc="-1" dirty="0" smtClean="0">
                <a:latin typeface="Arial"/>
              </a:rPr>
              <a:t>*/</a:t>
            </a:r>
            <a:r>
              <a:rPr lang="en-US" altLang="zh-CN" sz="2000" b="0" strike="noStrike" spc="-1" dirty="0" smtClean="0">
                <a:latin typeface="Arial"/>
              </a:rPr>
              <a:t>}</a:t>
            </a:r>
            <a:endParaRPr lang="en-US" sz="20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19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组件&amp;props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独立可复用的代码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片段（组件）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组件名称必须以大写字母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160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接受任意入参（</a:t>
            </a:r>
            <a:r>
              <a:rPr lang="en-US" altLang="zh-CN" sz="160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160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并返回一个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sz="160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函数组件</a:t>
            </a:r>
            <a:r>
              <a:rPr lang="en-US" altLang="zh-CN" sz="24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静态组件</a:t>
            </a:r>
            <a:r>
              <a:rPr lang="en-US" altLang="zh-CN" sz="24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无状态组件</a:t>
            </a:r>
            <a:endParaRPr lang="en-US" sz="2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920" lv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Test(props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2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r>
              <a:rPr lang="en-US" sz="16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sz="16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(react</a:t>
            </a:r>
            <a:r>
              <a:rPr lang="zh-CN" altLang="en-US" sz="16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sz="16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920" lv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743670" lvl="1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唯一带有数据的 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（代表属性）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670" lvl="1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sz="16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b="0" strike="noStrike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2400" b="0" strike="noStrike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2400" b="0" strike="noStrike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组件名 属性名</a:t>
            </a: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(props)=</a:t>
            </a:r>
            <a:r>
              <a:rPr lang="zh-CN" altLang="en-US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 </a:t>
            </a: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600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en-US" altLang="zh-CN" sz="1600" spc="-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chilren</a:t>
            </a: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组件名 </a:t>
            </a: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自闭合：</a:t>
            </a: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 属性</a:t>
            </a:r>
            <a:r>
              <a:rPr lang="zh-CN" altLang="en-US" sz="16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16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(props)=</a:t>
            </a:r>
            <a:r>
              <a:rPr lang="zh-CN" altLang="en-US" sz="1600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 </a:t>
            </a:r>
            <a:r>
              <a:rPr lang="en-US" altLang="zh-CN" sz="1600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altLang="zh-CN" sz="1600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19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57200" y="1340640"/>
            <a:ext cx="8228880" cy="5295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5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Class组件</a:t>
            </a:r>
            <a:r>
              <a:rPr lang="en-US" altLang="zh-CN" sz="2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r>
              <a:rPr lang="en-US" altLang="zh-CN" sz="2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5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920" lv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altLang="zh-CN" sz="1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Test extends </a:t>
            </a:r>
            <a:r>
              <a:rPr lang="en-US" altLang="zh-CN" sz="15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React.Component</a:t>
            </a:r>
            <a:r>
              <a:rPr lang="en-US" altLang="zh-CN" sz="1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5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2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r>
              <a:rPr lang="en-US" altLang="zh-CN" sz="1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Constructor(props){  super(props)  }</a:t>
            </a:r>
            <a:endParaRPr lang="en-US" altLang="zh-CN" sz="15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120" lvl="2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r>
              <a:rPr lang="en-US" altLang="zh-CN" sz="1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render(){return (</a:t>
            </a:r>
            <a:r>
              <a:rPr lang="en-US" altLang="zh-CN" sz="15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react元素</a:t>
            </a:r>
            <a:r>
              <a:rPr lang="en-US" altLang="zh-CN" sz="1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5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15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endParaRPr lang="en-US" altLang="zh-CN" sz="15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920" lv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altLang="zh-CN" sz="15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500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5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endParaRPr lang="en-US" altLang="zh-CN" sz="25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19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只读性：</a:t>
            </a:r>
            <a:r>
              <a:rPr lang="en-US" altLang="zh-CN" sz="19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决不允许修改props</a:t>
            </a:r>
            <a:endParaRPr lang="en-US" altLang="zh-CN" sz="1900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19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通过遵循‘</a:t>
            </a:r>
            <a:r>
              <a:rPr lang="en-US" altLang="zh-CN" sz="19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en-US" altLang="zh-CN" sz="1900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’‘</a:t>
            </a:r>
            <a:r>
              <a:rPr lang="en-US" altLang="zh-CN" sz="1900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自上而下’</a:t>
            </a:r>
            <a:r>
              <a:rPr lang="en-US" altLang="zh-CN" sz="1900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en-US" altLang="zh-CN" sz="1900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zh-CN" altLang="en-US" sz="25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父子组件之间的</a:t>
            </a:r>
            <a:r>
              <a:rPr lang="zh-CN" altLang="en-US" sz="2500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传值</a:t>
            </a:r>
            <a:endParaRPr lang="en-US" altLang="zh-CN" sz="2800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en-US" altLang="zh-CN" sz="25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 prop: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用于告知组件需要渲染什么内容的函数 </a:t>
            </a:r>
            <a:r>
              <a:rPr lang="en-US" altLang="zh-CN" sz="25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prop(prop</a:t>
            </a:r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名可以任意</a:t>
            </a:r>
            <a:r>
              <a:rPr lang="en-US" altLang="zh-CN" sz="25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en-US" altLang="zh-CN" sz="2500" spc="-1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chilren</a:t>
            </a:r>
            <a:r>
              <a:rPr lang="en-US" altLang="zh-CN" sz="25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prop:</a:t>
            </a:r>
            <a:r>
              <a:rPr lang="zh-CN" altLang="en-US" sz="25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不需要添加到元素属性上，直接放置在标签</a:t>
            </a:r>
            <a:r>
              <a:rPr lang="zh-CN" altLang="en-US" sz="2500" spc="-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endParaRPr lang="en-US" altLang="zh-CN" sz="2500" spc="-1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79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7200" y="1551240"/>
            <a:ext cx="8228880" cy="46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800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（组件状态）</a:t>
            </a:r>
            <a:endParaRPr lang="en-US" sz="2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</a:t>
            </a: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代表了随时间会产生变化的数据，</a:t>
            </a:r>
            <a:r>
              <a:rPr lang="en-US" altLang="zh-CN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应当仅在实现交互时使用</a:t>
            </a:r>
            <a:endParaRPr lang="en-US" b="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State必须是在class组件里定义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（除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b="0" strike="noStrike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en-US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必须定义在constructor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，且是唯一可以</a:t>
            </a:r>
            <a:r>
              <a:rPr lang="zh-CN" altLang="en-US" b="1" spc="-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赋值的地方</a:t>
            </a:r>
            <a:endParaRPr lang="en-US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应该使用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setState方法</a:t>
            </a:r>
            <a:endParaRPr lang="en-US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240" lvl="2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en-US" altLang="zh-CN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200240" lvl="2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state/props)</a:t>
            </a:r>
            <a:endParaRPr lang="en-US" altLang="zh-CN" b="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更新可能是异步的（无法依赖下个状态，推荐使用函数模式）</a:t>
            </a:r>
            <a:endParaRPr lang="en-US" altLang="zh-CN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的更新是会被合并的</a:t>
            </a:r>
            <a:endParaRPr lang="en-US" altLang="zh-CN" spc="-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endParaRPr lang="en-US" altLang="zh-CN" b="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b="0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注：在组件中可以随意添加不参与数据流的额外字段，也就是说如果组件里的</a:t>
            </a:r>
            <a:endParaRPr lang="en-US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State&amp;生命周期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7200" y="1467419"/>
            <a:ext cx="8228880" cy="5246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sz="2800" b="0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挂载：</a:t>
            </a:r>
            <a:r>
              <a:rPr lang="en-US" altLang="zh-CN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 </a:t>
            </a:r>
            <a:r>
              <a:rPr lang="en-US" altLang="zh-CN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getDerivedStateFromProps</a:t>
            </a:r>
            <a:r>
              <a:rPr lang="en-US" altLang="zh-CN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render =&gt; </a:t>
            </a:r>
            <a:r>
              <a:rPr lang="en-US" altLang="zh-CN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componentDidMount</a:t>
            </a:r>
            <a:endParaRPr lang="en-US" altLang="zh-CN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更新：</a:t>
            </a: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getDerivedStateFromProps</a:t>
            </a:r>
            <a:r>
              <a:rPr lang="en-US" altLang="zh-CN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shouldComponentUpdate</a:t>
            </a:r>
            <a:r>
              <a:rPr lang="en-US" altLang="zh-CN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render =&gt; </a:t>
            </a: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getSnapshotBeforUpdate</a:t>
            </a:r>
            <a:r>
              <a:rPr lang="en-US" altLang="zh-CN" spc="-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componentDidUpdate</a:t>
            </a:r>
            <a:endParaRPr lang="en-US" altLang="zh-CN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卸载：</a:t>
            </a:r>
            <a:r>
              <a:rPr lang="en-US" altLang="zh-CN" spc="-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componentWillUnmount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错误处理：</a:t>
            </a: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getDerivedStateFromError</a:t>
            </a:r>
            <a:r>
              <a:rPr lang="en-US" altLang="zh-CN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componentDidCatch</a:t>
            </a:r>
            <a:endParaRPr lang="en-US" altLang="zh-CN" spc="-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en-US" altLang="zh-CN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过时</a:t>
            </a:r>
            <a:r>
              <a:rPr lang="zh-CN" altLang="en-US" spc="-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spc="-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480" lvl="2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componentWillMount</a:t>
            </a:r>
            <a:endParaRPr lang="en-US" altLang="zh-CN" spc="-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480" lvl="2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componentWillUpdate</a:t>
            </a:r>
            <a:endParaRPr lang="en-US" altLang="zh-CN" spc="-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480" lvl="2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componentWillReceiveProps</a:t>
            </a:r>
            <a:endParaRPr lang="zh-CN" altLang="en-US" spc="-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en-US" altLang="zh-CN" sz="2000" spc="-1" dirty="0"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86" y="4467013"/>
            <a:ext cx="3135299" cy="21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7200" y="190864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  <a:endParaRPr lang="en-US" sz="44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1333144"/>
            <a:ext cx="8228880" cy="4792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事件命名采用小驼峰形式（camelCase</a:t>
            </a:r>
            <a:r>
              <a:rPr 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trike="noStrike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只支持原始事件</a:t>
            </a:r>
            <a:endParaRPr lang="en-US" strike="noStrike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无法通过返回</a:t>
            </a:r>
            <a:r>
              <a:rPr 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false </a:t>
            </a: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的方式阻止默认行为（preventDefault</a:t>
            </a:r>
            <a:r>
              <a:rPr 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trike="noStrike" spc="-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事件对象e</a:t>
            </a:r>
            <a:r>
              <a:rPr lang="en-US" altLang="zh-CN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vent</a:t>
            </a:r>
            <a:r>
              <a:rPr lang="zh-CN" alt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合成事件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SyntheticEvent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trike="noStrike" spc="-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不需要做兼容处理</a:t>
            </a:r>
            <a:endParaRPr lang="en-US" altLang="zh-CN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nativeEvent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marL="800280" lvl="1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异步访问合成事件无效，需要调用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event.persist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事件处理函数的</a:t>
            </a:r>
            <a:r>
              <a:rPr lang="en-US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this指向</a:t>
            </a:r>
            <a:r>
              <a:rPr lang="en-US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trike="noStrike" spc="-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</a:t>
            </a:r>
            <a:endParaRPr lang="en-US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trike="noStrike" spc="-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Function.prototype.bind</a:t>
            </a:r>
            <a:endParaRPr lang="en-US" strike="noStrike" spc="-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840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通常会将代表事件的监听 </a:t>
            </a:r>
            <a:r>
              <a:rPr 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 </a:t>
            </a:r>
            <a:r>
              <a:rPr lang="zh-CN" alt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命名为 </a:t>
            </a:r>
            <a:r>
              <a:rPr 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on[Event]，</a:t>
            </a:r>
            <a:r>
              <a:rPr lang="zh-CN" alt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将处理事件的监听方法命名为 </a:t>
            </a:r>
            <a:r>
              <a:rPr 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handle[Event] </a:t>
            </a:r>
            <a:r>
              <a:rPr lang="zh-CN" altLang="en-US" spc="-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这样的格式</a:t>
            </a:r>
            <a:endParaRPr lang="en-US" strike="noStrike" spc="-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17683</TotalTime>
  <Words>1081</Words>
  <Application>Microsoft Office PowerPoint</Application>
  <PresentationFormat>全屏显示(4:3)</PresentationFormat>
  <Paragraphs>245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DejaVu Sans</vt:lpstr>
      <vt:lpstr>source-code-pro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Refs</vt:lpstr>
      <vt:lpstr>react中使用css</vt:lpstr>
      <vt:lpstr>prop-types类型检查</vt:lpstr>
      <vt:lpstr>PowerPoint 演示文稿</vt:lpstr>
      <vt:lpstr>PowerPoint 演示文稿</vt:lpstr>
      <vt:lpstr>Redux/react-redux</vt:lpstr>
      <vt:lpstr>拓展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</dc:title>
  <dc:subject/>
  <dc:creator/>
  <dc:description/>
  <cp:lastModifiedBy>Microsoft 帐户</cp:lastModifiedBy>
  <cp:revision>317</cp:revision>
  <dcterms:modified xsi:type="dcterms:W3CDTF">2020-02-03T02:35:18Z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