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6" r:id="rId3"/>
    <p:sldId id="264" r:id="rId4"/>
    <p:sldId id="256" r:id="rId6"/>
    <p:sldId id="262" r:id="rId7"/>
    <p:sldId id="261" r:id="rId8"/>
    <p:sldId id="260" r:id="rId9"/>
    <p:sldId id="263" r:id="rId10"/>
    <p:sldId id="257" r:id="rId11"/>
    <p:sldId id="258" r:id="rId12"/>
    <p:sldId id="266" r:id="rId13"/>
    <p:sldId id="265" r:id="rId14"/>
    <p:sldId id="278" r:id="rId15"/>
    <p:sldId id="281" r:id="rId16"/>
    <p:sldId id="267" r:id="rId17"/>
    <p:sldId id="276" r:id="rId18"/>
    <p:sldId id="268" r:id="rId19"/>
    <p:sldId id="269" r:id="rId20"/>
    <p:sldId id="270" r:id="rId21"/>
    <p:sldId id="284" r:id="rId22"/>
    <p:sldId id="279" r:id="rId23"/>
    <p:sldId id="282" r:id="rId24"/>
    <p:sldId id="285" r:id="rId25"/>
    <p:sldId id="283" r:id="rId26"/>
    <p:sldId id="286" r:id="rId27"/>
    <p:sldId id="271" r:id="rId28"/>
    <p:sldId id="293" r:id="rId29"/>
    <p:sldId id="272" r:id="rId30"/>
    <p:sldId id="288" r:id="rId31"/>
    <p:sldId id="289" r:id="rId32"/>
    <p:sldId id="280" r:id="rId33"/>
    <p:sldId id="273" r:id="rId34"/>
    <p:sldId id="294" r:id="rId35"/>
    <p:sldId id="290" r:id="rId36"/>
    <p:sldId id="291" r:id="rId37"/>
    <p:sldId id="274" r:id="rId38"/>
    <p:sldId id="275" r:id="rId39"/>
    <p:sldId id="287" r:id="rId40"/>
    <p:sldId id="277" r:id="rId41"/>
    <p:sldId id="295" r:id="rId42"/>
    <p:sldId id="292"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19" autoAdjust="0"/>
    <p:restoredTop sz="94620" autoAdjust="0"/>
  </p:normalViewPr>
  <p:slideViewPr>
    <p:cSldViewPr>
      <p:cViewPr varScale="1">
        <p:scale>
          <a:sx n="70" d="100"/>
          <a:sy n="70" d="100"/>
        </p:scale>
        <p:origin x="-588" y="-108"/>
      </p:cViewPr>
      <p:guideLst>
        <p:guide orient="horz" pos="2160"/>
        <p:guide pos="2880"/>
      </p:guideLst>
    </p:cSldViewPr>
  </p:slideViewPr>
  <p:outlineViewPr>
    <p:cViewPr>
      <p:scale>
        <a:sx n="33" d="100"/>
        <a:sy n="33" d="100"/>
      </p:scale>
      <p:origin x="54" y="5616"/>
    </p:cViewPr>
  </p:outlineViewPr>
  <p:notesTextViewPr>
    <p:cViewPr>
      <p:scale>
        <a:sx n="100" d="100"/>
        <a:sy n="100" d="100"/>
      </p:scale>
      <p:origin x="0" y="0"/>
    </p:cViewPr>
  </p:notesTextViewPr>
  <p:sorterViewPr>
    <p:cViewPr>
      <p:scale>
        <a:sx n="66" d="100"/>
        <a:sy n="66" d="100"/>
      </p:scale>
      <p:origin x="0" y="2532"/>
    </p:cViewPr>
  </p:sorterViewPr>
  <p:notesViewPr>
    <p:cSldViewPr>
      <p:cViewPr varScale="1">
        <p:scale>
          <a:sx n="53" d="100"/>
          <a:sy n="53" d="100"/>
        </p:scale>
        <p:origin x="-18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D27872-71B1-41CE-A817-F1C5E36E3EF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183E7-CED7-4DF3-9F28-873EBCE3C5A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7183E7-CED7-4DF3-9F28-873EBCE3C5A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7183E7-CED7-4DF3-9F28-873EBCE3C5A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77183E7-CED7-4DF3-9F28-873EBCE3C5A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hyperlink" Target="https://github.com/vuejs/vue-router" TargetMode="External"/><Relationship Id="rId2" Type="http://schemas.openxmlformats.org/officeDocument/2006/relationships/hyperlink" Target="https://github.com/vuejs/vue-touch" TargetMode="External"/><Relationship Id="rId1" Type="http://schemas.openxmlformats.org/officeDocument/2006/relationships/hyperlink" Target="https://github.com/karol-f/vue-custom-eleme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github.com/vuejs-templates/simple" TargetMode="External"/><Relationship Id="rId5" Type="http://schemas.openxmlformats.org/officeDocument/2006/relationships/hyperlink" Target="https://github.com/vuejs-templates/pwa" TargetMode="External"/><Relationship Id="rId4" Type="http://schemas.openxmlformats.org/officeDocument/2006/relationships/hyperlink" Target="https://github.com/vuejs-templates/browserify-simple" TargetMode="External"/><Relationship Id="rId3" Type="http://schemas.openxmlformats.org/officeDocument/2006/relationships/hyperlink" Target="https://github.com/vuejs-templates/browserify" TargetMode="External"/><Relationship Id="rId2" Type="http://schemas.openxmlformats.org/officeDocument/2006/relationships/hyperlink" Target="https://github.com/vuejs-templates/webpack-simple" TargetMode="External"/><Relationship Id="rId1" Type="http://schemas.openxmlformats.org/officeDocument/2006/relationships/hyperlink" Target="https://github.com/vuejs-templates/webpac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www.jq22.com/webqd5832" TargetMode="External"/><Relationship Id="rId5" Type="http://schemas.openxmlformats.org/officeDocument/2006/relationships/hyperlink" Target="http://www.jq22.com/webqd5905" TargetMode="External"/><Relationship Id="rId4" Type="http://schemas.openxmlformats.org/officeDocument/2006/relationships/hyperlink" Target="http://www.jq22.com/webqd6102" TargetMode="External"/><Relationship Id="rId3" Type="http://schemas.openxmlformats.org/officeDocument/2006/relationships/hyperlink" Target="http://www.jq22.com/yanshi2161" TargetMode="External"/><Relationship Id="rId2" Type="http://schemas.openxmlformats.org/officeDocument/2006/relationships/hyperlink" Target="https://dahouge.oschina.io/houtai/dist/#/activeManage" TargetMode="External"/><Relationship Id="rId1" Type="http://schemas.openxmlformats.org/officeDocument/2006/relationships/hyperlink" Target="http://blog.gdfengshuo.com/example/notep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rot="16200000" flipH="1">
            <a:off x="2485231" y="2131220"/>
            <a:ext cx="5610225" cy="2589212"/>
          </a:xfrm>
          <a:prstGeom prst="homePlate">
            <a:avLst>
              <a:gd name="adj" fmla="val 44071"/>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823" tIns="36411" rIns="72823" bIns="36411" anchor="ctr"/>
          <a:lstStyle/>
          <a:p>
            <a:pPr algn="ctr">
              <a:defRPr/>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5"/>
          <p:cNvGrpSpPr/>
          <p:nvPr/>
        </p:nvGrpSpPr>
        <p:grpSpPr bwMode="auto">
          <a:xfrm rot="5400000">
            <a:off x="3334990" y="2074069"/>
            <a:ext cx="2519363" cy="333375"/>
            <a:chOff x="1811867" y="3185013"/>
            <a:chExt cx="4035239" cy="416455"/>
          </a:xfrm>
        </p:grpSpPr>
        <p:sp>
          <p:nvSpPr>
            <p:cNvPr id="15" name="圆角矩形 14"/>
            <p:cNvSpPr/>
            <p:nvPr/>
          </p:nvSpPr>
          <p:spPr bwMode="auto">
            <a:xfrm>
              <a:off x="1835696" y="3213522"/>
              <a:ext cx="4011410" cy="387946"/>
            </a:xfrm>
            <a:prstGeom prst="roundRect">
              <a:avLst>
                <a:gd name="adj" fmla="val 42270"/>
              </a:avLst>
            </a:prstGeom>
            <a:solidFill>
              <a:schemeClr val="tx1">
                <a:lumMod val="50000"/>
                <a:lumOff val="50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106"/>
            <p:cNvGrpSpPr/>
            <p:nvPr/>
          </p:nvGrpSpPr>
          <p:grpSpPr bwMode="auto">
            <a:xfrm>
              <a:off x="1811867" y="3185013"/>
              <a:ext cx="559645" cy="416455"/>
              <a:chOff x="899592" y="2377261"/>
              <a:chExt cx="720079" cy="574619"/>
            </a:xfrm>
            <a:effectLst>
              <a:outerShdw blurRad="50800" dist="38100" dir="2700000" algn="tl" rotWithShape="0">
                <a:prstClr val="black">
                  <a:alpha val="40000"/>
                </a:prstClr>
              </a:outerShdw>
            </a:effectLst>
          </p:grpSpPr>
          <p:sp>
            <p:nvSpPr>
              <p:cNvPr id="17" name="圆角矩形 1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ea typeface="微软雅黑" panose="020B0503020204020204" pitchFamily="34" charset="-122"/>
                </a:endParaRPr>
              </a:p>
            </p:txBody>
          </p:sp>
          <p:sp>
            <p:nvSpPr>
              <p:cNvPr id="18" name="圆角矩形 17"/>
              <p:cNvSpPr/>
              <p:nvPr/>
            </p:nvSpPr>
            <p:spPr>
              <a:xfrm>
                <a:off x="920239" y="2418360"/>
                <a:ext cx="681256" cy="53351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C00000"/>
                  </a:solidFill>
                  <a:ea typeface="微软雅黑" panose="020B0503020204020204" pitchFamily="34" charset="-122"/>
                </a:endParaRPr>
              </a:p>
            </p:txBody>
          </p:sp>
        </p:grpSp>
      </p:grpSp>
      <p:sp>
        <p:nvSpPr>
          <p:cNvPr id="19" name="TextBox 18"/>
          <p:cNvSpPr txBox="1"/>
          <p:nvPr/>
        </p:nvSpPr>
        <p:spPr>
          <a:xfrm>
            <a:off x="5500569" y="981075"/>
            <a:ext cx="800219" cy="4464050"/>
          </a:xfrm>
          <a:prstGeom prst="rect">
            <a:avLst/>
          </a:prstGeom>
          <a:noFill/>
        </p:spPr>
        <p:txBody>
          <a:bodyPr vert="eaVert">
            <a:spAutoFit/>
          </a:bodyPr>
          <a:lstStyle/>
          <a:p>
            <a:pPr>
              <a:defRPr/>
            </a:pPr>
            <a:r>
              <a:rPr lang="zh-CN" altLang="en-US" sz="4000" dirty="0">
                <a:solidFill>
                  <a:schemeClr val="bg1"/>
                </a:solidFill>
                <a:latin typeface="微软雅黑" panose="020B0503020204020204" pitchFamily="34" charset="-122"/>
                <a:ea typeface="微软雅黑" panose="020B0503020204020204" pitchFamily="34" charset="-122"/>
              </a:rPr>
              <a:t>第</a:t>
            </a:r>
            <a:r>
              <a:rPr lang="zh-CN" altLang="en-US" sz="4000" dirty="0" smtClean="0">
                <a:solidFill>
                  <a:schemeClr val="bg1"/>
                </a:solidFill>
                <a:latin typeface="微软雅黑" panose="020B0503020204020204" pitchFamily="34" charset="-122"/>
                <a:ea typeface="微软雅黑" panose="020B0503020204020204" pitchFamily="34" charset="-122"/>
              </a:rPr>
              <a:t>九</a:t>
            </a:r>
            <a:r>
              <a:rPr lang="zh-CN" altLang="en-US" sz="4000" dirty="0">
                <a:solidFill>
                  <a:schemeClr val="bg1"/>
                </a:solidFill>
                <a:latin typeface="微软雅黑" panose="020B0503020204020204" pitchFamily="34" charset="-122"/>
                <a:ea typeface="微软雅黑" panose="020B0503020204020204" pitchFamily="34" charset="-122"/>
              </a:rPr>
              <a:t>阶</a:t>
            </a:r>
            <a:r>
              <a:rPr lang="zh-CN" altLang="en-US" sz="4000" dirty="0" smtClean="0">
                <a:solidFill>
                  <a:schemeClr val="bg1"/>
                </a:solidFill>
                <a:latin typeface="微软雅黑" panose="020B0503020204020204" pitchFamily="34" charset="-122"/>
                <a:ea typeface="微软雅黑" panose="020B0503020204020204" pitchFamily="34" charset="-122"/>
              </a:rPr>
              <a:t>段</a:t>
            </a:r>
            <a:r>
              <a:rPr lang="en-US" altLang="zh-CN" sz="4000" dirty="0" err="1" smtClean="0">
                <a:solidFill>
                  <a:schemeClr val="bg1"/>
                </a:solidFill>
                <a:latin typeface="微软雅黑" panose="020B0503020204020204" pitchFamily="34" charset="-122"/>
                <a:ea typeface="微软雅黑" panose="020B0503020204020204" pitchFamily="34" charset="-122"/>
              </a:rPr>
              <a:t>vue</a:t>
            </a:r>
            <a:r>
              <a:rPr lang="zh-CN" altLang="en-US" sz="4000" dirty="0">
                <a:solidFill>
                  <a:schemeClr val="bg1"/>
                </a:solidFill>
                <a:latin typeface="微软雅黑" panose="020B0503020204020204" pitchFamily="34" charset="-122"/>
                <a:ea typeface="微软雅黑" panose="020B0503020204020204" pitchFamily="34" charset="-122"/>
              </a:rPr>
              <a:t>课程</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4427984" y="1412776"/>
            <a:ext cx="369332" cy="1439862"/>
          </a:xfrm>
          <a:prstGeom prst="rect">
            <a:avLst/>
          </a:prstGeom>
          <a:noFill/>
        </p:spPr>
        <p:txBody>
          <a:bodyPr vert="eaVert">
            <a:spAutoFit/>
          </a:bodyPr>
          <a:lstStyle/>
          <a:p>
            <a:pPr>
              <a:defRPr/>
            </a:pPr>
            <a:r>
              <a:rPr kumimoji="1" lang="en-US" altLang="zh-CN" sz="1200" kern="0" dirty="0">
                <a:solidFill>
                  <a:schemeClr val="bg1"/>
                </a:solidFill>
                <a:latin typeface="微软雅黑" panose="020B0503020204020204" pitchFamily="34" charset="-122"/>
                <a:ea typeface="微软雅黑" panose="020B0503020204020204" pitchFamily="34" charset="-122"/>
                <a:cs typeface="+mn-ea"/>
                <a:sym typeface="+mn-lt"/>
              </a:rPr>
              <a:t> </a:t>
            </a:r>
            <a:r>
              <a:rPr kumimoji="1" lang="zh-CN" altLang="en-US" sz="1200" kern="0" dirty="0" smtClean="0">
                <a:solidFill>
                  <a:schemeClr val="bg1"/>
                </a:solidFill>
                <a:latin typeface="微软雅黑" panose="020B0503020204020204" pitchFamily="34" charset="-122"/>
                <a:ea typeface="微软雅黑" panose="020B0503020204020204" pitchFamily="34" charset="-122"/>
                <a:cs typeface="+mn-ea"/>
                <a:sym typeface="+mn-lt"/>
              </a:rPr>
              <a:t>讲师</a:t>
            </a:r>
            <a:endParaRPr kumimoji="1" lang="zh-CN" altLang="en-US" sz="12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055" name="TextBox 35"/>
          <p:cNvSpPr txBox="1">
            <a:spLocks noChangeArrowheads="1"/>
          </p:cNvSpPr>
          <p:nvPr/>
        </p:nvSpPr>
        <p:spPr bwMode="auto">
          <a:xfrm>
            <a:off x="4820047" y="1052513"/>
            <a:ext cx="615553" cy="3384550"/>
          </a:xfrm>
          <a:prstGeom prst="rect">
            <a:avLst/>
          </a:prstGeom>
          <a:noFill/>
          <a:ln w="9525">
            <a:noFill/>
            <a:miter lim="800000"/>
          </a:ln>
        </p:spPr>
        <p:txBody>
          <a:bodyPr vert="eaVert">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北</a:t>
            </a:r>
            <a:r>
              <a:rPr lang="zh-CN" altLang="en-US" sz="1400" dirty="0" smtClean="0">
                <a:solidFill>
                  <a:schemeClr val="bg1"/>
                </a:solidFill>
                <a:latin typeface="微软雅黑" panose="020B0503020204020204" pitchFamily="34" charset="-122"/>
                <a:ea typeface="微软雅黑" panose="020B0503020204020204" pitchFamily="34" charset="-122"/>
              </a:rPr>
              <a:t>京财经专修学院</a:t>
            </a:r>
            <a:endParaRPr lang="zh-CN" altLang="en-US" sz="1400" dirty="0">
              <a:solidFill>
                <a:schemeClr val="bg1"/>
              </a:solidFill>
              <a:latin typeface="微软雅黑" panose="020B0503020204020204" pitchFamily="34" charset="-122"/>
              <a:ea typeface="微软雅黑" panose="020B0503020204020204" pitchFamily="34" charset="-122"/>
            </a:endParaRPr>
          </a:p>
          <a:p>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4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1+#ppt_w/2"/>
                                          </p:val>
                                        </p:tav>
                                        <p:tav tm="100000">
                                          <p:val>
                                            <p:strVal val="#ppt_x"/>
                                          </p:val>
                                        </p:tav>
                                      </p:tavLst>
                                    </p:anim>
                                    <p:anim calcmode="lin" valueType="num">
                                      <p:cBhvr additive="base">
                                        <p:cTn id="8" dur="1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925144"/>
          </a:xfrm>
        </p:spPr>
        <p:txBody>
          <a:bodyPr>
            <a:normAutofit fontScale="77500" lnSpcReduction="20000"/>
          </a:bodyPr>
          <a:lstStyle/>
          <a:p>
            <a:r>
              <a:rPr lang="en-US" altLang="zh-CN" dirty="0" smtClean="0">
                <a:latin typeface="微软雅黑" panose="020B0503020204020204" pitchFamily="34" charset="-122"/>
                <a:ea typeface="微软雅黑" panose="020B0503020204020204" pitchFamily="34" charset="-122"/>
              </a:rPr>
              <a:t>V-text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V-html</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V-show</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V-if v-else v-else-if</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v-for</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V-on(@)</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V-bind(:)</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V-model</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V-slot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V-pre</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V-cloak</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V-once</a:t>
            </a: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2234907"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vue</a:t>
            </a:r>
            <a:r>
              <a:rPr lang="zh-CN" altLang="zh-CN" sz="2800" dirty="0" smtClean="0">
                <a:latin typeface="微软雅黑" panose="020B0503020204020204" pitchFamily="34" charset="-122"/>
                <a:ea typeface="微软雅黑" panose="020B0503020204020204" pitchFamily="34" charset="-122"/>
              </a:rPr>
              <a:t>常用指令</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latin typeface="微软雅黑" panose="020B0503020204020204" pitchFamily="34" charset="-122"/>
                <a:ea typeface="微软雅黑" panose="020B0503020204020204" pitchFamily="34" charset="-122"/>
              </a:rPr>
              <a:t>V-bind </a:t>
            </a:r>
            <a:r>
              <a:rPr lang="zh-CN" altLang="en-US" dirty="0" smtClean="0">
                <a:latin typeface="微软雅黑" panose="020B0503020204020204" pitchFamily="34" charset="-122"/>
                <a:ea typeface="微软雅黑" panose="020B0503020204020204" pitchFamily="34" charset="-122"/>
              </a:rPr>
              <a:t>简写 （</a:t>
            </a:r>
            <a:r>
              <a:rPr lang="en-US" altLang="zh-CN" dirty="0" smtClean="0">
                <a:latin typeface="微软雅黑" panose="020B0503020204020204" pitchFamily="34" charset="-122"/>
                <a:ea typeface="微软雅黑" panose="020B0503020204020204" pitchFamily="34" charset="-122"/>
              </a:rPr>
              <a:t>:class</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a:t>
            </a:r>
            <a:r>
              <a:rPr lang="en-US" altLang="zh-CN" dirty="0" err="1" smtClean="0">
                <a:latin typeface="微软雅黑" panose="020B0503020204020204" pitchFamily="34" charset="-122"/>
                <a:ea typeface="微软雅黑" panose="020B0503020204020204" pitchFamily="34" charset="-122"/>
              </a:rPr>
              <a:t>bind:class</a:t>
            </a:r>
            <a:r>
              <a:rPr lang="zh-CN" altLang="en-US" dirty="0" smtClean="0">
                <a:latin typeface="微软雅黑" panose="020B0503020204020204" pitchFamily="34" charset="-122"/>
                <a:ea typeface="微软雅黑" panose="020B0503020204020204" pitchFamily="34" charset="-122"/>
              </a:rPr>
              <a:t>的使用</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a:t>
            </a:r>
            <a:r>
              <a:rPr lang="en-US" altLang="zh-CN" dirty="0" err="1" smtClean="0">
                <a:latin typeface="微软雅黑" panose="020B0503020204020204" pitchFamily="34" charset="-122"/>
                <a:ea typeface="微软雅黑" panose="020B0503020204020204" pitchFamily="34" charset="-122"/>
              </a:rPr>
              <a:t>bind:style</a:t>
            </a:r>
            <a:r>
              <a:rPr lang="zh-CN" altLang="en-US" dirty="0" smtClean="0">
                <a:latin typeface="微软雅黑" panose="020B0503020204020204" pitchFamily="34" charset="-122"/>
                <a:ea typeface="微软雅黑" panose="020B0503020204020204" pitchFamily="34" charset="-122"/>
              </a:rPr>
              <a:t>的使用</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V-bind:</a:t>
            </a:r>
            <a:r>
              <a:rPr lang="zh-CN" altLang="en-US" dirty="0" smtClean="0">
                <a:latin typeface="微软雅黑" panose="020B0503020204020204" pitchFamily="34" charset="-122"/>
                <a:ea typeface="微软雅黑" panose="020B0503020204020204" pitchFamily="34" charset="-122"/>
              </a:rPr>
              <a:t>自定义属性</a:t>
            </a: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620957" cy="523220"/>
          </a:xfrm>
          <a:prstGeom prst="rect">
            <a:avLst/>
          </a:prstGeom>
          <a:noFill/>
          <a:ln w="9525">
            <a:noFill/>
            <a:miter lim="800000"/>
          </a:ln>
        </p:spPr>
        <p:txBody>
          <a:bodyPr wrap="none">
            <a:spAutoFit/>
          </a:bodyPr>
          <a:lstStyle/>
          <a:p>
            <a:r>
              <a:rPr lang="zh-CN" altLang="zh-CN" sz="2800" dirty="0" smtClean="0">
                <a:latin typeface="微软雅黑" panose="020B0503020204020204" pitchFamily="34" charset="-122"/>
                <a:ea typeface="微软雅黑" panose="020B0503020204020204" pitchFamily="34" charset="-122"/>
              </a:rPr>
              <a:t>属性</a:t>
            </a:r>
            <a:r>
              <a:rPr lang="zh-CN" altLang="en-US" sz="2800" dirty="0" smtClean="0">
                <a:latin typeface="微软雅黑" panose="020B0503020204020204" pitchFamily="34" charset="-122"/>
                <a:ea typeface="微软雅黑" panose="020B0503020204020204" pitchFamily="34" charset="-122"/>
              </a:rPr>
              <a:t>绑定</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3387"/>
          </a:xfrm>
        </p:spPr>
        <p:txBody>
          <a:bodyPr>
            <a:normAutofit/>
          </a:bodyPr>
          <a:lstStyle/>
          <a:p>
            <a:r>
              <a:rPr lang="en-US" altLang="zh-CN" sz="2800" dirty="0" smtClean="0">
                <a:latin typeface="微软雅黑" panose="020B0503020204020204" pitchFamily="34" charset="-122"/>
                <a:ea typeface="微软雅黑" panose="020B0503020204020204" pitchFamily="34" charset="-122"/>
              </a:rPr>
              <a:t>V-on </a:t>
            </a:r>
            <a:r>
              <a:rPr lang="zh-CN" altLang="en-US" sz="2800" dirty="0" smtClean="0">
                <a:latin typeface="微软雅黑" panose="020B0503020204020204" pitchFamily="34" charset="-122"/>
                <a:ea typeface="微软雅黑" panose="020B0503020204020204" pitchFamily="34" charset="-122"/>
              </a:rPr>
              <a:t>简写 （</a:t>
            </a:r>
            <a:r>
              <a:rPr lang="en-US" altLang="zh-CN" sz="2800" dirty="0" smtClean="0">
                <a:latin typeface="微软雅黑" panose="020B0503020204020204" pitchFamily="34" charset="-122"/>
                <a:ea typeface="微软雅黑" panose="020B0503020204020204" pitchFamily="34" charset="-122"/>
              </a:rPr>
              <a:t>@click</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V-</a:t>
            </a:r>
            <a:r>
              <a:rPr lang="en-US" altLang="zh-CN" sz="2800" dirty="0" err="1" smtClean="0">
                <a:latin typeface="微软雅黑" panose="020B0503020204020204" pitchFamily="34" charset="-122"/>
                <a:ea typeface="微软雅黑" panose="020B0503020204020204" pitchFamily="34" charset="-122"/>
              </a:rPr>
              <a:t>on:click</a:t>
            </a:r>
            <a:endParaRPr lang="en-US" altLang="zh-CN" sz="2800" dirty="0" smtClean="0">
              <a:latin typeface="微软雅黑" panose="020B0503020204020204" pitchFamily="34" charset="-122"/>
              <a:ea typeface="微软雅黑" panose="020B0503020204020204" pitchFamily="34" charset="-122"/>
            </a:endParaRPr>
          </a:p>
          <a:p>
            <a:pPr lvl="1"/>
            <a:r>
              <a:rPr lang="zh-CN" altLang="en-US" sz="2400" dirty="0" smtClean="0">
                <a:latin typeface="微软雅黑" panose="020B0503020204020204" pitchFamily="34" charset="-122"/>
                <a:ea typeface="微软雅黑" panose="020B0503020204020204" pitchFamily="34" charset="-122"/>
              </a:rPr>
              <a:t>事件对象</a:t>
            </a:r>
            <a:r>
              <a:rPr lang="en-US" altLang="zh-CN" sz="2400" dirty="0" smtClean="0">
                <a:latin typeface="微软雅黑" panose="020B0503020204020204" pitchFamily="34" charset="-122"/>
                <a:ea typeface="微软雅黑" panose="020B0503020204020204" pitchFamily="34" charset="-122"/>
              </a:rPr>
              <a:t>event</a:t>
            </a:r>
            <a:endParaRPr lang="en-US" altLang="zh-CN" sz="2400" dirty="0" smtClean="0">
              <a:latin typeface="微软雅黑" panose="020B0503020204020204" pitchFamily="34" charset="-122"/>
              <a:ea typeface="微软雅黑" panose="020B0503020204020204" pitchFamily="34" charset="-122"/>
            </a:endParaRPr>
          </a:p>
          <a:p>
            <a:pPr lvl="1"/>
            <a:r>
              <a:rPr lang="zh-CN" altLang="en-US" sz="2400" dirty="0" smtClean="0">
                <a:latin typeface="微软雅黑" panose="020B0503020204020204" pitchFamily="34" charset="-122"/>
                <a:ea typeface="微软雅黑" panose="020B0503020204020204" pitchFamily="34" charset="-122"/>
              </a:rPr>
              <a:t>事件修饰符（可以串联）</a:t>
            </a:r>
            <a:endParaRPr lang="en-US" altLang="zh-CN" sz="2400" dirty="0" smtClean="0">
              <a:latin typeface="微软雅黑" panose="020B0503020204020204" pitchFamily="34" charset="-122"/>
              <a:ea typeface="微软雅黑" panose="020B0503020204020204" pitchFamily="34" charset="-122"/>
            </a:endParaRPr>
          </a:p>
          <a:p>
            <a:pPr lvl="2"/>
            <a:r>
              <a:rPr lang="en-US" altLang="zh-CN" sz="2000" dirty="0" smtClean="0">
                <a:latin typeface="微软雅黑" panose="020B0503020204020204" pitchFamily="34" charset="-122"/>
                <a:ea typeface="微软雅黑" panose="020B0503020204020204" pitchFamily="34" charset="-122"/>
              </a:rPr>
              <a:t>Stop  .prevent .capture .self .once  .passive</a:t>
            </a:r>
            <a:endParaRPr lang="en-US" altLang="zh-CN" sz="2000" dirty="0" smtClean="0">
              <a:latin typeface="微软雅黑" panose="020B0503020204020204" pitchFamily="34" charset="-122"/>
              <a:ea typeface="微软雅黑" panose="020B0503020204020204" pitchFamily="34" charset="-122"/>
            </a:endParaRPr>
          </a:p>
          <a:p>
            <a:pPr lvl="2"/>
            <a:r>
              <a:rPr lang="en-US" altLang="zh-CN" sz="2000" dirty="0" smtClean="0">
                <a:latin typeface="微软雅黑" panose="020B0503020204020204" pitchFamily="34" charset="-122"/>
                <a:ea typeface="微软雅黑" panose="020B0503020204020204" pitchFamily="34" charset="-122"/>
              </a:rPr>
              <a:t>v-model  .number .lazy .trim</a:t>
            </a:r>
            <a:endParaRPr lang="en-US" altLang="zh-CN" sz="2000" dirty="0" smtClean="0">
              <a:latin typeface="微软雅黑" panose="020B0503020204020204" pitchFamily="34" charset="-122"/>
              <a:ea typeface="微软雅黑" panose="020B0503020204020204" pitchFamily="34" charset="-122"/>
            </a:endParaRPr>
          </a:p>
          <a:p>
            <a:pPr lvl="2"/>
            <a:r>
              <a:rPr lang="en-US" altLang="zh-CN" sz="2000" dirty="0" smtClean="0">
                <a:latin typeface="微软雅黑" panose="020B0503020204020204" pitchFamily="34" charset="-122"/>
                <a:ea typeface="微软雅黑" panose="020B0503020204020204" pitchFamily="34" charset="-122"/>
              </a:rPr>
              <a:t>v-on:keyup.13</a:t>
            </a:r>
            <a:endParaRPr lang="en-US" altLang="zh-CN" sz="20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了解 事件捕捉、事件冒泡（事件委托原理）</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StopPropagation</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preventDetault</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原生事件方法</a:t>
            </a:r>
            <a:r>
              <a:rPr lang="en-US" altLang="zh-CN" sz="2000" dirty="0" err="1" smtClean="0">
                <a:latin typeface="微软雅黑" panose="020B0503020204020204" pitchFamily="34" charset="-122"/>
                <a:ea typeface="微软雅黑" panose="020B0503020204020204" pitchFamily="34" charset="-122"/>
              </a:rPr>
              <a:t>attachEvent</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采用冒泡方式，而</a:t>
            </a:r>
            <a:r>
              <a:rPr lang="en-US" altLang="zh-CN" sz="2000" dirty="0" err="1" smtClean="0">
                <a:latin typeface="微软雅黑" panose="020B0503020204020204" pitchFamily="34" charset="-122"/>
                <a:ea typeface="微软雅黑" panose="020B0503020204020204" pitchFamily="34" charset="-122"/>
              </a:rPr>
              <a:t>addEventListener</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可以采用冒泡或事件捕获方式。</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2"/>
            <a:endParaRPr lang="en-US" altLang="zh-CN" dirty="0" smtClean="0">
              <a:latin typeface="微软雅黑" panose="020B0503020204020204" pitchFamily="34" charset="-122"/>
              <a:ea typeface="微软雅黑" panose="020B0503020204020204" pitchFamily="34" charset="-122"/>
            </a:endParaRPr>
          </a:p>
          <a:p>
            <a:pPr lvl="2"/>
            <a:endParaRPr lang="en-US" altLang="zh-CN" dirty="0" smtClean="0">
              <a:latin typeface="微软雅黑" panose="020B0503020204020204" pitchFamily="34" charset="-122"/>
              <a:ea typeface="微软雅黑" panose="020B0503020204020204" pitchFamily="34" charset="-122"/>
            </a:endParaRPr>
          </a:p>
          <a:p>
            <a:pPr lvl="2"/>
            <a:endParaRPr lang="en-US" altLang="zh-CN" dirty="0" smtClean="0">
              <a:latin typeface="微软雅黑" panose="020B0503020204020204" pitchFamily="34" charset="-122"/>
              <a:ea typeface="微软雅黑" panose="020B0503020204020204" pitchFamily="34" charset="-122"/>
            </a:endParaRPr>
          </a:p>
          <a:p>
            <a:pPr lvl="2"/>
            <a:endParaRPr lang="en-US" altLang="zh-CN" dirty="0" smtClean="0">
              <a:latin typeface="微软雅黑" panose="020B0503020204020204" pitchFamily="34" charset="-122"/>
              <a:ea typeface="微软雅黑" panose="020B0503020204020204" pitchFamily="34" charset="-122"/>
            </a:endParaRPr>
          </a:p>
          <a:p>
            <a:pPr lvl="2"/>
            <a:endParaRPr lang="en-US" altLang="zh-CN" dirty="0" smtClean="0">
              <a:latin typeface="微软雅黑" panose="020B0503020204020204" pitchFamily="34" charset="-122"/>
              <a:ea typeface="微软雅黑" panose="020B0503020204020204" pitchFamily="34" charset="-122"/>
            </a:endParaRPr>
          </a:p>
          <a:p>
            <a:pPr lvl="2"/>
            <a:endParaRPr lang="en-US" altLang="zh-CN" dirty="0"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pic>
        <p:nvPicPr>
          <p:cNvPr id="1026" name="Picture 2" descr="C:\Users\Administrator\Desktop\251744464047587.jpg"/>
          <p:cNvPicPr>
            <a:picLocks noChangeAspect="1" noChangeArrowheads="1"/>
          </p:cNvPicPr>
          <p:nvPr/>
        </p:nvPicPr>
        <p:blipFill>
          <a:blip r:embed="rId1" cstate="print"/>
          <a:srcRect/>
          <a:stretch>
            <a:fillRect/>
          </a:stretch>
        </p:blipFill>
        <p:spPr bwMode="auto">
          <a:xfrm>
            <a:off x="5364088" y="332656"/>
            <a:ext cx="3560442" cy="1872208"/>
          </a:xfrm>
          <a:prstGeom prst="rect">
            <a:avLst/>
          </a:prstGeom>
          <a:noFill/>
        </p:spPr>
      </p:pic>
      <p:sp>
        <p:nvSpPr>
          <p:cNvPr id="5" name="矩形 6"/>
          <p:cNvSpPr>
            <a:spLocks noChangeArrowheads="1"/>
          </p:cNvSpPr>
          <p:nvPr/>
        </p:nvSpPr>
        <p:spPr bwMode="auto">
          <a:xfrm>
            <a:off x="357188" y="285750"/>
            <a:ext cx="902811" cy="523220"/>
          </a:xfrm>
          <a:prstGeom prst="rect">
            <a:avLst/>
          </a:prstGeom>
          <a:noFill/>
          <a:ln w="9525">
            <a:noFill/>
            <a:miter lim="800000"/>
          </a:ln>
        </p:spPr>
        <p:txBody>
          <a:bodyPr wrap="none">
            <a:spAutoFit/>
          </a:bodyPr>
          <a:lstStyle/>
          <a:p>
            <a:r>
              <a:rPr lang="zh-CN" altLang="zh-CN" sz="2800" dirty="0" smtClean="0">
                <a:latin typeface="微软雅黑" panose="020B0503020204020204" pitchFamily="34" charset="-122"/>
                <a:ea typeface="微软雅黑" panose="020B0503020204020204" pitchFamily="34" charset="-122"/>
              </a:rPr>
              <a:t>事件</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dirty="0" smtClean="0">
                <a:latin typeface="微软雅黑" panose="020B0503020204020204" pitchFamily="34" charset="-122"/>
                <a:ea typeface="微软雅黑" panose="020B0503020204020204" pitchFamily="34" charset="-122"/>
              </a:rPr>
              <a:t>数组更新</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Vue.set</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vm.items</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indexOfItem</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newValue</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vm.$</a:t>
            </a:r>
            <a:r>
              <a:rPr lang="en-US" altLang="zh-CN" sz="2000" b="1" dirty="0" err="1" smtClean="0">
                <a:latin typeface="微软雅黑" panose="020B0503020204020204" pitchFamily="34" charset="-122"/>
                <a:ea typeface="微软雅黑" panose="020B0503020204020204" pitchFamily="34" charset="-122"/>
              </a:rPr>
              <a:t>set</a:t>
            </a:r>
            <a:r>
              <a:rPr lang="en-US" altLang="zh-CN" sz="2000" b="1" dirty="0" smtClean="0">
                <a:latin typeface="微软雅黑" panose="020B0503020204020204" pitchFamily="34" charset="-122"/>
                <a:ea typeface="微软雅黑" panose="020B0503020204020204" pitchFamily="34" charset="-122"/>
              </a:rPr>
              <a:t>(</a:t>
            </a:r>
            <a:r>
              <a:rPr lang="en-US" altLang="zh-CN" sz="2000" b="1" dirty="0" err="1" smtClean="0">
                <a:latin typeface="微软雅黑" panose="020B0503020204020204" pitchFamily="34" charset="-122"/>
                <a:ea typeface="微软雅黑" panose="020B0503020204020204" pitchFamily="34" charset="-122"/>
              </a:rPr>
              <a:t>vm.items</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indexOfItem</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newValue</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vm.items.splice</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indexOfItem</a:t>
            </a:r>
            <a:r>
              <a:rPr lang="en-US" altLang="zh-CN" sz="2000" dirty="0" smtClean="0">
                <a:latin typeface="微软雅黑" panose="020B0503020204020204" pitchFamily="34" charset="-122"/>
                <a:ea typeface="微软雅黑" panose="020B0503020204020204" pitchFamily="34" charset="-122"/>
              </a:rPr>
              <a:t>, 1, </a:t>
            </a:r>
            <a:r>
              <a:rPr lang="en-US" altLang="zh-CN" sz="2000" dirty="0" err="1" smtClean="0">
                <a:latin typeface="微软雅黑" panose="020B0503020204020204" pitchFamily="34" charset="-122"/>
                <a:ea typeface="微软雅黑" panose="020B0503020204020204" pitchFamily="34" charset="-122"/>
              </a:rPr>
              <a:t>newValue</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对象更新</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Vue.set</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vm.obj</a:t>
            </a:r>
            <a:r>
              <a:rPr lang="en-US" altLang="zh-CN" sz="2000" dirty="0" smtClean="0">
                <a:latin typeface="微软雅黑" panose="020B0503020204020204" pitchFamily="34" charset="-122"/>
                <a:ea typeface="微软雅黑" panose="020B0503020204020204" pitchFamily="34" charset="-122"/>
              </a:rPr>
              <a:t>, key, </a:t>
            </a:r>
            <a:r>
              <a:rPr lang="en-US" altLang="zh-CN" sz="2000" dirty="0" err="1" smtClean="0">
                <a:latin typeface="微软雅黑" panose="020B0503020204020204" pitchFamily="34" charset="-122"/>
                <a:ea typeface="微软雅黑" panose="020B0503020204020204" pitchFamily="34" charset="-122"/>
              </a:rPr>
              <a:t>newValue</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Vue.delete</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target,key</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Object.assign</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vm.obj</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newObj</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3775393"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数组、对象的更新检测</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709120"/>
          </a:xfrm>
        </p:spPr>
        <p:txBody>
          <a:bodyPr>
            <a:normAutofit fontScale="47500" lnSpcReduction="20000"/>
          </a:bodyPr>
          <a:lstStyle/>
          <a:p>
            <a:r>
              <a:rPr lang="zh-CN" altLang="en-US" sz="4200" dirty="0" smtClean="0">
                <a:latin typeface="微软雅黑" panose="020B0503020204020204" pitchFamily="34" charset="-122"/>
                <a:ea typeface="微软雅黑" panose="020B0503020204020204" pitchFamily="34" charset="-122"/>
              </a:rPr>
              <a:t>计算属性缓存</a:t>
            </a:r>
            <a:r>
              <a:rPr lang="en-US" altLang="zh-CN" sz="4200" dirty="0" err="1" smtClean="0">
                <a:latin typeface="微软雅黑" panose="020B0503020204020204" pitchFamily="34" charset="-122"/>
                <a:ea typeface="微软雅黑" panose="020B0503020204020204" pitchFamily="34" charset="-122"/>
              </a:rPr>
              <a:t>vs</a:t>
            </a:r>
            <a:r>
              <a:rPr lang="zh-CN" altLang="en-US" sz="4200" dirty="0" smtClean="0">
                <a:latin typeface="微软雅黑" panose="020B0503020204020204" pitchFamily="34" charset="-122"/>
                <a:ea typeface="微软雅黑" panose="020B0503020204020204" pitchFamily="34" charset="-122"/>
              </a:rPr>
              <a:t>方法</a:t>
            </a:r>
            <a:endParaRPr lang="en-US" altLang="zh-CN" sz="4200" dirty="0" smtClean="0">
              <a:latin typeface="微软雅黑" panose="020B0503020204020204" pitchFamily="34" charset="-122"/>
              <a:ea typeface="微软雅黑" panose="020B0503020204020204" pitchFamily="34" charset="-122"/>
            </a:endParaRPr>
          </a:p>
          <a:p>
            <a:pPr lvl="1"/>
            <a:r>
              <a:rPr lang="zh-CN" altLang="en-US" sz="3400" dirty="0" smtClean="0">
                <a:latin typeface="微软雅黑" panose="020B0503020204020204" pitchFamily="34" charset="-122"/>
                <a:ea typeface="微软雅黑" panose="020B0503020204020204" pitchFamily="34" charset="-122"/>
              </a:rPr>
              <a:t>计算属性是基于它们的响应式依赖进行缓存的只在相关响应式依赖发生改变时它们才会重新求值。相比之下，每当触发重新渲染时，调用方法将</a:t>
            </a:r>
            <a:r>
              <a:rPr lang="zh-CN" altLang="en-US" sz="3400" b="1" dirty="0" smtClean="0">
                <a:latin typeface="微软雅黑" panose="020B0503020204020204" pitchFamily="34" charset="-122"/>
                <a:ea typeface="微软雅黑" panose="020B0503020204020204" pitchFamily="34" charset="-122"/>
              </a:rPr>
              <a:t>总会</a:t>
            </a:r>
            <a:r>
              <a:rPr lang="zh-CN" altLang="en-US" sz="3400" dirty="0" smtClean="0">
                <a:latin typeface="微软雅黑" panose="020B0503020204020204" pitchFamily="34" charset="-122"/>
                <a:ea typeface="微软雅黑" panose="020B0503020204020204" pitchFamily="34" charset="-122"/>
              </a:rPr>
              <a:t>再次执行函数。</a:t>
            </a:r>
            <a:endParaRPr lang="en-US" altLang="zh-CN" sz="3400" dirty="0" smtClean="0">
              <a:latin typeface="微软雅黑" panose="020B0503020204020204" pitchFamily="34" charset="-122"/>
              <a:ea typeface="微软雅黑" panose="020B0503020204020204" pitchFamily="34" charset="-122"/>
            </a:endParaRPr>
          </a:p>
          <a:p>
            <a:pPr lvl="1"/>
            <a:endParaRPr lang="en-US" altLang="zh-CN" sz="3400" dirty="0" smtClean="0">
              <a:latin typeface="微软雅黑" panose="020B0503020204020204" pitchFamily="34" charset="-122"/>
              <a:ea typeface="微软雅黑" panose="020B0503020204020204" pitchFamily="34" charset="-122"/>
            </a:endParaRPr>
          </a:p>
          <a:p>
            <a:r>
              <a:rPr lang="zh-CN" altLang="en-US" sz="4200" dirty="0" smtClean="0">
                <a:latin typeface="微软雅黑" panose="020B0503020204020204" pitchFamily="34" charset="-122"/>
                <a:ea typeface="微软雅黑" panose="020B0503020204020204" pitchFamily="34" charset="-122"/>
              </a:rPr>
              <a:t>计算属性的</a:t>
            </a:r>
            <a:r>
              <a:rPr lang="en-US" altLang="zh-CN" sz="4200" dirty="0" smtClean="0">
                <a:latin typeface="微软雅黑" panose="020B0503020204020204" pitchFamily="34" charset="-122"/>
                <a:ea typeface="微软雅黑" panose="020B0503020204020204" pitchFamily="34" charset="-122"/>
              </a:rPr>
              <a:t>setter</a:t>
            </a:r>
            <a:endParaRPr lang="en-US" altLang="zh-CN" sz="4200" dirty="0" smtClean="0">
              <a:latin typeface="微软雅黑" panose="020B0503020204020204" pitchFamily="34" charset="-122"/>
              <a:ea typeface="微软雅黑" panose="020B0503020204020204" pitchFamily="34" charset="-122"/>
            </a:endParaRPr>
          </a:p>
          <a:p>
            <a:pPr lvl="1"/>
            <a:r>
              <a:rPr lang="zh-CN" altLang="en-US" sz="3400" dirty="0" smtClean="0">
                <a:latin typeface="微软雅黑" panose="020B0503020204020204" pitchFamily="34" charset="-122"/>
                <a:ea typeface="微软雅黑" panose="020B0503020204020204" pitchFamily="34" charset="-122"/>
              </a:rPr>
              <a:t>计算属性也可以被手动更新</a:t>
            </a:r>
            <a:endParaRPr lang="en-US" altLang="zh-CN" sz="3400" dirty="0" smtClean="0">
              <a:latin typeface="微软雅黑" panose="020B0503020204020204" pitchFamily="34" charset="-122"/>
              <a:ea typeface="微软雅黑" panose="020B0503020204020204" pitchFamily="34" charset="-122"/>
            </a:endParaRPr>
          </a:p>
          <a:p>
            <a:pPr lvl="1"/>
            <a:r>
              <a:rPr lang="zh-CN" altLang="en-US" sz="3400" dirty="0" smtClean="0">
                <a:latin typeface="微软雅黑" panose="020B0503020204020204" pitchFamily="34" charset="-122"/>
                <a:ea typeface="微软雅黑" panose="020B0503020204020204" pitchFamily="34" charset="-122"/>
              </a:rPr>
              <a:t>两个钩子函数 </a:t>
            </a:r>
            <a:r>
              <a:rPr lang="en-US" altLang="zh-CN" sz="3400" dirty="0" smtClean="0">
                <a:latin typeface="微软雅黑" panose="020B0503020204020204" pitchFamily="34" charset="-122"/>
                <a:ea typeface="微软雅黑" panose="020B0503020204020204" pitchFamily="34" charset="-122"/>
              </a:rPr>
              <a:t>get(),set()</a:t>
            </a:r>
            <a:endParaRPr lang="en-US" altLang="zh-CN" sz="3400" dirty="0" smtClean="0">
              <a:latin typeface="微软雅黑" panose="020B0503020204020204" pitchFamily="34" charset="-122"/>
              <a:ea typeface="微软雅黑" panose="020B0503020204020204" pitchFamily="34" charset="-122"/>
            </a:endParaRPr>
          </a:p>
          <a:p>
            <a:pPr lvl="1"/>
            <a:endParaRPr lang="en-US" altLang="zh-CN" sz="3400" dirty="0" smtClean="0">
              <a:latin typeface="微软雅黑" panose="020B0503020204020204" pitchFamily="34" charset="-122"/>
              <a:ea typeface="微软雅黑" panose="020B0503020204020204" pitchFamily="34" charset="-122"/>
            </a:endParaRPr>
          </a:p>
          <a:p>
            <a:r>
              <a:rPr lang="en-US" altLang="zh-CN" sz="4200" dirty="0" smtClean="0">
                <a:latin typeface="微软雅黑" panose="020B0503020204020204" pitchFamily="34" charset="-122"/>
                <a:ea typeface="微软雅黑" panose="020B0503020204020204" pitchFamily="34" charset="-122"/>
              </a:rPr>
              <a:t>Watch</a:t>
            </a:r>
            <a:endParaRPr lang="en-US" altLang="zh-CN" sz="4200" dirty="0" smtClean="0">
              <a:latin typeface="微软雅黑" panose="020B0503020204020204" pitchFamily="34" charset="-122"/>
              <a:ea typeface="微软雅黑" panose="020B0503020204020204" pitchFamily="34" charset="-122"/>
            </a:endParaRPr>
          </a:p>
          <a:p>
            <a:pPr lvl="1"/>
            <a:r>
              <a:rPr lang="zh-CN" altLang="en-US" sz="3400" dirty="0" smtClean="0">
                <a:latin typeface="微软雅黑" panose="020B0503020204020204" pitchFamily="34" charset="-122"/>
                <a:ea typeface="微软雅黑" panose="020B0503020204020204" pitchFamily="34" charset="-122"/>
              </a:rPr>
              <a:t>回调参数（</a:t>
            </a:r>
            <a:r>
              <a:rPr lang="en-US" altLang="zh-CN" sz="3400" dirty="0" smtClean="0">
                <a:latin typeface="微软雅黑" panose="020B0503020204020204" pitchFamily="34" charset="-122"/>
                <a:ea typeface="微软雅黑" panose="020B0503020204020204" pitchFamily="34" charset="-122"/>
              </a:rPr>
              <a:t>new</a:t>
            </a:r>
            <a:r>
              <a:rPr lang="zh-CN" altLang="en-US" sz="3400" dirty="0" smtClean="0">
                <a:latin typeface="微软雅黑" panose="020B0503020204020204" pitchFamily="34" charset="-122"/>
                <a:ea typeface="微软雅黑" panose="020B0503020204020204" pitchFamily="34" charset="-122"/>
              </a:rPr>
              <a:t>，</a:t>
            </a:r>
            <a:r>
              <a:rPr lang="en-US" altLang="zh-CN" sz="3400" dirty="0" smtClean="0">
                <a:latin typeface="微软雅黑" panose="020B0503020204020204" pitchFamily="34" charset="-122"/>
                <a:ea typeface="微软雅黑" panose="020B0503020204020204" pitchFamily="34" charset="-122"/>
              </a:rPr>
              <a:t>old</a:t>
            </a:r>
            <a:r>
              <a:rPr lang="zh-CN" altLang="en-US" sz="3400" dirty="0" smtClean="0">
                <a:latin typeface="微软雅黑" panose="020B0503020204020204" pitchFamily="34" charset="-122"/>
                <a:ea typeface="微软雅黑" panose="020B0503020204020204" pitchFamily="34" charset="-122"/>
              </a:rPr>
              <a:t>）</a:t>
            </a:r>
            <a:endParaRPr lang="en-US" altLang="zh-CN" sz="3400" dirty="0" smtClean="0">
              <a:latin typeface="微软雅黑" panose="020B0503020204020204" pitchFamily="34" charset="-122"/>
              <a:ea typeface="微软雅黑" panose="020B0503020204020204" pitchFamily="34" charset="-122"/>
            </a:endParaRPr>
          </a:p>
          <a:p>
            <a:pPr lvl="1"/>
            <a:r>
              <a:rPr lang="zh-CN" altLang="en-US" sz="3400" dirty="0" smtClean="0">
                <a:latin typeface="微软雅黑" panose="020B0503020204020204" pitchFamily="34" charset="-122"/>
                <a:ea typeface="微软雅黑" panose="020B0503020204020204" pitchFamily="34" charset="-122"/>
              </a:rPr>
              <a:t>监听对象、数组，</a:t>
            </a:r>
            <a:r>
              <a:rPr lang="en-US" altLang="zh-CN" sz="3400" dirty="0" smtClean="0">
                <a:latin typeface="微软雅黑" panose="020B0503020204020204" pitchFamily="34" charset="-122"/>
                <a:ea typeface="微软雅黑" panose="020B0503020204020204" pitchFamily="34" charset="-122"/>
              </a:rPr>
              <a:t>handle</a:t>
            </a:r>
            <a:r>
              <a:rPr lang="zh-CN" altLang="en-US" sz="3400" dirty="0" smtClean="0">
                <a:latin typeface="微软雅黑" panose="020B0503020204020204" pitchFamily="34" charset="-122"/>
                <a:ea typeface="微软雅黑" panose="020B0503020204020204" pitchFamily="34" charset="-122"/>
              </a:rPr>
              <a:t>、</a:t>
            </a:r>
            <a:r>
              <a:rPr lang="en-US" altLang="zh-CN" sz="3400" dirty="0" smtClean="0">
                <a:latin typeface="微软雅黑" panose="020B0503020204020204" pitchFamily="34" charset="-122"/>
                <a:ea typeface="微软雅黑" panose="020B0503020204020204" pitchFamily="34" charset="-122"/>
              </a:rPr>
              <a:t>deep</a:t>
            </a:r>
            <a:r>
              <a:rPr lang="zh-CN" altLang="en-US" sz="3400" dirty="0" smtClean="0">
                <a:latin typeface="微软雅黑" panose="020B0503020204020204" pitchFamily="34" charset="-122"/>
                <a:ea typeface="微软雅黑" panose="020B0503020204020204" pitchFamily="34" charset="-122"/>
              </a:rPr>
              <a:t>参数</a:t>
            </a:r>
            <a:endParaRPr lang="en-US" altLang="zh-CN" sz="3400" dirty="0" smtClean="0">
              <a:latin typeface="微软雅黑" panose="020B0503020204020204" pitchFamily="34" charset="-122"/>
              <a:ea typeface="微软雅黑" panose="020B0503020204020204" pitchFamily="34" charset="-122"/>
            </a:endParaRPr>
          </a:p>
          <a:p>
            <a:pPr lvl="1"/>
            <a:r>
              <a:rPr lang="zh-CN" altLang="en-US" sz="3400" dirty="0" smtClean="0">
                <a:latin typeface="微软雅黑" panose="020B0503020204020204" pitchFamily="34" charset="-122"/>
                <a:ea typeface="微软雅黑" panose="020B0503020204020204" pitchFamily="34" charset="-122"/>
              </a:rPr>
              <a:t>对象键路径必须加上引号（</a:t>
            </a:r>
            <a:r>
              <a:rPr lang="en-US" altLang="zh-CN" sz="3400" dirty="0" smtClean="0">
                <a:latin typeface="微软雅黑" panose="020B0503020204020204" pitchFamily="34" charset="-122"/>
                <a:ea typeface="微软雅黑" panose="020B0503020204020204" pitchFamily="34" charset="-122"/>
              </a:rPr>
              <a:t>’</a:t>
            </a:r>
            <a:r>
              <a:rPr lang="en-US" altLang="zh-CN" sz="3400" dirty="0" err="1" smtClean="0">
                <a:latin typeface="微软雅黑" panose="020B0503020204020204" pitchFamily="34" charset="-122"/>
                <a:ea typeface="微软雅黑" panose="020B0503020204020204" pitchFamily="34" charset="-122"/>
              </a:rPr>
              <a:t>obj.name</a:t>
            </a:r>
            <a:r>
              <a:rPr lang="en-US" altLang="zh-CN" sz="3400" dirty="0" smtClean="0">
                <a:latin typeface="微软雅黑" panose="020B0503020204020204" pitchFamily="34" charset="-122"/>
                <a:ea typeface="微软雅黑" panose="020B0503020204020204" pitchFamily="34" charset="-122"/>
              </a:rPr>
              <a:t>’</a:t>
            </a:r>
            <a:r>
              <a:rPr lang="zh-CN" altLang="en-US" sz="3400" dirty="0" smtClean="0">
                <a:latin typeface="微软雅黑" panose="020B0503020204020204" pitchFamily="34" charset="-122"/>
                <a:ea typeface="微软雅黑" panose="020B0503020204020204" pitchFamily="34" charset="-122"/>
              </a:rPr>
              <a:t>）</a:t>
            </a:r>
            <a:endParaRPr lang="en-US" altLang="zh-CN" sz="3400" dirty="0" smtClean="0">
              <a:latin typeface="微软雅黑" panose="020B0503020204020204" pitchFamily="34" charset="-122"/>
              <a:ea typeface="微软雅黑" panose="020B0503020204020204" pitchFamily="34" charset="-122"/>
            </a:endParaRPr>
          </a:p>
          <a:p>
            <a:pPr lvl="1"/>
            <a:r>
              <a:rPr lang="zh-CN" altLang="en-US" sz="3400" dirty="0" smtClean="0">
                <a:latin typeface="微软雅黑" panose="020B0503020204020204" pitchFamily="34" charset="-122"/>
                <a:ea typeface="微软雅黑" panose="020B0503020204020204" pitchFamily="34" charset="-122"/>
              </a:rPr>
              <a:t>监听对象属性</a:t>
            </a:r>
            <a:endParaRPr lang="en-US" altLang="zh-CN" sz="3400" dirty="0" smtClean="0">
              <a:latin typeface="微软雅黑" panose="020B0503020204020204" pitchFamily="34" charset="-122"/>
              <a:ea typeface="微软雅黑" panose="020B0503020204020204" pitchFamily="34" charset="-122"/>
            </a:endParaRPr>
          </a:p>
          <a:p>
            <a:pPr lvl="1"/>
            <a:r>
              <a:rPr lang="zh-CN" altLang="en-US" sz="3400" dirty="0" smtClean="0">
                <a:latin typeface="微软雅黑" panose="020B0503020204020204" pitchFamily="34" charset="-122"/>
                <a:ea typeface="微软雅黑" panose="020B0503020204020204" pitchFamily="34" charset="-122"/>
              </a:rPr>
              <a:t>通过实例方法</a:t>
            </a:r>
            <a:r>
              <a:rPr lang="en-US" altLang="zh-CN" sz="3400" dirty="0" smtClean="0">
                <a:latin typeface="微软雅黑" panose="020B0503020204020204" pitchFamily="34" charset="-122"/>
                <a:ea typeface="微软雅黑" panose="020B0503020204020204" pitchFamily="34" charset="-122"/>
              </a:rPr>
              <a:t>$watch </a:t>
            </a:r>
            <a:r>
              <a:rPr lang="zh-CN" altLang="en-US" sz="3400" dirty="0" smtClean="0">
                <a:latin typeface="微软雅黑" panose="020B0503020204020204" pitchFamily="34" charset="-122"/>
                <a:ea typeface="微软雅黑" panose="020B0503020204020204" pitchFamily="34" charset="-122"/>
              </a:rPr>
              <a:t>来监听数据</a:t>
            </a:r>
            <a:endParaRPr lang="en-US" altLang="zh-CN" sz="3400" dirty="0" smtClean="0">
              <a:latin typeface="微软雅黑" panose="020B0503020204020204" pitchFamily="34" charset="-122"/>
              <a:ea typeface="微软雅黑" panose="020B0503020204020204" pitchFamily="34" charset="-122"/>
            </a:endParaRPr>
          </a:p>
          <a:p>
            <a:pPr lvl="1"/>
            <a:r>
              <a:rPr lang="en-US" altLang="zh-CN" sz="3400" dirty="0" smtClean="0">
                <a:latin typeface="微软雅黑" panose="020B0503020204020204" pitchFamily="34" charset="-122"/>
                <a:ea typeface="微软雅黑" panose="020B0503020204020204" pitchFamily="34" charset="-122"/>
              </a:rPr>
              <a:t>watch</a:t>
            </a:r>
            <a:r>
              <a:rPr lang="zh-CN" altLang="en-US" sz="3400" dirty="0" smtClean="0">
                <a:latin typeface="微软雅黑" panose="020B0503020204020204" pitchFamily="34" charset="-122"/>
                <a:ea typeface="微软雅黑" panose="020B0503020204020204" pitchFamily="34" charset="-122"/>
              </a:rPr>
              <a:t>实例方法：</a:t>
            </a:r>
            <a:r>
              <a:rPr lang="en-US" altLang="zh-CN" sz="3400" dirty="0" err="1" smtClean="0">
                <a:latin typeface="微软雅黑" panose="020B0503020204020204" pitchFamily="34" charset="-122"/>
                <a:ea typeface="微软雅黑" panose="020B0503020204020204" pitchFamily="34" charset="-122"/>
              </a:rPr>
              <a:t>vm.$watch</a:t>
            </a:r>
            <a:r>
              <a:rPr lang="zh-CN" altLang="en-US" sz="3400" dirty="0" smtClean="0">
                <a:latin typeface="微软雅黑" panose="020B0503020204020204" pitchFamily="34" charset="-122"/>
                <a:ea typeface="微软雅黑" panose="020B0503020204020204" pitchFamily="34" charset="-122"/>
              </a:rPr>
              <a:t>（</a:t>
            </a:r>
            <a:r>
              <a:rPr lang="en-US" altLang="zh-CN" sz="3400" dirty="0" err="1" smtClean="0">
                <a:latin typeface="微软雅黑" panose="020B0503020204020204" pitchFamily="34" charset="-122"/>
                <a:ea typeface="微软雅黑" panose="020B0503020204020204" pitchFamily="34" charset="-122"/>
              </a:rPr>
              <a:t>expOrFn</a:t>
            </a:r>
            <a:r>
              <a:rPr lang="zh-CN" altLang="en-US" sz="3400" dirty="0" smtClean="0">
                <a:latin typeface="微软雅黑" panose="020B0503020204020204" pitchFamily="34" charset="-122"/>
                <a:ea typeface="微软雅黑" panose="020B0503020204020204" pitchFamily="34" charset="-122"/>
              </a:rPr>
              <a:t>，</a:t>
            </a:r>
            <a:r>
              <a:rPr lang="en-US" altLang="zh-CN" sz="3400" dirty="0" smtClean="0">
                <a:latin typeface="微软雅黑" panose="020B0503020204020204" pitchFamily="34" charset="-122"/>
                <a:ea typeface="微软雅黑" panose="020B0503020204020204" pitchFamily="34" charset="-122"/>
              </a:rPr>
              <a:t>callback</a:t>
            </a:r>
            <a:r>
              <a:rPr lang="zh-CN" altLang="en-US" sz="3400" dirty="0" smtClean="0">
                <a:latin typeface="微软雅黑" panose="020B0503020204020204" pitchFamily="34" charset="-122"/>
                <a:ea typeface="微软雅黑" panose="020B0503020204020204" pitchFamily="34" charset="-122"/>
              </a:rPr>
              <a:t>，</a:t>
            </a:r>
            <a:r>
              <a:rPr lang="en-US" altLang="zh-CN" sz="3400" dirty="0" smtClean="0">
                <a:latin typeface="微软雅黑" panose="020B0503020204020204" pitchFamily="34" charset="-122"/>
                <a:ea typeface="微软雅黑" panose="020B0503020204020204" pitchFamily="34" charset="-122"/>
              </a:rPr>
              <a:t>[options]</a:t>
            </a:r>
            <a:r>
              <a:rPr lang="zh-CN" altLang="en-US" sz="3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1">
              <a:buNone/>
            </a:pPr>
            <a:endParaRPr lang="en-US" altLang="zh-CN" sz="2400" dirty="0" smtClean="0">
              <a:latin typeface="微软雅黑" panose="020B0503020204020204" pitchFamily="34" charset="-122"/>
              <a:ea typeface="微软雅黑" panose="020B0503020204020204" pitchFamily="34" charset="-122"/>
            </a:endParaRPr>
          </a:p>
          <a:p>
            <a:pPr lvl="1">
              <a:buNone/>
            </a:pPr>
            <a:r>
              <a:rPr lang="en-US" altLang="zh-CN" sz="2400" dirty="0" smtClean="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pPr>
              <a:buNone/>
            </a:pPr>
            <a:r>
              <a:rPr lang="en-US" altLang="zh-CN"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a:buNone/>
            </a:pPr>
            <a:endParaRPr lang="en-US" altLang="zh-CN" sz="2000" dirty="0" smtClean="0">
              <a:latin typeface="微软雅黑" panose="020B0503020204020204" pitchFamily="34" charset="-122"/>
              <a:ea typeface="微软雅黑" panose="020B0503020204020204" pitchFamily="34" charset="-122"/>
            </a:endParaRPr>
          </a:p>
          <a:p>
            <a:pPr>
              <a:buNone/>
            </a:pP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3280065"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Computed+watch</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484784"/>
            <a:ext cx="8229600" cy="4824536"/>
          </a:xfrm>
        </p:spPr>
        <p:txBody>
          <a:bodyPr>
            <a:noAutofit/>
          </a:bodyPr>
          <a:lstStyle/>
          <a:p>
            <a:r>
              <a:rPr lang="zh-CN" altLang="en-US" sz="2400" dirty="0" smtClean="0">
                <a:latin typeface="微软雅黑" panose="020B0503020204020204" pitchFamily="34" charset="-122"/>
                <a:ea typeface="微软雅黑" panose="020B0503020204020204" pitchFamily="34" charset="-122"/>
              </a:rPr>
              <a:t>全局注册</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局部注册</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400" dirty="0" err="1" smtClean="0">
                <a:latin typeface="微软雅黑" panose="020B0503020204020204" pitchFamily="34" charset="-122"/>
                <a:ea typeface="微软雅黑" panose="020B0503020204020204" pitchFamily="34" charset="-122"/>
              </a:rPr>
              <a:t>Vue.directive</a:t>
            </a:r>
            <a:r>
              <a:rPr lang="en-US" altLang="zh-CN" sz="2400" dirty="0" smtClean="0">
                <a:latin typeface="微软雅黑" panose="020B0503020204020204" pitchFamily="34" charset="-122"/>
                <a:ea typeface="微软雅黑" panose="020B0503020204020204" pitchFamily="34" charset="-122"/>
              </a:rPr>
              <a:t>(‘focus’, {</a:t>
            </a:r>
            <a:r>
              <a:rPr lang="zh-CN" altLang="en-US" sz="2400" dirty="0" smtClean="0">
                <a:latin typeface="微软雅黑" panose="020B0503020204020204" pitchFamily="34" charset="-122"/>
                <a:ea typeface="微软雅黑" panose="020B0503020204020204" pitchFamily="34" charset="-122"/>
              </a:rPr>
              <a:t>钩子函数</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400" dirty="0" smtClean="0">
                <a:latin typeface="微软雅黑" panose="020B0503020204020204" pitchFamily="34" charset="-122"/>
                <a:ea typeface="微软雅黑" panose="020B0503020204020204" pitchFamily="34" charset="-122"/>
              </a:rPr>
              <a:t>directives: { focus: {</a:t>
            </a:r>
            <a:r>
              <a:rPr lang="zh-CN" altLang="en-US" sz="2400" dirty="0" smtClean="0">
                <a:latin typeface="微软雅黑" panose="020B0503020204020204" pitchFamily="34" charset="-122"/>
                <a:ea typeface="微软雅黑" panose="020B0503020204020204" pitchFamily="34" charset="-122"/>
              </a:rPr>
              <a:t>钩子函数</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Directive</a:t>
            </a:r>
            <a:endParaRPr lang="en-US" altLang="zh-CN" sz="2400" dirty="0" smtClean="0">
              <a:latin typeface="微软雅黑" panose="020B0503020204020204" pitchFamily="34" charset="-122"/>
              <a:ea typeface="微软雅黑" panose="020B0503020204020204" pitchFamily="34" charset="-122"/>
            </a:endParaRPr>
          </a:p>
          <a:p>
            <a:pPr lvl="1">
              <a:buNone/>
            </a:pPr>
            <a:r>
              <a:rPr lang="zh-CN" altLang="en-US" sz="2400" dirty="0" smtClean="0">
                <a:latin typeface="微软雅黑" panose="020B0503020204020204" pitchFamily="34" charset="-122"/>
                <a:ea typeface="微软雅黑" panose="020B0503020204020204" pitchFamily="34" charset="-122"/>
              </a:rPr>
              <a:t>钩子函数</a:t>
            </a:r>
            <a:endParaRPr lang="en-US" altLang="zh-CN" sz="2400" dirty="0" smtClean="0">
              <a:latin typeface="微软雅黑" panose="020B0503020204020204" pitchFamily="34" charset="-122"/>
              <a:ea typeface="微软雅黑" panose="020B0503020204020204" pitchFamily="34" charset="-122"/>
            </a:endParaRPr>
          </a:p>
          <a:p>
            <a:pPr lvl="1">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bind;inserted;</a:t>
            </a:r>
            <a:r>
              <a:rPr lang="en-US" altLang="zh-CN" sz="2400" dirty="0" err="1" smtClean="0">
                <a:solidFill>
                  <a:srgbClr val="FF0000"/>
                </a:solidFill>
                <a:latin typeface="微软雅黑" panose="020B0503020204020204" pitchFamily="34" charset="-122"/>
                <a:ea typeface="微软雅黑" panose="020B0503020204020204" pitchFamily="34" charset="-122"/>
              </a:rPr>
              <a:t>update</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solidFill>
                  <a:srgbClr val="FF0000"/>
                </a:solidFill>
                <a:latin typeface="微软雅黑" panose="020B0503020204020204" pitchFamily="34" charset="-122"/>
                <a:ea typeface="微软雅黑" panose="020B0503020204020204" pitchFamily="34" charset="-122"/>
              </a:rPr>
              <a:t>componentUpdated</a:t>
            </a:r>
            <a:r>
              <a:rPr lang="en-US" altLang="zh-CN" sz="2400" dirty="0" err="1" smtClean="0">
                <a:latin typeface="微软雅黑" panose="020B0503020204020204" pitchFamily="34" charset="-122"/>
                <a:ea typeface="微软雅黑" panose="020B0503020204020204" pitchFamily="34" charset="-122"/>
              </a:rPr>
              <a:t>;unbind</a:t>
            </a:r>
            <a:endParaRPr lang="en-US" altLang="zh-CN" sz="2400" b="1" dirty="0" smtClean="0">
              <a:latin typeface="微软雅黑" panose="020B0503020204020204" pitchFamily="34" charset="-122"/>
              <a:ea typeface="微软雅黑" panose="020B0503020204020204" pitchFamily="34" charset="-122"/>
            </a:endParaRPr>
          </a:p>
          <a:p>
            <a:pPr lvl="1">
              <a:buNone/>
            </a:pPr>
            <a:r>
              <a:rPr lang="zh-CN" altLang="en-US" sz="2400" dirty="0" smtClean="0">
                <a:latin typeface="微软雅黑" panose="020B0503020204020204" pitchFamily="34" charset="-122"/>
                <a:ea typeface="微软雅黑" panose="020B0503020204020204" pitchFamily="34" charset="-122"/>
              </a:rPr>
              <a:t>钩子函数参数</a:t>
            </a:r>
            <a:endParaRPr lang="en-US" altLang="zh-CN" sz="2400" dirty="0" smtClean="0">
              <a:latin typeface="微软雅黑" panose="020B0503020204020204" pitchFamily="34" charset="-122"/>
              <a:ea typeface="微软雅黑" panose="020B0503020204020204" pitchFamily="34" charset="-122"/>
            </a:endParaRPr>
          </a:p>
          <a:p>
            <a:pPr lvl="1">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el;binding</a:t>
            </a:r>
            <a:r>
              <a:rPr lang="en-US" altLang="zh-CN" sz="2400" dirty="0" smtClean="0">
                <a:latin typeface="微软雅黑" panose="020B0503020204020204" pitchFamily="34" charset="-122"/>
                <a:ea typeface="微软雅黑" panose="020B0503020204020204" pitchFamily="34" charset="-122"/>
              </a:rPr>
              <a:t>(name</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value</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oldValue</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expression</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arg</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modifiers);</a:t>
            </a:r>
            <a:r>
              <a:rPr lang="en-US" altLang="zh-CN" sz="2400" dirty="0" err="1" smtClean="0">
                <a:latin typeface="微软雅黑" panose="020B0503020204020204" pitchFamily="34" charset="-122"/>
                <a:ea typeface="微软雅黑" panose="020B0503020204020204" pitchFamily="34" charset="-122"/>
              </a:rPr>
              <a:t>vnode;oldVnode</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钩子函数简写（</a:t>
            </a:r>
            <a:r>
              <a:rPr lang="en-US" altLang="zh-CN" sz="2400" dirty="0" err="1" smtClean="0">
                <a:latin typeface="微软雅黑" panose="020B0503020204020204" pitchFamily="34" charset="-122"/>
                <a:ea typeface="微软雅黑" panose="020B0503020204020204" pitchFamily="34" charset="-122"/>
              </a:rPr>
              <a:t>bind+update</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vl="1">
              <a:buNone/>
            </a:pPr>
            <a:r>
              <a:rPr lang="en-US" altLang="zh-CN" sz="3200" b="1" dirty="0" smtClean="0">
                <a:latin typeface="微软雅黑" panose="020B0503020204020204" pitchFamily="34" charset="-122"/>
                <a:ea typeface="微软雅黑" panose="020B0503020204020204" pitchFamily="34" charset="-122"/>
              </a:rPr>
              <a:t>	</a:t>
            </a:r>
            <a:endParaRPr lang="en-US" altLang="zh-CN" sz="3200" dirty="0" smtClean="0">
              <a:latin typeface="微软雅黑" panose="020B0503020204020204" pitchFamily="34" charset="-122"/>
              <a:ea typeface="微软雅黑" panose="020B0503020204020204" pitchFamily="34" charset="-122"/>
            </a:endParaRPr>
          </a:p>
          <a:p>
            <a:pPr lvl="1">
              <a:buNone/>
            </a:pPr>
            <a:endParaRPr lang="zh-CN" altLang="en-US" sz="3200" b="1" dirty="0" smtClean="0">
              <a:latin typeface="微软雅黑" panose="020B0503020204020204" pitchFamily="34" charset="-122"/>
              <a:ea typeface="微软雅黑" panose="020B0503020204020204" pitchFamily="34" charset="-122"/>
            </a:endParaRPr>
          </a:p>
          <a:p>
            <a:pPr lvl="1"/>
            <a:endParaRPr lang="zh-CN" altLang="en-US" sz="3200"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980029"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自定义指令</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5184576"/>
          </a:xfrm>
        </p:spPr>
        <p:txBody>
          <a:bodyPr/>
          <a:lstStyle/>
          <a:p>
            <a:r>
              <a:rPr lang="zh-CN" altLang="en-US" sz="2800" dirty="0" smtClean="0">
                <a:latin typeface="微软雅黑" panose="020B0503020204020204" pitchFamily="34" charset="-122"/>
                <a:ea typeface="微软雅黑" panose="020B0503020204020204" pitchFamily="34" charset="-122"/>
              </a:rPr>
              <a:t>管道符号：  </a:t>
            </a:r>
            <a:r>
              <a:rPr lang="en-US" altLang="zh-CN" sz="2800" dirty="0" smtClean="0">
                <a:solidFill>
                  <a:srgbClr val="FF0000"/>
                </a:solidFill>
                <a:latin typeface="微软雅黑" panose="020B0503020204020204" pitchFamily="34" charset="-122"/>
                <a:ea typeface="微软雅黑" panose="020B0503020204020204" pitchFamily="34" charset="-122"/>
              </a:rPr>
              <a:t>|</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a:buNone/>
            </a:pPr>
            <a:endParaRPr lang="en-US" altLang="zh-CN" sz="2800" dirty="0" smtClean="0">
              <a:solidFill>
                <a:srgbClr val="FF0000"/>
              </a:solidFill>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使用：</a:t>
            </a:r>
            <a:endParaRPr lang="en-US" altLang="zh-CN" sz="28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定义过滤器</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可以用在双花括号插值和 </a:t>
            </a:r>
            <a:r>
              <a:rPr lang="en-US" altLang="zh-CN" sz="2000" dirty="0" smtClean="0">
                <a:latin typeface="微软雅黑" panose="020B0503020204020204" pitchFamily="34" charset="-122"/>
                <a:ea typeface="微软雅黑" panose="020B0503020204020204" pitchFamily="34" charset="-122"/>
              </a:rPr>
              <a:t>v-bind </a:t>
            </a:r>
            <a:r>
              <a:rPr lang="zh-CN" altLang="en-US" sz="2000" dirty="0" smtClean="0">
                <a:latin typeface="微软雅黑" panose="020B0503020204020204" pitchFamily="34" charset="-122"/>
                <a:ea typeface="微软雅黑" panose="020B0503020204020204" pitchFamily="34" charset="-122"/>
              </a:rPr>
              <a:t>表达式</a:t>
            </a:r>
            <a:r>
              <a:rPr lang="en-US" altLang="zh-CN" sz="2000" dirty="0" smtClean="0">
                <a:latin typeface="微软雅黑" panose="020B0503020204020204" pitchFamily="34" charset="-122"/>
                <a:ea typeface="微软雅黑" panose="020B0503020204020204" pitchFamily="34" charset="-122"/>
              </a:rPr>
              <a:t>e</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串联使用：</a:t>
            </a:r>
            <a:r>
              <a:rPr lang="en-US" altLang="zh-CN" sz="2000" dirty="0" smtClean="0">
                <a:latin typeface="微软雅黑" panose="020B0503020204020204" pitchFamily="34" charset="-122"/>
                <a:ea typeface="微软雅黑" panose="020B0503020204020204" pitchFamily="34" charset="-122"/>
              </a:rPr>
              <a:t>data | </a:t>
            </a:r>
            <a:r>
              <a:rPr lang="en-US" altLang="zh-CN" sz="2000" dirty="0" err="1" smtClean="0">
                <a:latin typeface="微软雅黑" panose="020B0503020204020204" pitchFamily="34" charset="-122"/>
                <a:ea typeface="微软雅黑" panose="020B0503020204020204" pitchFamily="34" charset="-122"/>
              </a:rPr>
              <a:t>filterA</a:t>
            </a:r>
            <a:r>
              <a:rPr lang="en-US" altLang="zh-CN" sz="2000" dirty="0" smtClean="0">
                <a:latin typeface="微软雅黑" panose="020B0503020204020204" pitchFamily="34" charset="-122"/>
                <a:ea typeface="微软雅黑" panose="020B0503020204020204" pitchFamily="34" charset="-122"/>
              </a:rPr>
              <a:t> | </a:t>
            </a:r>
            <a:r>
              <a:rPr lang="en-US" altLang="zh-CN" sz="2000" dirty="0" err="1" smtClean="0">
                <a:latin typeface="微软雅黑" panose="020B0503020204020204" pitchFamily="34" charset="-122"/>
                <a:ea typeface="微软雅黑" panose="020B0503020204020204" pitchFamily="34" charset="-122"/>
              </a:rPr>
              <a:t>filterB</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过滤器参数：</a:t>
            </a:r>
            <a:r>
              <a:rPr lang="en-US" altLang="zh-CN" sz="2000" dirty="0" smtClean="0">
                <a:latin typeface="微软雅黑" panose="020B0503020204020204" pitchFamily="34" charset="-122"/>
                <a:ea typeface="微软雅黑" panose="020B0503020204020204" pitchFamily="34" charset="-122"/>
              </a:rPr>
              <a:t> data | </a:t>
            </a:r>
            <a:r>
              <a:rPr lang="en-US" altLang="zh-CN" sz="2000" dirty="0" err="1" smtClean="0">
                <a:latin typeface="微软雅黑" panose="020B0503020204020204" pitchFamily="34" charset="-122"/>
                <a:ea typeface="微软雅黑" panose="020B0503020204020204" pitchFamily="34" charset="-122"/>
              </a:rPr>
              <a:t>filterA</a:t>
            </a:r>
            <a:r>
              <a:rPr lang="en-US" altLang="zh-CN" sz="2000" dirty="0" smtClean="0">
                <a:latin typeface="微软雅黑" panose="020B0503020204020204" pitchFamily="34" charset="-122"/>
                <a:ea typeface="微软雅黑" panose="020B0503020204020204" pitchFamily="34" charset="-122"/>
              </a:rPr>
              <a:t> (arg1,arg2)</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r>
              <a:rPr lang="zh-CN" altLang="en-US" sz="2800" dirty="0" smtClean="0">
                <a:solidFill>
                  <a:srgbClr val="FF0000"/>
                </a:solidFill>
                <a:latin typeface="微软雅黑" panose="020B0503020204020204" pitchFamily="34" charset="-122"/>
                <a:ea typeface="微软雅黑" panose="020B0503020204020204" pitchFamily="34" charset="-122"/>
              </a:rPr>
              <a:t>内置过滤器  (仅限</a:t>
            </a:r>
            <a:r>
              <a:rPr lang="en-US" altLang="zh-CN" sz="2800" dirty="0" smtClean="0">
                <a:solidFill>
                  <a:srgbClr val="FF0000"/>
                </a:solidFill>
                <a:latin typeface="微软雅黑" panose="020B0503020204020204" pitchFamily="34" charset="-122"/>
                <a:ea typeface="微软雅黑" panose="020B0503020204020204" pitchFamily="34" charset="-122"/>
              </a:rPr>
              <a:t>vue1.X</a:t>
            </a:r>
            <a:r>
              <a:rPr lang="zh-CN" altLang="en-US" sz="2800" dirty="0" smtClean="0">
                <a:solidFill>
                  <a:srgbClr val="FF0000"/>
                </a:solidFill>
                <a:latin typeface="微软雅黑" panose="020B0503020204020204" pitchFamily="34" charset="-122"/>
                <a:ea typeface="微软雅黑" panose="020B0503020204020204" pitchFamily="34" charset="-122"/>
              </a:rPr>
              <a:t>版本</a:t>
            </a:r>
            <a:r>
              <a:rPr lang="en-US" altLang="zh-CN" sz="2800" dirty="0" smtClean="0">
                <a:solidFill>
                  <a:srgbClr val="FF0000"/>
                </a:solidFill>
                <a:latin typeface="微软雅黑" panose="020B0503020204020204" pitchFamily="34" charset="-122"/>
                <a:ea typeface="微软雅黑" panose="020B0503020204020204" pitchFamily="34" charset="-122"/>
              </a:rPr>
              <a:t>)</a:t>
            </a:r>
            <a:endParaRPr lang="en-US" altLang="zh-CN" sz="2800" dirty="0" smtClean="0">
              <a:solidFill>
                <a:srgbClr val="FF0000"/>
              </a:solidFill>
              <a:latin typeface="微软雅黑" panose="020B0503020204020204" pitchFamily="34" charset="-122"/>
              <a:ea typeface="微软雅黑" panose="020B0503020204020204" pitchFamily="34" charset="-122"/>
            </a:endParaRPr>
          </a:p>
          <a:p>
            <a:pPr lvl="1"/>
            <a:r>
              <a:rPr lang="en-US" altLang="zh-CN" sz="1800" dirty="0" smtClean="0">
                <a:latin typeface="微软雅黑" panose="020B0503020204020204" pitchFamily="34" charset="-122"/>
                <a:ea typeface="微软雅黑" panose="020B0503020204020204" pitchFamily="34" charset="-122"/>
              </a:rPr>
              <a:t>Capitalize</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uppercase</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lowercase</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currency</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pluralize</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debounce</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limitBy</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filterBy</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orderBy</a:t>
            </a:r>
            <a:endParaRPr lang="en-US" altLang="zh-CN" sz="1800" dirty="0" smtClean="0">
              <a:latin typeface="微软雅黑" panose="020B0503020204020204" pitchFamily="34" charset="-122"/>
              <a:ea typeface="微软雅黑" panose="020B0503020204020204" pitchFamily="34" charset="-122"/>
            </a:endParaRPr>
          </a:p>
          <a:p>
            <a:pPr lvl="1">
              <a:buNone/>
            </a:pPr>
            <a:endParaRPr lang="en-US" altLang="zh-CN" sz="2400"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973600" cy="523220"/>
          </a:xfrm>
          <a:prstGeom prst="rect">
            <a:avLst/>
          </a:prstGeom>
          <a:noFill/>
          <a:ln w="9525">
            <a:noFill/>
            <a:miter lim="800000"/>
          </a:ln>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filter</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784976" cy="5544616"/>
          </a:xfrm>
        </p:spPr>
        <p:txBody>
          <a:bodyPr>
            <a:noAutofit/>
          </a:bodyPr>
          <a:lstStyle/>
          <a:p>
            <a:r>
              <a:rPr lang="en-US" altLang="zh-CN" sz="1400" b="1" dirty="0" err="1" smtClean="0">
                <a:latin typeface="微软雅黑" panose="020B0503020204020204" pitchFamily="34" charset="-122"/>
                <a:ea typeface="微软雅黑" panose="020B0503020204020204" pitchFamily="34" charset="-122"/>
              </a:rPr>
              <a:t>beforeCreate</a:t>
            </a:r>
            <a:endParaRPr lang="en-US" altLang="zh-CN" sz="1400" b="1" dirty="0" smtClean="0">
              <a:latin typeface="微软雅黑" panose="020B0503020204020204" pitchFamily="34" charset="-122"/>
              <a:ea typeface="微软雅黑" panose="020B0503020204020204" pitchFamily="34" charset="-122"/>
            </a:endParaRPr>
          </a:p>
          <a:p>
            <a:pPr>
              <a:buNone/>
            </a:pPr>
            <a:r>
              <a:rPr lang="en-US" altLang="zh-CN" sz="1400" b="1"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数据还没有监听，没有绑定到</a:t>
            </a:r>
            <a:r>
              <a:rPr lang="en-US" altLang="zh-CN" sz="1400" dirty="0" err="1" smtClean="0">
                <a:latin typeface="微软雅黑" panose="020B0503020204020204" pitchFamily="34" charset="-122"/>
                <a:ea typeface="微软雅黑" panose="020B0503020204020204" pitchFamily="34" charset="-122"/>
              </a:rPr>
              <a:t>vue</a:t>
            </a:r>
            <a:r>
              <a:rPr lang="zh-CN" altLang="en-US" sz="1400" dirty="0" smtClean="0">
                <a:latin typeface="微软雅黑" panose="020B0503020204020204" pitchFamily="34" charset="-122"/>
                <a:ea typeface="微软雅黑" panose="020B0503020204020204" pitchFamily="34" charset="-122"/>
              </a:rPr>
              <a:t>对象实例，同时也没有挂载对象</a:t>
            </a:r>
            <a:endParaRPr lang="en-US" altLang="zh-CN" sz="1400"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created</a:t>
            </a:r>
            <a:endParaRPr lang="en-US" altLang="zh-CN" sz="1400" b="1" dirty="0" smtClean="0">
              <a:latin typeface="微软雅黑" panose="020B0503020204020204" pitchFamily="34" charset="-122"/>
              <a:ea typeface="微软雅黑" panose="020B0503020204020204" pitchFamily="34" charset="-122"/>
            </a:endParaRPr>
          </a:p>
          <a:p>
            <a:pPr>
              <a:buNone/>
            </a:pP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数据已经绑定到了对象实例，但是还没有挂载对象</a:t>
            </a:r>
            <a:endParaRPr lang="en-US" altLang="zh-CN" sz="1400" dirty="0" smtClean="0">
              <a:latin typeface="微软雅黑" panose="020B0503020204020204" pitchFamily="34" charset="-122"/>
              <a:ea typeface="微软雅黑" panose="020B0503020204020204" pitchFamily="34" charset="-122"/>
            </a:endParaRPr>
          </a:p>
          <a:p>
            <a:r>
              <a:rPr lang="en-US" altLang="zh-CN" sz="1400" b="1" dirty="0" err="1" smtClean="0">
                <a:latin typeface="微软雅黑" panose="020B0503020204020204" pitchFamily="34" charset="-122"/>
                <a:ea typeface="微软雅黑" panose="020B0503020204020204" pitchFamily="34" charset="-122"/>
              </a:rPr>
              <a:t>beforeMount</a:t>
            </a:r>
            <a:endParaRPr lang="en-US" altLang="zh-CN" sz="1400" b="1" dirty="0" smtClean="0">
              <a:latin typeface="微软雅黑" panose="020B0503020204020204" pitchFamily="34" charset="-122"/>
              <a:ea typeface="微软雅黑" panose="020B0503020204020204" pitchFamily="34" charset="-122"/>
            </a:endParaRPr>
          </a:p>
          <a:p>
            <a:pPr>
              <a:buNone/>
            </a:pP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模板已经编译好了，根据数据和模板已经生成了对应的元素对象，将数据对象关联到了对象的 </a:t>
            </a:r>
            <a:r>
              <a:rPr lang="en-US" altLang="zh-CN" sz="1400" dirty="0" smtClean="0">
                <a:latin typeface="微软雅黑" panose="020B0503020204020204" pitchFamily="34" charset="-122"/>
                <a:ea typeface="微软雅黑" panose="020B0503020204020204" pitchFamily="34" charset="-122"/>
              </a:rPr>
              <a:t>$el</a:t>
            </a:r>
            <a:r>
              <a:rPr lang="zh-CN" altLang="en-US" sz="1400" dirty="0" smtClean="0">
                <a:latin typeface="微软雅黑" panose="020B0503020204020204" pitchFamily="34" charset="-122"/>
                <a:ea typeface="微软雅黑" panose="020B0503020204020204" pitchFamily="34" charset="-122"/>
              </a:rPr>
              <a:t>属性，</a:t>
            </a:r>
            <a:r>
              <a:rPr lang="en-US" altLang="zh-CN" sz="1400" dirty="0" smtClean="0">
                <a:latin typeface="微软雅黑" panose="020B0503020204020204" pitchFamily="34" charset="-122"/>
                <a:ea typeface="微软雅黑" panose="020B0503020204020204" pitchFamily="34" charset="-122"/>
              </a:rPr>
              <a:t>$el</a:t>
            </a:r>
            <a:r>
              <a:rPr lang="zh-CN" altLang="en-US" sz="1400" dirty="0" smtClean="0">
                <a:latin typeface="微软雅黑" panose="020B0503020204020204" pitchFamily="34" charset="-122"/>
                <a:ea typeface="微软雅黑" panose="020B0503020204020204" pitchFamily="34" charset="-122"/>
              </a:rPr>
              <a:t>属性是一个</a:t>
            </a:r>
            <a:r>
              <a:rPr lang="en-US" altLang="zh-CN" sz="1400" dirty="0" err="1" smtClean="0">
                <a:latin typeface="微软雅黑" panose="020B0503020204020204" pitchFamily="34" charset="-122"/>
                <a:ea typeface="微软雅黑" panose="020B0503020204020204" pitchFamily="34" charset="-122"/>
              </a:rPr>
              <a:t>HTMLElement</a:t>
            </a:r>
            <a:r>
              <a:rPr lang="zh-CN" altLang="en-US" sz="1400" dirty="0" smtClean="0">
                <a:latin typeface="微软雅黑" panose="020B0503020204020204" pitchFamily="34" charset="-122"/>
                <a:ea typeface="微软雅黑" panose="020B0503020204020204" pitchFamily="34" charset="-122"/>
              </a:rPr>
              <a:t>对象，也就是这个阶段，</a:t>
            </a:r>
            <a:r>
              <a:rPr lang="en-US" altLang="zh-CN" sz="1400" dirty="0" err="1" smtClean="0">
                <a:latin typeface="微软雅黑" panose="020B0503020204020204" pitchFamily="34" charset="-122"/>
                <a:ea typeface="微软雅黑" panose="020B0503020204020204" pitchFamily="34" charset="-122"/>
              </a:rPr>
              <a:t>vue</a:t>
            </a:r>
            <a:r>
              <a:rPr lang="zh-CN" altLang="en-US" sz="1400" dirty="0" smtClean="0">
                <a:latin typeface="微软雅黑" panose="020B0503020204020204" pitchFamily="34" charset="-122"/>
                <a:ea typeface="微软雅黑" panose="020B0503020204020204" pitchFamily="34" charset="-122"/>
              </a:rPr>
              <a:t>实例通过原生的</a:t>
            </a:r>
            <a:r>
              <a:rPr lang="en-US" altLang="zh-CN" sz="1400" dirty="0" err="1" smtClean="0">
                <a:latin typeface="微软雅黑" panose="020B0503020204020204" pitchFamily="34" charset="-122"/>
                <a:ea typeface="微软雅黑" panose="020B0503020204020204" pitchFamily="34" charset="-122"/>
              </a:rPr>
              <a:t>createElement</a:t>
            </a:r>
            <a:r>
              <a:rPr lang="zh-CN" altLang="en-US" sz="1400" dirty="0" smtClean="0">
                <a:latin typeface="微软雅黑" panose="020B0503020204020204" pitchFamily="34" charset="-122"/>
                <a:ea typeface="微软雅黑" panose="020B0503020204020204" pitchFamily="34" charset="-122"/>
              </a:rPr>
              <a:t>等方法来创建这个</a:t>
            </a:r>
            <a:r>
              <a:rPr lang="en-US" altLang="zh-CN" sz="1400" dirty="0" smtClean="0">
                <a:latin typeface="微软雅黑" panose="020B0503020204020204" pitchFamily="34" charset="-122"/>
                <a:ea typeface="微软雅黑" panose="020B0503020204020204" pitchFamily="34" charset="-122"/>
              </a:rPr>
              <a:t>html</a:t>
            </a:r>
            <a:r>
              <a:rPr lang="zh-CN" altLang="en-US" sz="1400" dirty="0" smtClean="0">
                <a:latin typeface="微软雅黑" panose="020B0503020204020204" pitchFamily="34" charset="-122"/>
                <a:ea typeface="微软雅黑" panose="020B0503020204020204" pitchFamily="34" charset="-122"/>
              </a:rPr>
              <a:t>片段，准备注入到我们</a:t>
            </a:r>
            <a:r>
              <a:rPr lang="en-US" altLang="zh-CN" sz="1400" dirty="0" err="1" smtClean="0">
                <a:latin typeface="微软雅黑" panose="020B0503020204020204" pitchFamily="34" charset="-122"/>
                <a:ea typeface="微软雅黑" panose="020B0503020204020204" pitchFamily="34" charset="-122"/>
              </a:rPr>
              <a:t>vue</a:t>
            </a:r>
            <a:r>
              <a:rPr lang="zh-CN" altLang="en-US" sz="1400" dirty="0" smtClean="0">
                <a:latin typeface="微软雅黑" panose="020B0503020204020204" pitchFamily="34" charset="-122"/>
                <a:ea typeface="微软雅黑" panose="020B0503020204020204" pitchFamily="34" charset="-122"/>
              </a:rPr>
              <a:t>实例指明的</a:t>
            </a:r>
            <a:r>
              <a:rPr lang="en-US" altLang="zh-CN" sz="1400" dirty="0" smtClean="0">
                <a:latin typeface="微软雅黑" panose="020B0503020204020204" pitchFamily="34" charset="-122"/>
                <a:ea typeface="微软雅黑" panose="020B0503020204020204" pitchFamily="34" charset="-122"/>
              </a:rPr>
              <a:t>el</a:t>
            </a:r>
            <a:r>
              <a:rPr lang="zh-CN" altLang="en-US" sz="1400" dirty="0" smtClean="0">
                <a:latin typeface="微软雅黑" panose="020B0503020204020204" pitchFamily="34" charset="-122"/>
                <a:ea typeface="微软雅黑" panose="020B0503020204020204" pitchFamily="34" charset="-122"/>
              </a:rPr>
              <a:t>属性所对应的挂载点</a:t>
            </a:r>
            <a:endParaRPr lang="en-US" altLang="zh-CN" sz="1400"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Mounted</a:t>
            </a:r>
            <a:endParaRPr lang="en-US" altLang="zh-CN" sz="1400" b="1" dirty="0" smtClean="0">
              <a:latin typeface="微软雅黑" panose="020B0503020204020204" pitchFamily="34" charset="-122"/>
              <a:ea typeface="微软雅黑" panose="020B0503020204020204" pitchFamily="34" charset="-122"/>
            </a:endParaRPr>
          </a:p>
          <a:p>
            <a:pPr>
              <a:buNone/>
            </a:pPr>
            <a:r>
              <a:rPr lang="en-US" altLang="zh-CN" sz="1400" b="1"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将</a:t>
            </a:r>
            <a:r>
              <a:rPr lang="en-US" altLang="zh-CN" sz="1400" dirty="0" smtClean="0">
                <a:latin typeface="微软雅黑" panose="020B0503020204020204" pitchFamily="34" charset="-122"/>
                <a:ea typeface="微软雅黑" panose="020B0503020204020204" pitchFamily="34" charset="-122"/>
              </a:rPr>
              <a:t>$el</a:t>
            </a:r>
            <a:r>
              <a:rPr lang="zh-CN" altLang="en-US" sz="1400" dirty="0" smtClean="0">
                <a:latin typeface="微软雅黑" panose="020B0503020204020204" pitchFamily="34" charset="-122"/>
                <a:ea typeface="微软雅黑" panose="020B0503020204020204" pitchFamily="34" charset="-122"/>
              </a:rPr>
              <a:t>的内容挂载到了</a:t>
            </a:r>
            <a:r>
              <a:rPr lang="en-US" altLang="zh-CN" sz="1400" dirty="0" smtClean="0">
                <a:latin typeface="微软雅黑" panose="020B0503020204020204" pitchFamily="34" charset="-122"/>
                <a:ea typeface="微软雅黑" panose="020B0503020204020204" pitchFamily="34" charset="-122"/>
              </a:rPr>
              <a:t>el</a:t>
            </a:r>
            <a:r>
              <a:rPr lang="zh-CN" altLang="en-US" sz="1400" dirty="0" smtClean="0">
                <a:latin typeface="微软雅黑" panose="020B0503020204020204" pitchFamily="34" charset="-122"/>
                <a:ea typeface="微软雅黑" panose="020B0503020204020204" pitchFamily="34" charset="-122"/>
              </a:rPr>
              <a:t>，相当于我们在</a:t>
            </a:r>
            <a:r>
              <a:rPr lang="en-US" altLang="zh-CN" sz="1400" dirty="0" err="1" smtClean="0">
                <a:latin typeface="微软雅黑" panose="020B0503020204020204" pitchFamily="34" charset="-122"/>
                <a:ea typeface="微软雅黑" panose="020B0503020204020204" pitchFamily="34" charset="-122"/>
              </a:rPr>
              <a:t>jquery</a:t>
            </a:r>
            <a:r>
              <a:rPr lang="zh-CN" altLang="en-US" sz="1400" dirty="0" smtClean="0">
                <a:latin typeface="微软雅黑" panose="020B0503020204020204" pitchFamily="34" charset="-122"/>
                <a:ea typeface="微软雅黑" panose="020B0503020204020204" pitchFamily="34" charset="-122"/>
              </a:rPr>
              <a:t>执行了</a:t>
            </a:r>
            <a:r>
              <a:rPr lang="en-US" altLang="zh-CN" sz="1400" dirty="0" smtClean="0">
                <a:latin typeface="微软雅黑" panose="020B0503020204020204" pitchFamily="34" charset="-122"/>
                <a:ea typeface="微软雅黑" panose="020B0503020204020204" pitchFamily="34" charset="-122"/>
              </a:rPr>
              <a:t>$(el).html($el),</a:t>
            </a:r>
            <a:r>
              <a:rPr lang="zh-CN" altLang="en-US" sz="1400" dirty="0" smtClean="0">
                <a:latin typeface="微软雅黑" panose="020B0503020204020204" pitchFamily="34" charset="-122"/>
                <a:ea typeface="微软雅黑" panose="020B0503020204020204" pitchFamily="34" charset="-122"/>
              </a:rPr>
              <a:t>生成页面上真正的</a:t>
            </a:r>
            <a:r>
              <a:rPr lang="en-US" altLang="zh-CN" sz="1400" dirty="0" err="1" smtClean="0">
                <a:latin typeface="微软雅黑" panose="020B0503020204020204" pitchFamily="34" charset="-122"/>
                <a:ea typeface="微软雅黑" panose="020B0503020204020204" pitchFamily="34" charset="-122"/>
              </a:rPr>
              <a:t>dom</a:t>
            </a:r>
            <a:r>
              <a:rPr lang="zh-CN" altLang="en-US" sz="1400" dirty="0" smtClean="0">
                <a:latin typeface="微软雅黑" panose="020B0503020204020204" pitchFamily="34" charset="-122"/>
                <a:ea typeface="微软雅黑" panose="020B0503020204020204" pitchFamily="34" charset="-122"/>
              </a:rPr>
              <a:t>，上面我们就会发现</a:t>
            </a:r>
            <a:r>
              <a:rPr lang="en-US" altLang="zh-CN" sz="1400" dirty="0" err="1" smtClean="0">
                <a:latin typeface="微软雅黑" panose="020B0503020204020204" pitchFamily="34" charset="-122"/>
                <a:ea typeface="微软雅黑" panose="020B0503020204020204" pitchFamily="34" charset="-122"/>
              </a:rPr>
              <a:t>dom</a:t>
            </a:r>
            <a:r>
              <a:rPr lang="zh-CN" altLang="en-US" sz="1400" dirty="0" smtClean="0">
                <a:latin typeface="微软雅黑" panose="020B0503020204020204" pitchFamily="34" charset="-122"/>
                <a:ea typeface="微软雅黑" panose="020B0503020204020204" pitchFamily="34" charset="-122"/>
              </a:rPr>
              <a:t>的元素和我们</a:t>
            </a:r>
            <a:r>
              <a:rPr lang="en-US" altLang="zh-CN" sz="1400" dirty="0" smtClean="0">
                <a:latin typeface="微软雅黑" panose="020B0503020204020204" pitchFamily="34" charset="-122"/>
                <a:ea typeface="微软雅黑" panose="020B0503020204020204" pitchFamily="34" charset="-122"/>
              </a:rPr>
              <a:t>$el</a:t>
            </a:r>
            <a:r>
              <a:rPr lang="zh-CN" altLang="en-US" sz="1400" dirty="0" smtClean="0">
                <a:latin typeface="微软雅黑" panose="020B0503020204020204" pitchFamily="34" charset="-122"/>
                <a:ea typeface="微软雅黑" panose="020B0503020204020204" pitchFamily="34" charset="-122"/>
              </a:rPr>
              <a:t>的元素是一致的。在此之后，我们能够用方法来获取到</a:t>
            </a:r>
            <a:r>
              <a:rPr lang="en-US" altLang="zh-CN" sz="1400" dirty="0" smtClean="0">
                <a:latin typeface="微软雅黑" panose="020B0503020204020204" pitchFamily="34" charset="-122"/>
                <a:ea typeface="微软雅黑" panose="020B0503020204020204" pitchFamily="34" charset="-122"/>
              </a:rPr>
              <a:t>el</a:t>
            </a:r>
            <a:r>
              <a:rPr lang="zh-CN" altLang="en-US" sz="1400" dirty="0" smtClean="0">
                <a:latin typeface="微软雅黑" panose="020B0503020204020204" pitchFamily="34" charset="-122"/>
                <a:ea typeface="微软雅黑" panose="020B0503020204020204" pitchFamily="34" charset="-122"/>
              </a:rPr>
              <a:t>元素下的</a:t>
            </a:r>
            <a:r>
              <a:rPr lang="en-US" altLang="zh-CN" sz="1400" dirty="0" err="1" smtClean="0">
                <a:latin typeface="微软雅黑" panose="020B0503020204020204" pitchFamily="34" charset="-122"/>
                <a:ea typeface="微软雅黑" panose="020B0503020204020204" pitchFamily="34" charset="-122"/>
              </a:rPr>
              <a:t>dom</a:t>
            </a:r>
            <a:r>
              <a:rPr lang="zh-CN" altLang="en-US" sz="1400" dirty="0" smtClean="0">
                <a:latin typeface="微软雅黑" panose="020B0503020204020204" pitchFamily="34" charset="-122"/>
                <a:ea typeface="微软雅黑" panose="020B0503020204020204" pitchFamily="34" charset="-122"/>
              </a:rPr>
              <a:t>对象，并进 行各种操作</a:t>
            </a:r>
            <a:endParaRPr lang="en-US" altLang="zh-CN" sz="1400" dirty="0" smtClean="0">
              <a:latin typeface="微软雅黑" panose="020B0503020204020204" pitchFamily="34" charset="-122"/>
              <a:ea typeface="微软雅黑" panose="020B0503020204020204" pitchFamily="34" charset="-122"/>
            </a:endParaRPr>
          </a:p>
          <a:p>
            <a:r>
              <a:rPr lang="en-US" altLang="zh-CN" sz="1400" b="1" dirty="0" err="1" smtClean="0">
                <a:latin typeface="微软雅黑" panose="020B0503020204020204" pitchFamily="34" charset="-122"/>
                <a:ea typeface="微软雅黑" panose="020B0503020204020204" pitchFamily="34" charset="-122"/>
              </a:rPr>
              <a:t>beforeUpdate</a:t>
            </a:r>
            <a:endParaRPr lang="en-US" altLang="zh-CN" sz="1400" b="1" dirty="0" smtClean="0">
              <a:latin typeface="微软雅黑" panose="020B0503020204020204" pitchFamily="34" charset="-122"/>
              <a:ea typeface="微软雅黑" panose="020B0503020204020204" pitchFamily="34" charset="-122"/>
            </a:endParaRPr>
          </a:p>
          <a:p>
            <a:pPr>
              <a:buNone/>
            </a:pP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数据更新到</a:t>
            </a:r>
            <a:r>
              <a:rPr lang="en-US" altLang="zh-CN" sz="1400" dirty="0" err="1" smtClean="0">
                <a:latin typeface="微软雅黑" panose="020B0503020204020204" pitchFamily="34" charset="-122"/>
                <a:ea typeface="微软雅黑" panose="020B0503020204020204" pitchFamily="34" charset="-122"/>
              </a:rPr>
              <a:t>dom</a:t>
            </a:r>
            <a:r>
              <a:rPr lang="zh-CN" altLang="en-US" sz="1400" dirty="0" smtClean="0">
                <a:latin typeface="微软雅黑" panose="020B0503020204020204" pitchFamily="34" charset="-122"/>
                <a:ea typeface="微软雅黑" panose="020B0503020204020204" pitchFamily="34" charset="-122"/>
              </a:rPr>
              <a:t>之前，我们可以看到</a:t>
            </a:r>
            <a:r>
              <a:rPr lang="en-US" altLang="zh-CN" sz="1400" dirty="0" smtClean="0">
                <a:latin typeface="微软雅黑" panose="020B0503020204020204" pitchFamily="34" charset="-122"/>
                <a:ea typeface="微软雅黑" panose="020B0503020204020204" pitchFamily="34" charset="-122"/>
              </a:rPr>
              <a:t>$el</a:t>
            </a:r>
            <a:r>
              <a:rPr lang="zh-CN" altLang="en-US" sz="1400" dirty="0" smtClean="0">
                <a:latin typeface="微软雅黑" panose="020B0503020204020204" pitchFamily="34" charset="-122"/>
                <a:ea typeface="微软雅黑" panose="020B0503020204020204" pitchFamily="34" charset="-122"/>
              </a:rPr>
              <a:t>对象已经修改，但是我们页面上</a:t>
            </a:r>
            <a:r>
              <a:rPr lang="en-US" altLang="zh-CN" sz="1400" dirty="0" err="1" smtClean="0">
                <a:latin typeface="微软雅黑" panose="020B0503020204020204" pitchFamily="34" charset="-122"/>
                <a:ea typeface="微软雅黑" panose="020B0503020204020204" pitchFamily="34" charset="-122"/>
              </a:rPr>
              <a:t>dom</a:t>
            </a:r>
            <a:r>
              <a:rPr lang="zh-CN" altLang="en-US" sz="1400" dirty="0" smtClean="0">
                <a:latin typeface="微软雅黑" panose="020B0503020204020204" pitchFamily="34" charset="-122"/>
                <a:ea typeface="微软雅黑" panose="020B0503020204020204" pitchFamily="34" charset="-122"/>
              </a:rPr>
              <a:t>的数据还没有发生改变</a:t>
            </a:r>
            <a:endParaRPr lang="en-US" altLang="zh-CN" sz="1400"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Updated</a:t>
            </a:r>
            <a:endParaRPr lang="en-US" altLang="zh-CN" sz="1400" b="1" dirty="0" smtClean="0">
              <a:latin typeface="微软雅黑" panose="020B0503020204020204" pitchFamily="34" charset="-122"/>
              <a:ea typeface="微软雅黑" panose="020B0503020204020204" pitchFamily="34" charset="-122"/>
            </a:endParaRPr>
          </a:p>
          <a:p>
            <a:pPr>
              <a:buNone/>
            </a:pPr>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latin typeface="微软雅黑" panose="020B0503020204020204" pitchFamily="34" charset="-122"/>
                <a:ea typeface="微软雅黑" panose="020B0503020204020204" pitchFamily="34" charset="-122"/>
              </a:rPr>
              <a:t>dom</a:t>
            </a:r>
            <a:r>
              <a:rPr lang="zh-CN" altLang="en-US" sz="1400" dirty="0" smtClean="0">
                <a:latin typeface="微软雅黑" panose="020B0503020204020204" pitchFamily="34" charset="-122"/>
                <a:ea typeface="微软雅黑" panose="020B0503020204020204" pitchFamily="34" charset="-122"/>
              </a:rPr>
              <a:t>结构会通过虚拟</a:t>
            </a:r>
            <a:r>
              <a:rPr lang="en-US" altLang="zh-CN" sz="1400" dirty="0" err="1" smtClean="0">
                <a:latin typeface="微软雅黑" panose="020B0503020204020204" pitchFamily="34" charset="-122"/>
                <a:ea typeface="微软雅黑" panose="020B0503020204020204" pitchFamily="34" charset="-122"/>
              </a:rPr>
              <a:t>dom</a:t>
            </a:r>
            <a:r>
              <a:rPr lang="zh-CN" altLang="en-US" sz="1400" dirty="0" smtClean="0">
                <a:latin typeface="微软雅黑" panose="020B0503020204020204" pitchFamily="34" charset="-122"/>
                <a:ea typeface="微软雅黑" panose="020B0503020204020204" pitchFamily="34" charset="-122"/>
              </a:rPr>
              <a:t>的原则，找到需要更新页面</a:t>
            </a:r>
            <a:r>
              <a:rPr lang="en-US" altLang="zh-CN" sz="1400" dirty="0" err="1" smtClean="0">
                <a:latin typeface="微软雅黑" panose="020B0503020204020204" pitchFamily="34" charset="-122"/>
                <a:ea typeface="微软雅黑" panose="020B0503020204020204" pitchFamily="34" charset="-122"/>
              </a:rPr>
              <a:t>dom</a:t>
            </a:r>
            <a:r>
              <a:rPr lang="zh-CN" altLang="en-US" sz="1400" dirty="0" smtClean="0">
                <a:latin typeface="微软雅黑" panose="020B0503020204020204" pitchFamily="34" charset="-122"/>
                <a:ea typeface="微软雅黑" panose="020B0503020204020204" pitchFamily="34" charset="-122"/>
              </a:rPr>
              <a:t>结构的最小路径，将改变更新到</a:t>
            </a:r>
            <a:r>
              <a:rPr lang="en-US" altLang="zh-CN" sz="1400" dirty="0" err="1" smtClean="0">
                <a:latin typeface="微软雅黑" panose="020B0503020204020204" pitchFamily="34" charset="-122"/>
                <a:ea typeface="微软雅黑" panose="020B0503020204020204" pitchFamily="34" charset="-122"/>
              </a:rPr>
              <a:t>dom</a:t>
            </a:r>
            <a:r>
              <a:rPr lang="zh-CN" altLang="en-US" sz="1400" dirty="0" smtClean="0">
                <a:latin typeface="微软雅黑" panose="020B0503020204020204" pitchFamily="34" charset="-122"/>
                <a:ea typeface="微软雅黑" panose="020B0503020204020204" pitchFamily="34" charset="-122"/>
              </a:rPr>
              <a:t>上面，完成更新</a:t>
            </a:r>
            <a:endParaRPr lang="en-US" altLang="zh-CN" sz="1400" dirty="0" smtClean="0">
              <a:latin typeface="微软雅黑" panose="020B0503020204020204" pitchFamily="34" charset="-122"/>
              <a:ea typeface="微软雅黑" panose="020B0503020204020204" pitchFamily="34" charset="-122"/>
            </a:endParaRPr>
          </a:p>
          <a:p>
            <a:r>
              <a:rPr lang="en-US" altLang="zh-CN" sz="1400" b="1" dirty="0" err="1" smtClean="0">
                <a:latin typeface="微软雅黑" panose="020B0503020204020204" pitchFamily="34" charset="-122"/>
                <a:ea typeface="微软雅黑" panose="020B0503020204020204" pitchFamily="34" charset="-122"/>
              </a:rPr>
              <a:t>beforeDestroy</a:t>
            </a:r>
            <a:endParaRPr lang="en-US" altLang="zh-CN" sz="1400" dirty="0" smtClean="0">
              <a:latin typeface="微软雅黑" panose="020B0503020204020204" pitchFamily="34" charset="-122"/>
              <a:ea typeface="微软雅黑" panose="020B0503020204020204" pitchFamily="34" charset="-122"/>
            </a:endParaRPr>
          </a:p>
          <a:p>
            <a:r>
              <a:rPr lang="en-US" altLang="zh-CN" sz="1400" dirty="0" smtClean="0">
                <a:latin typeface="微软雅黑" panose="020B0503020204020204" pitchFamily="34" charset="-122"/>
                <a:ea typeface="微软雅黑" panose="020B0503020204020204" pitchFamily="34" charset="-122"/>
              </a:rPr>
              <a:t>Destroyed</a:t>
            </a:r>
            <a:endParaRPr lang="en-US" altLang="zh-CN" sz="1400" dirty="0" smtClean="0">
              <a:latin typeface="微软雅黑" panose="020B0503020204020204" pitchFamily="34" charset="-122"/>
              <a:ea typeface="微软雅黑" panose="020B0503020204020204" pitchFamily="34" charset="-122"/>
            </a:endParaRPr>
          </a:p>
          <a:p>
            <a:pPr>
              <a:buNone/>
            </a:pPr>
            <a:r>
              <a:rPr lang="en-US" altLang="zh-CN" sz="1400" b="1"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实例的销毁，</a:t>
            </a:r>
            <a:r>
              <a:rPr lang="en-US" altLang="zh-CN" sz="1400" dirty="0" err="1" smtClean="0">
                <a:latin typeface="微软雅黑" panose="020B0503020204020204" pitchFamily="34" charset="-122"/>
                <a:ea typeface="微软雅黑" panose="020B0503020204020204" pitchFamily="34" charset="-122"/>
              </a:rPr>
              <a:t>vue</a:t>
            </a:r>
            <a:r>
              <a:rPr lang="zh-CN" altLang="en-US" sz="1400" dirty="0" smtClean="0">
                <a:latin typeface="微软雅黑" panose="020B0503020204020204" pitchFamily="34" charset="-122"/>
                <a:ea typeface="微软雅黑" panose="020B0503020204020204" pitchFamily="34" charset="-122"/>
              </a:rPr>
              <a:t>实例还是存在的，对象数据与</a:t>
            </a:r>
            <a:r>
              <a:rPr lang="en-US" altLang="zh-CN" sz="1400" dirty="0" smtClean="0">
                <a:latin typeface="微软雅黑" panose="020B0503020204020204" pitchFamily="34" charset="-122"/>
                <a:ea typeface="微软雅黑" panose="020B0503020204020204" pitchFamily="34" charset="-122"/>
              </a:rPr>
              <a:t>view</a:t>
            </a:r>
            <a:r>
              <a:rPr lang="zh-CN" altLang="en-US" sz="1400" dirty="0" smtClean="0">
                <a:latin typeface="微软雅黑" panose="020B0503020204020204" pitchFamily="34" charset="-122"/>
                <a:ea typeface="微软雅黑" panose="020B0503020204020204" pitchFamily="34" charset="-122"/>
              </a:rPr>
              <a:t>的绑定，即数据驱动只是解绑了事件的监听还有</a:t>
            </a:r>
            <a:r>
              <a:rPr lang="en-US" altLang="zh-CN" sz="1400" dirty="0" smtClean="0">
                <a:latin typeface="微软雅黑" panose="020B0503020204020204" pitchFamily="34" charset="-122"/>
                <a:ea typeface="微软雅黑" panose="020B0503020204020204" pitchFamily="34" charset="-122"/>
              </a:rPr>
              <a:t>watcher</a:t>
            </a:r>
            <a:endParaRPr lang="en-US" altLang="zh-CN" sz="1400"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Activated/deactivated   </a:t>
            </a:r>
            <a:r>
              <a:rPr lang="zh-CN" altLang="en-US" sz="1400" b="1" dirty="0" smtClean="0">
                <a:latin typeface="微软雅黑" panose="020B0503020204020204" pitchFamily="34" charset="-122"/>
                <a:ea typeface="微软雅黑" panose="020B0503020204020204" pitchFamily="34" charset="-122"/>
              </a:rPr>
              <a:t>组件激活、停用</a:t>
            </a:r>
            <a:endParaRPr lang="en-US" altLang="zh-CN" sz="1400" b="1"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620957" cy="523220"/>
          </a:xfrm>
          <a:prstGeom prst="rect">
            <a:avLst/>
          </a:prstGeom>
          <a:noFill/>
          <a:ln w="9525">
            <a:noFill/>
            <a:miter lim="800000"/>
          </a:ln>
        </p:spPr>
        <p:txBody>
          <a:bodyPr wrap="none">
            <a:spAutoFit/>
          </a:bodyPr>
          <a:lstStyle/>
          <a:p>
            <a:r>
              <a:rPr lang="zh-CN" altLang="zh-CN" sz="2800" dirty="0" smtClean="0">
                <a:latin typeface="微软雅黑" panose="020B0503020204020204" pitchFamily="34" charset="-122"/>
                <a:ea typeface="微软雅黑" panose="020B0503020204020204" pitchFamily="34" charset="-122"/>
              </a:rPr>
              <a:t>生命周期</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712968" cy="5544616"/>
          </a:xfrm>
        </p:spPr>
        <p:txBody>
          <a:bodyPr>
            <a:normAutofit fontScale="77500" lnSpcReduction="20000"/>
          </a:bodyPr>
          <a:lstStyle/>
          <a:p>
            <a:pPr>
              <a:buNone/>
            </a:pPr>
            <a:endParaRPr lang="en-US" altLang="zh-CN" sz="3400" dirty="0" smtClean="0">
              <a:latin typeface="微软雅黑" panose="020B0503020204020204" pitchFamily="34" charset="-122"/>
              <a:ea typeface="微软雅黑" panose="020B0503020204020204" pitchFamily="34" charset="-122"/>
            </a:endParaRPr>
          </a:p>
          <a:p>
            <a:r>
              <a:rPr lang="en-US" altLang="zh-CN" sz="3400" dirty="0" smtClean="0">
                <a:latin typeface="微软雅黑" panose="020B0503020204020204" pitchFamily="34" charset="-122"/>
                <a:ea typeface="微软雅黑" panose="020B0503020204020204" pitchFamily="34" charset="-122"/>
              </a:rPr>
              <a:t>1</a:t>
            </a:r>
            <a:r>
              <a:rPr lang="zh-CN" altLang="en-US" sz="3400" dirty="0" smtClean="0">
                <a:latin typeface="微软雅黑" panose="020B0503020204020204" pitchFamily="34" charset="-122"/>
                <a:ea typeface="微软雅黑" panose="020B0503020204020204" pitchFamily="34" charset="-122"/>
              </a:rPr>
              <a:t>、组件是可复用的 </a:t>
            </a:r>
            <a:r>
              <a:rPr lang="en-US" altLang="zh-CN" sz="3400" dirty="0" err="1" smtClean="0">
                <a:latin typeface="微软雅黑" panose="020B0503020204020204" pitchFamily="34" charset="-122"/>
                <a:ea typeface="微软雅黑" panose="020B0503020204020204" pitchFamily="34" charset="-122"/>
              </a:rPr>
              <a:t>Vue</a:t>
            </a:r>
            <a:r>
              <a:rPr lang="en-US" altLang="zh-CN" sz="3400" dirty="0" smtClean="0">
                <a:latin typeface="微软雅黑" panose="020B0503020204020204" pitchFamily="34" charset="-122"/>
                <a:ea typeface="微软雅黑" panose="020B0503020204020204" pitchFamily="34" charset="-122"/>
              </a:rPr>
              <a:t> </a:t>
            </a:r>
            <a:r>
              <a:rPr lang="zh-CN" altLang="en-US" sz="3400" dirty="0" smtClean="0">
                <a:latin typeface="微软雅黑" panose="020B0503020204020204" pitchFamily="34" charset="-122"/>
                <a:ea typeface="微软雅黑" panose="020B0503020204020204" pitchFamily="34" charset="-122"/>
              </a:rPr>
              <a:t>实例，且带有一个名字，（所以它接收相同的选项）</a:t>
            </a:r>
            <a:endParaRPr lang="zh-CN" altLang="en-US" sz="3400" dirty="0" smtClean="0">
              <a:latin typeface="微软雅黑" panose="020B0503020204020204" pitchFamily="34" charset="-122"/>
              <a:ea typeface="微软雅黑" panose="020B0503020204020204" pitchFamily="34" charset="-122"/>
            </a:endParaRPr>
          </a:p>
          <a:p>
            <a:endParaRPr lang="zh-CN" altLang="en-US" sz="3400" dirty="0" smtClean="0">
              <a:latin typeface="微软雅黑" panose="020B0503020204020204" pitchFamily="34" charset="-122"/>
              <a:ea typeface="微软雅黑" panose="020B0503020204020204" pitchFamily="34" charset="-122"/>
            </a:endParaRPr>
          </a:p>
          <a:p>
            <a:r>
              <a:rPr lang="en-US" altLang="zh-CN" sz="3400" dirty="0" smtClean="0">
                <a:latin typeface="微软雅黑" panose="020B0503020204020204" pitchFamily="34" charset="-122"/>
                <a:ea typeface="微软雅黑" panose="020B0503020204020204" pitchFamily="34" charset="-122"/>
              </a:rPr>
              <a:t>2</a:t>
            </a:r>
            <a:r>
              <a:rPr lang="zh-CN" altLang="en-US" sz="3400" dirty="0" smtClean="0">
                <a:latin typeface="微软雅黑" panose="020B0503020204020204" pitchFamily="34" charset="-122"/>
                <a:ea typeface="微软雅黑" panose="020B0503020204020204" pitchFamily="34" charset="-122"/>
              </a:rPr>
              <a:t>、全局注册和局部注册</a:t>
            </a:r>
            <a:endParaRPr lang="zh-CN" altLang="en-US" sz="3400" dirty="0" smtClean="0">
              <a:latin typeface="微软雅黑" panose="020B0503020204020204" pitchFamily="34" charset="-122"/>
              <a:ea typeface="微软雅黑" panose="020B0503020204020204" pitchFamily="34" charset="-122"/>
            </a:endParaRPr>
          </a:p>
          <a:p>
            <a:endParaRPr lang="zh-CN" altLang="en-US" sz="3400" dirty="0" smtClean="0">
              <a:latin typeface="微软雅黑" panose="020B0503020204020204" pitchFamily="34" charset="-122"/>
              <a:ea typeface="微软雅黑" panose="020B0503020204020204" pitchFamily="34" charset="-122"/>
            </a:endParaRPr>
          </a:p>
          <a:p>
            <a:r>
              <a:rPr lang="en-US" altLang="zh-CN" sz="3400" dirty="0" smtClean="0">
                <a:latin typeface="微软雅黑" panose="020B0503020204020204" pitchFamily="34" charset="-122"/>
                <a:ea typeface="微软雅黑" panose="020B0503020204020204" pitchFamily="34" charset="-122"/>
              </a:rPr>
              <a:t>3</a:t>
            </a:r>
            <a:r>
              <a:rPr lang="zh-CN" altLang="en-US" sz="3400" dirty="0" smtClean="0">
                <a:latin typeface="微软雅黑" panose="020B0503020204020204" pitchFamily="34" charset="-122"/>
                <a:ea typeface="微软雅黑" panose="020B0503020204020204" pitchFamily="34" charset="-122"/>
              </a:rPr>
              <a:t>、</a:t>
            </a:r>
            <a:r>
              <a:rPr lang="en-US" altLang="zh-CN" sz="3400" dirty="0" smtClean="0">
                <a:latin typeface="微软雅黑" panose="020B0503020204020204" pitchFamily="34" charset="-122"/>
                <a:ea typeface="微软雅黑" panose="020B0503020204020204" pitchFamily="34" charset="-122"/>
              </a:rPr>
              <a:t>data</a:t>
            </a:r>
            <a:r>
              <a:rPr lang="zh-CN" altLang="en-US" sz="3400" dirty="0" smtClean="0">
                <a:latin typeface="微软雅黑" panose="020B0503020204020204" pitchFamily="34" charset="-122"/>
                <a:ea typeface="微软雅黑" panose="020B0503020204020204" pitchFamily="34" charset="-122"/>
              </a:rPr>
              <a:t>必须是一个函数，（返回独立拷贝对象，避免指向同一个</a:t>
            </a:r>
            <a:r>
              <a:rPr lang="en-US" altLang="zh-CN" sz="3400" dirty="0" smtClean="0">
                <a:latin typeface="微软雅黑" panose="020B0503020204020204" pitchFamily="34" charset="-122"/>
                <a:ea typeface="微软雅黑" panose="020B0503020204020204" pitchFamily="34" charset="-122"/>
              </a:rPr>
              <a:t>data</a:t>
            </a:r>
            <a:r>
              <a:rPr lang="zh-CN" altLang="en-US" sz="3400" dirty="0" smtClean="0">
                <a:latin typeface="微软雅黑" panose="020B0503020204020204" pitchFamily="34" charset="-122"/>
                <a:ea typeface="微软雅黑" panose="020B0503020204020204" pitchFamily="34" charset="-122"/>
              </a:rPr>
              <a:t>影响其他实例）</a:t>
            </a:r>
            <a:endParaRPr lang="zh-CN" altLang="en-US" sz="3400" dirty="0" smtClean="0">
              <a:latin typeface="微软雅黑" panose="020B0503020204020204" pitchFamily="34" charset="-122"/>
              <a:ea typeface="微软雅黑" panose="020B0503020204020204" pitchFamily="34" charset="-122"/>
            </a:endParaRPr>
          </a:p>
          <a:p>
            <a:pPr>
              <a:buNone/>
            </a:pPr>
            <a:endParaRPr lang="zh-CN" altLang="en-US" sz="3400" dirty="0" smtClean="0">
              <a:latin typeface="微软雅黑" panose="020B0503020204020204" pitchFamily="34" charset="-122"/>
              <a:ea typeface="微软雅黑" panose="020B0503020204020204" pitchFamily="34" charset="-122"/>
            </a:endParaRPr>
          </a:p>
          <a:p>
            <a:r>
              <a:rPr lang="en-US" altLang="zh-CN" sz="3400" dirty="0" smtClean="0">
                <a:latin typeface="微软雅黑" panose="020B0503020204020204" pitchFamily="34" charset="-122"/>
                <a:ea typeface="微软雅黑" panose="020B0503020204020204" pitchFamily="34" charset="-122"/>
              </a:rPr>
              <a:t>4</a:t>
            </a:r>
            <a:r>
              <a:rPr lang="zh-CN" altLang="en-US" sz="3400" dirty="0" smtClean="0">
                <a:latin typeface="微软雅黑" panose="020B0503020204020204" pitchFamily="34" charset="-122"/>
                <a:ea typeface="微软雅黑" panose="020B0503020204020204" pitchFamily="34" charset="-122"/>
              </a:rPr>
              <a:t>、组件模板必须是单个根元素，</a:t>
            </a:r>
            <a:r>
              <a:rPr lang="en-US" altLang="zh-CN" sz="3400" dirty="0" smtClean="0">
                <a:latin typeface="微软雅黑" panose="020B0503020204020204" pitchFamily="34" charset="-122"/>
                <a:ea typeface="微软雅黑" panose="020B0503020204020204" pitchFamily="34" charset="-122"/>
              </a:rPr>
              <a:t>DOM</a:t>
            </a:r>
            <a:r>
              <a:rPr lang="zh-CN" altLang="en-US" sz="3400" dirty="0" smtClean="0">
                <a:latin typeface="微软雅黑" panose="020B0503020204020204" pitchFamily="34" charset="-122"/>
                <a:ea typeface="微软雅黑" panose="020B0503020204020204" pitchFamily="34" charset="-122"/>
              </a:rPr>
              <a:t>模板</a:t>
            </a:r>
            <a:endParaRPr lang="zh-CN" altLang="en-US" sz="3400" dirty="0" smtClean="0">
              <a:latin typeface="微软雅黑" panose="020B0503020204020204" pitchFamily="34" charset="-122"/>
              <a:ea typeface="微软雅黑" panose="020B0503020204020204" pitchFamily="34" charset="-122"/>
            </a:endParaRPr>
          </a:p>
          <a:p>
            <a:r>
              <a:rPr lang="zh-CN" altLang="en-US" sz="3400" dirty="0" smtClean="0">
                <a:latin typeface="微软雅黑" panose="020B0503020204020204" pitchFamily="34" charset="-122"/>
                <a:ea typeface="微软雅黑" panose="020B0503020204020204" pitchFamily="34" charset="-122"/>
              </a:rPr>
              <a:t>	</a:t>
            </a:r>
            <a:r>
              <a:rPr lang="en-US" altLang="zh-CN" sz="3400" dirty="0" smtClean="0">
                <a:latin typeface="微软雅黑" panose="020B0503020204020204" pitchFamily="34" charset="-122"/>
                <a:ea typeface="微软雅黑" panose="020B0503020204020204" pitchFamily="34" charset="-122"/>
              </a:rPr>
              <a:t>1</a:t>
            </a:r>
            <a:r>
              <a:rPr lang="zh-CN" altLang="en-US" sz="3400" dirty="0" smtClean="0">
                <a:latin typeface="微软雅黑" panose="020B0503020204020204" pitchFamily="34" charset="-122"/>
                <a:ea typeface="微软雅黑" panose="020B0503020204020204" pitchFamily="34" charset="-122"/>
              </a:rPr>
              <a:t>、写在选项里</a:t>
            </a:r>
            <a:endParaRPr lang="zh-CN" altLang="en-US" sz="3400" dirty="0" smtClean="0">
              <a:latin typeface="微软雅黑" panose="020B0503020204020204" pitchFamily="34" charset="-122"/>
              <a:ea typeface="微软雅黑" panose="020B0503020204020204" pitchFamily="34" charset="-122"/>
            </a:endParaRPr>
          </a:p>
          <a:p>
            <a:r>
              <a:rPr lang="zh-CN" altLang="en-US" sz="3400" dirty="0" smtClean="0">
                <a:latin typeface="微软雅黑" panose="020B0503020204020204" pitchFamily="34" charset="-122"/>
                <a:ea typeface="微软雅黑" panose="020B0503020204020204" pitchFamily="34" charset="-122"/>
              </a:rPr>
              <a:t>	</a:t>
            </a:r>
            <a:r>
              <a:rPr lang="en-US" altLang="zh-CN" sz="3400" dirty="0" smtClean="0">
                <a:latin typeface="微软雅黑" panose="020B0503020204020204" pitchFamily="34" charset="-122"/>
                <a:ea typeface="微软雅黑" panose="020B0503020204020204" pitchFamily="34" charset="-122"/>
              </a:rPr>
              <a:t>2</a:t>
            </a:r>
            <a:r>
              <a:rPr lang="zh-CN" altLang="en-US" sz="3400" dirty="0" smtClean="0">
                <a:latin typeface="微软雅黑" panose="020B0503020204020204" pitchFamily="34" charset="-122"/>
                <a:ea typeface="微软雅黑" panose="020B0503020204020204" pitchFamily="34" charset="-122"/>
              </a:rPr>
              <a:t>、</a:t>
            </a:r>
            <a:r>
              <a:rPr lang="en-US" altLang="zh-CN" sz="3400" dirty="0" smtClean="0">
                <a:latin typeface="微软雅黑" panose="020B0503020204020204" pitchFamily="34" charset="-122"/>
                <a:ea typeface="微软雅黑" panose="020B0503020204020204" pitchFamily="34" charset="-122"/>
              </a:rPr>
              <a:t>&lt;template&gt;</a:t>
            </a:r>
            <a:r>
              <a:rPr lang="zh-CN" altLang="en-US" sz="3400" dirty="0" smtClean="0">
                <a:latin typeface="微软雅黑" panose="020B0503020204020204" pitchFamily="34" charset="-122"/>
                <a:ea typeface="微软雅黑" panose="020B0503020204020204" pitchFamily="34" charset="-122"/>
              </a:rPr>
              <a:t>标签的模版	</a:t>
            </a:r>
            <a:endParaRPr lang="zh-CN" altLang="en-US" sz="3400" dirty="0" smtClean="0">
              <a:latin typeface="微软雅黑" panose="020B0503020204020204" pitchFamily="34" charset="-122"/>
              <a:ea typeface="微软雅黑" panose="020B0503020204020204" pitchFamily="34" charset="-122"/>
            </a:endParaRPr>
          </a:p>
          <a:p>
            <a:r>
              <a:rPr lang="zh-CN" altLang="en-US" sz="3400" dirty="0" smtClean="0">
                <a:latin typeface="微软雅黑" panose="020B0503020204020204" pitchFamily="34" charset="-122"/>
                <a:ea typeface="微软雅黑" panose="020B0503020204020204" pitchFamily="34" charset="-122"/>
              </a:rPr>
              <a:t>	</a:t>
            </a:r>
            <a:r>
              <a:rPr lang="en-US" altLang="zh-CN" sz="3400" dirty="0" smtClean="0">
                <a:latin typeface="微软雅黑" panose="020B0503020204020204" pitchFamily="34" charset="-122"/>
                <a:ea typeface="微软雅黑" panose="020B0503020204020204" pitchFamily="34" charset="-122"/>
              </a:rPr>
              <a:t>3</a:t>
            </a:r>
            <a:r>
              <a:rPr lang="zh-CN" altLang="en-US" sz="3400" dirty="0" smtClean="0">
                <a:latin typeface="微软雅黑" panose="020B0503020204020204" pitchFamily="34" charset="-122"/>
                <a:ea typeface="微软雅黑" panose="020B0503020204020204" pitchFamily="34" charset="-122"/>
              </a:rPr>
              <a:t>、</a:t>
            </a:r>
            <a:r>
              <a:rPr lang="en-US" altLang="zh-CN" sz="3400" dirty="0" smtClean="0">
                <a:latin typeface="微软雅黑" panose="020B0503020204020204" pitchFamily="34" charset="-122"/>
                <a:ea typeface="微软雅黑" panose="020B0503020204020204" pitchFamily="34" charset="-122"/>
              </a:rPr>
              <a:t>&lt;script type="x-template"&gt;</a:t>
            </a:r>
            <a:r>
              <a:rPr lang="zh-CN" altLang="en-US" sz="3400" dirty="0" smtClean="0">
                <a:latin typeface="微软雅黑" panose="020B0503020204020204" pitchFamily="34" charset="-122"/>
                <a:ea typeface="微软雅黑" panose="020B0503020204020204" pitchFamily="34" charset="-122"/>
              </a:rPr>
              <a:t>标签里的模版（不推荐）</a:t>
            </a:r>
            <a:endParaRPr lang="zh-CN" altLang="en-US" sz="3400" dirty="0" smtClean="0">
              <a:latin typeface="微软雅黑" panose="020B0503020204020204" pitchFamily="34" charset="-122"/>
              <a:ea typeface="微软雅黑" panose="020B0503020204020204" pitchFamily="34" charset="-122"/>
            </a:endParaRPr>
          </a:p>
          <a:p>
            <a:endParaRPr lang="zh-CN" altLang="en-US" sz="3400"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726755"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组件 基础</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398768" cy="5256584"/>
          </a:xfrm>
        </p:spPr>
        <p:txBody>
          <a:bodyPr>
            <a:normAutofit fontScale="70000" lnSpcReduction="20000"/>
          </a:bodyPr>
          <a:lstStyle/>
          <a:p>
            <a:pPr>
              <a:lnSpc>
                <a:spcPct val="120000"/>
              </a:lnSpc>
              <a:buNone/>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、向子组件传值，</a:t>
            </a:r>
            <a:r>
              <a:rPr lang="en-US" altLang="zh-CN" dirty="0" smtClean="0">
                <a:latin typeface="微软雅黑" panose="020B0503020204020204" pitchFamily="34" charset="-122"/>
                <a:ea typeface="微软雅黑" panose="020B0503020204020204" pitchFamily="34" charset="-122"/>
              </a:rPr>
              <a:t>prop  </a:t>
            </a:r>
            <a:r>
              <a:rPr lang="zh-CN" altLang="en-US" dirty="0" smtClean="0">
                <a:latin typeface="微软雅黑" panose="020B0503020204020204" pitchFamily="34" charset="-122"/>
                <a:ea typeface="微软雅黑" panose="020B0503020204020204" pitchFamily="34" charset="-122"/>
              </a:rPr>
              <a:t>（对象）</a:t>
            </a:r>
            <a:endParaRPr lang="zh-CN" altLang="en-US" dirty="0" smtClean="0">
              <a:latin typeface="微软雅黑" panose="020B0503020204020204" pitchFamily="34" charset="-122"/>
              <a:ea typeface="微软雅黑" panose="020B0503020204020204" pitchFamily="34" charset="-122"/>
            </a:endParaRPr>
          </a:p>
          <a:p>
            <a:pPr>
              <a:lnSpc>
                <a:spcPct val="120000"/>
              </a:lnSpc>
              <a:buNone/>
            </a:pPr>
            <a:endParaRPr lang="en-US" altLang="zh-CN" dirty="0" smtClean="0">
              <a:latin typeface="微软雅黑" panose="020B0503020204020204" pitchFamily="34" charset="-122"/>
              <a:ea typeface="微软雅黑" panose="020B0503020204020204" pitchFamily="34" charset="-122"/>
            </a:endParaRPr>
          </a:p>
          <a:p>
            <a:pPr>
              <a:lnSpc>
                <a:spcPct val="120000"/>
              </a:lnSpc>
              <a:buNone/>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父组件通过 </a:t>
            </a:r>
            <a:r>
              <a:rPr lang="en-US" altLang="zh-CN" sz="2800" dirty="0" smtClean="0">
                <a:latin typeface="微软雅黑" panose="020B0503020204020204" pitchFamily="34" charset="-122"/>
                <a:ea typeface="微软雅黑" panose="020B0503020204020204" pitchFamily="34" charset="-122"/>
              </a:rPr>
              <a:t>v-on </a:t>
            </a:r>
            <a:r>
              <a:rPr lang="zh-CN" altLang="en-US" sz="2800" dirty="0" smtClean="0">
                <a:latin typeface="微软雅黑" panose="020B0503020204020204" pitchFamily="34" charset="-122"/>
                <a:ea typeface="微软雅黑" panose="020B0503020204020204" pitchFamily="34" charset="-122"/>
              </a:rPr>
              <a:t>监听子组件实例的任意自定义事件，来接受信息。</a:t>
            </a:r>
            <a:endParaRPr lang="en-US" altLang="zh-CN" sz="2800" dirty="0" smtClean="0">
              <a:latin typeface="微软雅黑" panose="020B0503020204020204" pitchFamily="34" charset="-122"/>
              <a:ea typeface="微软雅黑" panose="020B0503020204020204" pitchFamily="34" charset="-122"/>
            </a:endParaRPr>
          </a:p>
          <a:p>
            <a:pPr>
              <a:lnSpc>
                <a:spcPct val="120000"/>
              </a:lnSpc>
              <a:buNone/>
            </a:pPr>
            <a:endParaRPr lang="zh-CN" altLang="en-US" sz="2800" dirty="0" smtClean="0">
              <a:latin typeface="微软雅黑" panose="020B0503020204020204" pitchFamily="34" charset="-122"/>
              <a:ea typeface="微软雅黑" panose="020B0503020204020204" pitchFamily="34" charset="-122"/>
            </a:endParaRPr>
          </a:p>
          <a:p>
            <a:pPr>
              <a:lnSpc>
                <a:spcPct val="120000"/>
              </a:lnSpc>
              <a:buNone/>
            </a:pP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$emit(arg1</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arg2)</a:t>
            </a:r>
            <a:r>
              <a:rPr lang="zh-CN" altLang="en-US" sz="2800" dirty="0" smtClean="0">
                <a:latin typeface="微软雅黑" panose="020B0503020204020204" pitchFamily="34" charset="-122"/>
                <a:ea typeface="微软雅黑" panose="020B0503020204020204" pitchFamily="34" charset="-122"/>
              </a:rPr>
              <a:t>，第一个参数：事件名，第二个参数：传递的事件参数</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用</a:t>
            </a:r>
            <a:r>
              <a:rPr lang="en-US" altLang="zh-CN" sz="2800" dirty="0" smtClean="0">
                <a:latin typeface="微软雅黑" panose="020B0503020204020204" pitchFamily="34" charset="-122"/>
                <a:ea typeface="微软雅黑" panose="020B0503020204020204" pitchFamily="34" charset="-122"/>
              </a:rPr>
              <a:t>$event</a:t>
            </a:r>
            <a:r>
              <a:rPr lang="zh-CN" altLang="en-US" sz="2800" dirty="0" smtClean="0">
                <a:latin typeface="微软雅黑" panose="020B0503020204020204" pitchFamily="34" charset="-122"/>
                <a:ea typeface="微软雅黑" panose="020B0503020204020204" pitchFamily="34" charset="-122"/>
              </a:rPr>
              <a:t>来接受，或者方法的第一个参数</a:t>
            </a:r>
            <a:endParaRPr lang="zh-CN" altLang="en-US" sz="2800" dirty="0" smtClean="0">
              <a:latin typeface="微软雅黑" panose="020B0503020204020204" pitchFamily="34" charset="-122"/>
              <a:ea typeface="微软雅黑" panose="020B0503020204020204" pitchFamily="34" charset="-122"/>
            </a:endParaRPr>
          </a:p>
          <a:p>
            <a:pPr>
              <a:lnSpc>
                <a:spcPct val="120000"/>
              </a:lnSpc>
              <a:buNone/>
            </a:pPr>
            <a:endParaRPr lang="zh-CN" altLang="en-US" sz="2800" dirty="0" smtClean="0">
              <a:latin typeface="微软雅黑" panose="020B0503020204020204" pitchFamily="34" charset="-122"/>
              <a:ea typeface="微软雅黑" panose="020B0503020204020204" pitchFamily="34" charset="-122"/>
            </a:endParaRPr>
          </a:p>
          <a:p>
            <a:pPr>
              <a:lnSpc>
                <a:spcPct val="120000"/>
              </a:lnSpc>
              <a:buNone/>
            </a:pPr>
            <a:r>
              <a:rPr lang="en-US" altLang="zh-CN" sz="2800" dirty="0" smtClean="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、组件上使用 </a:t>
            </a:r>
            <a:r>
              <a:rPr lang="en-US" altLang="zh-CN" sz="2800" dirty="0" smtClean="0">
                <a:latin typeface="微软雅黑" panose="020B0503020204020204" pitchFamily="34" charset="-122"/>
                <a:ea typeface="微软雅黑" panose="020B0503020204020204" pitchFamily="34" charset="-122"/>
              </a:rPr>
              <a:t>v-model </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:value + @input</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nSpc>
                <a:spcPct val="120000"/>
              </a:lnSpc>
              <a:buNone/>
            </a:pPr>
            <a:endParaRPr lang="en-US" altLang="zh-CN" sz="2800" dirty="0" smtClean="0">
              <a:latin typeface="微软雅黑" panose="020B0503020204020204" pitchFamily="34" charset="-122"/>
              <a:ea typeface="微软雅黑" panose="020B0503020204020204" pitchFamily="34" charset="-122"/>
            </a:endParaRPr>
          </a:p>
          <a:p>
            <a:pPr>
              <a:lnSpc>
                <a:spcPct val="120000"/>
              </a:lnSpc>
              <a:buNone/>
            </a:pP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、通过插槽分发内容</a:t>
            </a:r>
            <a:r>
              <a:rPr lang="en-US" altLang="zh-CN" sz="2800" dirty="0" smtClean="0">
                <a:latin typeface="微软雅黑" panose="020B0503020204020204" pitchFamily="34" charset="-122"/>
                <a:ea typeface="微软雅黑" panose="020B0503020204020204" pitchFamily="34" charset="-122"/>
              </a:rPr>
              <a:t>&lt;slot&gt;</a:t>
            </a:r>
            <a:endParaRPr lang="en-US" altLang="zh-CN" sz="2800" dirty="0" smtClean="0">
              <a:latin typeface="微软雅黑" panose="020B0503020204020204" pitchFamily="34" charset="-122"/>
              <a:ea typeface="微软雅黑" panose="020B0503020204020204" pitchFamily="34" charset="-122"/>
            </a:endParaRPr>
          </a:p>
          <a:p>
            <a:pPr>
              <a:lnSpc>
                <a:spcPct val="120000"/>
              </a:lnSpc>
              <a:buNone/>
            </a:pPr>
            <a:endParaRPr lang="en-US" altLang="zh-CN" sz="2800" dirty="0" smtClean="0">
              <a:latin typeface="微软雅黑" panose="020B0503020204020204" pitchFamily="34" charset="-122"/>
              <a:ea typeface="微软雅黑" panose="020B0503020204020204" pitchFamily="34" charset="-122"/>
            </a:endParaRPr>
          </a:p>
          <a:p>
            <a:pPr>
              <a:lnSpc>
                <a:spcPct val="120000"/>
              </a:lnSpc>
              <a:buNone/>
            </a:pPr>
            <a:r>
              <a:rPr lang="en-US" altLang="zh-CN" sz="2800" dirty="0" smtClean="0">
                <a:latin typeface="微软雅黑" panose="020B0503020204020204" pitchFamily="34" charset="-122"/>
                <a:ea typeface="微软雅黑" panose="020B0503020204020204" pitchFamily="34" charset="-122"/>
              </a:rPr>
              <a:t>6</a:t>
            </a:r>
            <a:r>
              <a:rPr lang="zh-CN" altLang="en-US" sz="2800" dirty="0" smtClean="0">
                <a:latin typeface="微软雅黑" panose="020B0503020204020204" pitchFamily="34" charset="-122"/>
                <a:ea typeface="微软雅黑" panose="020B0503020204020204" pitchFamily="34" charset="-122"/>
              </a:rPr>
              <a:t>、动态组件，</a:t>
            </a:r>
            <a:r>
              <a:rPr lang="en-US" altLang="zh-CN" sz="2800" dirty="0" smtClean="0">
                <a:latin typeface="微软雅黑" panose="020B0503020204020204" pitchFamily="34" charset="-122"/>
                <a:ea typeface="微软雅黑" panose="020B0503020204020204" pitchFamily="34" charset="-122"/>
              </a:rPr>
              <a:t>&lt;component&gt; </a:t>
            </a:r>
            <a:r>
              <a:rPr lang="zh-CN" altLang="en-US" sz="2800" dirty="0" smtClean="0">
                <a:latin typeface="微软雅黑" panose="020B0503020204020204" pitchFamily="34" charset="-122"/>
                <a:ea typeface="微软雅黑" panose="020B0503020204020204" pitchFamily="34" charset="-122"/>
              </a:rPr>
              <a:t>通过</a:t>
            </a:r>
            <a:r>
              <a:rPr lang="en-US" altLang="zh-CN" sz="2800" dirty="0" smtClean="0">
                <a:latin typeface="微软雅黑" panose="020B0503020204020204" pitchFamily="34" charset="-122"/>
                <a:ea typeface="微软雅黑" panose="020B0503020204020204" pitchFamily="34" charset="-122"/>
              </a:rPr>
              <a:t>is=“</a:t>
            </a:r>
            <a:r>
              <a:rPr lang="zh-CN" altLang="en-US" sz="2800" dirty="0" smtClean="0">
                <a:latin typeface="微软雅黑" panose="020B0503020204020204" pitchFamily="34" charset="-122"/>
                <a:ea typeface="微软雅黑" panose="020B0503020204020204" pitchFamily="34" charset="-122"/>
              </a:rPr>
              <a:t>组件名</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组件的选项对象”属性指向组件</a:t>
            </a:r>
            <a:endParaRPr lang="zh-CN" altLang="en-US" sz="2800" dirty="0" smtClean="0">
              <a:latin typeface="微软雅黑" panose="020B0503020204020204" pitchFamily="34" charset="-122"/>
              <a:ea typeface="微软雅黑" panose="020B0503020204020204" pitchFamily="34" charset="-122"/>
            </a:endParaRPr>
          </a:p>
          <a:p>
            <a:pPr>
              <a:lnSpc>
                <a:spcPct val="120000"/>
              </a:lnSpc>
            </a:pP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726755"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组件 基础</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前端开发模式发展</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484784"/>
            <a:ext cx="8229600" cy="4752528"/>
          </a:xfrm>
        </p:spPr>
        <p:txBody>
          <a:bodyPr>
            <a:normAutofit/>
          </a:bodyPr>
          <a:lstStyle/>
          <a:p>
            <a:r>
              <a:rPr lang="zh-CN" altLang="en-US" sz="2400" dirty="0" smtClean="0">
                <a:latin typeface="微软雅黑" panose="020B0503020204020204" pitchFamily="34" charset="-122"/>
                <a:ea typeface="微软雅黑" panose="020B0503020204020204" pitchFamily="34" charset="-122"/>
              </a:rPr>
              <a:t>第一阶段</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html+</a:t>
            </a:r>
            <a:r>
              <a:rPr lang="zh-CN" altLang="en-US" sz="2000" dirty="0" smtClean="0">
                <a:latin typeface="微软雅黑" panose="020B0503020204020204" pitchFamily="34" charset="-122"/>
                <a:ea typeface="微软雅黑" panose="020B0503020204020204" pitchFamily="34" charset="-122"/>
              </a:rPr>
              <a:t>后台模板（</a:t>
            </a:r>
            <a:r>
              <a:rPr lang="en-US" altLang="zh-CN" sz="2000" dirty="0" smtClean="0">
                <a:latin typeface="微软雅黑" panose="020B0503020204020204" pitchFamily="34" charset="-122"/>
                <a:ea typeface="微软雅黑" panose="020B0503020204020204" pitchFamily="34" charset="-122"/>
              </a:rPr>
              <a:t>asp</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jsp</a:t>
            </a:r>
            <a:r>
              <a:rPr lang="zh-CN" altLang="en-US" sz="2000" dirty="0" smtClean="0">
                <a:latin typeface="微软雅黑" panose="020B0503020204020204" pitchFamily="34" charset="-122"/>
                <a:ea typeface="微软雅黑" panose="020B0503020204020204" pitchFamily="34" charset="-122"/>
              </a:rPr>
              <a:t>等）</a:t>
            </a:r>
            <a:endParaRPr lang="en-US" altLang="zh-CN" sz="20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第二阶段</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jqeury</a:t>
            </a:r>
            <a:r>
              <a:rPr lang="zh-CN" altLang="en-US" sz="2000" dirty="0" smtClean="0">
                <a:latin typeface="微软雅黑" panose="020B0503020204020204" pitchFamily="34" charset="-122"/>
                <a:ea typeface="微软雅黑" panose="020B0503020204020204" pitchFamily="34" charset="-122"/>
              </a:rPr>
              <a:t>操作</a:t>
            </a:r>
            <a:r>
              <a:rPr lang="en-US" altLang="zh-CN" sz="2000" dirty="0" err="1" smtClean="0">
                <a:latin typeface="微软雅黑" panose="020B0503020204020204" pitchFamily="34" charset="-122"/>
                <a:ea typeface="微软雅黑" panose="020B0503020204020204" pitchFamily="34" charset="-122"/>
              </a:rPr>
              <a:t>dom+ajax</a:t>
            </a:r>
            <a:endParaRPr lang="en-US" altLang="zh-CN" sz="20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第三阶段</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MV*</a:t>
            </a:r>
            <a:r>
              <a:rPr lang="zh-CN" altLang="en-US" sz="2000" dirty="0" smtClean="0">
                <a:latin typeface="微软雅黑" panose="020B0503020204020204" pitchFamily="34" charset="-122"/>
                <a:ea typeface="微软雅黑" panose="020B0503020204020204" pitchFamily="34" charset="-122"/>
              </a:rPr>
              <a:t>模式</a:t>
            </a:r>
            <a:endParaRPr lang="en-US" altLang="zh-CN" sz="1200" dirty="0" smtClean="0">
              <a:latin typeface="微软雅黑" panose="020B0503020204020204" pitchFamily="34" charset="-122"/>
              <a:ea typeface="微软雅黑" panose="020B0503020204020204" pitchFamily="34" charset="-122"/>
            </a:endParaRPr>
          </a:p>
          <a:p>
            <a:pPr lvl="2"/>
            <a:r>
              <a:rPr lang="en-US" altLang="zh-CN" sz="1600" dirty="0" smtClean="0">
                <a:latin typeface="微软雅黑" panose="020B0503020204020204" pitchFamily="34" charset="-122"/>
                <a:ea typeface="微软雅黑" panose="020B0503020204020204" pitchFamily="34" charset="-122"/>
              </a:rPr>
              <a:t>MVC</a:t>
            </a:r>
            <a:r>
              <a:rPr lang="zh-CN" altLang="en-US" sz="1600" dirty="0" smtClean="0">
                <a:latin typeface="微软雅黑" panose="020B0503020204020204" pitchFamily="34" charset="-122"/>
                <a:ea typeface="微软雅黑" panose="020B0503020204020204" pitchFamily="34" charset="-122"/>
              </a:rPr>
              <a:t>模式（</a:t>
            </a:r>
            <a:r>
              <a:rPr lang="en-US" altLang="zh-CN" sz="1600" dirty="0" smtClean="0">
                <a:latin typeface="微软雅黑" panose="020B0503020204020204" pitchFamily="34" charset="-122"/>
                <a:ea typeface="微软雅黑" panose="020B0503020204020204" pitchFamily="34" charset="-122"/>
              </a:rPr>
              <a:t>backbone</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Jade</a:t>
            </a:r>
            <a:r>
              <a:rPr lang="zh-CN" altLang="en-US"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tmpl</a:t>
            </a:r>
            <a:r>
              <a:rPr lang="zh-CN" altLang="en-US"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ejs</a:t>
            </a:r>
            <a:r>
              <a:rPr lang="zh-CN" altLang="en-US" sz="1600" dirty="0" smtClean="0">
                <a:latin typeface="微软雅黑" panose="020B0503020204020204" pitchFamily="34" charset="-122"/>
                <a:ea typeface="微软雅黑" panose="020B0503020204020204" pitchFamily="34" charset="-122"/>
              </a:rPr>
              <a:t>等）</a:t>
            </a:r>
            <a:r>
              <a:rPr lang="en-US" altLang="zh-CN" sz="1600" dirty="0" smtClean="0">
                <a:latin typeface="微软雅黑" panose="020B0503020204020204" pitchFamily="34" charset="-122"/>
                <a:ea typeface="微软雅黑" panose="020B0503020204020204" pitchFamily="34" charset="-122"/>
              </a:rPr>
              <a:t>C-controller</a:t>
            </a:r>
            <a:endParaRPr lang="en-US" altLang="zh-CN" sz="1600" dirty="0" smtClean="0">
              <a:latin typeface="微软雅黑" panose="020B0503020204020204" pitchFamily="34" charset="-122"/>
              <a:ea typeface="微软雅黑" panose="020B0503020204020204" pitchFamily="34" charset="-122"/>
            </a:endParaRPr>
          </a:p>
          <a:p>
            <a:pPr lvl="2"/>
            <a:r>
              <a:rPr lang="en-US" altLang="zh-CN" sz="1600" dirty="0" smtClean="0">
                <a:latin typeface="微软雅黑" panose="020B0503020204020204" pitchFamily="34" charset="-122"/>
                <a:ea typeface="微软雅黑" panose="020B0503020204020204" pitchFamily="34" charset="-122"/>
              </a:rPr>
              <a:t>MVP</a:t>
            </a:r>
            <a:r>
              <a:rPr lang="zh-CN" altLang="en-US" sz="1600" dirty="0" smtClean="0">
                <a:latin typeface="微软雅黑" panose="020B0503020204020204" pitchFamily="34" charset="-122"/>
                <a:ea typeface="微软雅黑" panose="020B0503020204020204" pitchFamily="34" charset="-122"/>
              </a:rPr>
              <a:t>模式 </a:t>
            </a:r>
            <a:r>
              <a:rPr lang="en-US" altLang="zh-CN" sz="1600" dirty="0" smtClean="0">
                <a:latin typeface="微软雅黑" panose="020B0503020204020204" pitchFamily="34" charset="-122"/>
                <a:ea typeface="微软雅黑" panose="020B0503020204020204" pitchFamily="34" charset="-122"/>
              </a:rPr>
              <a:t>P-presenter</a:t>
            </a:r>
            <a:endParaRPr lang="en-US" altLang="zh-CN" sz="1600" dirty="0" smtClean="0">
              <a:latin typeface="微软雅黑" panose="020B0503020204020204" pitchFamily="34" charset="-122"/>
              <a:ea typeface="微软雅黑" panose="020B0503020204020204" pitchFamily="34" charset="-122"/>
            </a:endParaRPr>
          </a:p>
          <a:p>
            <a:pPr lvl="2"/>
            <a:r>
              <a:rPr lang="en-US" altLang="zh-CN" sz="1600" dirty="0" smtClean="0">
                <a:latin typeface="微软雅黑" panose="020B0503020204020204" pitchFamily="34" charset="-122"/>
                <a:ea typeface="微软雅黑" panose="020B0503020204020204" pitchFamily="34" charset="-122"/>
              </a:rPr>
              <a:t>MVVM</a:t>
            </a:r>
            <a:r>
              <a:rPr lang="zh-CN" altLang="en-US" sz="1600" dirty="0" smtClean="0">
                <a:latin typeface="微软雅黑" panose="020B0503020204020204" pitchFamily="34" charset="-122"/>
                <a:ea typeface="微软雅黑" panose="020B0503020204020204" pitchFamily="34" charset="-122"/>
              </a:rPr>
              <a:t>框架模式（</a:t>
            </a:r>
            <a:r>
              <a:rPr lang="en-US" altLang="zh-CN" sz="1600" dirty="0" err="1" smtClean="0">
                <a:latin typeface="微软雅黑" panose="020B0503020204020204" pitchFamily="34" charset="-122"/>
                <a:ea typeface="微软雅黑" panose="020B0503020204020204" pitchFamily="34" charset="-122"/>
              </a:rPr>
              <a:t>Vuejs</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Angular</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React</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pPr lvl="1">
              <a:buNone/>
            </a:pPr>
            <a:endParaRPr lang="zh-CN" altLang="en-US" dirty="0">
              <a:latin typeface="微软雅黑" panose="020B0503020204020204" pitchFamily="34" charset="-122"/>
              <a:ea typeface="微软雅黑" panose="020B0503020204020204" pitchFamily="34" charset="-122"/>
            </a:endParaRPr>
          </a:p>
        </p:txBody>
      </p:sp>
      <p:pic>
        <p:nvPicPr>
          <p:cNvPr id="1028" name="Picture 4" descr="C:\Users\Administrator\Desktop\e7cd7b899e510fb34315d4d7dd33c895d1430c65.jpg"/>
          <p:cNvPicPr>
            <a:picLocks noChangeAspect="1" noChangeArrowheads="1"/>
          </p:cNvPicPr>
          <p:nvPr/>
        </p:nvPicPr>
        <p:blipFill>
          <a:blip r:embed="rId1" cstate="print"/>
          <a:srcRect/>
          <a:stretch>
            <a:fillRect/>
          </a:stretch>
        </p:blipFill>
        <p:spPr bwMode="auto">
          <a:xfrm>
            <a:off x="7452320" y="548680"/>
            <a:ext cx="1403648" cy="210547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a:bodyPr>
          <a:lstStyle/>
          <a:p>
            <a:r>
              <a:rPr lang="en-US" altLang="zh-CN" sz="2000" dirty="0" smtClean="0">
                <a:latin typeface="微软雅黑" panose="020B0503020204020204" pitchFamily="34" charset="-122"/>
                <a:ea typeface="微软雅黑" panose="020B0503020204020204" pitchFamily="34" charset="-122"/>
              </a:rPr>
              <a:t>text </a:t>
            </a:r>
            <a:r>
              <a:rPr lang="zh-CN" altLang="en-US" sz="2000" dirty="0" smtClean="0">
                <a:latin typeface="微软雅黑" panose="020B0503020204020204" pitchFamily="34" charset="-122"/>
                <a:ea typeface="微软雅黑" panose="020B0503020204020204" pitchFamily="34" charset="-122"/>
              </a:rPr>
              <a:t>和 </a:t>
            </a:r>
            <a:r>
              <a:rPr lang="en-US" altLang="zh-CN" sz="2000" dirty="0" err="1" smtClean="0">
                <a:latin typeface="微软雅黑" panose="020B0503020204020204" pitchFamily="34" charset="-122"/>
                <a:ea typeface="微软雅黑" panose="020B0503020204020204" pitchFamily="34" charset="-122"/>
              </a:rPr>
              <a:t>textarea</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元素使用 </a:t>
            </a:r>
            <a:r>
              <a:rPr lang="en-US" altLang="zh-CN" sz="2000" dirty="0" smtClean="0">
                <a:latin typeface="微软雅黑" panose="020B0503020204020204" pitchFamily="34" charset="-122"/>
                <a:ea typeface="微软雅黑" panose="020B0503020204020204" pitchFamily="34" charset="-122"/>
              </a:rPr>
              <a:t>value </a:t>
            </a:r>
            <a:r>
              <a:rPr lang="zh-CN" altLang="en-US" sz="2000" dirty="0" smtClean="0">
                <a:latin typeface="微软雅黑" panose="020B0503020204020204" pitchFamily="34" charset="-122"/>
                <a:ea typeface="微软雅黑" panose="020B0503020204020204" pitchFamily="34" charset="-122"/>
              </a:rPr>
              <a:t>属性和 </a:t>
            </a:r>
            <a:r>
              <a:rPr lang="en-US" altLang="zh-CN" sz="2000" dirty="0" smtClean="0">
                <a:latin typeface="微软雅黑" panose="020B0503020204020204" pitchFamily="34" charset="-122"/>
                <a:ea typeface="微软雅黑" panose="020B0503020204020204" pitchFamily="34" charset="-122"/>
              </a:rPr>
              <a:t>input </a:t>
            </a:r>
            <a:r>
              <a:rPr lang="zh-CN" altLang="en-US" sz="2000" dirty="0" smtClean="0">
                <a:latin typeface="微软雅黑" panose="020B0503020204020204" pitchFamily="34" charset="-122"/>
                <a:ea typeface="微软雅黑" panose="020B0503020204020204" pitchFamily="34" charset="-122"/>
              </a:rPr>
              <a:t>事件；</a:t>
            </a:r>
            <a:endParaRPr lang="zh-CN" altLang="en-US"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checkbox </a:t>
            </a:r>
            <a:r>
              <a:rPr lang="zh-CN" altLang="en-US" sz="2000" dirty="0" smtClean="0">
                <a:latin typeface="微软雅黑" panose="020B0503020204020204" pitchFamily="34" charset="-122"/>
                <a:ea typeface="微软雅黑" panose="020B0503020204020204" pitchFamily="34" charset="-122"/>
              </a:rPr>
              <a:t>和 </a:t>
            </a:r>
            <a:r>
              <a:rPr lang="en-US" altLang="zh-CN" sz="2000" dirty="0" smtClean="0">
                <a:latin typeface="微软雅黑" panose="020B0503020204020204" pitchFamily="34" charset="-122"/>
                <a:ea typeface="微软雅黑" panose="020B0503020204020204" pitchFamily="34" charset="-122"/>
              </a:rPr>
              <a:t>radio </a:t>
            </a:r>
            <a:r>
              <a:rPr lang="zh-CN" altLang="en-US" sz="2000" dirty="0" smtClean="0">
                <a:latin typeface="微软雅黑" panose="020B0503020204020204" pitchFamily="34" charset="-122"/>
                <a:ea typeface="微软雅黑" panose="020B0503020204020204" pitchFamily="34" charset="-122"/>
              </a:rPr>
              <a:t>使用 </a:t>
            </a:r>
            <a:r>
              <a:rPr lang="en-US" altLang="zh-CN" sz="2000" dirty="0" smtClean="0">
                <a:latin typeface="微软雅黑" panose="020B0503020204020204" pitchFamily="34" charset="-122"/>
                <a:ea typeface="微软雅黑" panose="020B0503020204020204" pitchFamily="34" charset="-122"/>
              </a:rPr>
              <a:t>checked </a:t>
            </a:r>
            <a:r>
              <a:rPr lang="zh-CN" altLang="en-US" sz="2000" dirty="0" smtClean="0">
                <a:latin typeface="微软雅黑" panose="020B0503020204020204" pitchFamily="34" charset="-122"/>
                <a:ea typeface="微软雅黑" panose="020B0503020204020204" pitchFamily="34" charset="-122"/>
              </a:rPr>
              <a:t>属性和 </a:t>
            </a:r>
            <a:r>
              <a:rPr lang="en-US" altLang="zh-CN" sz="2000" dirty="0" smtClean="0">
                <a:latin typeface="微软雅黑" panose="020B0503020204020204" pitchFamily="34" charset="-122"/>
                <a:ea typeface="微软雅黑" panose="020B0503020204020204" pitchFamily="34" charset="-122"/>
              </a:rPr>
              <a:t>change </a:t>
            </a:r>
            <a:r>
              <a:rPr lang="zh-CN" altLang="en-US" sz="2000" dirty="0" smtClean="0">
                <a:latin typeface="微软雅黑" panose="020B0503020204020204" pitchFamily="34" charset="-122"/>
                <a:ea typeface="微软雅黑" panose="020B0503020204020204" pitchFamily="34" charset="-122"/>
              </a:rPr>
              <a:t>事件；</a:t>
            </a:r>
            <a:endParaRPr lang="zh-CN" altLang="en-US"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select </a:t>
            </a:r>
            <a:r>
              <a:rPr lang="zh-CN" altLang="en-US" sz="2000" dirty="0" smtClean="0">
                <a:latin typeface="微软雅黑" panose="020B0503020204020204" pitchFamily="34" charset="-122"/>
                <a:ea typeface="微软雅黑" panose="020B0503020204020204" pitchFamily="34" charset="-122"/>
              </a:rPr>
              <a:t>字段将 </a:t>
            </a:r>
            <a:r>
              <a:rPr lang="en-US" altLang="zh-CN" sz="2000" dirty="0" smtClean="0">
                <a:latin typeface="微软雅黑" panose="020B0503020204020204" pitchFamily="34" charset="-122"/>
                <a:ea typeface="微软雅黑" panose="020B0503020204020204" pitchFamily="34" charset="-122"/>
              </a:rPr>
              <a:t>value </a:t>
            </a:r>
            <a:r>
              <a:rPr lang="zh-CN" altLang="en-US" sz="2000" dirty="0" smtClean="0">
                <a:latin typeface="微软雅黑" panose="020B0503020204020204" pitchFamily="34" charset="-122"/>
                <a:ea typeface="微软雅黑" panose="020B0503020204020204" pitchFamily="34" charset="-122"/>
              </a:rPr>
              <a:t>作为 </a:t>
            </a:r>
            <a:r>
              <a:rPr lang="en-US" altLang="zh-CN" sz="2000" dirty="0" smtClean="0">
                <a:latin typeface="微软雅黑" panose="020B0503020204020204" pitchFamily="34" charset="-122"/>
                <a:ea typeface="微软雅黑" panose="020B0503020204020204" pitchFamily="34" charset="-122"/>
              </a:rPr>
              <a:t>prop </a:t>
            </a:r>
            <a:r>
              <a:rPr lang="zh-CN" altLang="en-US" sz="2000" dirty="0" smtClean="0">
                <a:latin typeface="微软雅黑" panose="020B0503020204020204" pitchFamily="34" charset="-122"/>
                <a:ea typeface="微软雅黑" panose="020B0503020204020204" pitchFamily="34" charset="-122"/>
              </a:rPr>
              <a:t>并将 </a:t>
            </a:r>
            <a:r>
              <a:rPr lang="en-US" altLang="zh-CN" sz="2000" dirty="0" smtClean="0">
                <a:latin typeface="微软雅黑" panose="020B0503020204020204" pitchFamily="34" charset="-122"/>
                <a:ea typeface="微软雅黑" panose="020B0503020204020204" pitchFamily="34" charset="-122"/>
              </a:rPr>
              <a:t>change </a:t>
            </a:r>
            <a:r>
              <a:rPr lang="zh-CN" altLang="en-US" sz="2000" dirty="0" smtClean="0">
                <a:latin typeface="微软雅黑" panose="020B0503020204020204" pitchFamily="34" charset="-122"/>
                <a:ea typeface="微软雅黑" panose="020B0503020204020204" pitchFamily="34" charset="-122"/>
              </a:rPr>
              <a:t>作为事件。</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值绑定（单选按钮，复选框，选择框）</a:t>
            </a:r>
            <a:endParaRPr lang="en-US" altLang="zh-CN" sz="20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静态值绑定</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动态值绑定</a:t>
            </a:r>
            <a:endParaRPr lang="en-US" altLang="zh-CN" sz="1800" dirty="0" smtClean="0">
              <a:latin typeface="微软雅黑" panose="020B0503020204020204" pitchFamily="34" charset="-122"/>
              <a:ea typeface="微软雅黑" panose="020B0503020204020204" pitchFamily="34" charset="-122"/>
            </a:endParaRPr>
          </a:p>
          <a:p>
            <a:pPr lvl="2"/>
            <a:r>
              <a:rPr lang="en-US" altLang="zh-CN" sz="1400" dirty="0" smtClean="0">
                <a:latin typeface="微软雅黑" panose="020B0503020204020204" pitchFamily="34" charset="-122"/>
                <a:ea typeface="微软雅黑" panose="020B0503020204020204" pitchFamily="34" charset="-122"/>
              </a:rPr>
              <a:t>Checkbox</a:t>
            </a:r>
            <a:r>
              <a:rPr lang="zh-CN" altLang="en-US" sz="1400"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:true-value   :false-value</a:t>
            </a:r>
            <a:endParaRPr lang="en-US" altLang="zh-CN" sz="1400" dirty="0" smtClean="0">
              <a:latin typeface="微软雅黑" panose="020B0503020204020204" pitchFamily="34" charset="-122"/>
              <a:ea typeface="微软雅黑" panose="020B0503020204020204" pitchFamily="34" charset="-122"/>
            </a:endParaRPr>
          </a:p>
          <a:p>
            <a:pPr lvl="2"/>
            <a:r>
              <a:rPr lang="en-US" altLang="zh-CN" sz="1400" dirty="0" smtClean="0">
                <a:latin typeface="微软雅黑" panose="020B0503020204020204" pitchFamily="34" charset="-122"/>
                <a:ea typeface="微软雅黑" panose="020B0503020204020204" pitchFamily="34" charset="-122"/>
              </a:rPr>
              <a:t>Radio</a:t>
            </a:r>
            <a:r>
              <a:rPr lang="zh-CN" altLang="en-US" sz="1400"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:value</a:t>
            </a:r>
            <a:endParaRPr lang="en-US" altLang="zh-CN" sz="1400" dirty="0" smtClean="0">
              <a:latin typeface="微软雅黑" panose="020B0503020204020204" pitchFamily="34" charset="-122"/>
              <a:ea typeface="微软雅黑" panose="020B0503020204020204" pitchFamily="34" charset="-122"/>
            </a:endParaRPr>
          </a:p>
          <a:p>
            <a:pPr lvl="2"/>
            <a:r>
              <a:rPr lang="en-US" altLang="zh-CN" sz="1400" dirty="0" smtClean="0">
                <a:latin typeface="微软雅黑" panose="020B0503020204020204" pitchFamily="34" charset="-122"/>
                <a:ea typeface="微软雅黑" panose="020B0503020204020204" pitchFamily="34" charset="-122"/>
              </a:rPr>
              <a:t>Select</a:t>
            </a:r>
            <a:r>
              <a:rPr lang="zh-CN" altLang="en-US" sz="1400" dirty="0" smtClean="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:value</a:t>
            </a:r>
            <a:endParaRPr lang="en-US" altLang="zh-CN" sz="1400" dirty="0" smtClean="0">
              <a:latin typeface="微软雅黑" panose="020B0503020204020204" pitchFamily="34" charset="-122"/>
              <a:ea typeface="微软雅黑" panose="020B0503020204020204" pitchFamily="34" charset="-122"/>
            </a:endParaRPr>
          </a:p>
          <a:p>
            <a:pPr lvl="2"/>
            <a:endParaRPr lang="en-US" altLang="zh-CN" sz="14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在组件上使用</a:t>
            </a:r>
            <a:r>
              <a:rPr lang="en-US" altLang="zh-CN" sz="2000" dirty="0" smtClean="0">
                <a:latin typeface="微软雅黑" panose="020B0503020204020204" pitchFamily="34" charset="-122"/>
                <a:ea typeface="微软雅黑" panose="020B0503020204020204" pitchFamily="34" charset="-122"/>
              </a:rPr>
              <a:t>v-model</a:t>
            </a:r>
            <a:endParaRPr lang="en-US" altLang="zh-CN" sz="2000"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675459" cy="523220"/>
          </a:xfrm>
          <a:prstGeom prst="rect">
            <a:avLst/>
          </a:prstGeom>
          <a:noFill/>
          <a:ln w="9525">
            <a:noFill/>
            <a:miter lim="800000"/>
          </a:ln>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V-model</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28592"/>
          </a:xfrm>
        </p:spPr>
        <p:txBody>
          <a:bodyPr>
            <a:normAutofit fontScale="55000" lnSpcReduction="20000"/>
          </a:bodyPr>
          <a:lstStyle/>
          <a:p>
            <a:r>
              <a:rPr lang="zh-CN" altLang="en-US" sz="3700" dirty="0" smtClean="0">
                <a:latin typeface="微软雅黑" panose="020B0503020204020204" pitchFamily="34" charset="-122"/>
                <a:ea typeface="微软雅黑" panose="020B0503020204020204" pitchFamily="34" charset="-122"/>
              </a:rPr>
              <a:t>注册</a:t>
            </a:r>
            <a:endParaRPr lang="zh-CN" altLang="en-US" sz="3700" dirty="0" smtClean="0">
              <a:latin typeface="微软雅黑" panose="020B0503020204020204" pitchFamily="34" charset="-122"/>
              <a:ea typeface="微软雅黑" panose="020B0503020204020204" pitchFamily="34" charset="-122"/>
            </a:endParaRPr>
          </a:p>
          <a:p>
            <a:r>
              <a:rPr lang="en-US" altLang="zh-CN" sz="3700" dirty="0" smtClean="0">
                <a:latin typeface="微软雅黑" panose="020B0503020204020204" pitchFamily="34" charset="-122"/>
                <a:ea typeface="微软雅黑" panose="020B0503020204020204" pitchFamily="34" charset="-122"/>
              </a:rPr>
              <a:t>1</a:t>
            </a:r>
            <a:r>
              <a:rPr lang="zh-CN" altLang="en-US" sz="3700" dirty="0" smtClean="0">
                <a:latin typeface="微软雅黑" panose="020B0503020204020204" pitchFamily="34" charset="-122"/>
                <a:ea typeface="微软雅黑" panose="020B0503020204020204" pitchFamily="34" charset="-122"/>
              </a:rPr>
              <a:t>、使用组件名（字母全小写且必须包含一个连字符），避免冲突</a:t>
            </a:r>
            <a:endParaRPr lang="zh-CN" altLang="en-US" sz="3700" dirty="0" smtClean="0">
              <a:latin typeface="微软雅黑" panose="020B0503020204020204" pitchFamily="34" charset="-122"/>
              <a:ea typeface="微软雅黑" panose="020B0503020204020204" pitchFamily="34" charset="-122"/>
            </a:endParaRPr>
          </a:p>
          <a:p>
            <a:r>
              <a:rPr lang="en-US" altLang="zh-CN" sz="3700" dirty="0" smtClean="0">
                <a:latin typeface="微软雅黑" panose="020B0503020204020204" pitchFamily="34" charset="-122"/>
                <a:ea typeface="微软雅黑" panose="020B0503020204020204" pitchFamily="34" charset="-122"/>
              </a:rPr>
              <a:t>2</a:t>
            </a:r>
            <a:r>
              <a:rPr lang="zh-CN" altLang="en-US" sz="3700" dirty="0" smtClean="0">
                <a:latin typeface="微软雅黑" panose="020B0503020204020204" pitchFamily="34" charset="-122"/>
                <a:ea typeface="微软雅黑" panose="020B0503020204020204" pitchFamily="34" charset="-122"/>
              </a:rPr>
              <a:t>、定义组件名，</a:t>
            </a:r>
            <a:r>
              <a:rPr lang="en-US" altLang="zh-CN" sz="3700" dirty="0" smtClean="0">
                <a:latin typeface="微软雅黑" panose="020B0503020204020204" pitchFamily="34" charset="-122"/>
                <a:ea typeface="微软雅黑" panose="020B0503020204020204" pitchFamily="34" charset="-122"/>
              </a:rPr>
              <a:t>kebab-case</a:t>
            </a:r>
            <a:r>
              <a:rPr lang="zh-CN" altLang="en-US" sz="3700" dirty="0" smtClean="0">
                <a:latin typeface="微软雅黑" panose="020B0503020204020204" pitchFamily="34" charset="-122"/>
                <a:ea typeface="微软雅黑" panose="020B0503020204020204" pitchFamily="34" charset="-122"/>
              </a:rPr>
              <a:t>或者</a:t>
            </a:r>
            <a:r>
              <a:rPr lang="en-US" altLang="zh-CN" sz="3700" dirty="0" err="1" smtClean="0">
                <a:latin typeface="微软雅黑" panose="020B0503020204020204" pitchFamily="34" charset="-122"/>
                <a:ea typeface="微软雅黑" panose="020B0503020204020204" pitchFamily="34" charset="-122"/>
              </a:rPr>
              <a:t>PascalCase</a:t>
            </a:r>
            <a:r>
              <a:rPr lang="zh-CN" altLang="en-US" sz="3700" dirty="0" smtClean="0">
                <a:latin typeface="微软雅黑" panose="020B0503020204020204" pitchFamily="34" charset="-122"/>
                <a:ea typeface="微软雅黑" panose="020B0503020204020204" pitchFamily="34" charset="-122"/>
              </a:rPr>
              <a:t>，但是使用时只有 </a:t>
            </a:r>
            <a:r>
              <a:rPr lang="en-US" altLang="zh-CN" sz="3700" dirty="0" smtClean="0">
                <a:latin typeface="微软雅黑" panose="020B0503020204020204" pitchFamily="34" charset="-122"/>
                <a:ea typeface="微软雅黑" panose="020B0503020204020204" pitchFamily="34" charset="-122"/>
              </a:rPr>
              <a:t>kebab-case </a:t>
            </a:r>
            <a:r>
              <a:rPr lang="zh-CN" altLang="en-US" sz="3700" dirty="0" smtClean="0">
                <a:latin typeface="微软雅黑" panose="020B0503020204020204" pitchFamily="34" charset="-122"/>
                <a:ea typeface="微软雅黑" panose="020B0503020204020204" pitchFamily="34" charset="-122"/>
              </a:rPr>
              <a:t>是有效的</a:t>
            </a:r>
            <a:endParaRPr lang="zh-CN" altLang="en-US" sz="3700" dirty="0" smtClean="0">
              <a:latin typeface="微软雅黑" panose="020B0503020204020204" pitchFamily="34" charset="-122"/>
              <a:ea typeface="微软雅黑" panose="020B0503020204020204" pitchFamily="34" charset="-122"/>
            </a:endParaRPr>
          </a:p>
          <a:p>
            <a:r>
              <a:rPr lang="en-US" altLang="zh-CN" sz="3700" dirty="0" smtClean="0">
                <a:latin typeface="微软雅黑" panose="020B0503020204020204" pitchFamily="34" charset="-122"/>
                <a:ea typeface="微软雅黑" panose="020B0503020204020204" pitchFamily="34" charset="-122"/>
              </a:rPr>
              <a:t>3</a:t>
            </a:r>
            <a:r>
              <a:rPr lang="zh-CN" altLang="en-US" sz="3700" dirty="0" smtClean="0">
                <a:latin typeface="微软雅黑" panose="020B0503020204020204" pitchFamily="34" charset="-122"/>
                <a:ea typeface="微软雅黑" panose="020B0503020204020204" pitchFamily="34" charset="-122"/>
              </a:rPr>
              <a:t>、全局、局部注册，模块系统（忽略）</a:t>
            </a:r>
            <a:endParaRPr lang="en-US" altLang="zh-CN" sz="3700" dirty="0" smtClean="0">
              <a:latin typeface="微软雅黑" panose="020B0503020204020204" pitchFamily="34" charset="-122"/>
              <a:ea typeface="微软雅黑" panose="020B0503020204020204" pitchFamily="34" charset="-122"/>
            </a:endParaRPr>
          </a:p>
          <a:p>
            <a:r>
              <a:rPr lang="en-US" altLang="zh-CN" sz="3700" dirty="0" smtClean="0">
                <a:latin typeface="微软雅黑" panose="020B0503020204020204" pitchFamily="34" charset="-122"/>
                <a:ea typeface="微软雅黑" panose="020B0503020204020204" pitchFamily="34" charset="-122"/>
              </a:rPr>
              <a:t>4</a:t>
            </a:r>
            <a:r>
              <a:rPr lang="zh-CN" altLang="en-US" sz="3700" dirty="0" smtClean="0">
                <a:latin typeface="微软雅黑" panose="020B0503020204020204" pitchFamily="34" charset="-122"/>
                <a:ea typeface="微软雅黑" panose="020B0503020204020204" pitchFamily="34" charset="-122"/>
              </a:rPr>
              <a:t>、</a:t>
            </a:r>
            <a:r>
              <a:rPr lang="en-US" altLang="zh-CN" sz="3700" dirty="0" smtClean="0">
                <a:latin typeface="微软雅黑" panose="020B0503020204020204" pitchFamily="34" charset="-122"/>
                <a:ea typeface="微软雅黑" panose="020B0503020204020204" pitchFamily="34" charset="-122"/>
              </a:rPr>
              <a:t>prop</a:t>
            </a:r>
            <a:r>
              <a:rPr lang="zh-CN" altLang="en-US" sz="3700" dirty="0" smtClean="0">
                <a:latin typeface="微软雅黑" panose="020B0503020204020204" pitchFamily="34" charset="-122"/>
                <a:ea typeface="微软雅黑" panose="020B0503020204020204" pitchFamily="34" charset="-122"/>
              </a:rPr>
              <a:t>命名</a:t>
            </a:r>
            <a:r>
              <a:rPr lang="zh-CN" altLang="en-US" sz="3700" smtClean="0">
                <a:latin typeface="微软雅黑" panose="020B0503020204020204" pitchFamily="34" charset="-122"/>
                <a:ea typeface="微软雅黑" panose="020B0503020204020204" pitchFamily="34" charset="-122"/>
              </a:rPr>
              <a:t>规则（同上）</a:t>
            </a:r>
            <a:endParaRPr lang="zh-CN" altLang="en-US" sz="3700" dirty="0" smtClean="0">
              <a:latin typeface="微软雅黑" panose="020B0503020204020204" pitchFamily="34" charset="-122"/>
              <a:ea typeface="微软雅黑" panose="020B0503020204020204" pitchFamily="34" charset="-122"/>
            </a:endParaRPr>
          </a:p>
          <a:p>
            <a:endParaRPr lang="zh-CN" altLang="en-US" sz="3700" dirty="0" smtClean="0">
              <a:latin typeface="微软雅黑" panose="020B0503020204020204" pitchFamily="34" charset="-122"/>
              <a:ea typeface="微软雅黑" panose="020B0503020204020204" pitchFamily="34" charset="-122"/>
            </a:endParaRPr>
          </a:p>
          <a:p>
            <a:r>
              <a:rPr lang="en-US" altLang="zh-CN" sz="3700" dirty="0" smtClean="0">
                <a:latin typeface="微软雅黑" panose="020B0503020204020204" pitchFamily="34" charset="-122"/>
                <a:ea typeface="微软雅黑" panose="020B0503020204020204" pitchFamily="34" charset="-122"/>
              </a:rPr>
              <a:t>prop</a:t>
            </a:r>
            <a:endParaRPr lang="en-US" altLang="zh-CN" sz="3700" dirty="0" smtClean="0">
              <a:latin typeface="微软雅黑" panose="020B0503020204020204" pitchFamily="34" charset="-122"/>
              <a:ea typeface="微软雅黑" panose="020B0503020204020204" pitchFamily="34" charset="-122"/>
            </a:endParaRPr>
          </a:p>
          <a:p>
            <a:r>
              <a:rPr lang="en-US" altLang="zh-CN" sz="3700" dirty="0" smtClean="0">
                <a:latin typeface="微软雅黑" panose="020B0503020204020204" pitchFamily="34" charset="-122"/>
                <a:ea typeface="微软雅黑" panose="020B0503020204020204" pitchFamily="34" charset="-122"/>
              </a:rPr>
              <a:t>2</a:t>
            </a:r>
            <a:r>
              <a:rPr lang="zh-CN" altLang="en-US" sz="3700" dirty="0" smtClean="0">
                <a:latin typeface="微软雅黑" panose="020B0503020204020204" pitchFamily="34" charset="-122"/>
                <a:ea typeface="微软雅黑" panose="020B0503020204020204" pitchFamily="34" charset="-122"/>
              </a:rPr>
              <a:t>、</a:t>
            </a:r>
            <a:r>
              <a:rPr lang="en-US" altLang="zh-CN" sz="3700" dirty="0" smtClean="0">
                <a:latin typeface="微软雅黑" panose="020B0503020204020204" pitchFamily="34" charset="-122"/>
                <a:ea typeface="微软雅黑" panose="020B0503020204020204" pitchFamily="34" charset="-122"/>
              </a:rPr>
              <a:t>Prop</a:t>
            </a:r>
            <a:r>
              <a:rPr lang="zh-CN" altLang="en-US" sz="3700" dirty="0" smtClean="0">
                <a:latin typeface="微软雅黑" panose="020B0503020204020204" pitchFamily="34" charset="-122"/>
                <a:ea typeface="微软雅黑" panose="020B0503020204020204" pitchFamily="34" charset="-122"/>
              </a:rPr>
              <a:t>验证</a:t>
            </a:r>
            <a:endParaRPr lang="zh-CN" altLang="en-US" sz="3700" dirty="0" smtClean="0">
              <a:latin typeface="微软雅黑" panose="020B0503020204020204" pitchFamily="34" charset="-122"/>
              <a:ea typeface="微软雅黑" panose="020B0503020204020204" pitchFamily="34" charset="-122"/>
            </a:endParaRPr>
          </a:p>
          <a:p>
            <a:r>
              <a:rPr lang="zh-CN" altLang="en-US" sz="3700" dirty="0" smtClean="0">
                <a:latin typeface="微软雅黑" panose="020B0503020204020204" pitchFamily="34" charset="-122"/>
                <a:ea typeface="微软雅黑" panose="020B0503020204020204" pitchFamily="34" charset="-122"/>
              </a:rPr>
              <a:t>	</a:t>
            </a:r>
            <a:r>
              <a:rPr lang="en-US" altLang="zh-CN" sz="3700" dirty="0" smtClean="0">
                <a:solidFill>
                  <a:srgbClr val="FF0000"/>
                </a:solidFill>
                <a:latin typeface="微软雅黑" panose="020B0503020204020204" pitchFamily="34" charset="-122"/>
                <a:ea typeface="微软雅黑" panose="020B0503020204020204" pitchFamily="34" charset="-122"/>
              </a:rPr>
              <a:t>type</a:t>
            </a:r>
            <a:r>
              <a:rPr lang="zh-CN" altLang="en-US" sz="3700" dirty="0" smtClean="0">
                <a:latin typeface="微软雅黑" panose="020B0503020204020204" pitchFamily="34" charset="-122"/>
                <a:ea typeface="微软雅黑" panose="020B0503020204020204" pitchFamily="34" charset="-122"/>
              </a:rPr>
              <a:t>：</a:t>
            </a:r>
            <a:r>
              <a:rPr lang="en-US" altLang="zh-CN" sz="3700" dirty="0" smtClean="0">
                <a:latin typeface="微软雅黑" panose="020B0503020204020204" pitchFamily="34" charset="-122"/>
                <a:ea typeface="微软雅黑" panose="020B0503020204020204" pitchFamily="34" charset="-122"/>
              </a:rPr>
              <a:t>String</a:t>
            </a:r>
            <a:r>
              <a:rPr lang="zh-CN" altLang="en-US" sz="3700" dirty="0" smtClean="0">
                <a:latin typeface="微软雅黑" panose="020B0503020204020204" pitchFamily="34" charset="-122"/>
                <a:ea typeface="微软雅黑" panose="020B0503020204020204" pitchFamily="34" charset="-122"/>
              </a:rPr>
              <a:t>、</a:t>
            </a:r>
            <a:r>
              <a:rPr lang="en-US" altLang="zh-CN" sz="3700" dirty="0" smtClean="0">
                <a:latin typeface="微软雅黑" panose="020B0503020204020204" pitchFamily="34" charset="-122"/>
                <a:ea typeface="微软雅黑" panose="020B0503020204020204" pitchFamily="34" charset="-122"/>
              </a:rPr>
              <a:t>Number</a:t>
            </a:r>
            <a:r>
              <a:rPr lang="zh-CN" altLang="en-US" sz="3700" dirty="0" smtClean="0">
                <a:latin typeface="微软雅黑" panose="020B0503020204020204" pitchFamily="34" charset="-122"/>
                <a:ea typeface="微软雅黑" panose="020B0503020204020204" pitchFamily="34" charset="-122"/>
              </a:rPr>
              <a:t>、</a:t>
            </a:r>
            <a:r>
              <a:rPr lang="en-US" altLang="zh-CN" sz="3700" dirty="0" smtClean="0">
                <a:latin typeface="微软雅黑" panose="020B0503020204020204" pitchFamily="34" charset="-122"/>
                <a:ea typeface="微软雅黑" panose="020B0503020204020204" pitchFamily="34" charset="-122"/>
              </a:rPr>
              <a:t>Boolean</a:t>
            </a:r>
            <a:r>
              <a:rPr lang="zh-CN" altLang="en-US" sz="3700" dirty="0" smtClean="0">
                <a:latin typeface="微软雅黑" panose="020B0503020204020204" pitchFamily="34" charset="-122"/>
                <a:ea typeface="微软雅黑" panose="020B0503020204020204" pitchFamily="34" charset="-122"/>
              </a:rPr>
              <a:t>、</a:t>
            </a:r>
            <a:r>
              <a:rPr lang="en-US" altLang="zh-CN" sz="3700" dirty="0" smtClean="0">
                <a:latin typeface="微软雅黑" panose="020B0503020204020204" pitchFamily="34" charset="-122"/>
                <a:ea typeface="微软雅黑" panose="020B0503020204020204" pitchFamily="34" charset="-122"/>
              </a:rPr>
              <a:t>Function</a:t>
            </a:r>
            <a:r>
              <a:rPr lang="zh-CN" altLang="en-US" sz="3700" dirty="0" smtClean="0">
                <a:latin typeface="微软雅黑" panose="020B0503020204020204" pitchFamily="34" charset="-122"/>
                <a:ea typeface="微软雅黑" panose="020B0503020204020204" pitchFamily="34" charset="-122"/>
              </a:rPr>
              <a:t>、</a:t>
            </a:r>
            <a:r>
              <a:rPr lang="en-US" altLang="zh-CN" sz="3700" dirty="0" smtClean="0">
                <a:latin typeface="微软雅黑" panose="020B0503020204020204" pitchFamily="34" charset="-122"/>
                <a:ea typeface="微软雅黑" panose="020B0503020204020204" pitchFamily="34" charset="-122"/>
              </a:rPr>
              <a:t>Object</a:t>
            </a:r>
            <a:r>
              <a:rPr lang="zh-CN" altLang="en-US" sz="3700" dirty="0" smtClean="0">
                <a:latin typeface="微软雅黑" panose="020B0503020204020204" pitchFamily="34" charset="-122"/>
                <a:ea typeface="微软雅黑" panose="020B0503020204020204" pitchFamily="34" charset="-122"/>
              </a:rPr>
              <a:t>、</a:t>
            </a:r>
            <a:r>
              <a:rPr lang="en-US" altLang="zh-CN" sz="3700" dirty="0" smtClean="0">
                <a:latin typeface="微软雅黑" panose="020B0503020204020204" pitchFamily="34" charset="-122"/>
                <a:ea typeface="微软雅黑" panose="020B0503020204020204" pitchFamily="34" charset="-122"/>
              </a:rPr>
              <a:t>Array</a:t>
            </a:r>
            <a:r>
              <a:rPr lang="zh-CN" altLang="en-US" sz="3700" dirty="0" smtClean="0">
                <a:latin typeface="微软雅黑" panose="020B0503020204020204" pitchFamily="34" charset="-122"/>
                <a:ea typeface="微软雅黑" panose="020B0503020204020204" pitchFamily="34" charset="-122"/>
              </a:rPr>
              <a:t>、</a:t>
            </a:r>
            <a:r>
              <a:rPr lang="en-US" altLang="zh-CN" sz="3700" dirty="0" smtClean="0">
                <a:latin typeface="微软雅黑" panose="020B0503020204020204" pitchFamily="34" charset="-122"/>
                <a:ea typeface="微软雅黑" panose="020B0503020204020204" pitchFamily="34" charset="-122"/>
              </a:rPr>
              <a:t>Date</a:t>
            </a:r>
            <a:r>
              <a:rPr lang="zh-CN" altLang="en-US" sz="3700" dirty="0" smtClean="0">
                <a:latin typeface="微软雅黑" panose="020B0503020204020204" pitchFamily="34" charset="-122"/>
                <a:ea typeface="微软雅黑" panose="020B0503020204020204" pitchFamily="34" charset="-122"/>
              </a:rPr>
              <a:t>、</a:t>
            </a:r>
            <a:r>
              <a:rPr lang="en-US" altLang="zh-CN" sz="3700" dirty="0" smtClean="0">
                <a:latin typeface="微软雅黑" panose="020B0503020204020204" pitchFamily="34" charset="-122"/>
                <a:ea typeface="微软雅黑" panose="020B0503020204020204" pitchFamily="34" charset="-122"/>
              </a:rPr>
              <a:t>Symbol</a:t>
            </a:r>
            <a:r>
              <a:rPr lang="zh-CN" altLang="en-US" sz="3700" dirty="0" smtClean="0">
                <a:latin typeface="微软雅黑" panose="020B0503020204020204" pitchFamily="34" charset="-122"/>
                <a:ea typeface="微软雅黑" panose="020B0503020204020204" pitchFamily="34" charset="-122"/>
              </a:rPr>
              <a:t>、自定义的构造函数</a:t>
            </a:r>
            <a:endParaRPr lang="zh-CN" altLang="en-US" sz="3700" dirty="0" smtClean="0">
              <a:latin typeface="微软雅黑" panose="020B0503020204020204" pitchFamily="34" charset="-122"/>
              <a:ea typeface="微软雅黑" panose="020B0503020204020204" pitchFamily="34" charset="-122"/>
            </a:endParaRPr>
          </a:p>
          <a:p>
            <a:r>
              <a:rPr lang="zh-CN" altLang="en-US" sz="3700" dirty="0" smtClean="0">
                <a:latin typeface="微软雅黑" panose="020B0503020204020204" pitchFamily="34" charset="-122"/>
                <a:ea typeface="微软雅黑" panose="020B0503020204020204" pitchFamily="34" charset="-122"/>
              </a:rPr>
              <a:t>	</a:t>
            </a:r>
            <a:r>
              <a:rPr lang="en-US" altLang="zh-CN" sz="3700" dirty="0" smtClean="0">
                <a:solidFill>
                  <a:srgbClr val="FF0000"/>
                </a:solidFill>
                <a:latin typeface="微软雅黑" panose="020B0503020204020204" pitchFamily="34" charset="-122"/>
                <a:ea typeface="微软雅黑" panose="020B0503020204020204" pitchFamily="34" charset="-122"/>
              </a:rPr>
              <a:t>required</a:t>
            </a:r>
            <a:r>
              <a:rPr lang="zh-CN" altLang="en-US" sz="3700" dirty="0" smtClean="0">
                <a:latin typeface="微软雅黑" panose="020B0503020204020204" pitchFamily="34" charset="-122"/>
                <a:ea typeface="微软雅黑" panose="020B0503020204020204" pitchFamily="34" charset="-122"/>
              </a:rPr>
              <a:t>：</a:t>
            </a:r>
            <a:r>
              <a:rPr lang="en-US" altLang="zh-CN" sz="3700" dirty="0" smtClean="0">
                <a:latin typeface="微软雅黑" panose="020B0503020204020204" pitchFamily="34" charset="-122"/>
                <a:ea typeface="微软雅黑" panose="020B0503020204020204" pitchFamily="34" charset="-122"/>
              </a:rPr>
              <a:t>true/false</a:t>
            </a:r>
            <a:endParaRPr lang="en-US" altLang="zh-CN" sz="3700" dirty="0" smtClean="0">
              <a:latin typeface="微软雅黑" panose="020B0503020204020204" pitchFamily="34" charset="-122"/>
              <a:ea typeface="微软雅黑" panose="020B0503020204020204" pitchFamily="34" charset="-122"/>
            </a:endParaRPr>
          </a:p>
          <a:p>
            <a:r>
              <a:rPr lang="en-US" altLang="zh-CN" sz="3700" dirty="0" smtClean="0">
                <a:latin typeface="微软雅黑" panose="020B0503020204020204" pitchFamily="34" charset="-122"/>
                <a:ea typeface="微软雅黑" panose="020B0503020204020204" pitchFamily="34" charset="-122"/>
              </a:rPr>
              <a:t>	</a:t>
            </a:r>
            <a:r>
              <a:rPr lang="en-US" altLang="zh-CN" sz="3700" dirty="0" smtClean="0">
                <a:solidFill>
                  <a:srgbClr val="FF0000"/>
                </a:solidFill>
                <a:latin typeface="微软雅黑" panose="020B0503020204020204" pitchFamily="34" charset="-122"/>
                <a:ea typeface="微软雅黑" panose="020B0503020204020204" pitchFamily="34" charset="-122"/>
              </a:rPr>
              <a:t>default</a:t>
            </a:r>
            <a:r>
              <a:rPr lang="en-US" altLang="zh-CN" sz="3700" dirty="0" smtClean="0">
                <a:latin typeface="微软雅黑" panose="020B0503020204020204" pitchFamily="34" charset="-122"/>
                <a:ea typeface="微软雅黑" panose="020B0503020204020204" pitchFamily="34" charset="-122"/>
              </a:rPr>
              <a:t>: </a:t>
            </a:r>
            <a:r>
              <a:rPr lang="zh-CN" altLang="en-US" sz="3700" dirty="0" smtClean="0">
                <a:latin typeface="微软雅黑" panose="020B0503020204020204" pitchFamily="34" charset="-122"/>
                <a:ea typeface="微软雅黑" panose="020B0503020204020204" pitchFamily="34" charset="-122"/>
              </a:rPr>
              <a:t>默认值，数组</a:t>
            </a:r>
            <a:r>
              <a:rPr lang="en-US" altLang="zh-CN" sz="3700" dirty="0" smtClean="0">
                <a:latin typeface="微软雅黑" panose="020B0503020204020204" pitchFamily="34" charset="-122"/>
                <a:ea typeface="微软雅黑" panose="020B0503020204020204" pitchFamily="34" charset="-122"/>
              </a:rPr>
              <a:t>/</a:t>
            </a:r>
            <a:r>
              <a:rPr lang="zh-CN" altLang="en-US" sz="3700" dirty="0" smtClean="0">
                <a:latin typeface="微软雅黑" panose="020B0503020204020204" pitchFamily="34" charset="-122"/>
                <a:ea typeface="微软雅黑" panose="020B0503020204020204" pitchFamily="34" charset="-122"/>
              </a:rPr>
              <a:t>对象的默认值应当由一个工厂函数返回</a:t>
            </a:r>
            <a:endParaRPr lang="zh-CN" altLang="en-US" sz="3700" dirty="0" smtClean="0">
              <a:latin typeface="微软雅黑" panose="020B0503020204020204" pitchFamily="34" charset="-122"/>
              <a:ea typeface="微软雅黑" panose="020B0503020204020204" pitchFamily="34" charset="-122"/>
            </a:endParaRPr>
          </a:p>
          <a:p>
            <a:r>
              <a:rPr lang="zh-CN" altLang="en-US" sz="3700" dirty="0" smtClean="0">
                <a:latin typeface="微软雅黑" panose="020B0503020204020204" pitchFamily="34" charset="-122"/>
                <a:ea typeface="微软雅黑" panose="020B0503020204020204" pitchFamily="34" charset="-122"/>
              </a:rPr>
              <a:t>	</a:t>
            </a:r>
            <a:r>
              <a:rPr lang="en-US" altLang="zh-CN" sz="3700" dirty="0" err="1" smtClean="0">
                <a:solidFill>
                  <a:srgbClr val="FF0000"/>
                </a:solidFill>
                <a:latin typeface="微软雅黑" panose="020B0503020204020204" pitchFamily="34" charset="-122"/>
                <a:ea typeface="微软雅黑" panose="020B0503020204020204" pitchFamily="34" charset="-122"/>
              </a:rPr>
              <a:t>validator</a:t>
            </a:r>
            <a:r>
              <a:rPr lang="zh-CN" altLang="en-US" sz="3700" dirty="0" smtClean="0">
                <a:latin typeface="微软雅黑" panose="020B0503020204020204" pitchFamily="34" charset="-122"/>
                <a:ea typeface="微软雅黑" panose="020B0503020204020204" pitchFamily="34" charset="-122"/>
              </a:rPr>
              <a:t>：自定义验证函数</a:t>
            </a:r>
            <a:endParaRPr lang="zh-CN" altLang="en-US" sz="3700" dirty="0" smtClean="0">
              <a:latin typeface="微软雅黑" panose="020B0503020204020204" pitchFamily="34" charset="-122"/>
              <a:ea typeface="微软雅黑" panose="020B0503020204020204" pitchFamily="34" charset="-122"/>
            </a:endParaRPr>
          </a:p>
          <a:p>
            <a:r>
              <a:rPr lang="zh-CN" altLang="en-US" sz="3700" dirty="0" smtClean="0">
                <a:latin typeface="微软雅黑" panose="020B0503020204020204" pitchFamily="34" charset="-122"/>
                <a:ea typeface="微软雅黑" panose="020B0503020204020204" pitchFamily="34" charset="-122"/>
              </a:rPr>
              <a:t>（当 </a:t>
            </a:r>
            <a:r>
              <a:rPr lang="en-US" altLang="zh-CN" sz="3700" dirty="0" smtClean="0">
                <a:latin typeface="微软雅黑" panose="020B0503020204020204" pitchFamily="34" charset="-122"/>
                <a:ea typeface="微软雅黑" panose="020B0503020204020204" pitchFamily="34" charset="-122"/>
              </a:rPr>
              <a:t>prop </a:t>
            </a:r>
            <a:r>
              <a:rPr lang="zh-CN" altLang="en-US" sz="3700" dirty="0" smtClean="0">
                <a:latin typeface="微软雅黑" panose="020B0503020204020204" pitchFamily="34" charset="-122"/>
                <a:ea typeface="微软雅黑" panose="020B0503020204020204" pitchFamily="34" charset="-122"/>
              </a:rPr>
              <a:t>验证失败的时候，</a:t>
            </a:r>
            <a:r>
              <a:rPr lang="en-US" altLang="zh-CN" sz="3700" dirty="0" smtClean="0">
                <a:latin typeface="微软雅黑" panose="020B0503020204020204" pitchFamily="34" charset="-122"/>
                <a:ea typeface="微软雅黑" panose="020B0503020204020204" pitchFamily="34" charset="-122"/>
              </a:rPr>
              <a:t>(</a:t>
            </a:r>
            <a:r>
              <a:rPr lang="zh-CN" altLang="en-US" sz="3700" dirty="0" smtClean="0">
                <a:latin typeface="微软雅黑" panose="020B0503020204020204" pitchFamily="34" charset="-122"/>
                <a:ea typeface="微软雅黑" panose="020B0503020204020204" pitchFamily="34" charset="-122"/>
              </a:rPr>
              <a:t>开发环境构建版本的</a:t>
            </a:r>
            <a:r>
              <a:rPr lang="en-US" altLang="zh-CN" sz="3700" dirty="0" smtClean="0">
                <a:latin typeface="微软雅黑" panose="020B0503020204020204" pitchFamily="34" charset="-122"/>
                <a:ea typeface="微软雅黑" panose="020B0503020204020204" pitchFamily="34" charset="-122"/>
              </a:rPr>
              <a:t>) </a:t>
            </a:r>
            <a:r>
              <a:rPr lang="en-US" altLang="zh-CN" sz="3700" dirty="0" err="1" smtClean="0">
                <a:latin typeface="微软雅黑" panose="020B0503020204020204" pitchFamily="34" charset="-122"/>
                <a:ea typeface="微软雅黑" panose="020B0503020204020204" pitchFamily="34" charset="-122"/>
              </a:rPr>
              <a:t>Vue</a:t>
            </a:r>
            <a:r>
              <a:rPr lang="en-US" altLang="zh-CN" sz="3700" dirty="0" smtClean="0">
                <a:latin typeface="微软雅黑" panose="020B0503020204020204" pitchFamily="34" charset="-122"/>
                <a:ea typeface="微软雅黑" panose="020B0503020204020204" pitchFamily="34" charset="-122"/>
              </a:rPr>
              <a:t> </a:t>
            </a:r>
            <a:r>
              <a:rPr lang="zh-CN" altLang="en-US" sz="3700" dirty="0" smtClean="0">
                <a:latin typeface="微软雅黑" panose="020B0503020204020204" pitchFamily="34" charset="-122"/>
                <a:ea typeface="微软雅黑" panose="020B0503020204020204" pitchFamily="34" charset="-122"/>
              </a:rPr>
              <a:t>将会产生一个控制台的警告。）</a:t>
            </a:r>
            <a:endParaRPr lang="zh-CN" altLang="en-US" sz="3700" dirty="0" smtClean="0">
              <a:latin typeface="微软雅黑" panose="020B0503020204020204" pitchFamily="34" charset="-122"/>
              <a:ea typeface="微软雅黑" panose="020B0503020204020204" pitchFamily="34" charset="-122"/>
            </a:endParaRPr>
          </a:p>
          <a:p>
            <a:endParaRPr lang="zh-CN" altLang="en-US" sz="3700"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620957"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组件高级</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fontScale="62500" lnSpcReduction="20000"/>
          </a:bodyPr>
          <a:lstStyle/>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、不带参数的 </a:t>
            </a:r>
            <a:r>
              <a:rPr lang="en-US" altLang="zh-CN" dirty="0" smtClean="0">
                <a:latin typeface="微软雅黑" panose="020B0503020204020204" pitchFamily="34" charset="-122"/>
                <a:ea typeface="微软雅黑" panose="020B0503020204020204" pitchFamily="34" charset="-122"/>
              </a:rPr>
              <a:t>v-bind</a:t>
            </a:r>
            <a:r>
              <a:rPr lang="zh-CN" altLang="en-US" dirty="0" smtClean="0">
                <a:latin typeface="微软雅黑" panose="020B0503020204020204" pitchFamily="34" charset="-122"/>
                <a:ea typeface="微软雅黑" panose="020B0503020204020204" pitchFamily="34" charset="-122"/>
              </a:rPr>
              <a:t>，相当于传入一个对象的所有属性</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、动态绑定特性值</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、引用类型时，子组件中更改相应的属性会导致父组件相应属性的更改</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、基本类型时，子组件中更改这个属性会报错，加上</a:t>
            </a:r>
            <a:r>
              <a:rPr lang="en-US" altLang="zh-CN" dirty="0" smtClean="0">
                <a:latin typeface="微软雅黑" panose="020B0503020204020204" pitchFamily="34" charset="-122"/>
                <a:ea typeface="微软雅黑" panose="020B0503020204020204" pitchFamily="34" charset="-122"/>
              </a:rPr>
              <a:t>.sync</a:t>
            </a:r>
            <a:r>
              <a:rPr lang="zh-CN" altLang="en-US" dirty="0" smtClean="0">
                <a:latin typeface="微软雅黑" panose="020B0503020204020204" pitchFamily="34" charset="-122"/>
                <a:ea typeface="微软雅黑" panose="020B0503020204020204" pitchFamily="34" charset="-122"/>
              </a:rPr>
              <a:t>修饰符</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但是：一般来说，是不建议在子组件中对父组件中传递来的属性进行操作的</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、基本类型值，在子组件中创建一个新的</a:t>
            </a:r>
            <a:r>
              <a:rPr lang="en-US" altLang="zh-CN" dirty="0" smtClean="0">
                <a:latin typeface="微软雅黑" panose="020B0503020204020204" pitchFamily="34" charset="-122"/>
                <a:ea typeface="微软雅黑" panose="020B0503020204020204" pitchFamily="34" charset="-122"/>
              </a:rPr>
              <a:t>data</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computed</a:t>
            </a:r>
            <a:r>
              <a:rPr lang="zh-CN" altLang="en-US" dirty="0" smtClean="0">
                <a:latin typeface="微软雅黑" panose="020B0503020204020204" pitchFamily="34" charset="-122"/>
                <a:ea typeface="微软雅黑" panose="020B0503020204020204" pitchFamily="34" charset="-122"/>
              </a:rPr>
              <a:t>，并以传递进来的值进行初始化，之后就可以操作这个新的属性了</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、引用类型值，最好是对引用类型进行复制。复杂的情况，肯定应该是深复制</a:t>
            </a:r>
            <a:endParaRPr lang="zh-CN" altLang="en-US"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、非</a:t>
            </a:r>
            <a:r>
              <a:rPr lang="en-US" altLang="zh-CN" dirty="0" smtClean="0">
                <a:latin typeface="微软雅黑" panose="020B0503020204020204" pitchFamily="34" charset="-122"/>
                <a:ea typeface="微软雅黑" panose="020B0503020204020204" pitchFamily="34" charset="-122"/>
              </a:rPr>
              <a:t>prop</a:t>
            </a:r>
            <a:r>
              <a:rPr lang="zh-CN" altLang="en-US" dirty="0" smtClean="0">
                <a:latin typeface="微软雅黑" panose="020B0503020204020204" pitchFamily="34" charset="-122"/>
                <a:ea typeface="微软雅黑" panose="020B0503020204020204" pitchFamily="34" charset="-122"/>
              </a:rPr>
              <a:t>类型的属性</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覆盖非</a:t>
            </a:r>
            <a:r>
              <a:rPr lang="en-US" altLang="zh-CN" dirty="0" smtClean="0">
                <a:latin typeface="微软雅黑" panose="020B0503020204020204" pitchFamily="34" charset="-122"/>
                <a:ea typeface="微软雅黑" panose="020B0503020204020204" pitchFamily="34" charset="-122"/>
              </a:rPr>
              <a:t>prop</a:t>
            </a:r>
            <a:r>
              <a:rPr lang="zh-CN" altLang="en-US" dirty="0" smtClean="0">
                <a:latin typeface="微软雅黑" panose="020B0503020204020204" pitchFamily="34" charset="-122"/>
                <a:ea typeface="微软雅黑" panose="020B0503020204020204" pitchFamily="34" charset="-122"/>
              </a:rPr>
              <a:t>类型的属性，</a:t>
            </a:r>
            <a:r>
              <a:rPr lang="en-US" altLang="zh-CN" dirty="0" smtClean="0">
                <a:latin typeface="微软雅黑" panose="020B0503020204020204" pitchFamily="34" charset="-122"/>
                <a:ea typeface="微软雅黑" panose="020B0503020204020204" pitchFamily="34" charset="-122"/>
              </a:rPr>
              <a:t>class</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style</a:t>
            </a:r>
            <a:r>
              <a:rPr lang="zh-CN" altLang="en-US" dirty="0" smtClean="0">
                <a:latin typeface="微软雅黑" panose="020B0503020204020204" pitchFamily="34" charset="-122"/>
                <a:ea typeface="微软雅黑" panose="020B0503020204020204" pitchFamily="34" charset="-122"/>
              </a:rPr>
              <a:t>除外。禁用特性</a:t>
            </a:r>
            <a:r>
              <a:rPr lang="en-US" altLang="zh-CN" dirty="0" err="1" smtClean="0">
                <a:latin typeface="微软雅黑" panose="020B0503020204020204" pitchFamily="34" charset="-122"/>
                <a:ea typeface="微软雅黑" panose="020B0503020204020204" pitchFamily="34" charset="-122"/>
              </a:rPr>
              <a:t>inheritAttrs</a:t>
            </a:r>
            <a:r>
              <a:rPr lang="en-US" altLang="zh-CN" dirty="0" smtClean="0">
                <a:latin typeface="微软雅黑" panose="020B0503020204020204" pitchFamily="34" charset="-122"/>
                <a:ea typeface="微软雅黑" panose="020B0503020204020204" pitchFamily="34" charset="-122"/>
              </a:rPr>
              <a:t>: false</a:t>
            </a:r>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620957"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组件高级</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zh-CN" altLang="en-US" dirty="0" smtClean="0">
                <a:latin typeface="微软雅黑" panose="020B0503020204020204" pitchFamily="34" charset="-122"/>
                <a:ea typeface="微软雅黑" panose="020B0503020204020204" pitchFamily="34" charset="-122"/>
              </a:rPr>
              <a:t>自定义事件</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、事件名：需要完全匹配监听名称，切监听时</a:t>
            </a:r>
            <a:r>
              <a:rPr lang="en-US" altLang="zh-CN" dirty="0" smtClean="0">
                <a:latin typeface="微软雅黑" panose="020B0503020204020204" pitchFamily="34" charset="-122"/>
                <a:ea typeface="微软雅黑" panose="020B0503020204020204" pitchFamily="34" charset="-122"/>
              </a:rPr>
              <a:t>html</a:t>
            </a:r>
            <a:r>
              <a:rPr lang="zh-CN" altLang="en-US" dirty="0" smtClean="0">
                <a:latin typeface="微软雅黑" panose="020B0503020204020204" pitchFamily="34" charset="-122"/>
                <a:ea typeface="微软雅黑" panose="020B0503020204020204" pitchFamily="34" charset="-122"/>
              </a:rPr>
              <a:t>大小写敏感，</a:t>
            </a:r>
            <a:r>
              <a:rPr lang="en-US" altLang="zh-CN" dirty="0" smtClean="0">
                <a:latin typeface="微软雅黑" panose="020B0503020204020204" pitchFamily="34" charset="-122"/>
                <a:ea typeface="微软雅黑" panose="020B0503020204020204" pitchFamily="34" charset="-122"/>
              </a:rPr>
              <a:t>so</a:t>
            </a:r>
            <a:r>
              <a:rPr lang="zh-CN" altLang="en-US" dirty="0" smtClean="0">
                <a:latin typeface="微软雅黑" panose="020B0503020204020204" pitchFamily="34" charset="-122"/>
                <a:ea typeface="微软雅黑" panose="020B0503020204020204" pitchFamily="34" charset="-122"/>
              </a:rPr>
              <a:t>推荐你始终使用 </a:t>
            </a:r>
            <a:r>
              <a:rPr lang="en-US" altLang="zh-CN" dirty="0" smtClean="0">
                <a:latin typeface="微软雅黑" panose="020B0503020204020204" pitchFamily="34" charset="-122"/>
                <a:ea typeface="微软雅黑" panose="020B0503020204020204" pitchFamily="34" charset="-122"/>
              </a:rPr>
              <a:t>kebab-case </a:t>
            </a:r>
            <a:r>
              <a:rPr lang="zh-CN" altLang="en-US" dirty="0" smtClean="0">
                <a:latin typeface="微软雅黑" panose="020B0503020204020204" pitchFamily="34" charset="-122"/>
                <a:ea typeface="微软雅黑" panose="020B0503020204020204" pitchFamily="34" charset="-122"/>
              </a:rPr>
              <a:t>的事件名</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、自定义组件的 </a:t>
            </a:r>
            <a:r>
              <a:rPr lang="en-US" altLang="zh-CN" dirty="0" smtClean="0">
                <a:latin typeface="微软雅黑" panose="020B0503020204020204" pitchFamily="34" charset="-122"/>
                <a:ea typeface="微软雅黑" panose="020B0503020204020204" pitchFamily="34" charset="-122"/>
              </a:rPr>
              <a:t>v-model *****</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、将原生事件绑定到组件 *****</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.sync </a:t>
            </a:r>
            <a:r>
              <a:rPr lang="zh-CN" altLang="en-US" dirty="0" smtClean="0">
                <a:latin typeface="微软雅黑" panose="020B0503020204020204" pitchFamily="34" charset="-122"/>
                <a:ea typeface="微软雅黑" panose="020B0503020204020204" pitchFamily="34" charset="-122"/>
              </a:rPr>
              <a:t>修饰符</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插槽</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slot</a:t>
            </a:r>
            <a:r>
              <a:rPr lang="zh-CN" altLang="en-US" dirty="0" smtClean="0">
                <a:latin typeface="微软雅黑" panose="020B0503020204020204" pitchFamily="34" charset="-122"/>
                <a:ea typeface="微软雅黑" panose="020B0503020204020204" pitchFamily="34" charset="-122"/>
              </a:rPr>
              <a:t>内可包含任何模板代码，包括 </a:t>
            </a:r>
            <a:r>
              <a:rPr lang="en-US" altLang="zh-CN" dirty="0" smtClean="0">
                <a:latin typeface="微软雅黑" panose="020B0503020204020204" pitchFamily="34" charset="-122"/>
                <a:ea typeface="微软雅黑" panose="020B0503020204020204" pitchFamily="34" charset="-122"/>
              </a:rPr>
              <a:t>HTML</a:t>
            </a:r>
            <a:r>
              <a:rPr lang="zh-CN" altLang="en-US" dirty="0" smtClean="0">
                <a:latin typeface="微软雅黑" panose="020B0503020204020204" pitchFamily="34" charset="-122"/>
                <a:ea typeface="微软雅黑" panose="020B0503020204020204" pitchFamily="34" charset="-122"/>
              </a:rPr>
              <a:t>，其它的组件</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、编译作用域</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、后备内容：插槽的默认内容，</a:t>
            </a:r>
            <a:r>
              <a:rPr lang="en-US" altLang="zh-CN" dirty="0" smtClean="0">
                <a:latin typeface="微软雅黑" panose="020B0503020204020204" pitchFamily="34" charset="-122"/>
                <a:ea typeface="微软雅黑" panose="020B0503020204020204" pitchFamily="34" charset="-122"/>
              </a:rPr>
              <a:t>&lt;slot&gt;</a:t>
            </a:r>
            <a:r>
              <a:rPr lang="zh-CN" altLang="en-US" dirty="0" smtClean="0">
                <a:latin typeface="微软雅黑" panose="020B0503020204020204" pitchFamily="34" charset="-122"/>
                <a:ea typeface="微软雅黑" panose="020B0503020204020204" pitchFamily="34" charset="-122"/>
              </a:rPr>
              <a:t>默认内容</a:t>
            </a:r>
            <a:r>
              <a:rPr lang="en-US" altLang="zh-CN" dirty="0" smtClean="0">
                <a:latin typeface="微软雅黑" panose="020B0503020204020204" pitchFamily="34" charset="-122"/>
                <a:ea typeface="微软雅黑" panose="020B0503020204020204" pitchFamily="34" charset="-122"/>
              </a:rPr>
              <a:t>&lt;/slot&gt;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、具名插槽：定义：</a:t>
            </a:r>
            <a:r>
              <a:rPr lang="en-US" altLang="zh-CN" dirty="0" smtClean="0">
                <a:latin typeface="微软雅黑" panose="020B0503020204020204" pitchFamily="34" charset="-122"/>
                <a:ea typeface="微软雅黑" panose="020B0503020204020204" pitchFamily="34" charset="-122"/>
              </a:rPr>
              <a:t>&lt;slot name="</a:t>
            </a:r>
            <a:r>
              <a:rPr lang="zh-CN" altLang="en-US" dirty="0" smtClean="0">
                <a:latin typeface="微软雅黑" panose="020B0503020204020204" pitchFamily="34" charset="-122"/>
                <a:ea typeface="微软雅黑" panose="020B0503020204020204" pitchFamily="34" charset="-122"/>
              </a:rPr>
              <a:t>插槽名</a:t>
            </a:r>
            <a:r>
              <a:rPr lang="en-US" altLang="zh-CN" dirty="0" smtClean="0">
                <a:latin typeface="微软雅黑" panose="020B0503020204020204" pitchFamily="34" charset="-122"/>
                <a:ea typeface="微软雅黑" panose="020B0503020204020204" pitchFamily="34" charset="-122"/>
              </a:rPr>
              <a:t>"&gt;&lt;/slot&gt; </a:t>
            </a:r>
            <a:r>
              <a:rPr lang="zh-CN" altLang="en-US" dirty="0" smtClean="0">
                <a:latin typeface="微软雅黑" panose="020B0503020204020204" pitchFamily="34" charset="-122"/>
                <a:ea typeface="微软雅黑" panose="020B0503020204020204" pitchFamily="34" charset="-122"/>
              </a:rPr>
              <a:t>（不带</a:t>
            </a:r>
            <a:r>
              <a:rPr lang="en-US" altLang="zh-CN" dirty="0" smtClean="0">
                <a:latin typeface="微软雅黑" panose="020B0503020204020204" pitchFamily="34" charset="-122"/>
                <a:ea typeface="微软雅黑" panose="020B0503020204020204" pitchFamily="34" charset="-122"/>
              </a:rPr>
              <a:t>name</a:t>
            </a:r>
            <a:r>
              <a:rPr lang="zh-CN" altLang="en-US" dirty="0" smtClean="0">
                <a:latin typeface="微软雅黑" panose="020B0503020204020204" pitchFamily="34" charset="-122"/>
                <a:ea typeface="微软雅黑" panose="020B0503020204020204" pitchFamily="34" charset="-122"/>
              </a:rPr>
              <a:t>时，</a:t>
            </a:r>
            <a:r>
              <a:rPr lang="en-US" altLang="zh-CN" dirty="0" smtClean="0">
                <a:latin typeface="微软雅黑" panose="020B0503020204020204" pitchFamily="34" charset="-122"/>
                <a:ea typeface="微软雅黑" panose="020B0503020204020204" pitchFamily="34" charset="-122"/>
              </a:rPr>
              <a:t>default</a:t>
            </a:r>
            <a:r>
              <a:rPr lang="zh-CN" altLang="en-US" dirty="0" smtClean="0">
                <a:latin typeface="微软雅黑" panose="020B0503020204020204" pitchFamily="34" charset="-122"/>
                <a:ea typeface="微软雅黑" panose="020B0503020204020204" pitchFamily="34" charset="-122"/>
              </a:rPr>
              <a:t>），使用：</a:t>
            </a:r>
            <a:r>
              <a:rPr lang="en-US" altLang="zh-CN" dirty="0" smtClean="0">
                <a:latin typeface="微软雅黑" panose="020B0503020204020204" pitchFamily="34" charset="-122"/>
                <a:ea typeface="微软雅黑" panose="020B0503020204020204" pitchFamily="34" charset="-122"/>
              </a:rPr>
              <a:t>&lt;template v-slot:</a:t>
            </a:r>
            <a:r>
              <a:rPr lang="zh-CN" altLang="en-US" dirty="0" smtClean="0">
                <a:latin typeface="微软雅黑" panose="020B0503020204020204" pitchFamily="34" charset="-122"/>
                <a:ea typeface="微软雅黑" panose="020B0503020204020204" pitchFamily="34" charset="-122"/>
              </a:rPr>
              <a:t>插槽名</a:t>
            </a:r>
            <a:r>
              <a:rPr lang="en-US" altLang="zh-CN" dirty="0" smtClean="0">
                <a:latin typeface="微软雅黑" panose="020B0503020204020204" pitchFamily="34" charset="-122"/>
                <a:ea typeface="微软雅黑" panose="020B0503020204020204" pitchFamily="34" charset="-122"/>
              </a:rPr>
              <a:t>&gt; v-slot</a:t>
            </a:r>
            <a:r>
              <a:rPr lang="zh-CN" altLang="en-US" dirty="0" smtClean="0">
                <a:latin typeface="微软雅黑" panose="020B0503020204020204" pitchFamily="34" charset="-122"/>
                <a:ea typeface="微软雅黑" panose="020B0503020204020204" pitchFamily="34" charset="-122"/>
              </a:rPr>
              <a:t>缩写</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从</a:t>
            </a:r>
            <a:r>
              <a:rPr lang="en-US" altLang="zh-CN" b="1" dirty="0" smtClean="0">
                <a:latin typeface="微软雅黑" panose="020B0503020204020204" pitchFamily="34" charset="-122"/>
                <a:ea typeface="微软雅黑" panose="020B0503020204020204" pitchFamily="34" charset="-122"/>
              </a:rPr>
              <a:t>2.6.0 </a:t>
            </a:r>
            <a:r>
              <a:rPr lang="zh-CN" altLang="en-US" b="1" dirty="0" smtClean="0">
                <a:latin typeface="微软雅黑" panose="020B0503020204020204" pitchFamily="34" charset="-122"/>
                <a:ea typeface="微软雅黑" panose="020B0503020204020204" pitchFamily="34" charset="-122"/>
              </a:rPr>
              <a:t>版本以后 使用插槽，</a:t>
            </a:r>
            <a:r>
              <a:rPr lang="en-US" altLang="zh-CN" b="1" dirty="0" smtClean="0">
                <a:latin typeface="微软雅黑" panose="020B0503020204020204" pitchFamily="34" charset="-122"/>
                <a:ea typeface="微软雅黑" panose="020B0503020204020204" pitchFamily="34" charset="-122"/>
              </a:rPr>
              <a:t>v-slot</a:t>
            </a:r>
            <a:r>
              <a:rPr lang="zh-CN" altLang="en-US" b="1" dirty="0" smtClean="0">
                <a:latin typeface="微软雅黑" panose="020B0503020204020204" pitchFamily="34" charset="-122"/>
                <a:ea typeface="微软雅黑" panose="020B0503020204020204" pitchFamily="34" charset="-122"/>
              </a:rPr>
              <a:t>：插槽名</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、插槽 </a:t>
            </a:r>
            <a:r>
              <a:rPr lang="en-US" altLang="zh-CN" dirty="0" smtClean="0">
                <a:latin typeface="微软雅黑" panose="020B0503020204020204" pitchFamily="34" charset="-122"/>
                <a:ea typeface="微软雅黑" panose="020B0503020204020204" pitchFamily="34" charset="-122"/>
              </a:rPr>
              <a:t>prop</a:t>
            </a:r>
            <a:r>
              <a:rPr lang="zh-CN" altLang="en-US" dirty="0" smtClean="0">
                <a:latin typeface="微软雅黑" panose="020B0503020204020204" pitchFamily="34" charset="-122"/>
                <a:ea typeface="微软雅黑" panose="020B0503020204020204" pitchFamily="34" charset="-122"/>
              </a:rPr>
              <a:t>（了解下）</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6</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略</a:t>
            </a:r>
            <a:endParaRPr lang="zh-CN" altLang="en-US"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830950"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组件高级</a:t>
            </a:r>
            <a:r>
              <a:rPr lang="en-US" altLang="zh-CN" sz="2800" dirty="0" smtClean="0">
                <a:latin typeface="微软雅黑" panose="020B0503020204020204" pitchFamily="34" charset="-122"/>
                <a:ea typeface="微软雅黑" panose="020B0503020204020204" pitchFamily="34" charset="-122"/>
              </a:rPr>
              <a:t>2</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47500" lnSpcReduction="20000"/>
          </a:bodyPr>
          <a:lstStyle/>
          <a:p>
            <a:r>
              <a:rPr lang="zh-CN" altLang="en-US" dirty="0" smtClean="0">
                <a:latin typeface="微软雅黑" panose="020B0503020204020204" pitchFamily="34" charset="-122"/>
                <a:ea typeface="微软雅黑" panose="020B0503020204020204" pitchFamily="34" charset="-122"/>
              </a:rPr>
              <a:t>动态组件</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keep-alive</a:t>
            </a:r>
            <a:r>
              <a:rPr lang="zh-CN" altLang="en-US" dirty="0" smtClean="0">
                <a:latin typeface="微软雅黑" panose="020B0503020204020204" pitchFamily="34" charset="-122"/>
                <a:ea typeface="微软雅黑" panose="020B0503020204020204" pitchFamily="34" charset="-122"/>
              </a:rPr>
              <a:t>：缓存组件，要求被切换到的组件都有自己的名字</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异步组件</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'my-component': () =&gt; import('./my-</a:t>
            </a:r>
            <a:r>
              <a:rPr lang="en-US" altLang="zh-CN" dirty="0" err="1" smtClean="0">
                <a:latin typeface="微软雅黑" panose="020B0503020204020204" pitchFamily="34" charset="-122"/>
                <a:ea typeface="微软雅黑" panose="020B0503020204020204" pitchFamily="34" charset="-122"/>
              </a:rPr>
              <a:t>async</a:t>
            </a:r>
            <a:r>
              <a:rPr lang="en-US" altLang="zh-CN" dirty="0" smtClean="0">
                <a:latin typeface="微软雅黑" panose="020B0503020204020204" pitchFamily="34" charset="-122"/>
                <a:ea typeface="微软雅黑" panose="020B0503020204020204" pitchFamily="34" charset="-122"/>
              </a:rPr>
              <a:t>-component') //`import` </a:t>
            </a:r>
            <a:r>
              <a:rPr lang="zh-CN" altLang="en-US" dirty="0" smtClean="0">
                <a:latin typeface="微软雅黑" panose="020B0503020204020204" pitchFamily="34" charset="-122"/>
                <a:ea typeface="微软雅黑" panose="020B0503020204020204" pitchFamily="34" charset="-122"/>
              </a:rPr>
              <a:t>函数会返回一个 </a:t>
            </a:r>
            <a:r>
              <a:rPr lang="en-US" altLang="zh-CN" dirty="0" smtClean="0">
                <a:latin typeface="微软雅黑" panose="020B0503020204020204" pitchFamily="34" charset="-122"/>
                <a:ea typeface="微软雅黑" panose="020B0503020204020204" pitchFamily="34" charset="-122"/>
              </a:rPr>
              <a:t>`Promise` </a:t>
            </a:r>
            <a:r>
              <a:rPr lang="zh-CN" altLang="en-US" dirty="0" smtClean="0">
                <a:latin typeface="微软雅黑" panose="020B0503020204020204" pitchFamily="34" charset="-122"/>
                <a:ea typeface="微软雅黑" panose="020B0503020204020204" pitchFamily="34" charset="-122"/>
              </a:rPr>
              <a:t>对象。</a:t>
            </a:r>
            <a:endParaRPr lang="zh-CN" altLang="en-US"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处理边界情况</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、访问根实例：</a:t>
            </a:r>
            <a:r>
              <a:rPr lang="en-US" altLang="zh-CN" dirty="0" smtClean="0">
                <a:latin typeface="微软雅黑" panose="020B0503020204020204" pitchFamily="34" charset="-122"/>
                <a:ea typeface="微软雅黑" panose="020B0503020204020204" pitchFamily="34" charset="-122"/>
              </a:rPr>
              <a:t>$root </a:t>
            </a:r>
            <a:r>
              <a:rPr lang="zh-CN" altLang="en-US" dirty="0" smtClean="0">
                <a:latin typeface="微软雅黑" panose="020B0503020204020204" pitchFamily="34" charset="-122"/>
                <a:ea typeface="微软雅黑" panose="020B0503020204020204" pitchFamily="34" charset="-122"/>
              </a:rPr>
              <a:t>子组件访问根实例的终极办法 ，（建议用</a:t>
            </a:r>
            <a:r>
              <a:rPr lang="en-US" altLang="zh-CN" dirty="0" err="1" smtClean="0">
                <a:latin typeface="微软雅黑" panose="020B0503020204020204" pitchFamily="34" charset="-122"/>
                <a:ea typeface="微软雅黑" panose="020B0503020204020204" pitchFamily="34" charset="-122"/>
              </a:rPr>
              <a:t>vuex</a:t>
            </a:r>
            <a:r>
              <a:rPr lang="zh-CN" altLang="en-US" dirty="0" smtClean="0">
                <a:latin typeface="微软雅黑" panose="020B0503020204020204" pitchFamily="34" charset="-122"/>
                <a:ea typeface="微软雅黑" panose="020B0503020204020204" pitchFamily="34" charset="-122"/>
              </a:rPr>
              <a:t>来管理应用的状态）</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、访问父级组件实例：</a:t>
            </a:r>
            <a:r>
              <a:rPr lang="en-US" altLang="zh-CN" dirty="0" smtClean="0">
                <a:latin typeface="微软雅黑" panose="020B0503020204020204" pitchFamily="34" charset="-122"/>
                <a:ea typeface="微软雅黑" panose="020B0503020204020204" pitchFamily="34" charset="-122"/>
              </a:rPr>
              <a:t>$parent </a:t>
            </a:r>
            <a:r>
              <a:rPr lang="zh-CN" altLang="en-US" dirty="0" smtClean="0">
                <a:latin typeface="微软雅黑" panose="020B0503020204020204" pitchFamily="34" charset="-122"/>
                <a:ea typeface="微软雅黑" panose="020B0503020204020204" pitchFamily="34" charset="-122"/>
              </a:rPr>
              <a:t>替代将数据以 </a:t>
            </a:r>
            <a:r>
              <a:rPr lang="en-US" altLang="zh-CN" dirty="0" smtClean="0">
                <a:latin typeface="微软雅黑" panose="020B0503020204020204" pitchFamily="34" charset="-122"/>
                <a:ea typeface="微软雅黑" panose="020B0503020204020204" pitchFamily="34" charset="-122"/>
              </a:rPr>
              <a:t>prop </a:t>
            </a:r>
            <a:r>
              <a:rPr lang="zh-CN" altLang="en-US" dirty="0" smtClean="0">
                <a:latin typeface="微软雅黑" panose="020B0503020204020204" pitchFamily="34" charset="-122"/>
                <a:ea typeface="微软雅黑" panose="020B0503020204020204" pitchFamily="34" charset="-122"/>
              </a:rPr>
              <a:t>的方式传入子组件的方式（不建议）</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ref</a:t>
            </a:r>
            <a:r>
              <a:rPr lang="zh-CN" altLang="en-US" dirty="0" smtClean="0">
                <a:latin typeface="微软雅黑" panose="020B0503020204020204" pitchFamily="34" charset="-122"/>
                <a:ea typeface="微软雅黑" panose="020B0503020204020204" pitchFamily="34" charset="-122"/>
              </a:rPr>
              <a:t>：用在</a:t>
            </a:r>
            <a:r>
              <a:rPr lang="en-US" altLang="zh-CN" dirty="0" err="1" smtClean="0">
                <a:latin typeface="微软雅黑" panose="020B0503020204020204" pitchFamily="34" charset="-122"/>
                <a:ea typeface="微软雅黑" panose="020B0503020204020204" pitchFamily="34" charset="-122"/>
              </a:rPr>
              <a:t>dom</a:t>
            </a:r>
            <a:r>
              <a:rPr lang="zh-CN" altLang="en-US" dirty="0" smtClean="0">
                <a:latin typeface="微软雅黑" panose="020B0503020204020204" pitchFamily="34" charset="-122"/>
                <a:ea typeface="微软雅黑" panose="020B0503020204020204" pitchFamily="34" charset="-122"/>
              </a:rPr>
              <a:t>上返回的是</a:t>
            </a:r>
            <a:r>
              <a:rPr lang="en-US" altLang="zh-CN" dirty="0" err="1" smtClean="0">
                <a:latin typeface="微软雅黑" panose="020B0503020204020204" pitchFamily="34" charset="-122"/>
                <a:ea typeface="微软雅黑" panose="020B0503020204020204" pitchFamily="34" charset="-122"/>
              </a:rPr>
              <a:t>dom</a:t>
            </a:r>
            <a:r>
              <a:rPr lang="zh-CN" altLang="en-US" dirty="0" smtClean="0">
                <a:latin typeface="微软雅黑" panose="020B0503020204020204" pitchFamily="34" charset="-122"/>
                <a:ea typeface="微软雅黑" panose="020B0503020204020204" pitchFamily="34" charset="-122"/>
              </a:rPr>
              <a:t>对象，用在组件上返回的组件实例</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、手动事件侦听器：</a:t>
            </a:r>
            <a:r>
              <a:rPr lang="en-US" altLang="zh-CN" dirty="0" smtClean="0">
                <a:latin typeface="微软雅黑" panose="020B0503020204020204" pitchFamily="34" charset="-122"/>
                <a:ea typeface="微软雅黑" panose="020B0503020204020204" pitchFamily="34" charset="-122"/>
              </a:rPr>
              <a:t>$on $once $off</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、递归组件 （注意：</a:t>
            </a:r>
            <a:r>
              <a:rPr lang="en-US" altLang="zh-CN" dirty="0" smtClean="0">
                <a:latin typeface="微软雅黑" panose="020B0503020204020204" pitchFamily="34" charset="-122"/>
                <a:ea typeface="微软雅黑" panose="020B0503020204020204" pitchFamily="34" charset="-122"/>
              </a:rPr>
              <a:t>max stack size exceeded</a:t>
            </a:r>
            <a:r>
              <a:rPr lang="zh-CN" altLang="en-US" dirty="0" smtClean="0">
                <a:latin typeface="微软雅黑" panose="020B0503020204020204" pitchFamily="34" charset="-122"/>
                <a:ea typeface="微软雅黑" panose="020B0503020204020204" pitchFamily="34" charset="-122"/>
              </a:rPr>
              <a:t>）</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6</a:t>
            </a:r>
            <a:r>
              <a:rPr lang="zh-CN" altLang="en-US" dirty="0" smtClean="0">
                <a:latin typeface="微软雅黑" panose="020B0503020204020204" pitchFamily="34" charset="-122"/>
                <a:ea typeface="微软雅黑" panose="020B0503020204020204" pitchFamily="34" charset="-122"/>
              </a:rPr>
              <a:t>、组件之间的循环引用</a:t>
            </a:r>
            <a:endParaRPr lang="zh-CN" altLang="en-US"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7</a:t>
            </a:r>
            <a:r>
              <a:rPr lang="zh-CN" altLang="en-US" dirty="0" smtClean="0">
                <a:latin typeface="微软雅黑" panose="020B0503020204020204" pitchFamily="34" charset="-122"/>
                <a:ea typeface="微软雅黑" panose="020B0503020204020204" pitchFamily="34" charset="-122"/>
              </a:rPr>
              <a:t>、内联模板、</a:t>
            </a:r>
            <a:r>
              <a:rPr lang="en-US" altLang="zh-CN" dirty="0" smtClean="0">
                <a:latin typeface="微软雅黑" panose="020B0503020204020204" pitchFamily="34" charset="-122"/>
                <a:ea typeface="微软雅黑" panose="020B0503020204020204" pitchFamily="34" charset="-122"/>
              </a:rPr>
              <a:t>X-Template</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8</a:t>
            </a:r>
            <a:r>
              <a:rPr lang="zh-CN" altLang="en-US" dirty="0" smtClean="0">
                <a:latin typeface="微软雅黑" panose="020B0503020204020204" pitchFamily="34" charset="-122"/>
                <a:ea typeface="微软雅黑" panose="020B0503020204020204" pitchFamily="34" charset="-122"/>
              </a:rPr>
              <a:t>、强制更新：</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forceUpdate</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9</a:t>
            </a:r>
            <a:r>
              <a:rPr lang="zh-CN" altLang="en-US" dirty="0" smtClean="0">
                <a:latin typeface="微软雅黑" panose="020B0503020204020204" pitchFamily="34" charset="-122"/>
                <a:ea typeface="微软雅黑" panose="020B0503020204020204" pitchFamily="34" charset="-122"/>
              </a:rPr>
              <a:t>、通过 </a:t>
            </a:r>
            <a:r>
              <a:rPr lang="en-US" altLang="zh-CN" dirty="0" smtClean="0">
                <a:latin typeface="微软雅黑" panose="020B0503020204020204" pitchFamily="34" charset="-122"/>
                <a:ea typeface="微软雅黑" panose="020B0503020204020204" pitchFamily="34" charset="-122"/>
              </a:rPr>
              <a:t>v-once </a:t>
            </a:r>
            <a:r>
              <a:rPr lang="zh-CN" altLang="en-US" dirty="0" smtClean="0">
                <a:latin typeface="微软雅黑" panose="020B0503020204020204" pitchFamily="34" charset="-122"/>
                <a:ea typeface="微软雅黑" panose="020B0503020204020204" pitchFamily="34" charset="-122"/>
              </a:rPr>
              <a:t>创建低开销的静态组件</a:t>
            </a:r>
            <a:endParaRPr lang="zh-CN" altLang="en-US"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830950"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组件高级</a:t>
            </a:r>
            <a:r>
              <a:rPr lang="en-US" altLang="zh-CN" sz="2800" dirty="0" smtClean="0">
                <a:latin typeface="微软雅黑" panose="020B0503020204020204" pitchFamily="34" charset="-122"/>
                <a:ea typeface="微软雅黑" panose="020B0503020204020204" pitchFamily="34" charset="-122"/>
              </a:rPr>
              <a:t>4</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altLang="zh-CN" sz="1600" dirty="0" smtClean="0">
                <a:latin typeface="微软雅黑" panose="020B0503020204020204" pitchFamily="34" charset="-122"/>
                <a:ea typeface="微软雅黑" panose="020B0503020204020204" pitchFamily="34" charset="-122"/>
              </a:rPr>
              <a:t>v-enter</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v-enter-active</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v-enter-to</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v-leave</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v-leave-active</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v-leave-to</a:t>
            </a:r>
            <a:endParaRPr lang="en-US" altLang="zh-CN" sz="1600" dirty="0" smtClean="0">
              <a:latin typeface="微软雅黑" panose="020B0503020204020204" pitchFamily="34" charset="-122"/>
              <a:ea typeface="微软雅黑" panose="020B0503020204020204" pitchFamily="34" charset="-122"/>
            </a:endParaRPr>
          </a:p>
          <a:p>
            <a:pPr>
              <a:buNone/>
            </a:pPr>
            <a:r>
              <a:rPr lang="zh-CN" altLang="en-US" sz="1600" dirty="0" smtClean="0">
                <a:latin typeface="微软雅黑" panose="020B0503020204020204" pitchFamily="34" charset="-122"/>
                <a:ea typeface="微软雅黑" panose="020B0503020204020204" pitchFamily="34" charset="-122"/>
              </a:rPr>
              <a:t>使用情形：</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条件渲染 </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 </a:t>
            </a:r>
            <a:r>
              <a:rPr lang="en-US" altLang="zh-CN" sz="1600" dirty="0" smtClean="0">
                <a:latin typeface="微软雅黑" panose="020B0503020204020204" pitchFamily="34" charset="-122"/>
                <a:ea typeface="微软雅黑" panose="020B0503020204020204" pitchFamily="34" charset="-122"/>
              </a:rPr>
              <a:t>v-if) ;</a:t>
            </a:r>
            <a:r>
              <a:rPr lang="zh-CN" altLang="en-US" sz="1600" dirty="0" smtClean="0">
                <a:latin typeface="微软雅黑" panose="020B0503020204020204" pitchFamily="34" charset="-122"/>
                <a:ea typeface="微软雅黑" panose="020B0503020204020204" pitchFamily="34" charset="-122"/>
              </a:rPr>
              <a:t>条件展示 </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 </a:t>
            </a:r>
            <a:r>
              <a:rPr lang="en-US" altLang="zh-CN" sz="1600" dirty="0" smtClean="0">
                <a:latin typeface="微软雅黑" panose="020B0503020204020204" pitchFamily="34" charset="-122"/>
                <a:ea typeface="微软雅黑" panose="020B0503020204020204" pitchFamily="34" charset="-122"/>
              </a:rPr>
              <a:t>v-show);</a:t>
            </a:r>
            <a:r>
              <a:rPr lang="zh-CN" altLang="en-US" sz="1600" dirty="0" smtClean="0">
                <a:latin typeface="微软雅黑" panose="020B0503020204020204" pitchFamily="34" charset="-122"/>
                <a:ea typeface="微软雅黑" panose="020B0503020204020204" pitchFamily="34" charset="-122"/>
              </a:rPr>
              <a:t>动态组件</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组件根节点</a:t>
            </a:r>
            <a:endParaRPr lang="zh-CN" altLang="en-US" sz="1600" dirty="0" smtClean="0">
              <a:latin typeface="微软雅黑" panose="020B0503020204020204" pitchFamily="34" charset="-122"/>
              <a:ea typeface="微软雅黑" panose="020B0503020204020204" pitchFamily="34" charset="-122"/>
            </a:endParaRPr>
          </a:p>
          <a:p>
            <a:pPr>
              <a:buNone/>
            </a:pPr>
            <a:endParaRPr lang="en-US" altLang="zh-CN" sz="1800" dirty="0" smtClean="0">
              <a:latin typeface="微软雅黑" panose="020B0503020204020204" pitchFamily="34" charset="-122"/>
              <a:ea typeface="微软雅黑" panose="020B0503020204020204" pitchFamily="34" charset="-122"/>
            </a:endParaRPr>
          </a:p>
          <a:p>
            <a:pPr>
              <a:buNone/>
            </a:pPr>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、单元素、动态组件过渡 </a:t>
            </a:r>
            <a:r>
              <a:rPr lang="en-US" altLang="zh-CN" sz="1800" dirty="0" smtClean="0">
                <a:latin typeface="微软雅黑" panose="020B0503020204020204" pitchFamily="34" charset="-122"/>
                <a:ea typeface="微软雅黑" panose="020B0503020204020204" pitchFamily="34" charset="-122"/>
              </a:rPr>
              <a:t>&lt;transition&gt;</a:t>
            </a:r>
            <a:endParaRPr lang="en-US" altLang="zh-CN" sz="1800" dirty="0" smtClean="0">
              <a:latin typeface="微软雅黑" panose="020B0503020204020204" pitchFamily="34" charset="-122"/>
              <a:ea typeface="微软雅黑" panose="020B0503020204020204" pitchFamily="34" charset="-122"/>
            </a:endParaRPr>
          </a:p>
          <a:p>
            <a:pPr>
              <a:buNone/>
            </a:pPr>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、过渡类名（过渡、动画）</a:t>
            </a:r>
            <a:endParaRPr lang="en-US" altLang="zh-CN" sz="1800" dirty="0" smtClean="0">
              <a:latin typeface="微软雅黑" panose="020B0503020204020204" pitchFamily="34" charset="-122"/>
              <a:ea typeface="微软雅黑" panose="020B0503020204020204" pitchFamily="34" charset="-122"/>
            </a:endParaRPr>
          </a:p>
          <a:p>
            <a:pPr>
              <a:buNone/>
            </a:pPr>
            <a:r>
              <a:rPr lang="en-US" altLang="zh-CN" sz="1800" dirty="0" smtClean="0">
                <a:latin typeface="微软雅黑" panose="020B0503020204020204" pitchFamily="34" charset="-122"/>
                <a:ea typeface="微软雅黑" panose="020B0503020204020204" pitchFamily="34" charset="-122"/>
              </a:rPr>
              <a:t>3</a:t>
            </a:r>
            <a:r>
              <a:rPr lang="zh-CN" altLang="en-US" sz="1800" dirty="0" smtClean="0">
                <a:latin typeface="微软雅黑" panose="020B0503020204020204" pitchFamily="34" charset="-122"/>
                <a:ea typeface="微软雅黑" panose="020B0503020204020204" pitchFamily="34" charset="-122"/>
              </a:rPr>
              <a:t>、</a:t>
            </a:r>
            <a:r>
              <a:rPr lang="zh-CN" altLang="en-US" sz="1800" strike="sngStrike" dirty="0" smtClean="0">
                <a:latin typeface="微软雅黑" panose="020B0503020204020204" pitchFamily="34" charset="-122"/>
                <a:ea typeface="微软雅黑" panose="020B0503020204020204" pitchFamily="34" charset="-122"/>
              </a:rPr>
              <a:t>钩子函数（参数） </a:t>
            </a:r>
            <a:endParaRPr lang="en-US" altLang="zh-CN" sz="1800" strike="sngStrike" dirty="0" smtClean="0">
              <a:latin typeface="微软雅黑" panose="020B0503020204020204" pitchFamily="34" charset="-122"/>
              <a:ea typeface="微软雅黑" panose="020B0503020204020204" pitchFamily="34" charset="-122"/>
            </a:endParaRPr>
          </a:p>
          <a:p>
            <a:pPr>
              <a:buNone/>
            </a:pPr>
            <a:r>
              <a:rPr lang="en-US" altLang="zh-CN" sz="1800" dirty="0" smtClean="0">
                <a:latin typeface="微软雅黑" panose="020B0503020204020204" pitchFamily="34" charset="-122"/>
                <a:ea typeface="微软雅黑" panose="020B0503020204020204" pitchFamily="34" charset="-122"/>
              </a:rPr>
              <a:t>4</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appear</a:t>
            </a:r>
            <a:r>
              <a:rPr lang="zh-CN" altLang="en-US" sz="1800" dirty="0" smtClean="0">
                <a:latin typeface="微软雅黑" panose="020B0503020204020204" pitchFamily="34" charset="-122"/>
                <a:ea typeface="微软雅黑" panose="020B0503020204020204" pitchFamily="34" charset="-122"/>
              </a:rPr>
              <a:t>属性，</a:t>
            </a:r>
            <a:r>
              <a:rPr lang="en-US" altLang="zh-CN" sz="1800" dirty="0" smtClean="0">
                <a:latin typeface="微软雅黑" panose="020B0503020204020204" pitchFamily="34" charset="-122"/>
                <a:ea typeface="微软雅黑" panose="020B0503020204020204" pitchFamily="34" charset="-122"/>
              </a:rPr>
              <a:t> duration</a:t>
            </a:r>
            <a:r>
              <a:rPr lang="zh-CN" altLang="en-US" sz="1800" dirty="0" smtClean="0">
                <a:latin typeface="微软雅黑" panose="020B0503020204020204" pitchFamily="34" charset="-122"/>
                <a:ea typeface="微软雅黑" panose="020B0503020204020204" pitchFamily="34" charset="-122"/>
              </a:rPr>
              <a:t>属性</a:t>
            </a:r>
            <a:endParaRPr lang="en-US" altLang="zh-CN" sz="1800" dirty="0" smtClean="0">
              <a:latin typeface="微软雅黑" panose="020B0503020204020204" pitchFamily="34" charset="-122"/>
              <a:ea typeface="微软雅黑" panose="020B0503020204020204" pitchFamily="34" charset="-122"/>
            </a:endParaRPr>
          </a:p>
          <a:p>
            <a:pPr>
              <a:buNone/>
            </a:pPr>
            <a:r>
              <a:rPr lang="en-US" altLang="zh-CN" sz="1800" dirty="0" smtClean="0">
                <a:latin typeface="微软雅黑" panose="020B0503020204020204" pitchFamily="34" charset="-122"/>
                <a:ea typeface="微软雅黑" panose="020B0503020204020204" pitchFamily="34" charset="-122"/>
              </a:rPr>
              <a:t>5</a:t>
            </a:r>
            <a:r>
              <a:rPr lang="zh-CN" altLang="en-US" sz="1800" dirty="0" smtClean="0">
                <a:latin typeface="微软雅黑" panose="020B0503020204020204" pitchFamily="34" charset="-122"/>
                <a:ea typeface="微软雅黑" panose="020B0503020204020204" pitchFamily="34" charset="-122"/>
              </a:rPr>
              <a:t>、多个元素过渡必须要绑定</a:t>
            </a:r>
            <a:r>
              <a:rPr lang="en-US" altLang="zh-CN" sz="1800" dirty="0" smtClean="0">
                <a:latin typeface="微软雅黑" panose="020B0503020204020204" pitchFamily="34" charset="-122"/>
                <a:ea typeface="微软雅黑" panose="020B0503020204020204" pitchFamily="34" charset="-122"/>
              </a:rPr>
              <a:t>key</a:t>
            </a:r>
            <a:r>
              <a:rPr lang="zh-CN" altLang="en-US" sz="1800" dirty="0" smtClean="0">
                <a:latin typeface="微软雅黑" panose="020B0503020204020204" pitchFamily="34" charset="-122"/>
                <a:ea typeface="微软雅黑" panose="020B0503020204020204" pitchFamily="34" charset="-122"/>
              </a:rPr>
              <a:t>，过渡模式（</a:t>
            </a:r>
            <a:r>
              <a:rPr lang="en-US" altLang="zh-CN" sz="1800" dirty="0" smtClean="0">
                <a:latin typeface="微软雅黑" panose="020B0503020204020204" pitchFamily="34" charset="-122"/>
                <a:ea typeface="微软雅黑" panose="020B0503020204020204" pitchFamily="34" charset="-122"/>
              </a:rPr>
              <a:t>mode out-in in-out</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buNone/>
            </a:pPr>
            <a:endParaRPr lang="en-US" altLang="zh-CN" sz="1800" dirty="0" smtClean="0">
              <a:latin typeface="微软雅黑" panose="020B0503020204020204" pitchFamily="34" charset="-122"/>
              <a:ea typeface="微软雅黑" panose="020B0503020204020204" pitchFamily="34" charset="-122"/>
            </a:endParaRPr>
          </a:p>
          <a:p>
            <a:pPr>
              <a:buNone/>
            </a:pPr>
            <a:r>
              <a:rPr lang="en-US" altLang="zh-CN" sz="1800" dirty="0" smtClean="0">
                <a:latin typeface="微软雅黑" panose="020B0503020204020204" pitchFamily="34" charset="-122"/>
                <a:ea typeface="微软雅黑" panose="020B0503020204020204" pitchFamily="34" charset="-122"/>
              </a:rPr>
              <a:t>6</a:t>
            </a:r>
            <a:r>
              <a:rPr lang="zh-CN" altLang="en-US" sz="1800" dirty="0" smtClean="0">
                <a:latin typeface="微软雅黑" panose="020B0503020204020204" pitchFamily="34" charset="-122"/>
                <a:ea typeface="微软雅黑" panose="020B0503020204020204" pitchFamily="34" charset="-122"/>
              </a:rPr>
              <a:t>、列表过渡</a:t>
            </a:r>
            <a:r>
              <a:rPr lang="en-US" altLang="zh-CN" sz="1800" dirty="0" smtClean="0">
                <a:latin typeface="微软雅黑" panose="020B0503020204020204" pitchFamily="34" charset="-122"/>
                <a:ea typeface="微软雅黑" panose="020B0503020204020204" pitchFamily="34" charset="-122"/>
              </a:rPr>
              <a:t>&lt; transition-group &gt;</a:t>
            </a:r>
            <a:r>
              <a:rPr lang="zh-CN" altLang="en-US" sz="1800" dirty="0" smtClean="0">
                <a:latin typeface="微软雅黑" panose="020B0503020204020204" pitchFamily="34" charset="-122"/>
                <a:ea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rPr>
              <a:t> key</a:t>
            </a:r>
            <a:r>
              <a:rPr lang="zh-CN" altLang="en-US" sz="1800" dirty="0" smtClean="0">
                <a:latin typeface="微软雅黑" panose="020B0503020204020204" pitchFamily="34" charset="-122"/>
                <a:ea typeface="微软雅黑" panose="020B0503020204020204" pitchFamily="34" charset="-122"/>
              </a:rPr>
              <a:t>（必须）</a:t>
            </a:r>
            <a:r>
              <a:rPr lang="en-US" altLang="zh-CN" sz="1800" dirty="0" smtClean="0">
                <a:latin typeface="微软雅黑" panose="020B0503020204020204" pitchFamily="34" charset="-122"/>
                <a:ea typeface="微软雅黑" panose="020B0503020204020204" pitchFamily="34" charset="-122"/>
              </a:rPr>
              <a:t> tag</a:t>
            </a:r>
            <a:r>
              <a:rPr lang="zh-CN" altLang="en-US" sz="1800" dirty="0" smtClean="0">
                <a:latin typeface="微软雅黑" panose="020B0503020204020204" pitchFamily="34" charset="-122"/>
                <a:ea typeface="微软雅黑" panose="020B0503020204020204" pitchFamily="34" charset="-122"/>
              </a:rPr>
              <a:t>属性（默认</a:t>
            </a:r>
            <a:r>
              <a:rPr lang="en-US" altLang="zh-CN" sz="1800" dirty="0" smtClean="0">
                <a:latin typeface="微软雅黑" panose="020B0503020204020204" pitchFamily="34" charset="-122"/>
                <a:ea typeface="微软雅黑" panose="020B0503020204020204" pitchFamily="34" charset="-122"/>
              </a:rPr>
              <a:t>span</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a:buNone/>
            </a:pPr>
            <a:r>
              <a:rPr lang="en-US" altLang="zh-CN" sz="1800" dirty="0" smtClean="0">
                <a:latin typeface="微软雅黑" panose="020B0503020204020204" pitchFamily="34" charset="-122"/>
                <a:ea typeface="微软雅黑" panose="020B0503020204020204" pitchFamily="34" charset="-122"/>
              </a:rPr>
              <a:t>7</a:t>
            </a:r>
            <a:r>
              <a:rPr lang="zh-CN" altLang="en-US" sz="1800" dirty="0" smtClean="0">
                <a:latin typeface="微软雅黑" panose="020B0503020204020204" pitchFamily="34" charset="-122"/>
                <a:ea typeface="微软雅黑" panose="020B0503020204020204" pitchFamily="34" charset="-122"/>
              </a:rPr>
              <a:t>、动态过渡 </a:t>
            </a:r>
            <a:r>
              <a:rPr lang="en-US" altLang="zh-CN" sz="1800" dirty="0" smtClean="0">
                <a:latin typeface="微软雅黑" panose="020B0503020204020204" pitchFamily="34" charset="-122"/>
                <a:ea typeface="微软雅黑" panose="020B0503020204020204" pitchFamily="34" charset="-122"/>
              </a:rPr>
              <a:t>:name</a:t>
            </a:r>
            <a:endParaRPr lang="en-US" altLang="zh-CN" sz="1800" dirty="0" smtClean="0">
              <a:latin typeface="微软雅黑" panose="020B0503020204020204" pitchFamily="34" charset="-122"/>
              <a:ea typeface="微软雅黑" panose="020B0503020204020204" pitchFamily="34" charset="-122"/>
            </a:endParaRPr>
          </a:p>
          <a:p>
            <a:pPr>
              <a:buNone/>
            </a:pPr>
            <a:r>
              <a:rPr lang="en-US" altLang="zh-CN" sz="1800" dirty="0" smtClean="0">
                <a:latin typeface="微软雅黑" panose="020B0503020204020204" pitchFamily="34" charset="-122"/>
                <a:ea typeface="微软雅黑" panose="020B0503020204020204" pitchFamily="34" charset="-122"/>
              </a:rPr>
              <a:t>8</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 v-move</a:t>
            </a:r>
            <a:endParaRPr lang="zh-CN" altLang="en-US" sz="1800" dirty="0">
              <a:latin typeface="微软雅黑" panose="020B0503020204020204" pitchFamily="34" charset="-122"/>
              <a:ea typeface="微软雅黑" panose="020B0503020204020204" pitchFamily="34" charset="-122"/>
            </a:endParaRPr>
          </a:p>
        </p:txBody>
      </p:sp>
      <p:pic>
        <p:nvPicPr>
          <p:cNvPr id="1026" name="Picture 2" descr="C:\Users\Administrator\Desktop\transition.png"/>
          <p:cNvPicPr>
            <a:picLocks noChangeAspect="1" noChangeArrowheads="1"/>
          </p:cNvPicPr>
          <p:nvPr/>
        </p:nvPicPr>
        <p:blipFill>
          <a:blip r:embed="rId1" cstate="print"/>
          <a:srcRect/>
          <a:stretch>
            <a:fillRect/>
          </a:stretch>
        </p:blipFill>
        <p:spPr bwMode="auto">
          <a:xfrm>
            <a:off x="4067944" y="0"/>
            <a:ext cx="5832648" cy="2592288"/>
          </a:xfrm>
          <a:prstGeom prst="rect">
            <a:avLst/>
          </a:prstGeom>
          <a:noFill/>
        </p:spPr>
      </p:pic>
      <p:sp>
        <p:nvSpPr>
          <p:cNvPr id="5" name="矩形 6"/>
          <p:cNvSpPr>
            <a:spLocks noChangeArrowheads="1"/>
          </p:cNvSpPr>
          <p:nvPr/>
        </p:nvSpPr>
        <p:spPr bwMode="auto">
          <a:xfrm>
            <a:off x="357188" y="285750"/>
            <a:ext cx="1887055"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过渡</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动画</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Autofit/>
          </a:bodyPr>
          <a:lstStyle/>
          <a:p>
            <a:r>
              <a:rPr lang="en-US" altLang="zh-CN" sz="1400" dirty="0" err="1" smtClean="0">
                <a:latin typeface="微软雅黑" panose="020B0503020204020204" pitchFamily="34" charset="-122"/>
                <a:ea typeface="微软雅黑" panose="020B0503020204020204" pitchFamily="34" charset="-122"/>
              </a:rPr>
              <a:t>Vue</a:t>
            </a:r>
            <a:r>
              <a:rPr lang="zh-CN" altLang="en-US" sz="1400" dirty="0" smtClean="0">
                <a:latin typeface="微软雅黑" panose="020B0503020204020204" pitchFamily="34" charset="-122"/>
                <a:ea typeface="微软雅黑" panose="020B0503020204020204" pitchFamily="34" charset="-122"/>
              </a:rPr>
              <a:t>插件一般功能</a:t>
            </a:r>
            <a:endParaRPr lang="en-US" altLang="zh-CN" sz="1400" dirty="0" smtClean="0">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添加全局方法或者属性。如</a:t>
            </a:r>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latin typeface="微软雅黑" panose="020B0503020204020204" pitchFamily="34" charset="-122"/>
                <a:ea typeface="微软雅黑" panose="020B0503020204020204" pitchFamily="34" charset="-122"/>
                <a:hlinkClick r:id="rId1"/>
              </a:rPr>
              <a:t>vue</a:t>
            </a:r>
            <a:r>
              <a:rPr lang="en-US" altLang="zh-CN" sz="1400" dirty="0" smtClean="0">
                <a:latin typeface="微软雅黑" panose="020B0503020204020204" pitchFamily="34" charset="-122"/>
                <a:ea typeface="微软雅黑" panose="020B0503020204020204" pitchFamily="34" charset="-122"/>
                <a:hlinkClick r:id="rId1"/>
              </a:rPr>
              <a:t>-custom-element</a:t>
            </a:r>
            <a:endParaRPr lang="en-US" altLang="zh-CN" sz="1400" dirty="0" smtClean="0">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添加全局资源：指令</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过滤器</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过渡等。如 </a:t>
            </a:r>
            <a:r>
              <a:rPr lang="en-US" altLang="zh-CN" sz="1400" dirty="0" err="1" smtClean="0">
                <a:latin typeface="微软雅黑" panose="020B0503020204020204" pitchFamily="34" charset="-122"/>
                <a:ea typeface="微软雅黑" panose="020B0503020204020204" pitchFamily="34" charset="-122"/>
                <a:hlinkClick r:id="rId2"/>
              </a:rPr>
              <a:t>vue</a:t>
            </a:r>
            <a:r>
              <a:rPr lang="en-US" altLang="zh-CN" sz="1400" dirty="0" smtClean="0">
                <a:latin typeface="微软雅黑" panose="020B0503020204020204" pitchFamily="34" charset="-122"/>
                <a:ea typeface="微软雅黑" panose="020B0503020204020204" pitchFamily="34" charset="-122"/>
                <a:hlinkClick r:id="rId2"/>
              </a:rPr>
              <a:t>-touch</a:t>
            </a:r>
            <a:endParaRPr lang="en-US" altLang="zh-CN" sz="1400" dirty="0" smtClean="0">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通过全局混入来添加一些组件选项。如 </a:t>
            </a:r>
            <a:r>
              <a:rPr lang="en-US" altLang="zh-CN" sz="1400" dirty="0" err="1" smtClean="0">
                <a:latin typeface="微软雅黑" panose="020B0503020204020204" pitchFamily="34" charset="-122"/>
                <a:ea typeface="微软雅黑" panose="020B0503020204020204" pitchFamily="34" charset="-122"/>
                <a:hlinkClick r:id="rId3"/>
              </a:rPr>
              <a:t>vue</a:t>
            </a:r>
            <a:r>
              <a:rPr lang="en-US" altLang="zh-CN" sz="1400" dirty="0" smtClean="0">
                <a:latin typeface="微软雅黑" panose="020B0503020204020204" pitchFamily="34" charset="-122"/>
                <a:ea typeface="微软雅黑" panose="020B0503020204020204" pitchFamily="34" charset="-122"/>
                <a:hlinkClick r:id="rId3"/>
              </a:rPr>
              <a:t>-router</a:t>
            </a:r>
            <a:endParaRPr lang="en-US" altLang="zh-CN" sz="1400" dirty="0" smtClean="0">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添加 </a:t>
            </a:r>
            <a:r>
              <a:rPr lang="en-US" altLang="zh-CN" sz="1400" dirty="0" err="1" smtClean="0">
                <a:latin typeface="微软雅黑" panose="020B0503020204020204" pitchFamily="34" charset="-122"/>
                <a:ea typeface="微软雅黑" panose="020B0503020204020204" pitchFamily="34" charset="-122"/>
              </a:rPr>
              <a:t>Vue</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实例方法，通过把它们添加到 </a:t>
            </a:r>
            <a:r>
              <a:rPr lang="en-US" altLang="zh-CN" sz="1400" dirty="0" err="1" smtClean="0">
                <a:latin typeface="微软雅黑" panose="020B0503020204020204" pitchFamily="34" charset="-122"/>
                <a:ea typeface="微软雅黑" panose="020B0503020204020204" pitchFamily="34" charset="-122"/>
              </a:rPr>
              <a:t>Vue.prototype</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上实现。</a:t>
            </a:r>
            <a:endParaRPr lang="zh-CN" altLang="en-US" sz="1400" dirty="0" smtClean="0">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一个库，提供自己的 </a:t>
            </a:r>
            <a:r>
              <a:rPr lang="en-US" altLang="zh-CN" sz="1400" dirty="0" smtClean="0">
                <a:latin typeface="微软雅黑" panose="020B0503020204020204" pitchFamily="34" charset="-122"/>
                <a:ea typeface="微软雅黑" panose="020B0503020204020204" pitchFamily="34" charset="-122"/>
              </a:rPr>
              <a:t>API</a:t>
            </a:r>
            <a:r>
              <a:rPr lang="zh-CN" altLang="en-US" sz="1400" dirty="0" smtClean="0">
                <a:latin typeface="微软雅黑" panose="020B0503020204020204" pitchFamily="34" charset="-122"/>
                <a:ea typeface="微软雅黑" panose="020B0503020204020204" pitchFamily="34" charset="-122"/>
              </a:rPr>
              <a:t>，同时提供上面提到的一个或多个功能。如 </a:t>
            </a:r>
            <a:r>
              <a:rPr lang="en-US" altLang="zh-CN" sz="1400" dirty="0" err="1" smtClean="0">
                <a:latin typeface="微软雅黑" panose="020B0503020204020204" pitchFamily="34" charset="-122"/>
                <a:ea typeface="微软雅黑" panose="020B0503020204020204" pitchFamily="34" charset="-122"/>
                <a:hlinkClick r:id="rId3"/>
              </a:rPr>
              <a:t>vue</a:t>
            </a:r>
            <a:r>
              <a:rPr lang="en-US" altLang="zh-CN" sz="1400" dirty="0" smtClean="0">
                <a:latin typeface="微软雅黑" panose="020B0503020204020204" pitchFamily="34" charset="-122"/>
                <a:ea typeface="微软雅黑" panose="020B0503020204020204" pitchFamily="34" charset="-122"/>
                <a:hlinkClick r:id="rId3"/>
              </a:rPr>
              <a:t>-router</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使用插件</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err="1" smtClean="0">
                <a:latin typeface="微软雅黑" panose="020B0503020204020204" pitchFamily="34" charset="-122"/>
                <a:ea typeface="微软雅黑" panose="020B0503020204020204" pitchFamily="34" charset="-122"/>
              </a:rPr>
              <a:t>Vue.use</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MyPlugin</a:t>
            </a:r>
            <a:r>
              <a:rPr lang="en-US" altLang="zh-CN" sz="1400" dirty="0" smtClean="0">
                <a:latin typeface="微软雅黑" panose="020B0503020204020204" pitchFamily="34" charset="-122"/>
                <a:ea typeface="微软雅黑" panose="020B0503020204020204" pitchFamily="34" charset="-122"/>
              </a:rPr>
              <a:t>, { </a:t>
            </a:r>
            <a:r>
              <a:rPr lang="zh-CN" altLang="en-US" sz="1400" dirty="0" smtClean="0">
                <a:latin typeface="微软雅黑" panose="020B0503020204020204" pitchFamily="34" charset="-122"/>
                <a:ea typeface="微软雅黑" panose="020B0503020204020204" pitchFamily="34" charset="-122"/>
              </a:rPr>
              <a:t>可选选项对象</a:t>
            </a:r>
            <a:r>
              <a:rPr lang="en-US" altLang="zh-CN" sz="1400" dirty="0" smtClean="0">
                <a:latin typeface="微软雅黑" panose="020B0503020204020204" pitchFamily="34" charset="-122"/>
                <a:ea typeface="微软雅黑" panose="020B0503020204020204" pitchFamily="34" charset="-122"/>
              </a:rPr>
              <a:t> })  </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new </a:t>
            </a:r>
            <a:r>
              <a:rPr lang="en-US" altLang="zh-CN" sz="1400" dirty="0" err="1" smtClean="0">
                <a:latin typeface="微软雅黑" panose="020B0503020204020204" pitchFamily="34" charset="-122"/>
                <a:ea typeface="微软雅黑" panose="020B0503020204020204" pitchFamily="34" charset="-122"/>
              </a:rPr>
              <a:t>Vue</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启动应用之前</a:t>
            </a:r>
            <a:endParaRPr lang="en-US" altLang="zh-CN" sz="14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开发插件</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err="1" smtClean="0">
                <a:latin typeface="微软雅黑" panose="020B0503020204020204" pitchFamily="34" charset="-122"/>
                <a:ea typeface="微软雅黑" panose="020B0503020204020204" pitchFamily="34" charset="-122"/>
              </a:rPr>
              <a:t>Vue</a:t>
            </a:r>
            <a:r>
              <a:rPr lang="zh-CN" altLang="en-US" sz="1400" dirty="0" smtClean="0">
                <a:latin typeface="微软雅黑" panose="020B0503020204020204" pitchFamily="34" charset="-122"/>
                <a:ea typeface="微软雅黑" panose="020B0503020204020204" pitchFamily="34" charset="-122"/>
              </a:rPr>
              <a:t>插件需暴露一个</a:t>
            </a:r>
            <a:r>
              <a:rPr lang="en-US" altLang="zh-CN" sz="1400" dirty="0" smtClean="0">
                <a:latin typeface="微软雅黑" panose="020B0503020204020204" pitchFamily="34" charset="-122"/>
                <a:ea typeface="微软雅黑" panose="020B0503020204020204" pitchFamily="34" charset="-122"/>
              </a:rPr>
              <a:t>install</a:t>
            </a:r>
            <a:r>
              <a:rPr lang="zh-CN" altLang="en-US" sz="1400" dirty="0" smtClean="0">
                <a:latin typeface="微软雅黑" panose="020B0503020204020204" pitchFamily="34" charset="-122"/>
                <a:ea typeface="微软雅黑" panose="020B0503020204020204" pitchFamily="34" charset="-122"/>
              </a:rPr>
              <a:t>方法，第一个参数是 </a:t>
            </a:r>
            <a:r>
              <a:rPr lang="en-US" altLang="zh-CN" sz="1400" dirty="0" err="1" smtClean="0">
                <a:latin typeface="微软雅黑" panose="020B0503020204020204" pitchFamily="34" charset="-122"/>
                <a:ea typeface="微软雅黑" panose="020B0503020204020204" pitchFamily="34" charset="-122"/>
              </a:rPr>
              <a:t>Vue</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构造器，第二个参数是一个可选的选项对象</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err="1" smtClean="0">
                <a:latin typeface="微软雅黑" panose="020B0503020204020204" pitchFamily="34" charset="-122"/>
                <a:ea typeface="微软雅黑" panose="020B0503020204020204" pitchFamily="34" charset="-122"/>
              </a:rPr>
              <a:t>MyPlugin.install</a:t>
            </a:r>
            <a:r>
              <a:rPr lang="en-US" altLang="zh-CN" sz="1400" dirty="0" smtClean="0">
                <a:latin typeface="微软雅黑" panose="020B0503020204020204" pitchFamily="34" charset="-122"/>
                <a:ea typeface="微软雅黑" panose="020B0503020204020204" pitchFamily="34" charset="-122"/>
              </a:rPr>
              <a:t> = function (</a:t>
            </a:r>
            <a:r>
              <a:rPr lang="en-US" altLang="zh-CN" sz="1400" dirty="0" err="1" smtClean="0">
                <a:latin typeface="微软雅黑" panose="020B0503020204020204" pitchFamily="34" charset="-122"/>
                <a:ea typeface="微软雅黑" panose="020B0503020204020204" pitchFamily="34" charset="-122"/>
              </a:rPr>
              <a:t>Vue</a:t>
            </a:r>
            <a:r>
              <a:rPr lang="en-US" altLang="zh-CN" sz="1400" dirty="0" smtClean="0">
                <a:latin typeface="微软雅黑" panose="020B0503020204020204" pitchFamily="34" charset="-122"/>
                <a:ea typeface="微软雅黑" panose="020B0503020204020204" pitchFamily="34" charset="-122"/>
              </a:rPr>
              <a:t>, options) {</a:t>
            </a:r>
            <a:endParaRPr lang="en-US" altLang="zh-CN" sz="1400" dirty="0" smtClean="0">
              <a:latin typeface="微软雅黑" panose="020B0503020204020204" pitchFamily="34" charset="-122"/>
              <a:ea typeface="微软雅黑" panose="020B0503020204020204" pitchFamily="34" charset="-122"/>
            </a:endParaRPr>
          </a:p>
          <a:p>
            <a:pPr lvl="2">
              <a:buNone/>
            </a:pPr>
            <a:r>
              <a:rPr lang="en-US" altLang="zh-CN" sz="1400" dirty="0" err="1" smtClean="0">
                <a:latin typeface="微软雅黑" panose="020B0503020204020204" pitchFamily="34" charset="-122"/>
                <a:ea typeface="微软雅黑" panose="020B0503020204020204" pitchFamily="34" charset="-122"/>
              </a:rPr>
              <a:t>Vue</a:t>
            </a:r>
            <a:r>
              <a:rPr lang="en-US" altLang="zh-CN" sz="1400" dirty="0" smtClean="0">
                <a:latin typeface="微软雅黑" panose="020B0503020204020204" pitchFamily="34" charset="-122"/>
                <a:ea typeface="微软雅黑" panose="020B0503020204020204" pitchFamily="34" charset="-122"/>
              </a:rPr>
              <a:t>. </a:t>
            </a:r>
            <a:r>
              <a:rPr lang="en-US" altLang="zh-CN" sz="1400" dirty="0" err="1" smtClean="0">
                <a:latin typeface="微软雅黑" panose="020B0503020204020204" pitchFamily="34" charset="-122"/>
                <a:ea typeface="微软雅黑" panose="020B0503020204020204" pitchFamily="34" charset="-122"/>
              </a:rPr>
              <a:t>myGlobalMethod</a:t>
            </a:r>
            <a:r>
              <a:rPr lang="en-US" altLang="zh-CN" sz="1400" dirty="0" smtClean="0">
                <a:latin typeface="微软雅黑" panose="020B0503020204020204" pitchFamily="34" charset="-122"/>
                <a:ea typeface="微软雅黑" panose="020B0503020204020204" pitchFamily="34" charset="-122"/>
              </a:rPr>
              <a:t> = function(){}</a:t>
            </a:r>
            <a:endParaRPr lang="en-US" altLang="zh-CN" sz="1400" dirty="0" smtClean="0">
              <a:latin typeface="微软雅黑" panose="020B0503020204020204" pitchFamily="34" charset="-122"/>
              <a:ea typeface="微软雅黑" panose="020B0503020204020204" pitchFamily="34" charset="-122"/>
            </a:endParaRPr>
          </a:p>
          <a:p>
            <a:pPr lvl="2">
              <a:buNone/>
            </a:pPr>
            <a:r>
              <a:rPr lang="en-US" altLang="zh-CN" sz="1400" dirty="0" err="1" smtClean="0">
                <a:latin typeface="微软雅黑" panose="020B0503020204020204" pitchFamily="34" charset="-122"/>
                <a:ea typeface="微软雅黑" panose="020B0503020204020204" pitchFamily="34" charset="-122"/>
              </a:rPr>
              <a:t>Vue.directive</a:t>
            </a:r>
            <a:r>
              <a:rPr lang="en-US"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lvl="2">
              <a:buNone/>
            </a:pPr>
            <a:r>
              <a:rPr lang="en-US" altLang="zh-CN" sz="1400" dirty="0" err="1" smtClean="0">
                <a:latin typeface="微软雅黑" panose="020B0503020204020204" pitchFamily="34" charset="-122"/>
                <a:ea typeface="微软雅黑" panose="020B0503020204020204" pitchFamily="34" charset="-122"/>
              </a:rPr>
              <a:t>Vue.prototype.$xxx</a:t>
            </a:r>
            <a:r>
              <a:rPr lang="en-US" altLang="zh-CN" sz="1400" dirty="0" smtClean="0">
                <a:latin typeface="微软雅黑" panose="020B0503020204020204" pitchFamily="34" charset="-122"/>
                <a:ea typeface="微软雅黑" panose="020B0503020204020204" pitchFamily="34" charset="-122"/>
              </a:rPr>
              <a:t>=function(){}</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a:t>
            </a:r>
            <a:endParaRPr lang="zh-CN" altLang="en-US" sz="1400"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516762"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vue</a:t>
            </a:r>
            <a:r>
              <a:rPr lang="zh-CN" altLang="en-US" sz="2800" dirty="0" smtClean="0">
                <a:latin typeface="微软雅黑" panose="020B0503020204020204" pitchFamily="34" charset="-122"/>
                <a:ea typeface="微软雅黑" panose="020B0503020204020204" pitchFamily="34" charset="-122"/>
              </a:rPr>
              <a:t>插件</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normAutofit/>
          </a:bodyPr>
          <a:lstStyle/>
          <a:p>
            <a:pPr>
              <a:buNone/>
            </a:pPr>
            <a:endParaRPr lang="en-US" altLang="zh-CN" sz="1900" dirty="0" smtClean="0">
              <a:latin typeface="微软雅黑" panose="020B0503020204020204" pitchFamily="34" charset="-122"/>
              <a:ea typeface="微软雅黑" panose="020B0503020204020204" pitchFamily="34" charset="-122"/>
            </a:endParaRPr>
          </a:p>
          <a:p>
            <a:r>
              <a:rPr lang="en-US" altLang="zh-CN" sz="2600" dirty="0" err="1" smtClean="0">
                <a:latin typeface="微软雅黑" panose="020B0503020204020204" pitchFamily="34" charset="-122"/>
                <a:ea typeface="微软雅黑" panose="020B0503020204020204" pitchFamily="34" charset="-122"/>
              </a:rPr>
              <a:t>vue</a:t>
            </a:r>
            <a:r>
              <a:rPr lang="en-US" altLang="zh-CN" sz="2600" dirty="0" smtClean="0">
                <a:latin typeface="微软雅黑" panose="020B0503020204020204" pitchFamily="34" charset="-122"/>
                <a:ea typeface="微软雅黑" panose="020B0503020204020204" pitchFamily="34" charset="-122"/>
              </a:rPr>
              <a:t>-router</a:t>
            </a:r>
            <a:r>
              <a:rPr lang="zh-CN" altLang="en-US" sz="2600" dirty="0" smtClean="0">
                <a:latin typeface="微软雅黑" panose="020B0503020204020204" pitchFamily="34" charset="-122"/>
                <a:ea typeface="微软雅黑" panose="020B0503020204020204" pitchFamily="34" charset="-122"/>
              </a:rPr>
              <a:t>安装</a:t>
            </a:r>
            <a:endParaRPr lang="en-US" altLang="zh-CN" sz="2600" dirty="0" smtClean="0">
              <a:latin typeface="微软雅黑" panose="020B0503020204020204" pitchFamily="34" charset="-122"/>
              <a:ea typeface="微软雅黑" panose="020B0503020204020204" pitchFamily="34" charset="-122"/>
            </a:endParaRPr>
          </a:p>
          <a:p>
            <a:pPr lvl="1"/>
            <a:r>
              <a:rPr lang="en-US" altLang="zh-CN" sz="1900" dirty="0" smtClean="0">
                <a:latin typeface="微软雅黑" panose="020B0503020204020204" pitchFamily="34" charset="-122"/>
                <a:ea typeface="微软雅黑" panose="020B0503020204020204" pitchFamily="34" charset="-122"/>
              </a:rPr>
              <a:t>script</a:t>
            </a:r>
            <a:r>
              <a:rPr lang="zh-CN" altLang="en-US" sz="1900" dirty="0" smtClean="0">
                <a:latin typeface="微软雅黑" panose="020B0503020204020204" pitchFamily="34" charset="-122"/>
                <a:ea typeface="微软雅黑" panose="020B0503020204020204" pitchFamily="34" charset="-122"/>
              </a:rPr>
              <a:t>引用：在</a:t>
            </a:r>
            <a:r>
              <a:rPr lang="en-US" altLang="zh-CN" sz="1900" dirty="0" err="1" smtClean="0">
                <a:latin typeface="微软雅黑" panose="020B0503020204020204" pitchFamily="34" charset="-122"/>
                <a:ea typeface="微软雅黑" panose="020B0503020204020204" pitchFamily="34" charset="-122"/>
              </a:rPr>
              <a:t>vue</a:t>
            </a:r>
            <a:r>
              <a:rPr lang="zh-CN" altLang="en-US" sz="1900" dirty="0" smtClean="0">
                <a:latin typeface="微软雅黑" panose="020B0503020204020204" pitchFamily="34" charset="-122"/>
                <a:ea typeface="微软雅黑" panose="020B0503020204020204" pitchFamily="34" charset="-122"/>
              </a:rPr>
              <a:t>后面加载，会自动安装</a:t>
            </a:r>
            <a:endParaRPr lang="en-US" altLang="zh-CN" sz="1900" dirty="0" smtClean="0">
              <a:latin typeface="微软雅黑" panose="020B0503020204020204" pitchFamily="34" charset="-122"/>
              <a:ea typeface="微软雅黑" panose="020B0503020204020204" pitchFamily="34" charset="-122"/>
            </a:endParaRPr>
          </a:p>
          <a:p>
            <a:pPr lvl="1"/>
            <a:r>
              <a:rPr lang="en-US" altLang="zh-CN" sz="1900" dirty="0" err="1" smtClean="0">
                <a:latin typeface="微软雅黑" panose="020B0503020204020204" pitchFamily="34" charset="-122"/>
                <a:ea typeface="微软雅黑" panose="020B0503020204020204" pitchFamily="34" charset="-122"/>
              </a:rPr>
              <a:t>npm</a:t>
            </a:r>
            <a:r>
              <a:rPr lang="zh-CN" altLang="en-US" sz="1900" dirty="0" smtClean="0">
                <a:latin typeface="微软雅黑" panose="020B0503020204020204" pitchFamily="34" charset="-122"/>
                <a:ea typeface="微软雅黑" panose="020B0503020204020204" pitchFamily="34" charset="-122"/>
              </a:rPr>
              <a:t>安装，如果在一个模块化工程中使用，必须通过</a:t>
            </a:r>
            <a:r>
              <a:rPr lang="en-US" altLang="zh-CN" sz="1900" dirty="0" err="1" smtClean="0">
                <a:latin typeface="微软雅黑" panose="020B0503020204020204" pitchFamily="34" charset="-122"/>
                <a:ea typeface="微软雅黑" panose="020B0503020204020204" pitchFamily="34" charset="-122"/>
              </a:rPr>
              <a:t>vue.use</a:t>
            </a:r>
            <a:r>
              <a:rPr lang="en-US" altLang="zh-CN" sz="1900" dirty="0" smtClean="0">
                <a:latin typeface="微软雅黑" panose="020B0503020204020204" pitchFamily="34" charset="-122"/>
                <a:ea typeface="微软雅黑" panose="020B0503020204020204" pitchFamily="34" charset="-122"/>
              </a:rPr>
              <a:t>()</a:t>
            </a:r>
            <a:endParaRPr lang="en-US" altLang="zh-CN" sz="1900" dirty="0" smtClean="0">
              <a:latin typeface="微软雅黑" panose="020B0503020204020204" pitchFamily="34" charset="-122"/>
              <a:ea typeface="微软雅黑" panose="020B0503020204020204" pitchFamily="34" charset="-122"/>
            </a:endParaRPr>
          </a:p>
          <a:p>
            <a:r>
              <a:rPr lang="zh-CN" altLang="en-US" sz="2600" dirty="0" smtClean="0">
                <a:latin typeface="微软雅黑" panose="020B0503020204020204" pitchFamily="34" charset="-122"/>
                <a:ea typeface="微软雅黑" panose="020B0503020204020204" pitchFamily="34" charset="-122"/>
              </a:rPr>
              <a:t>包含功能</a:t>
            </a:r>
            <a:endParaRPr lang="en-US" altLang="zh-CN" sz="2600" dirty="0" smtClean="0">
              <a:latin typeface="微软雅黑" panose="020B0503020204020204" pitchFamily="34" charset="-122"/>
              <a:ea typeface="微软雅黑" panose="020B0503020204020204" pitchFamily="34" charset="-122"/>
            </a:endParaRPr>
          </a:p>
          <a:p>
            <a:pPr lvl="1"/>
            <a:r>
              <a:rPr lang="zh-CN" altLang="en-US" sz="1900" dirty="0" smtClean="0">
                <a:latin typeface="微软雅黑" panose="020B0503020204020204" pitchFamily="34" charset="-122"/>
                <a:ea typeface="微软雅黑" panose="020B0503020204020204" pitchFamily="34" charset="-122"/>
              </a:rPr>
              <a:t>嵌套的路由、视图表</a:t>
            </a:r>
            <a:endParaRPr lang="en-US" altLang="zh-CN" sz="1900" dirty="0" smtClean="0">
              <a:latin typeface="微软雅黑" panose="020B0503020204020204" pitchFamily="34" charset="-122"/>
              <a:ea typeface="微软雅黑" panose="020B0503020204020204" pitchFamily="34" charset="-122"/>
            </a:endParaRPr>
          </a:p>
          <a:p>
            <a:pPr lvl="1"/>
            <a:r>
              <a:rPr lang="zh-CN" altLang="en-US" sz="1900" dirty="0" smtClean="0">
                <a:latin typeface="微软雅黑" panose="020B0503020204020204" pitchFamily="34" charset="-122"/>
                <a:ea typeface="微软雅黑" panose="020B0503020204020204" pitchFamily="34" charset="-122"/>
              </a:rPr>
              <a:t>模块化、基于组件的路由配置</a:t>
            </a:r>
            <a:endParaRPr lang="en-US" altLang="zh-CN" sz="1900" dirty="0" smtClean="0">
              <a:latin typeface="微软雅黑" panose="020B0503020204020204" pitchFamily="34" charset="-122"/>
              <a:ea typeface="微软雅黑" panose="020B0503020204020204" pitchFamily="34" charset="-122"/>
            </a:endParaRPr>
          </a:p>
          <a:p>
            <a:pPr lvl="1"/>
            <a:r>
              <a:rPr lang="zh-CN" altLang="en-US" sz="1900" dirty="0" smtClean="0">
                <a:latin typeface="微软雅黑" panose="020B0503020204020204" pitchFamily="34" charset="-122"/>
                <a:ea typeface="微软雅黑" panose="020B0503020204020204" pitchFamily="34" charset="-122"/>
              </a:rPr>
              <a:t>路由参数、查询、通配符</a:t>
            </a:r>
            <a:endParaRPr lang="en-US" altLang="zh-CN" sz="1900" dirty="0" smtClean="0">
              <a:latin typeface="微软雅黑" panose="020B0503020204020204" pitchFamily="34" charset="-122"/>
              <a:ea typeface="微软雅黑" panose="020B0503020204020204" pitchFamily="34" charset="-122"/>
            </a:endParaRPr>
          </a:p>
          <a:p>
            <a:pPr lvl="1"/>
            <a:r>
              <a:rPr lang="zh-CN" altLang="en-US" sz="1900" dirty="0" smtClean="0">
                <a:latin typeface="微软雅黑" panose="020B0503020204020204" pitchFamily="34" charset="-122"/>
                <a:ea typeface="微软雅黑" panose="020B0503020204020204" pitchFamily="34" charset="-122"/>
              </a:rPr>
              <a:t>基于</a:t>
            </a:r>
            <a:r>
              <a:rPr lang="en-US" altLang="zh-CN" sz="1900" dirty="0" err="1" smtClean="0">
                <a:latin typeface="微软雅黑" panose="020B0503020204020204" pitchFamily="34" charset="-122"/>
                <a:ea typeface="微软雅黑" panose="020B0503020204020204" pitchFamily="34" charset="-122"/>
              </a:rPr>
              <a:t>vue.js</a:t>
            </a:r>
            <a:r>
              <a:rPr lang="zh-CN" altLang="en-US" sz="1900" dirty="0" smtClean="0">
                <a:latin typeface="微软雅黑" panose="020B0503020204020204" pitchFamily="34" charset="-122"/>
                <a:ea typeface="微软雅黑" panose="020B0503020204020204" pitchFamily="34" charset="-122"/>
              </a:rPr>
              <a:t>过渡系统的视图过渡效果</a:t>
            </a:r>
            <a:endParaRPr lang="en-US" altLang="zh-CN" sz="1900" dirty="0" smtClean="0">
              <a:latin typeface="微软雅黑" panose="020B0503020204020204" pitchFamily="34" charset="-122"/>
              <a:ea typeface="微软雅黑" panose="020B0503020204020204" pitchFamily="34" charset="-122"/>
            </a:endParaRPr>
          </a:p>
          <a:p>
            <a:pPr lvl="1"/>
            <a:r>
              <a:rPr lang="zh-CN" altLang="en-US" sz="1900" dirty="0" smtClean="0">
                <a:latin typeface="微软雅黑" panose="020B0503020204020204" pitchFamily="34" charset="-122"/>
                <a:ea typeface="微软雅黑" panose="020B0503020204020204" pitchFamily="34" charset="-122"/>
              </a:rPr>
              <a:t>细粒度的导航控制带自动激活的</a:t>
            </a:r>
            <a:r>
              <a:rPr lang="en-US" altLang="zh-CN" sz="1900" dirty="0" err="1" smtClean="0">
                <a:latin typeface="微软雅黑" panose="020B0503020204020204" pitchFamily="34" charset="-122"/>
                <a:ea typeface="微软雅黑" panose="020B0503020204020204" pitchFamily="34" charset="-122"/>
              </a:rPr>
              <a:t>css</a:t>
            </a:r>
            <a:r>
              <a:rPr lang="en-US" altLang="zh-CN" sz="1900" dirty="0" smtClean="0">
                <a:latin typeface="微软雅黑" panose="020B0503020204020204" pitchFamily="34" charset="-122"/>
                <a:ea typeface="微软雅黑" panose="020B0503020204020204" pitchFamily="34" charset="-122"/>
              </a:rPr>
              <a:t> class</a:t>
            </a:r>
            <a:r>
              <a:rPr lang="zh-CN" altLang="en-US" sz="1900" dirty="0" smtClean="0">
                <a:latin typeface="微软雅黑" panose="020B0503020204020204" pitchFamily="34" charset="-122"/>
                <a:ea typeface="微软雅黑" panose="020B0503020204020204" pitchFamily="34" charset="-122"/>
              </a:rPr>
              <a:t>的连接</a:t>
            </a:r>
            <a:endParaRPr lang="en-US" altLang="zh-CN" sz="1900" dirty="0" smtClean="0">
              <a:latin typeface="微软雅黑" panose="020B0503020204020204" pitchFamily="34" charset="-122"/>
              <a:ea typeface="微软雅黑" panose="020B0503020204020204" pitchFamily="34" charset="-122"/>
            </a:endParaRPr>
          </a:p>
          <a:p>
            <a:pPr lvl="1"/>
            <a:r>
              <a:rPr lang="en-US" altLang="zh-CN" sz="1900" dirty="0" smtClean="0">
                <a:latin typeface="微软雅黑" panose="020B0503020204020204" pitchFamily="34" charset="-122"/>
                <a:ea typeface="微软雅黑" panose="020B0503020204020204" pitchFamily="34" charset="-122"/>
              </a:rPr>
              <a:t>Html5</a:t>
            </a:r>
            <a:r>
              <a:rPr lang="zh-CN" altLang="en-US" sz="1900" dirty="0" smtClean="0">
                <a:latin typeface="微软雅黑" panose="020B0503020204020204" pitchFamily="34" charset="-122"/>
                <a:ea typeface="微软雅黑" panose="020B0503020204020204" pitchFamily="34" charset="-122"/>
              </a:rPr>
              <a:t>模式和</a:t>
            </a:r>
            <a:r>
              <a:rPr lang="en-US" altLang="zh-CN" sz="1900" dirty="0" smtClean="0">
                <a:latin typeface="微软雅黑" panose="020B0503020204020204" pitchFamily="34" charset="-122"/>
                <a:ea typeface="微软雅黑" panose="020B0503020204020204" pitchFamily="34" charset="-122"/>
              </a:rPr>
              <a:t>hash</a:t>
            </a:r>
            <a:r>
              <a:rPr lang="zh-CN" altLang="en-US" sz="1900" dirty="0" smtClean="0">
                <a:latin typeface="微软雅黑" panose="020B0503020204020204" pitchFamily="34" charset="-122"/>
                <a:ea typeface="微软雅黑" panose="020B0503020204020204" pitchFamily="34" charset="-122"/>
              </a:rPr>
              <a:t>模式，</a:t>
            </a:r>
            <a:r>
              <a:rPr lang="en-US" altLang="zh-CN" sz="1900" dirty="0" smtClean="0">
                <a:latin typeface="微软雅黑" panose="020B0503020204020204" pitchFamily="34" charset="-122"/>
                <a:ea typeface="微软雅黑" panose="020B0503020204020204" pitchFamily="34" charset="-122"/>
              </a:rPr>
              <a:t>ie9</a:t>
            </a:r>
            <a:r>
              <a:rPr lang="zh-CN" altLang="en-US" sz="1900" dirty="0" smtClean="0">
                <a:latin typeface="微软雅黑" panose="020B0503020204020204" pitchFamily="34" charset="-122"/>
                <a:ea typeface="微软雅黑" panose="020B0503020204020204" pitchFamily="34" charset="-122"/>
              </a:rPr>
              <a:t>中自动降级</a:t>
            </a:r>
            <a:endParaRPr lang="en-US" altLang="zh-CN" sz="1900" dirty="0" smtClean="0">
              <a:latin typeface="微软雅黑" panose="020B0503020204020204" pitchFamily="34" charset="-122"/>
              <a:ea typeface="微软雅黑" panose="020B0503020204020204" pitchFamily="34" charset="-122"/>
            </a:endParaRPr>
          </a:p>
          <a:p>
            <a:pPr lvl="1"/>
            <a:r>
              <a:rPr lang="zh-CN" altLang="en-US" sz="1900" dirty="0" smtClean="0">
                <a:latin typeface="微软雅黑" panose="020B0503020204020204" pitchFamily="34" charset="-122"/>
                <a:ea typeface="微软雅黑" panose="020B0503020204020204" pitchFamily="34" charset="-122"/>
              </a:rPr>
              <a:t>自定义滚动条行为</a:t>
            </a:r>
            <a:endParaRPr lang="en-US" altLang="zh-CN" sz="1900"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2045816"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Vue</a:t>
            </a:r>
            <a:r>
              <a:rPr lang="en-US" altLang="zh-CN" sz="2800" dirty="0" smtClean="0">
                <a:latin typeface="微软雅黑" panose="020B0503020204020204" pitchFamily="34" charset="-122"/>
                <a:ea typeface="微软雅黑" panose="020B0503020204020204" pitchFamily="34" charset="-122"/>
              </a:rPr>
              <a:t>-router</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256584"/>
          </a:xfrm>
        </p:spPr>
        <p:txBody>
          <a:bodyPr>
            <a:normAutofit/>
          </a:bodyPr>
          <a:lstStyle/>
          <a:p>
            <a:r>
              <a:rPr lang="zh-CN" altLang="en-US" sz="2600" dirty="0" smtClean="0">
                <a:latin typeface="微软雅黑" panose="020B0503020204020204" pitchFamily="34" charset="-122"/>
                <a:ea typeface="微软雅黑" panose="020B0503020204020204" pitchFamily="34" charset="-122"/>
              </a:rPr>
              <a:t>起步使用</a:t>
            </a:r>
            <a:endParaRPr lang="en-US" altLang="zh-CN" sz="2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定义</a:t>
            </a:r>
            <a:r>
              <a:rPr lang="en-US" altLang="zh-CN" sz="1600" dirty="0" smtClean="0">
                <a:latin typeface="微软雅黑" panose="020B0503020204020204" pitchFamily="34" charset="-122"/>
                <a:ea typeface="微软雅黑" panose="020B0503020204020204" pitchFamily="34" charset="-122"/>
              </a:rPr>
              <a:t>&lt;router-view&gt;</a:t>
            </a:r>
            <a:r>
              <a:rPr lang="zh-CN" altLang="en-US" sz="1600" dirty="0" smtClean="0">
                <a:latin typeface="微软雅黑" panose="020B0503020204020204" pitchFamily="34" charset="-122"/>
                <a:ea typeface="微软雅黑" panose="020B0503020204020204" pitchFamily="34" charset="-122"/>
              </a:rPr>
              <a:t>组件，</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用于路由渲染组件的地方</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err="1" smtClean="0">
                <a:latin typeface="微软雅黑" panose="020B0503020204020204" pitchFamily="34" charset="-122"/>
                <a:ea typeface="微软雅黑" panose="020B0503020204020204" pitchFamily="34" charset="-122"/>
              </a:rPr>
              <a:t>var</a:t>
            </a:r>
            <a:r>
              <a:rPr lang="en-US" altLang="zh-CN" sz="1600" dirty="0" smtClean="0">
                <a:latin typeface="微软雅黑" panose="020B0503020204020204" pitchFamily="34" charset="-122"/>
                <a:ea typeface="微软雅黑" panose="020B0503020204020204" pitchFamily="34" charset="-122"/>
              </a:rPr>
              <a:t> router = new </a:t>
            </a:r>
            <a:r>
              <a:rPr lang="en-US" altLang="zh-CN" sz="1600" dirty="0" err="1" smtClean="0">
                <a:latin typeface="微软雅黑" panose="020B0503020204020204" pitchFamily="34" charset="-122"/>
                <a:ea typeface="微软雅黑" panose="020B0503020204020204" pitchFamily="34" charset="-122"/>
              </a:rPr>
              <a:t>VueRouter</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构建选项</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创建路由实例</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构建选项</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定义路由</a:t>
            </a:r>
            <a:r>
              <a:rPr lang="en-US" altLang="zh-CN" sz="1600" dirty="0" smtClean="0">
                <a:latin typeface="微软雅黑" panose="020B0503020204020204" pitchFamily="34" charset="-122"/>
                <a:ea typeface="微软雅黑" panose="020B0503020204020204" pitchFamily="34" charset="-122"/>
              </a:rPr>
              <a:t>routes</a:t>
            </a:r>
            <a:endParaRPr lang="en-US" altLang="zh-CN" sz="1600" dirty="0" smtClean="0">
              <a:latin typeface="微软雅黑" panose="020B0503020204020204" pitchFamily="34" charset="-122"/>
              <a:ea typeface="微软雅黑" panose="020B0503020204020204" pitchFamily="34" charset="-122"/>
            </a:endParaRPr>
          </a:p>
          <a:p>
            <a:pPr lvl="1"/>
            <a:r>
              <a:rPr lang="en-US" altLang="zh-CN" sz="1600" dirty="0" smtClean="0">
                <a:latin typeface="微软雅黑" panose="020B0503020204020204" pitchFamily="34" charset="-122"/>
                <a:ea typeface="微软雅黑" panose="020B0503020204020204" pitchFamily="34" charset="-122"/>
              </a:rPr>
              <a:t>New </a:t>
            </a:r>
            <a:r>
              <a:rPr lang="en-US" altLang="zh-CN" sz="1600" dirty="0" err="1" smtClean="0">
                <a:latin typeface="微软雅黑" panose="020B0503020204020204" pitchFamily="34" charset="-122"/>
                <a:ea typeface="微软雅黑" panose="020B0503020204020204" pitchFamily="34" charset="-122"/>
              </a:rPr>
              <a:t>Vue</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router:router</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通过</a:t>
            </a:r>
            <a:r>
              <a:rPr lang="en-US" altLang="zh-CN" sz="1600" dirty="0" smtClean="0">
                <a:latin typeface="微软雅黑" panose="020B0503020204020204" pitchFamily="34" charset="-122"/>
                <a:ea typeface="微软雅黑" panose="020B0503020204020204" pitchFamily="34" charset="-122"/>
              </a:rPr>
              <a:t>router</a:t>
            </a:r>
            <a:r>
              <a:rPr lang="zh-CN" altLang="en-US" sz="1600" dirty="0" smtClean="0">
                <a:latin typeface="微软雅黑" panose="020B0503020204020204" pitchFamily="34" charset="-122"/>
                <a:ea typeface="微软雅黑" panose="020B0503020204020204" pitchFamily="34" charset="-122"/>
              </a:rPr>
              <a:t>注入路由</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此时可以通过</a:t>
            </a:r>
            <a:r>
              <a:rPr lang="en-US" altLang="zh-CN" sz="1600" dirty="0" err="1" smtClean="0">
                <a:latin typeface="微软雅黑" panose="020B0503020204020204" pitchFamily="34" charset="-122"/>
                <a:ea typeface="微软雅黑" panose="020B0503020204020204" pitchFamily="34" charset="-122"/>
              </a:rPr>
              <a:t>This.$router</a:t>
            </a:r>
            <a:r>
              <a:rPr lang="zh-CN" altLang="en-US" sz="1600" dirty="0" smtClean="0">
                <a:latin typeface="微软雅黑" panose="020B0503020204020204" pitchFamily="34" charset="-122"/>
                <a:ea typeface="微软雅黑" panose="020B0503020204020204" pitchFamily="34" charset="-122"/>
              </a:rPr>
              <a:t>来访问路由</a:t>
            </a:r>
            <a:endParaRPr lang="en-US" altLang="zh-CN" sz="1600" dirty="0" smtClean="0">
              <a:latin typeface="微软雅黑" panose="020B0503020204020204" pitchFamily="34" charset="-122"/>
              <a:ea typeface="微软雅黑" panose="020B0503020204020204" pitchFamily="34" charset="-122"/>
            </a:endParaRPr>
          </a:p>
          <a:p>
            <a:r>
              <a:rPr lang="zh-CN" altLang="en-US" sz="2200" dirty="0" smtClean="0">
                <a:latin typeface="微软雅黑" panose="020B0503020204020204" pitchFamily="34" charset="-122"/>
                <a:ea typeface="微软雅黑" panose="020B0503020204020204" pitchFamily="34" charset="-122"/>
              </a:rPr>
              <a:t>路由地址（</a:t>
            </a:r>
            <a:r>
              <a:rPr lang="en-US" altLang="zh-CN" sz="2200" dirty="0" smtClean="0">
                <a:latin typeface="微软雅黑" panose="020B0503020204020204" pitchFamily="34" charset="-122"/>
                <a:ea typeface="微软雅黑" panose="020B0503020204020204" pitchFamily="34" charset="-122"/>
              </a:rPr>
              <a:t>path</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动态路由：</a:t>
            </a:r>
            <a:r>
              <a:rPr lang="en-US" altLang="zh-CN" sz="1600" dirty="0" smtClean="0">
                <a:latin typeface="微软雅黑" panose="020B0503020204020204" pitchFamily="34" charset="-122"/>
                <a:ea typeface="微软雅黑" panose="020B0503020204020204" pitchFamily="34" charset="-122"/>
              </a:rPr>
              <a:t>path</a:t>
            </a:r>
            <a:r>
              <a:rPr lang="zh-CN" altLang="en-US" sz="1600" dirty="0" smtClean="0">
                <a:latin typeface="微软雅黑" panose="020B0503020204020204" pitchFamily="34" charset="-122"/>
                <a:ea typeface="微软雅黑" panose="020B0503020204020204" pitchFamily="34" charset="-122"/>
              </a:rPr>
              <a:t>以</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定义匹配规则，匹配的参数由</a:t>
            </a:r>
            <a:r>
              <a:rPr lang="en-US" altLang="zh-CN" sz="1600" dirty="0" err="1" smtClean="0">
                <a:latin typeface="微软雅黑" panose="020B0503020204020204" pitchFamily="34" charset="-122"/>
                <a:ea typeface="微软雅黑" panose="020B0503020204020204" pitchFamily="34" charset="-122"/>
              </a:rPr>
              <a:t>params</a:t>
            </a:r>
            <a:r>
              <a:rPr lang="zh-CN" altLang="en-US" sz="1600" dirty="0" smtClean="0">
                <a:latin typeface="微软雅黑" panose="020B0503020204020204" pitchFamily="34" charset="-122"/>
                <a:ea typeface="微软雅黑" panose="020B0503020204020204" pitchFamily="34" charset="-122"/>
              </a:rPr>
              <a:t>来接受</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通配符（</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）：捕获所有路由，使用匹配的部分用</a:t>
            </a:r>
            <a:r>
              <a:rPr lang="en-US" altLang="zh-CN" sz="1600" dirty="0" err="1" smtClean="0">
                <a:latin typeface="微软雅黑" panose="020B0503020204020204" pitchFamily="34" charset="-122"/>
                <a:ea typeface="微软雅黑" panose="020B0503020204020204" pitchFamily="34" charset="-122"/>
              </a:rPr>
              <a:t>pathMatch</a:t>
            </a:r>
            <a:r>
              <a:rPr lang="zh-CN" altLang="en-US" sz="1600" dirty="0" smtClean="0">
                <a:latin typeface="微软雅黑" panose="020B0503020204020204" pitchFamily="34" charset="-122"/>
                <a:ea typeface="微软雅黑" panose="020B0503020204020204" pitchFamily="34" charset="-122"/>
              </a:rPr>
              <a:t>获取，通常用于客户端 </a:t>
            </a:r>
            <a:r>
              <a:rPr lang="en-US" altLang="zh-CN" sz="1600" dirty="0" smtClean="0">
                <a:latin typeface="微软雅黑" panose="020B0503020204020204" pitchFamily="34" charset="-122"/>
                <a:ea typeface="微软雅黑" panose="020B0503020204020204" pitchFamily="34" charset="-122"/>
              </a:rPr>
              <a:t>404 </a:t>
            </a:r>
            <a:r>
              <a:rPr lang="zh-CN" altLang="en-US" sz="1600" dirty="0" smtClean="0">
                <a:latin typeface="微软雅黑" panose="020B0503020204020204" pitchFamily="34" charset="-122"/>
                <a:ea typeface="微软雅黑" panose="020B0503020204020204" pitchFamily="34" charset="-122"/>
              </a:rPr>
              <a:t>错误</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（注意优先级）从上到下</a:t>
            </a:r>
            <a:endParaRPr lang="en-US" altLang="zh-CN" sz="1600" dirty="0" smtClean="0">
              <a:latin typeface="微软雅黑" panose="020B0503020204020204" pitchFamily="34" charset="-122"/>
              <a:ea typeface="微软雅黑" panose="020B0503020204020204" pitchFamily="34" charset="-122"/>
            </a:endParaRPr>
          </a:p>
          <a:p>
            <a:r>
              <a:rPr lang="zh-CN" altLang="en-US" sz="2200" dirty="0" smtClean="0">
                <a:latin typeface="微软雅黑" panose="020B0503020204020204" pitchFamily="34" charset="-122"/>
                <a:ea typeface="微软雅黑" panose="020B0503020204020204" pitchFamily="34" charset="-122"/>
              </a:rPr>
              <a:t>嵌套路由</a:t>
            </a:r>
            <a:r>
              <a:rPr lang="en-US" altLang="zh-CN" sz="2200" dirty="0" smtClean="0">
                <a:latin typeface="微软雅黑" panose="020B0503020204020204" pitchFamily="34" charset="-122"/>
                <a:ea typeface="微软雅黑" panose="020B0503020204020204" pitchFamily="34" charset="-122"/>
              </a:rPr>
              <a:t> (children)</a:t>
            </a:r>
            <a:endParaRPr lang="en-US" altLang="zh-CN" sz="2200" dirty="0" smtClean="0">
              <a:latin typeface="微软雅黑" panose="020B0503020204020204" pitchFamily="34" charset="-122"/>
              <a:ea typeface="微软雅黑" panose="020B0503020204020204" pitchFamily="34" charset="-122"/>
            </a:endParaRPr>
          </a:p>
          <a:p>
            <a:r>
              <a:rPr lang="zh-CN" altLang="en-US" sz="2200" dirty="0" smtClean="0">
                <a:latin typeface="微软雅黑" panose="020B0503020204020204" pitchFamily="34" charset="-122"/>
                <a:ea typeface="微软雅黑" panose="020B0503020204020204" pitchFamily="34" charset="-122"/>
              </a:rPr>
              <a:t>命名路由（</a:t>
            </a:r>
            <a:r>
              <a:rPr lang="en-US" altLang="zh-CN" sz="2200" dirty="0" smtClean="0">
                <a:latin typeface="微软雅黑" panose="020B0503020204020204" pitchFamily="34" charset="-122"/>
                <a:ea typeface="微软雅黑" panose="020B0503020204020204" pitchFamily="34" charset="-122"/>
              </a:rPr>
              <a:t>name</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r>
              <a:rPr lang="zh-CN" altLang="en-US" sz="2200" dirty="0" smtClean="0">
                <a:latin typeface="微软雅黑" panose="020B0503020204020204" pitchFamily="34" charset="-122"/>
                <a:ea typeface="微软雅黑" panose="020B0503020204020204" pitchFamily="34" charset="-122"/>
              </a:rPr>
              <a:t>重定向（</a:t>
            </a:r>
            <a:r>
              <a:rPr lang="en-US" altLang="zh-CN" sz="2200" dirty="0" smtClean="0">
                <a:latin typeface="微软雅黑" panose="020B0503020204020204" pitchFamily="34" charset="-122"/>
                <a:ea typeface="微软雅黑" panose="020B0503020204020204" pitchFamily="34" charset="-122"/>
              </a:rPr>
              <a:t>redirect</a:t>
            </a:r>
            <a:r>
              <a:rPr lang="zh-CN" altLang="en-US" sz="2200" dirty="0" smtClean="0">
                <a:latin typeface="微软雅黑" panose="020B0503020204020204" pitchFamily="34" charset="-122"/>
                <a:ea typeface="微软雅黑" panose="020B0503020204020204" pitchFamily="34" charset="-122"/>
              </a:rPr>
              <a:t>）、别名（</a:t>
            </a:r>
            <a:r>
              <a:rPr lang="en-US" altLang="zh-CN" sz="2200" dirty="0" smtClean="0">
                <a:latin typeface="微软雅黑" panose="020B0503020204020204" pitchFamily="34" charset="-122"/>
                <a:ea typeface="微软雅黑" panose="020B0503020204020204" pitchFamily="34" charset="-122"/>
              </a:rPr>
              <a:t>alias</a:t>
            </a:r>
            <a:r>
              <a:rPr lang="zh-CN" altLang="en-US" sz="2200" dirty="0" smtClean="0">
                <a:latin typeface="微软雅黑" panose="020B0503020204020204" pitchFamily="34" charset="-122"/>
                <a:ea typeface="微软雅黑" panose="020B0503020204020204" pitchFamily="34" charset="-122"/>
              </a:rPr>
              <a:t>）</a:t>
            </a:r>
            <a:endParaRPr lang="zh-CN" altLang="en-US" sz="2200" dirty="0" smtClean="0">
              <a:latin typeface="微软雅黑" panose="020B0503020204020204" pitchFamily="34" charset="-122"/>
              <a:ea typeface="微软雅黑" panose="020B0503020204020204" pitchFamily="34" charset="-122"/>
            </a:endParaRPr>
          </a:p>
          <a:p>
            <a:r>
              <a:rPr lang="zh-CN" altLang="en-US" sz="2200" dirty="0" smtClean="0">
                <a:latin typeface="微软雅黑" panose="020B0503020204020204" pitchFamily="34" charset="-122"/>
                <a:ea typeface="微软雅黑" panose="020B0503020204020204" pitchFamily="34" charset="-122"/>
              </a:rPr>
              <a:t>命名视图（</a:t>
            </a:r>
            <a:r>
              <a:rPr lang="en-US" altLang="zh-CN" sz="2200" dirty="0" smtClean="0">
                <a:latin typeface="微软雅黑" panose="020B0503020204020204" pitchFamily="34" charset="-122"/>
                <a:ea typeface="微软雅黑" panose="020B0503020204020204" pitchFamily="34" charset="-122"/>
              </a:rPr>
              <a:t>components</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2217274" cy="523220"/>
          </a:xfrm>
          <a:prstGeom prst="rect">
            <a:avLst/>
          </a:prstGeom>
          <a:noFill/>
          <a:ln w="9525">
            <a:noFill/>
            <a:miter lim="800000"/>
          </a:ln>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vue-router2</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5256584"/>
          </a:xfrm>
        </p:spPr>
        <p:txBody>
          <a:bodyPr>
            <a:normAutofit/>
          </a:bodyPr>
          <a:lstStyle/>
          <a:p>
            <a:r>
              <a:rPr lang="zh-CN" altLang="en-US" sz="2600" dirty="0" smtClean="0">
                <a:latin typeface="微软雅黑" panose="020B0503020204020204" pitchFamily="34" charset="-122"/>
                <a:ea typeface="微软雅黑" panose="020B0503020204020204" pitchFamily="34" charset="-122"/>
              </a:rPr>
              <a:t>路由导航</a:t>
            </a:r>
            <a:endParaRPr lang="en-US" altLang="zh-CN" sz="26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声明式：</a:t>
            </a:r>
            <a:r>
              <a:rPr lang="en-US" altLang="zh-CN" sz="1800" dirty="0" smtClean="0">
                <a:latin typeface="微软雅黑" panose="020B0503020204020204" pitchFamily="34" charset="-122"/>
                <a:ea typeface="微软雅黑" panose="020B0503020204020204" pitchFamily="34" charset="-122"/>
              </a:rPr>
              <a:t>&lt;router-link :to=“”&gt;</a:t>
            </a:r>
            <a:endParaRPr lang="en-US" altLang="zh-CN" sz="1800" dirty="0" smtClean="0">
              <a:latin typeface="微软雅黑" panose="020B0503020204020204" pitchFamily="34" charset="-122"/>
              <a:ea typeface="微软雅黑" panose="020B0503020204020204" pitchFamily="34" charset="-122"/>
            </a:endParaRPr>
          </a:p>
          <a:p>
            <a:pPr lvl="2"/>
            <a:r>
              <a:rPr lang="en-US" altLang="zh-CN" sz="1600" dirty="0" smtClean="0">
                <a:latin typeface="微软雅黑" panose="020B0503020204020204" pitchFamily="34" charset="-122"/>
                <a:ea typeface="微软雅黑" panose="020B0503020204020204" pitchFamily="34" charset="-122"/>
              </a:rPr>
              <a:t>&lt;router-link&gt;</a:t>
            </a:r>
            <a:r>
              <a:rPr lang="zh-CN" altLang="en-US" sz="1600" dirty="0" smtClean="0">
                <a:latin typeface="微软雅黑" panose="020B0503020204020204" pitchFamily="34" charset="-122"/>
                <a:ea typeface="微软雅黑" panose="020B0503020204020204" pitchFamily="34" charset="-122"/>
              </a:rPr>
              <a:t>匹配成功会对应</a:t>
            </a:r>
            <a:r>
              <a:rPr lang="en-US" altLang="zh-CN" sz="1600" dirty="0" smtClean="0">
                <a:latin typeface="微软雅黑" panose="020B0503020204020204" pitchFamily="34" charset="-122"/>
                <a:ea typeface="微软雅黑" panose="020B0503020204020204" pitchFamily="34" charset="-122"/>
              </a:rPr>
              <a:t>class</a:t>
            </a:r>
            <a:r>
              <a:rPr lang="zh-CN" altLang="en-US" sz="1600" dirty="0" smtClean="0">
                <a:latin typeface="微软雅黑" panose="020B0503020204020204" pitchFamily="34" charset="-122"/>
                <a:ea typeface="微软雅黑" panose="020B0503020204020204" pitchFamily="34" charset="-122"/>
              </a:rPr>
              <a:t>属性值</a:t>
            </a:r>
            <a:r>
              <a:rPr lang="en-US" altLang="zh-CN" sz="1600" dirty="0" smtClean="0">
                <a:latin typeface="微软雅黑" panose="020B0503020204020204" pitchFamily="34" charset="-122"/>
                <a:ea typeface="微软雅黑" panose="020B0503020204020204" pitchFamily="34" charset="-122"/>
              </a:rPr>
              <a:t>. router-link-active</a:t>
            </a:r>
            <a:endParaRPr lang="en-US" altLang="zh-CN" sz="1800" dirty="0" smtClean="0">
              <a:latin typeface="微软雅黑" panose="020B0503020204020204" pitchFamily="34" charset="-122"/>
              <a:ea typeface="微软雅黑" panose="020B0503020204020204" pitchFamily="34" charset="-122"/>
            </a:endParaRPr>
          </a:p>
          <a:p>
            <a:pPr lvl="1"/>
            <a:r>
              <a:rPr lang="en-US" altLang="zh-CN" sz="1800" dirty="0" err="1" smtClean="0">
                <a:latin typeface="微软雅黑" panose="020B0503020204020204" pitchFamily="34" charset="-122"/>
                <a:ea typeface="微软雅黑" panose="020B0503020204020204" pitchFamily="34" charset="-122"/>
              </a:rPr>
              <a:t>router.push</a:t>
            </a:r>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location,oncomplate?,onAbort</a:t>
            </a:r>
            <a:r>
              <a:rPr lang="en-US" altLang="zh-CN"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lvl="1"/>
            <a:r>
              <a:rPr lang="en-US" altLang="zh-CN" sz="1800" dirty="0" err="1" smtClean="0">
                <a:latin typeface="微软雅黑" panose="020B0503020204020204" pitchFamily="34" charset="-122"/>
                <a:ea typeface="微软雅黑" panose="020B0503020204020204" pitchFamily="34" charset="-122"/>
              </a:rPr>
              <a:t>This.$router.push</a:t>
            </a:r>
            <a:endParaRPr lang="en-US" altLang="zh-CN" sz="1800" dirty="0" smtClean="0">
              <a:latin typeface="微软雅黑" panose="020B0503020204020204" pitchFamily="34" charset="-122"/>
              <a:ea typeface="微软雅黑" panose="020B0503020204020204" pitchFamily="34" charset="-122"/>
            </a:endParaRPr>
          </a:p>
          <a:p>
            <a:pPr lvl="2"/>
            <a:r>
              <a:rPr lang="zh-CN" altLang="en-US" sz="1600" dirty="0" smtClean="0">
                <a:latin typeface="微软雅黑" panose="020B0503020204020204" pitchFamily="34" charset="-122"/>
                <a:ea typeface="微软雅黑" panose="020B0503020204020204" pitchFamily="34" charset="-122"/>
              </a:rPr>
              <a:t>参数</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：字符串 </a:t>
            </a:r>
            <a:r>
              <a:rPr lang="en-US" altLang="zh-CN" sz="1600" dirty="0" smtClean="0">
                <a:latin typeface="微软雅黑" panose="020B0503020204020204" pitchFamily="34" charset="-122"/>
                <a:ea typeface="微软雅黑" panose="020B0503020204020204" pitchFamily="34" charset="-122"/>
              </a:rPr>
              <a:t>‘/home’</a:t>
            </a:r>
            <a:endParaRPr lang="en-US" altLang="zh-CN" sz="1600" dirty="0" smtClean="0">
              <a:latin typeface="微软雅黑" panose="020B0503020204020204" pitchFamily="34" charset="-122"/>
              <a:ea typeface="微软雅黑" panose="020B0503020204020204" pitchFamily="34" charset="-122"/>
            </a:endParaRPr>
          </a:p>
          <a:p>
            <a:pPr lvl="2"/>
            <a:r>
              <a:rPr lang="zh-CN" altLang="en-US" sz="1600" dirty="0" smtClean="0">
                <a:latin typeface="微软雅黑" panose="020B0503020204020204" pitchFamily="34" charset="-122"/>
                <a:ea typeface="微软雅黑" panose="020B0503020204020204" pitchFamily="34" charset="-122"/>
              </a:rPr>
              <a:t>参数</a:t>
            </a: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：对象 </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path:’home</a:t>
            </a:r>
            <a:r>
              <a:rPr lang="en-US"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2"/>
            <a:r>
              <a:rPr lang="zh-CN" altLang="en-US" sz="1600" dirty="0" smtClean="0">
                <a:latin typeface="微软雅黑" panose="020B0503020204020204" pitchFamily="34" charset="-122"/>
                <a:ea typeface="微软雅黑" panose="020B0503020204020204" pitchFamily="34" charset="-122"/>
              </a:rPr>
              <a:t>参数</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：命名的路由｛</a:t>
            </a:r>
            <a:r>
              <a:rPr lang="en-US" altLang="zh-CN" sz="1600" dirty="0" smtClean="0">
                <a:latin typeface="微软雅黑" panose="020B0503020204020204" pitchFamily="34" charset="-122"/>
                <a:ea typeface="微软雅黑" panose="020B0503020204020204" pitchFamily="34" charset="-122"/>
              </a:rPr>
              <a:t>name</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user</a:t>
            </a:r>
            <a:r>
              <a:rPr lang="zh-CN" altLang="en-US"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params</a:t>
            </a:r>
            <a:r>
              <a:rPr lang="zh-CN" altLang="en-US" sz="1600" dirty="0" smtClean="0">
                <a:latin typeface="微软雅黑" panose="020B0503020204020204" pitchFamily="34" charset="-122"/>
                <a:ea typeface="微软雅黑" panose="020B0503020204020204" pitchFamily="34" charset="-122"/>
                <a:sym typeface="Wingdings" panose="05000000000000000000" pitchFamily="2" charset="2"/>
              </a:rPr>
              <a:t>：｛传参｝</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2"/>
            <a:r>
              <a:rPr lang="zh-CN" altLang="en-US" sz="1600" dirty="0" smtClean="0">
                <a:latin typeface="微软雅黑" panose="020B0503020204020204" pitchFamily="34" charset="-122"/>
                <a:ea typeface="微软雅黑" panose="020B0503020204020204" pitchFamily="34" charset="-122"/>
              </a:rPr>
              <a:t>参数</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：带查询参数｛</a:t>
            </a:r>
            <a:r>
              <a:rPr lang="en-US" altLang="zh-CN" sz="1600" dirty="0" smtClean="0">
                <a:latin typeface="微软雅黑" panose="020B0503020204020204" pitchFamily="34" charset="-122"/>
                <a:ea typeface="微软雅黑" panose="020B0503020204020204" pitchFamily="34" charset="-122"/>
              </a:rPr>
              <a:t>…,query</a:t>
            </a:r>
            <a:r>
              <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1600" dirty="0" err="1" smtClean="0">
                <a:latin typeface="微软雅黑" panose="020B0503020204020204" pitchFamily="34" charset="-122"/>
                <a:ea typeface="微软雅黑" panose="020B0503020204020204" pitchFamily="34" charset="-122"/>
                <a:sym typeface="Wingdings" panose="05000000000000000000" pitchFamily="2" charset="2"/>
              </a:rPr>
              <a:t>plan:’private</a:t>
            </a:r>
            <a:r>
              <a:rPr lang="en-US" altLang="zh-CN" sz="16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3"/>
            <a:r>
              <a:rPr lang="en-US" altLang="zh-CN" sz="1600" dirty="0" err="1" smtClean="0">
                <a:latin typeface="微软雅黑" panose="020B0503020204020204" pitchFamily="34" charset="-122"/>
                <a:ea typeface="微软雅黑" panose="020B0503020204020204" pitchFamily="34" charset="-122"/>
              </a:rPr>
              <a:t>url</a:t>
            </a:r>
            <a:r>
              <a:rPr lang="zh-CN" altLang="en-US" sz="1600" dirty="0" smtClean="0">
                <a:latin typeface="微软雅黑" panose="020B0503020204020204" pitchFamily="34" charset="-122"/>
                <a:ea typeface="微软雅黑" panose="020B0503020204020204" pitchFamily="34" charset="-122"/>
              </a:rPr>
              <a:t>地址：</a:t>
            </a:r>
            <a:r>
              <a:rPr lang="en-US" altLang="zh-CN" sz="1600" dirty="0" smtClean="0">
                <a:latin typeface="微软雅黑" panose="020B0503020204020204" pitchFamily="34" charset="-122"/>
                <a:ea typeface="微软雅黑" panose="020B0503020204020204" pitchFamily="34" charset="-122"/>
              </a:rPr>
              <a:t>?plan=private</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通过</a:t>
            </a:r>
            <a:r>
              <a:rPr lang="en-US" altLang="zh-CN" sz="1800" dirty="0" smtClean="0">
                <a:latin typeface="微软雅黑" panose="020B0503020204020204" pitchFamily="34" charset="-122"/>
                <a:ea typeface="微软雅黑" panose="020B0503020204020204" pitchFamily="34" charset="-122"/>
              </a:rPr>
              <a:t>path</a:t>
            </a:r>
            <a:r>
              <a:rPr lang="zh-CN" altLang="en-US" sz="1800" dirty="0" smtClean="0">
                <a:latin typeface="微软雅黑" panose="020B0503020204020204" pitchFamily="34" charset="-122"/>
                <a:ea typeface="微软雅黑" panose="020B0503020204020204" pitchFamily="34" charset="-122"/>
              </a:rPr>
              <a:t>的情况下，</a:t>
            </a:r>
            <a:r>
              <a:rPr lang="en-US" altLang="zh-CN" sz="1800" dirty="0" err="1" smtClean="0">
                <a:latin typeface="微软雅黑" panose="020B0503020204020204" pitchFamily="34" charset="-122"/>
                <a:ea typeface="微软雅黑" panose="020B0503020204020204" pitchFamily="34" charset="-122"/>
              </a:rPr>
              <a:t>params</a:t>
            </a:r>
            <a:r>
              <a:rPr lang="zh-CN" altLang="en-US" sz="1800" dirty="0" smtClean="0">
                <a:latin typeface="微软雅黑" panose="020B0503020204020204" pitchFamily="34" charset="-122"/>
                <a:ea typeface="微软雅黑" panose="020B0503020204020204" pitchFamily="34" charset="-122"/>
              </a:rPr>
              <a:t>会被忽略，和</a:t>
            </a:r>
            <a:r>
              <a:rPr lang="en-US" altLang="zh-CN" sz="1800" dirty="0" smtClean="0">
                <a:latin typeface="微软雅黑" panose="020B0503020204020204" pitchFamily="34" charset="-122"/>
                <a:ea typeface="微软雅黑" panose="020B0503020204020204" pitchFamily="34" charset="-122"/>
              </a:rPr>
              <a:t>router-link</a:t>
            </a:r>
            <a:r>
              <a:rPr lang="zh-CN" altLang="en-US" sz="1800" dirty="0" smtClean="0">
                <a:latin typeface="微软雅黑" panose="020B0503020204020204" pitchFamily="34" charset="-122"/>
                <a:ea typeface="微软雅黑" panose="020B0503020204020204" pitchFamily="34" charset="-122"/>
              </a:rPr>
              <a:t>的</a:t>
            </a:r>
            <a:r>
              <a:rPr lang="en-US" altLang="zh-CN" sz="1800" dirty="0" smtClean="0">
                <a:latin typeface="微软雅黑" panose="020B0503020204020204" pitchFamily="34" charset="-122"/>
                <a:ea typeface="微软雅黑" panose="020B0503020204020204" pitchFamily="34" charset="-122"/>
              </a:rPr>
              <a:t>to</a:t>
            </a:r>
            <a:r>
              <a:rPr lang="zh-CN" altLang="en-US" sz="1800" dirty="0" smtClean="0">
                <a:latin typeface="微软雅黑" panose="020B0503020204020204" pitchFamily="34" charset="-122"/>
                <a:ea typeface="微软雅黑" panose="020B0503020204020204" pitchFamily="34" charset="-122"/>
              </a:rPr>
              <a:t>下一样</a:t>
            </a:r>
            <a:endParaRPr lang="en-US" altLang="zh-CN" sz="1800" dirty="0" smtClean="0">
              <a:latin typeface="微软雅黑" panose="020B0503020204020204" pitchFamily="34" charset="-122"/>
              <a:ea typeface="微软雅黑" panose="020B0503020204020204" pitchFamily="34" charset="-122"/>
            </a:endParaRPr>
          </a:p>
          <a:p>
            <a:pPr lvl="1"/>
            <a:r>
              <a:rPr lang="en-US" altLang="zh-CN" sz="1800" dirty="0" err="1" smtClean="0">
                <a:latin typeface="微软雅黑" panose="020B0503020204020204" pitchFamily="34" charset="-122"/>
                <a:ea typeface="微软雅黑" panose="020B0503020204020204" pitchFamily="34" charset="-122"/>
              </a:rPr>
              <a:t>This.$router</a:t>
            </a:r>
            <a:r>
              <a:rPr lang="zh-CN" altLang="en-US" sz="1800" dirty="0" smtClean="0">
                <a:latin typeface="微软雅黑" panose="020B0503020204020204" pitchFamily="34" charset="-122"/>
                <a:ea typeface="微软雅黑" panose="020B0503020204020204" pitchFamily="34" charset="-122"/>
              </a:rPr>
              <a:t>访问路由（实例），</a:t>
            </a:r>
            <a:r>
              <a:rPr lang="en-US" altLang="zh-CN" sz="1800" dirty="0" err="1" smtClean="0">
                <a:latin typeface="微软雅黑" panose="020B0503020204020204" pitchFamily="34" charset="-122"/>
                <a:ea typeface="微软雅黑" panose="020B0503020204020204" pitchFamily="34" charset="-122"/>
              </a:rPr>
              <a:t>this.$route</a:t>
            </a:r>
            <a:r>
              <a:rPr lang="zh-CN" altLang="en-US" sz="1800" dirty="0" smtClean="0">
                <a:latin typeface="微软雅黑" panose="020B0503020204020204" pitchFamily="34" charset="-122"/>
                <a:ea typeface="微软雅黑" panose="020B0503020204020204" pitchFamily="34" charset="-122"/>
              </a:rPr>
              <a:t>访问当前路由（信息）</a:t>
            </a:r>
            <a:endParaRPr lang="en-US" altLang="zh-CN" sz="1800" dirty="0" smtClean="0">
              <a:latin typeface="微软雅黑" panose="020B0503020204020204" pitchFamily="34" charset="-122"/>
              <a:ea typeface="微软雅黑" panose="020B0503020204020204" pitchFamily="34" charset="-122"/>
            </a:endParaRPr>
          </a:p>
          <a:p>
            <a:pPr lvl="2"/>
            <a:r>
              <a:rPr lang="zh-CN" altLang="en-US" sz="1400" dirty="0" smtClean="0">
                <a:latin typeface="微软雅黑" panose="020B0503020204020204" pitchFamily="34" charset="-122"/>
                <a:ea typeface="微软雅黑" panose="020B0503020204020204" pitchFamily="34" charset="-122"/>
              </a:rPr>
              <a:t>实例方法</a:t>
            </a:r>
            <a:r>
              <a:rPr lang="en-US" altLang="zh-CN" sz="1400" dirty="0" smtClean="0">
                <a:latin typeface="微软雅黑" panose="020B0503020204020204" pitchFamily="34" charset="-122"/>
                <a:ea typeface="微软雅黑" panose="020B0503020204020204" pitchFamily="34" charset="-122"/>
              </a:rPr>
              <a:t>($router)</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replace/go/push...</a:t>
            </a:r>
            <a:endParaRPr lang="en-US" altLang="zh-CN" sz="1400" dirty="0" smtClean="0">
              <a:latin typeface="微软雅黑" panose="020B0503020204020204" pitchFamily="34" charset="-122"/>
              <a:ea typeface="微软雅黑" panose="020B0503020204020204" pitchFamily="34" charset="-122"/>
            </a:endParaRPr>
          </a:p>
          <a:p>
            <a:pPr lvl="2"/>
            <a:r>
              <a:rPr lang="zh-CN" altLang="en-US" sz="1400" dirty="0" smtClean="0">
                <a:latin typeface="微软雅黑" panose="020B0503020204020204" pitchFamily="34" charset="-122"/>
                <a:ea typeface="微软雅黑" panose="020B0503020204020204" pitchFamily="34" charset="-122"/>
              </a:rPr>
              <a:t>当前路由信息（</a:t>
            </a:r>
            <a:r>
              <a:rPr lang="en-US" altLang="zh-CN" sz="1400" dirty="0" smtClean="0">
                <a:latin typeface="微软雅黑" panose="020B0503020204020204" pitchFamily="34" charset="-122"/>
                <a:ea typeface="微软雅黑" panose="020B0503020204020204" pitchFamily="34" charset="-122"/>
              </a:rPr>
              <a:t>$route</a:t>
            </a:r>
            <a:r>
              <a:rPr lang="zh-CN" altLang="en-US"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params</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query</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path...</a:t>
            </a:r>
            <a:endParaRPr lang="en-US" altLang="zh-CN" sz="1400" dirty="0" smtClean="0">
              <a:latin typeface="微软雅黑" panose="020B0503020204020204" pitchFamily="34" charset="-122"/>
              <a:ea typeface="微软雅黑" panose="020B0503020204020204" pitchFamily="34" charset="-122"/>
            </a:endParaRPr>
          </a:p>
          <a:p>
            <a:pPr lvl="2"/>
            <a:endParaRPr lang="en-US" altLang="zh-CN" sz="1800"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2217274" cy="523220"/>
          </a:xfrm>
          <a:prstGeom prst="rect">
            <a:avLst/>
          </a:prstGeom>
          <a:noFill/>
          <a:ln w="9525">
            <a:noFill/>
            <a:miter lim="800000"/>
          </a:ln>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vue-router3</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83568" y="1268760"/>
            <a:ext cx="7776864" cy="3528392"/>
          </a:xfrm>
        </p:spPr>
        <p:txBody>
          <a:bodyPr>
            <a:normAutofit fontScale="47500" lnSpcReduction="20000"/>
          </a:bodyPr>
          <a:lstStyle/>
          <a:p>
            <a:pPr algn="l">
              <a:lnSpc>
                <a:spcPct val="120000"/>
              </a:lnSpc>
            </a:pPr>
            <a:r>
              <a:rPr lang="en-US" altLang="zh-CN" sz="3500" dirty="0" smtClean="0">
                <a:solidFill>
                  <a:srgbClr val="002060"/>
                </a:solidFill>
                <a:latin typeface="微软雅黑" panose="020B0503020204020204" pitchFamily="34" charset="-122"/>
                <a:ea typeface="微软雅黑" panose="020B0503020204020204" pitchFamily="34" charset="-122"/>
              </a:rPr>
              <a:t>1</a:t>
            </a:r>
            <a:r>
              <a:rPr lang="zh-CN" altLang="en-US" sz="3500" dirty="0" smtClean="0">
                <a:solidFill>
                  <a:srgbClr val="002060"/>
                </a:solidFill>
                <a:latin typeface="微软雅黑" panose="020B0503020204020204" pitchFamily="34" charset="-122"/>
                <a:ea typeface="微软雅黑" panose="020B0503020204020204" pitchFamily="34" charset="-122"/>
              </a:rPr>
              <a:t>、</a:t>
            </a:r>
            <a:r>
              <a:rPr lang="en-US" altLang="en-US" sz="3500" dirty="0" err="1" smtClean="0">
                <a:solidFill>
                  <a:schemeClr val="tx1"/>
                </a:solidFill>
                <a:latin typeface="微软雅黑" panose="020B0503020204020204" pitchFamily="34" charset="-122"/>
                <a:ea typeface="微软雅黑" panose="020B0503020204020204" pitchFamily="34" charset="-122"/>
              </a:rPr>
              <a:t>渐进式js框架</a:t>
            </a:r>
            <a:endParaRPr lang="en-US" altLang="en-US" sz="3500" dirty="0" smtClean="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en-US" sz="3500" dirty="0" smtClean="0">
                <a:solidFill>
                  <a:schemeClr val="tx1"/>
                </a:solidFill>
                <a:latin typeface="微软雅黑" panose="020B0503020204020204" pitchFamily="34" charset="-122"/>
                <a:ea typeface="微软雅黑" panose="020B0503020204020204" pitchFamily="34" charset="-122"/>
              </a:rPr>
              <a:t>          </a:t>
            </a:r>
            <a:r>
              <a:rPr lang="zh-CN" altLang="en-US" sz="3500" dirty="0" smtClean="0">
                <a:solidFill>
                  <a:schemeClr val="tx1"/>
                </a:solidFill>
                <a:latin typeface="微软雅黑" panose="020B0503020204020204" pitchFamily="34" charset="-122"/>
                <a:ea typeface="微软雅黑" panose="020B0503020204020204" pitchFamily="34" charset="-122"/>
              </a:rPr>
              <a:t>构建页面的框架，渐进式框架（渲染、组件系统、路由、状态管理，用到那一块的功能就直接用单个框架）</a:t>
            </a:r>
            <a:endParaRPr lang="en-US" altLang="en-US" sz="3500" dirty="0" smtClean="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en-US" sz="3500" dirty="0" smtClean="0">
                <a:solidFill>
                  <a:schemeClr val="tx1"/>
                </a:solidFill>
                <a:latin typeface="微软雅黑" panose="020B0503020204020204" pitchFamily="34" charset="-122"/>
                <a:ea typeface="微软雅黑" panose="020B0503020204020204" pitchFamily="34" charset="-122"/>
              </a:rPr>
              <a:t>2</a:t>
            </a:r>
            <a:r>
              <a:rPr lang="zh-CN" altLang="en-US" sz="3500" dirty="0" smtClean="0">
                <a:solidFill>
                  <a:schemeClr val="tx1"/>
                </a:solidFill>
                <a:latin typeface="微软雅黑" panose="020B0503020204020204" pitchFamily="34" charset="-122"/>
                <a:ea typeface="微软雅黑" panose="020B0503020204020204" pitchFamily="34" charset="-122"/>
              </a:rPr>
              <a:t>、</a:t>
            </a:r>
            <a:r>
              <a:rPr lang="en-US" altLang="en-US" sz="3500" dirty="0" err="1" smtClean="0">
                <a:solidFill>
                  <a:schemeClr val="tx1"/>
                </a:solidFill>
                <a:latin typeface="微软雅黑" panose="020B0503020204020204" pitchFamily="34" charset="-122"/>
                <a:ea typeface="微软雅黑" panose="020B0503020204020204" pitchFamily="34" charset="-122"/>
              </a:rPr>
              <a:t>两个核心</a:t>
            </a:r>
            <a:endParaRPr lang="en-US" altLang="en-US" sz="3500" dirty="0" smtClean="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en-US" sz="3500" dirty="0" smtClean="0">
                <a:solidFill>
                  <a:schemeClr val="tx1"/>
                </a:solidFill>
                <a:latin typeface="微软雅黑" panose="020B0503020204020204" pitchFamily="34" charset="-122"/>
                <a:ea typeface="微软雅黑" panose="020B0503020204020204" pitchFamily="34" charset="-122"/>
              </a:rPr>
              <a:t>       </a:t>
            </a:r>
            <a:r>
              <a:rPr lang="zh-CN" altLang="en-US" sz="3500" dirty="0" smtClean="0">
                <a:solidFill>
                  <a:schemeClr val="tx1"/>
                </a:solidFill>
                <a:latin typeface="微软雅黑" panose="020B0503020204020204" pitchFamily="34" charset="-122"/>
                <a:ea typeface="微软雅黑" panose="020B0503020204020204" pitchFamily="34" charset="-122"/>
              </a:rPr>
              <a:t>响应数据绑定、组合的视图组件</a:t>
            </a:r>
            <a:endParaRPr lang="zh-CN" altLang="en-US" sz="3500" dirty="0" smtClean="0">
              <a:solidFill>
                <a:schemeClr val="tx1"/>
              </a:solidFill>
              <a:latin typeface="微软雅黑" panose="020B0503020204020204" pitchFamily="34" charset="-122"/>
              <a:ea typeface="微软雅黑" panose="020B0503020204020204" pitchFamily="34" charset="-122"/>
            </a:endParaRPr>
          </a:p>
          <a:p>
            <a:pPr algn="l">
              <a:lnSpc>
                <a:spcPct val="120000"/>
              </a:lnSpc>
            </a:pPr>
            <a:r>
              <a:rPr lang="zh-CN" altLang="en-US" sz="3500" dirty="0" smtClean="0">
                <a:solidFill>
                  <a:schemeClr val="tx1"/>
                </a:solidFill>
                <a:latin typeface="微软雅黑" panose="020B0503020204020204" pitchFamily="34" charset="-122"/>
                <a:ea typeface="微软雅黑" panose="020B0503020204020204" pitchFamily="34" charset="-122"/>
              </a:rPr>
              <a:t>　　</a:t>
            </a:r>
            <a:r>
              <a:rPr lang="en-US" altLang="zh-CN" sz="3500" dirty="0" err="1" smtClean="0">
                <a:solidFill>
                  <a:schemeClr val="tx1"/>
                </a:solidFill>
                <a:latin typeface="微软雅黑" panose="020B0503020204020204" pitchFamily="34" charset="-122"/>
                <a:ea typeface="微软雅黑" panose="020B0503020204020204" pitchFamily="34" charset="-122"/>
              </a:rPr>
              <a:t>vue</a:t>
            </a:r>
            <a:r>
              <a:rPr lang="zh-CN" altLang="en-US" sz="3500" dirty="0" smtClean="0">
                <a:solidFill>
                  <a:schemeClr val="tx1"/>
                </a:solidFill>
                <a:latin typeface="微软雅黑" panose="020B0503020204020204" pitchFamily="34" charset="-122"/>
                <a:ea typeface="微软雅黑" panose="020B0503020204020204" pitchFamily="34" charset="-122"/>
              </a:rPr>
              <a:t>不兼容</a:t>
            </a:r>
            <a:r>
              <a:rPr lang="en-US" altLang="zh-CN" sz="3500" dirty="0" smtClean="0">
                <a:solidFill>
                  <a:schemeClr val="tx1"/>
                </a:solidFill>
                <a:latin typeface="微软雅黑" panose="020B0503020204020204" pitchFamily="34" charset="-122"/>
                <a:ea typeface="微软雅黑" panose="020B0503020204020204" pitchFamily="34" charset="-122"/>
              </a:rPr>
              <a:t>ie8 : </a:t>
            </a:r>
            <a:r>
              <a:rPr lang="en-US" altLang="zh-CN" sz="3500" dirty="0" err="1" smtClean="0">
                <a:solidFill>
                  <a:schemeClr val="tx1"/>
                </a:solidFill>
                <a:latin typeface="微软雅黑" panose="020B0503020204020204" pitchFamily="34" charset="-122"/>
                <a:ea typeface="微软雅黑" panose="020B0503020204020204" pitchFamily="34" charset="-122"/>
              </a:rPr>
              <a:t>Object.defineProperty</a:t>
            </a:r>
            <a:r>
              <a:rPr lang="zh-CN" altLang="en-US" sz="3500" dirty="0" smtClean="0">
                <a:solidFill>
                  <a:schemeClr val="tx1"/>
                </a:solidFill>
                <a:latin typeface="微软雅黑" panose="020B0503020204020204" pitchFamily="34" charset="-122"/>
                <a:ea typeface="微软雅黑" panose="020B0503020204020204" pitchFamily="34" charset="-122"/>
              </a:rPr>
              <a:t>中的</a:t>
            </a:r>
            <a:r>
              <a:rPr lang="en-US" altLang="zh-CN" sz="3500" dirty="0" smtClean="0">
                <a:solidFill>
                  <a:schemeClr val="tx1"/>
                </a:solidFill>
                <a:latin typeface="微软雅黑" panose="020B0503020204020204" pitchFamily="34" charset="-122"/>
                <a:ea typeface="微软雅黑" panose="020B0503020204020204" pitchFamily="34" charset="-122"/>
              </a:rPr>
              <a:t>setter/getter</a:t>
            </a:r>
            <a:r>
              <a:rPr lang="zh-CN" altLang="en-US" sz="3500" dirty="0" smtClean="0">
                <a:solidFill>
                  <a:schemeClr val="tx1"/>
                </a:solidFill>
                <a:latin typeface="微软雅黑" panose="020B0503020204020204" pitchFamily="34" charset="-122"/>
                <a:ea typeface="微软雅黑" panose="020B0503020204020204" pitchFamily="34" charset="-122"/>
              </a:rPr>
              <a:t>代理数据，监控对数据的操作</a:t>
            </a:r>
            <a:endParaRPr lang="en-US" altLang="en-US" sz="3500" dirty="0" smtClean="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en-US" sz="3500" dirty="0" smtClean="0">
                <a:solidFill>
                  <a:schemeClr val="tx1"/>
                </a:solidFill>
                <a:latin typeface="微软雅黑" panose="020B0503020204020204" pitchFamily="34" charset="-122"/>
                <a:ea typeface="微软雅黑" panose="020B0503020204020204" pitchFamily="34" charset="-122"/>
              </a:rPr>
              <a:t>3</a:t>
            </a:r>
            <a:r>
              <a:rPr lang="zh-CN" altLang="en-US" sz="3500" dirty="0" smtClean="0">
                <a:solidFill>
                  <a:schemeClr val="tx1"/>
                </a:solidFill>
                <a:latin typeface="微软雅黑" panose="020B0503020204020204" pitchFamily="34" charset="-122"/>
                <a:ea typeface="微软雅黑" panose="020B0503020204020204" pitchFamily="34" charset="-122"/>
              </a:rPr>
              <a:t>、</a:t>
            </a:r>
            <a:r>
              <a:rPr lang="en-US" altLang="en-US" sz="3500" dirty="0" smtClean="0">
                <a:solidFill>
                  <a:schemeClr val="tx1"/>
                </a:solidFill>
                <a:latin typeface="微软雅黑" panose="020B0503020204020204" pitchFamily="34" charset="-122"/>
                <a:ea typeface="微软雅黑" panose="020B0503020204020204" pitchFamily="34" charset="-122"/>
              </a:rPr>
              <a:t>虚拟DOM</a:t>
            </a:r>
            <a:endParaRPr lang="en-US" altLang="en-US" sz="3500" dirty="0" smtClean="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en-US" sz="3500" dirty="0" smtClean="0">
                <a:solidFill>
                  <a:schemeClr val="tx1"/>
                </a:solidFill>
                <a:latin typeface="微软雅黑" panose="020B0503020204020204" pitchFamily="34" charset="-122"/>
                <a:ea typeface="微软雅黑" panose="020B0503020204020204" pitchFamily="34" charset="-122"/>
              </a:rPr>
              <a:t>4</a:t>
            </a:r>
            <a:r>
              <a:rPr lang="zh-CN" altLang="en-US" sz="3500" dirty="0" smtClean="0">
                <a:solidFill>
                  <a:schemeClr val="tx1"/>
                </a:solidFill>
                <a:latin typeface="微软雅黑" panose="020B0503020204020204" pitchFamily="34" charset="-122"/>
                <a:ea typeface="微软雅黑" panose="020B0503020204020204" pitchFamily="34" charset="-122"/>
              </a:rPr>
              <a:t>、</a:t>
            </a:r>
            <a:r>
              <a:rPr lang="en-US" altLang="en-US" sz="3500" dirty="0" smtClean="0">
                <a:solidFill>
                  <a:schemeClr val="tx1"/>
                </a:solidFill>
                <a:latin typeface="微软雅黑" panose="020B0503020204020204" pitchFamily="34" charset="-122"/>
                <a:ea typeface="微软雅黑" panose="020B0503020204020204" pitchFamily="34" charset="-122"/>
              </a:rPr>
              <a:t>MVVM </a:t>
            </a:r>
            <a:r>
              <a:rPr lang="en-US" altLang="en-US" sz="3500" dirty="0" err="1" smtClean="0">
                <a:solidFill>
                  <a:schemeClr val="tx1"/>
                </a:solidFill>
                <a:latin typeface="微软雅黑" panose="020B0503020204020204" pitchFamily="34" charset="-122"/>
                <a:ea typeface="微软雅黑" panose="020B0503020204020204" pitchFamily="34" charset="-122"/>
              </a:rPr>
              <a:t>模式</a:t>
            </a:r>
            <a:endParaRPr lang="en-US" altLang="en-US" sz="3500" dirty="0" smtClean="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en-US" sz="3500" dirty="0" smtClean="0">
                <a:solidFill>
                  <a:schemeClr val="tx1"/>
                </a:solidFill>
                <a:latin typeface="微软雅黑" panose="020B0503020204020204" pitchFamily="34" charset="-122"/>
                <a:ea typeface="微软雅黑" panose="020B0503020204020204" pitchFamily="34" charset="-122"/>
              </a:rPr>
              <a:t>5</a:t>
            </a:r>
            <a:r>
              <a:rPr lang="zh-CN" altLang="en-US" sz="3500" dirty="0" smtClean="0">
                <a:solidFill>
                  <a:schemeClr val="tx1"/>
                </a:solidFill>
                <a:latin typeface="微软雅黑" panose="020B0503020204020204" pitchFamily="34" charset="-122"/>
                <a:ea typeface="微软雅黑" panose="020B0503020204020204" pitchFamily="34" charset="-122"/>
              </a:rPr>
              <a:t>、</a:t>
            </a:r>
            <a:r>
              <a:rPr lang="en-US" altLang="en-US" sz="3500" dirty="0" err="1" smtClean="0">
                <a:solidFill>
                  <a:schemeClr val="tx1"/>
                </a:solidFill>
                <a:latin typeface="微软雅黑" panose="020B0503020204020204" pitchFamily="34" charset="-122"/>
                <a:ea typeface="微软雅黑" panose="020B0503020204020204" pitchFamily="34" charset="-122"/>
              </a:rPr>
              <a:t>声明式渲染</a:t>
            </a:r>
            <a:r>
              <a:rPr lang="en-US" altLang="en-US" sz="3500" dirty="0" smtClean="0">
                <a:solidFill>
                  <a:schemeClr val="tx1"/>
                </a:solidFill>
                <a:latin typeface="微软雅黑" panose="020B0503020204020204" pitchFamily="34" charset="-122"/>
                <a:ea typeface="微软雅黑" panose="020B0503020204020204" pitchFamily="34" charset="-122"/>
              </a:rPr>
              <a:t>	</a:t>
            </a:r>
            <a:endParaRPr lang="en-US" altLang="en-US" sz="3500" dirty="0" smtClean="0">
              <a:solidFill>
                <a:schemeClr val="tx1"/>
              </a:solidFill>
              <a:latin typeface="微软雅黑" panose="020B0503020204020204" pitchFamily="34" charset="-122"/>
              <a:ea typeface="微软雅黑" panose="020B0503020204020204" pitchFamily="34" charset="-122"/>
            </a:endParaRPr>
          </a:p>
          <a:p>
            <a:pPr algn="l">
              <a:lnSpc>
                <a:spcPct val="120000"/>
              </a:lnSpc>
            </a:pPr>
            <a:r>
              <a:rPr lang="en-US" altLang="en-US" sz="3500" dirty="0" smtClean="0">
                <a:solidFill>
                  <a:schemeClr val="tx1"/>
                </a:solidFill>
                <a:latin typeface="微软雅黑" panose="020B0503020204020204" pitchFamily="34" charset="-122"/>
                <a:ea typeface="微软雅黑" panose="020B0503020204020204" pitchFamily="34" charset="-122"/>
              </a:rPr>
              <a:t>6</a:t>
            </a:r>
            <a:r>
              <a:rPr lang="zh-CN" altLang="en-US" sz="3500" dirty="0" smtClean="0">
                <a:solidFill>
                  <a:schemeClr val="tx1"/>
                </a:solidFill>
                <a:latin typeface="微软雅黑" panose="020B0503020204020204" pitchFamily="34" charset="-122"/>
                <a:ea typeface="微软雅黑" panose="020B0503020204020204" pitchFamily="34" charset="-122"/>
              </a:rPr>
              <a:t>、</a:t>
            </a:r>
            <a:r>
              <a:rPr lang="en-US" altLang="en-US" sz="3500" dirty="0" err="1" smtClean="0">
                <a:solidFill>
                  <a:schemeClr val="tx1"/>
                </a:solidFill>
                <a:latin typeface="微软雅黑" panose="020B0503020204020204" pitchFamily="34" charset="-122"/>
                <a:ea typeface="微软雅黑" panose="020B0503020204020204" pitchFamily="34" charset="-122"/>
              </a:rPr>
              <a:t>组件化应用构建</a:t>
            </a:r>
            <a:endParaRPr lang="zh-CN" altLang="en-US" sz="3500" dirty="0" smtClean="0">
              <a:solidFill>
                <a:schemeClr val="tx1"/>
              </a:solidFill>
              <a:latin typeface="微软雅黑" panose="020B0503020204020204" pitchFamily="34" charset="-122"/>
              <a:ea typeface="微软雅黑" panose="020B0503020204020204" pitchFamily="34" charset="-122"/>
            </a:endParaRPr>
          </a:p>
          <a:p>
            <a:pPr algn="l"/>
            <a:endParaRPr lang="zh-CN" altLang="en-US" dirty="0">
              <a:latin typeface="微软雅黑" panose="020B0503020204020204" pitchFamily="34" charset="-122"/>
              <a:ea typeface="微软雅黑" panose="020B0503020204020204" pitchFamily="34" charset="-122"/>
            </a:endParaRPr>
          </a:p>
        </p:txBody>
      </p:sp>
      <p:pic>
        <p:nvPicPr>
          <p:cNvPr id="2050" name="Picture 2" descr="C:\Users\Administrator\Desktop\201806191038393.png"/>
          <p:cNvPicPr>
            <a:picLocks noChangeAspect="1" noChangeArrowheads="1"/>
          </p:cNvPicPr>
          <p:nvPr/>
        </p:nvPicPr>
        <p:blipFill>
          <a:blip r:embed="rId1" cstate="print"/>
          <a:srcRect/>
          <a:stretch>
            <a:fillRect/>
          </a:stretch>
        </p:blipFill>
        <p:spPr bwMode="auto">
          <a:xfrm>
            <a:off x="1331640" y="4653136"/>
            <a:ext cx="6515582" cy="1551893"/>
          </a:xfrm>
          <a:prstGeom prst="rect">
            <a:avLst/>
          </a:prstGeom>
          <a:noFill/>
        </p:spPr>
      </p:pic>
      <p:sp>
        <p:nvSpPr>
          <p:cNvPr id="5" name="矩形 6"/>
          <p:cNvSpPr>
            <a:spLocks noChangeArrowheads="1"/>
          </p:cNvSpPr>
          <p:nvPr/>
        </p:nvSpPr>
        <p:spPr bwMode="auto">
          <a:xfrm>
            <a:off x="357188" y="285750"/>
            <a:ext cx="2142766" cy="523220"/>
          </a:xfrm>
          <a:prstGeom prst="rect">
            <a:avLst/>
          </a:prstGeom>
          <a:noFill/>
          <a:ln w="9525">
            <a:noFill/>
            <a:miter lim="800000"/>
          </a:ln>
        </p:spPr>
        <p:txBody>
          <a:bodyPr wrap="none">
            <a:spAutoFit/>
          </a:bodyPr>
          <a:lstStyle/>
          <a:p>
            <a:r>
              <a:rPr lang="en-US" altLang="zh-CN" sz="2800" dirty="0" err="1" smtClean="0"/>
              <a:t>Vue.js</a:t>
            </a:r>
            <a:r>
              <a:rPr lang="zh-CN" altLang="en-US" sz="2800" dirty="0" smtClean="0"/>
              <a:t>是什么</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184576"/>
          </a:xfrm>
        </p:spPr>
        <p:txBody>
          <a:bodyPr>
            <a:normAutofit fontScale="92500" lnSpcReduction="10000"/>
          </a:bodyPr>
          <a:lstStyle/>
          <a:p>
            <a:r>
              <a:rPr lang="zh-CN" altLang="en-US" dirty="0" smtClean="0">
                <a:latin typeface="微软雅黑" panose="020B0503020204020204" pitchFamily="34" charset="-122"/>
                <a:ea typeface="微软雅黑" panose="020B0503020204020204" pitchFamily="34" charset="-122"/>
              </a:rPr>
              <a:t>路由组件传参（解耦，更灵活）</a:t>
            </a:r>
            <a:endParaRPr lang="en-US" altLang="zh-CN" dirty="0" smtClean="0">
              <a:latin typeface="微软雅黑" panose="020B0503020204020204" pitchFamily="34" charset="-122"/>
              <a:ea typeface="微软雅黑" panose="020B0503020204020204" pitchFamily="34" charset="-122"/>
            </a:endParaRPr>
          </a:p>
          <a:p>
            <a:pPr lvl="1"/>
            <a:r>
              <a:rPr lang="en-US" altLang="zh-CN"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router.params</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定义</a:t>
            </a:r>
            <a:r>
              <a:rPr lang="en-US" altLang="zh-CN" sz="1800" dirty="0" smtClean="0">
                <a:latin typeface="微软雅黑" panose="020B0503020204020204" pitchFamily="34" charset="-122"/>
                <a:ea typeface="微软雅黑" panose="020B0503020204020204" pitchFamily="34" charset="-122"/>
              </a:rPr>
              <a:t>props</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b="1" dirty="0" smtClean="0">
                <a:latin typeface="微软雅黑" panose="020B0503020204020204" pitchFamily="34" charset="-122"/>
                <a:ea typeface="微软雅黑" panose="020B0503020204020204" pitchFamily="34" charset="-122"/>
              </a:rPr>
              <a:t>对象模式</a:t>
            </a:r>
            <a:endParaRPr lang="zh-CN" altLang="en-US" sz="1800" b="1"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函数模式</a:t>
            </a:r>
            <a:endParaRPr lang="en-US" altLang="zh-CN" sz="1800"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Hash</a:t>
            </a:r>
            <a:r>
              <a:rPr lang="zh-CN" altLang="en-US" dirty="0" smtClean="0">
                <a:latin typeface="微软雅黑" panose="020B0503020204020204" pitchFamily="34" charset="-122"/>
                <a:ea typeface="微软雅黑" panose="020B0503020204020204" pitchFamily="34" charset="-122"/>
              </a:rPr>
              <a:t>模式</a:t>
            </a:r>
            <a:endParaRPr lang="en-US" altLang="zh-CN" dirty="0" smtClean="0">
              <a:latin typeface="微软雅黑" panose="020B0503020204020204" pitchFamily="34" charset="-122"/>
              <a:ea typeface="微软雅黑" panose="020B0503020204020204" pitchFamily="34" charset="-122"/>
            </a:endParaRPr>
          </a:p>
          <a:p>
            <a:pPr lvl="1"/>
            <a:r>
              <a:rPr lang="zh-CN" altLang="en-US" sz="1900" dirty="0" smtClean="0">
                <a:latin typeface="微软雅黑" panose="020B0503020204020204" pitchFamily="34" charset="-122"/>
                <a:ea typeface="微软雅黑" panose="020B0503020204020204" pitchFamily="34" charset="-122"/>
              </a:rPr>
              <a:t>了解</a:t>
            </a:r>
            <a:r>
              <a:rPr lang="en-US" altLang="zh-CN" sz="1900" dirty="0" err="1" smtClean="0">
                <a:latin typeface="微软雅黑" panose="020B0503020204020204" pitchFamily="34" charset="-122"/>
                <a:ea typeface="微软雅黑" panose="020B0503020204020204" pitchFamily="34" charset="-122"/>
              </a:rPr>
              <a:t>Hashchange</a:t>
            </a:r>
            <a:r>
              <a:rPr lang="zh-CN" altLang="en-US" sz="1900" dirty="0" smtClean="0">
                <a:latin typeface="微软雅黑" panose="020B0503020204020204" pitchFamily="34" charset="-122"/>
                <a:ea typeface="微软雅黑" panose="020B0503020204020204" pitchFamily="34" charset="-122"/>
              </a:rPr>
              <a:t>事件 、</a:t>
            </a:r>
            <a:r>
              <a:rPr lang="en-US" altLang="zh-CN" sz="1900" dirty="0" err="1" smtClean="0">
                <a:latin typeface="微软雅黑" panose="020B0503020204020204" pitchFamily="34" charset="-122"/>
                <a:ea typeface="微软雅黑" panose="020B0503020204020204" pitchFamily="34" charset="-122"/>
              </a:rPr>
              <a:t>location.hash</a:t>
            </a:r>
            <a:endParaRPr lang="en-US" altLang="zh-CN" sz="1900"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HTML5 </a:t>
            </a:r>
            <a:r>
              <a:rPr lang="en-US" altLang="zh-CN" dirty="0" err="1" smtClean="0">
                <a:latin typeface="微软雅黑" panose="020B0503020204020204" pitchFamily="34" charset="-122"/>
                <a:ea typeface="微软雅黑" panose="020B0503020204020204" pitchFamily="34" charset="-122"/>
              </a:rPr>
              <a:t>histroy</a:t>
            </a:r>
            <a:r>
              <a:rPr lang="zh-CN" altLang="en-US" dirty="0" smtClean="0">
                <a:latin typeface="微软雅黑" panose="020B0503020204020204" pitchFamily="34" charset="-122"/>
                <a:ea typeface="微软雅黑" panose="020B0503020204020204" pitchFamily="34" charset="-122"/>
              </a:rPr>
              <a:t>模式</a:t>
            </a:r>
            <a:endParaRPr lang="en-US" altLang="zh-CN" dirty="0" smtClean="0">
              <a:latin typeface="微软雅黑" panose="020B0503020204020204" pitchFamily="34" charset="-122"/>
              <a:ea typeface="微软雅黑" panose="020B0503020204020204" pitchFamily="34" charset="-122"/>
            </a:endParaRPr>
          </a:p>
          <a:p>
            <a:pPr lvl="1"/>
            <a:r>
              <a:rPr lang="zh-CN" altLang="en-US" sz="1900" dirty="0" smtClean="0">
                <a:latin typeface="微软雅黑" panose="020B0503020204020204" pitchFamily="34" charset="-122"/>
                <a:ea typeface="微软雅黑" panose="020B0503020204020204" pitchFamily="34" charset="-122"/>
              </a:rPr>
              <a:t>了解</a:t>
            </a:r>
            <a:r>
              <a:rPr lang="en-US" altLang="zh-CN" sz="1900" dirty="0" smtClean="0">
                <a:latin typeface="微软雅黑" panose="020B0503020204020204" pitchFamily="34" charset="-122"/>
                <a:ea typeface="微软雅黑" panose="020B0503020204020204" pitchFamily="34" charset="-122"/>
              </a:rPr>
              <a:t>history</a:t>
            </a:r>
            <a:endParaRPr lang="en-US" altLang="zh-CN" sz="1900" dirty="0" smtClean="0">
              <a:latin typeface="微软雅黑" panose="020B0503020204020204" pitchFamily="34" charset="-122"/>
              <a:ea typeface="微软雅黑" panose="020B0503020204020204" pitchFamily="34" charset="-122"/>
            </a:endParaRPr>
          </a:p>
          <a:p>
            <a:pPr lvl="2"/>
            <a:r>
              <a:rPr lang="en-US" altLang="zh-CN" sz="1900" dirty="0" err="1" smtClean="0">
                <a:latin typeface="微软雅黑" panose="020B0503020204020204" pitchFamily="34" charset="-122"/>
                <a:ea typeface="微软雅黑" panose="020B0503020204020204" pitchFamily="34" charset="-122"/>
              </a:rPr>
              <a:t>pushState</a:t>
            </a:r>
            <a:r>
              <a:rPr lang="zh-CN" altLang="en-US" sz="1900" dirty="0" smtClean="0">
                <a:latin typeface="微软雅黑" panose="020B0503020204020204" pitchFamily="34" charset="-122"/>
                <a:ea typeface="微软雅黑" panose="020B0503020204020204" pitchFamily="34" charset="-122"/>
              </a:rPr>
              <a:t>、</a:t>
            </a:r>
            <a:r>
              <a:rPr lang="en-US" altLang="zh-CN" sz="1900" dirty="0" err="1" smtClean="0">
                <a:latin typeface="微软雅黑" panose="020B0503020204020204" pitchFamily="34" charset="-122"/>
                <a:ea typeface="微软雅黑" panose="020B0503020204020204" pitchFamily="34" charset="-122"/>
              </a:rPr>
              <a:t>replaceState</a:t>
            </a:r>
            <a:endParaRPr lang="en-US" altLang="zh-CN" sz="1900" dirty="0" smtClean="0">
              <a:latin typeface="微软雅黑" panose="020B0503020204020204" pitchFamily="34" charset="-122"/>
              <a:ea typeface="微软雅黑" panose="020B0503020204020204" pitchFamily="34" charset="-122"/>
            </a:endParaRPr>
          </a:p>
          <a:p>
            <a:pPr lvl="2"/>
            <a:r>
              <a:rPr lang="en-US" altLang="zh-CN" sz="1900" dirty="0" err="1" smtClean="0">
                <a:latin typeface="微软雅黑" panose="020B0503020204020204" pitchFamily="34" charset="-122"/>
                <a:ea typeface="微软雅黑" panose="020B0503020204020204" pitchFamily="34" charset="-122"/>
              </a:rPr>
              <a:t>pushState</a:t>
            </a:r>
            <a:r>
              <a:rPr lang="zh-CN" altLang="en-US" sz="1900" dirty="0" smtClean="0">
                <a:latin typeface="微软雅黑" panose="020B0503020204020204" pitchFamily="34" charset="-122"/>
                <a:ea typeface="微软雅黑" panose="020B0503020204020204" pitchFamily="34" charset="-122"/>
              </a:rPr>
              <a:t>与设置</a:t>
            </a:r>
            <a:r>
              <a:rPr lang="en-US" altLang="zh-CN" sz="1900" dirty="0" smtClean="0">
                <a:latin typeface="微软雅黑" panose="020B0503020204020204" pitchFamily="34" charset="-122"/>
                <a:ea typeface="微软雅黑" panose="020B0503020204020204" pitchFamily="34" charset="-122"/>
              </a:rPr>
              <a:t>hash</a:t>
            </a:r>
            <a:r>
              <a:rPr lang="zh-CN" altLang="en-US" sz="1900" dirty="0" smtClean="0">
                <a:latin typeface="微软雅黑" panose="020B0503020204020204" pitchFamily="34" charset="-122"/>
                <a:ea typeface="微软雅黑" panose="020B0503020204020204" pitchFamily="34" charset="-122"/>
              </a:rPr>
              <a:t>（</a:t>
            </a:r>
            <a:r>
              <a:rPr lang="en-US" altLang="zh-CN" sz="1900" dirty="0" err="1" smtClean="0">
                <a:latin typeface="微软雅黑" panose="020B0503020204020204" pitchFamily="34" charset="-122"/>
                <a:ea typeface="微软雅黑" panose="020B0503020204020204" pitchFamily="34" charset="-122"/>
              </a:rPr>
              <a:t>window.location</a:t>
            </a:r>
            <a:r>
              <a:rPr lang="zh-CN" altLang="en-US" sz="1900" dirty="0" smtClean="0">
                <a:latin typeface="微软雅黑" panose="020B0503020204020204" pitchFamily="34" charset="-122"/>
                <a:ea typeface="微软雅黑" panose="020B0503020204020204" pitchFamily="34" charset="-122"/>
              </a:rPr>
              <a:t>）</a:t>
            </a:r>
            <a:endParaRPr lang="en-US" altLang="zh-CN" sz="1900" dirty="0" smtClean="0">
              <a:latin typeface="微软雅黑" panose="020B0503020204020204" pitchFamily="34" charset="-122"/>
              <a:ea typeface="微软雅黑" panose="020B0503020204020204" pitchFamily="34" charset="-122"/>
            </a:endParaRPr>
          </a:p>
          <a:p>
            <a:pPr lvl="2"/>
            <a:r>
              <a:rPr lang="zh-CN" altLang="en-US" sz="1900" dirty="0" smtClean="0">
                <a:latin typeface="微软雅黑" panose="020B0503020204020204" pitchFamily="34" charset="-122"/>
                <a:ea typeface="微软雅黑" panose="020B0503020204020204" pitchFamily="34" charset="-122"/>
              </a:rPr>
              <a:t>事件</a:t>
            </a:r>
            <a:r>
              <a:rPr lang="en-US" altLang="zh-CN" sz="1900" dirty="0" err="1" smtClean="0">
                <a:latin typeface="微软雅黑" panose="020B0503020204020204" pitchFamily="34" charset="-122"/>
                <a:ea typeface="微软雅黑" panose="020B0503020204020204" pitchFamily="34" charset="-122"/>
              </a:rPr>
              <a:t>popstate</a:t>
            </a:r>
            <a:r>
              <a:rPr lang="zh-CN" altLang="en-US" sz="1900" dirty="0" smtClean="0">
                <a:latin typeface="微软雅黑" panose="020B0503020204020204" pitchFamily="34" charset="-122"/>
                <a:ea typeface="微软雅黑" panose="020B0503020204020204" pitchFamily="34" charset="-122"/>
              </a:rPr>
              <a:t>，事件参数</a:t>
            </a:r>
            <a:endParaRPr lang="en-US" altLang="zh-CN" sz="1900" dirty="0" smtClean="0">
              <a:latin typeface="微软雅黑" panose="020B0503020204020204" pitchFamily="34" charset="-122"/>
              <a:ea typeface="微软雅黑" panose="020B0503020204020204" pitchFamily="34" charset="-122"/>
            </a:endParaRPr>
          </a:p>
          <a:p>
            <a:pPr lvl="1"/>
            <a:r>
              <a:rPr lang="en-US" altLang="zh-CN" sz="1900" dirty="0" smtClean="0">
                <a:latin typeface="微软雅黑" panose="020B0503020204020204" pitchFamily="34" charset="-122"/>
                <a:ea typeface="微软雅黑" panose="020B0503020204020204" pitchFamily="34" charset="-122"/>
              </a:rPr>
              <a:t>Mode</a:t>
            </a:r>
            <a:r>
              <a:rPr lang="zh-CN" altLang="en-US" sz="1900" dirty="0" smtClean="0">
                <a:latin typeface="微软雅黑" panose="020B0503020204020204" pitchFamily="34" charset="-122"/>
                <a:ea typeface="微软雅黑" panose="020B0503020204020204" pitchFamily="34" charset="-122"/>
              </a:rPr>
              <a:t>：</a:t>
            </a:r>
            <a:r>
              <a:rPr lang="en-US" altLang="zh-CN" sz="1900" dirty="0" err="1" smtClean="0">
                <a:latin typeface="微软雅黑" panose="020B0503020204020204" pitchFamily="34" charset="-122"/>
                <a:ea typeface="微软雅黑" panose="020B0503020204020204" pitchFamily="34" charset="-122"/>
              </a:rPr>
              <a:t>histroy</a:t>
            </a:r>
            <a:r>
              <a:rPr lang="zh-CN" altLang="en-US" sz="1900" dirty="0" smtClean="0">
                <a:latin typeface="微软雅黑" panose="020B0503020204020204" pitchFamily="34" charset="-122"/>
                <a:ea typeface="微软雅黑" panose="020B0503020204020204" pitchFamily="34" charset="-122"/>
              </a:rPr>
              <a:t>（默认</a:t>
            </a:r>
            <a:r>
              <a:rPr lang="en-US" altLang="zh-CN" sz="1900" dirty="0" smtClean="0">
                <a:latin typeface="微软雅黑" panose="020B0503020204020204" pitchFamily="34" charset="-122"/>
                <a:ea typeface="微软雅黑" panose="020B0503020204020204" pitchFamily="34" charset="-122"/>
              </a:rPr>
              <a:t>hash</a:t>
            </a:r>
            <a:r>
              <a:rPr lang="zh-CN" altLang="en-US" sz="1900" dirty="0" smtClean="0">
                <a:latin typeface="微软雅黑" panose="020B0503020204020204" pitchFamily="34" charset="-122"/>
                <a:ea typeface="微软雅黑" panose="020B0503020204020204" pitchFamily="34" charset="-122"/>
              </a:rPr>
              <a:t>模式）</a:t>
            </a:r>
            <a:endParaRPr lang="en-US" altLang="zh-CN" sz="1900" dirty="0" smtClean="0">
              <a:latin typeface="微软雅黑" panose="020B0503020204020204" pitchFamily="34" charset="-122"/>
              <a:ea typeface="微软雅黑" panose="020B0503020204020204" pitchFamily="34" charset="-122"/>
            </a:endParaRPr>
          </a:p>
          <a:p>
            <a:pPr lvl="1"/>
            <a:r>
              <a:rPr lang="zh-CN" altLang="en-US" sz="1900" dirty="0" smtClean="0">
                <a:latin typeface="微软雅黑" panose="020B0503020204020204" pitchFamily="34" charset="-122"/>
                <a:ea typeface="微软雅黑" panose="020B0503020204020204" pitchFamily="34" charset="-122"/>
              </a:rPr>
              <a:t>需要后台配置支持</a:t>
            </a:r>
            <a:r>
              <a:rPr lang="en-US" altLang="zh-CN" sz="1900" dirty="0" smtClean="0">
                <a:latin typeface="微软雅黑" panose="020B0503020204020204" pitchFamily="34" charset="-122"/>
                <a:ea typeface="微软雅黑" panose="020B0503020204020204" pitchFamily="34" charset="-122"/>
              </a:rPr>
              <a:t>,</a:t>
            </a:r>
            <a:r>
              <a:rPr lang="zh-CN" altLang="en-US" sz="1900" dirty="0" smtClean="0">
                <a:latin typeface="微软雅黑" panose="020B0503020204020204" pitchFamily="34" charset="-122"/>
                <a:ea typeface="微软雅黑" panose="020B0503020204020204" pitchFamily="34" charset="-122"/>
              </a:rPr>
              <a:t>且</a:t>
            </a:r>
            <a:r>
              <a:rPr lang="en-US" altLang="zh-CN" sz="1900" dirty="0" smtClean="0">
                <a:latin typeface="微软雅黑" panose="020B0503020204020204" pitchFamily="34" charset="-122"/>
                <a:ea typeface="微软雅黑" panose="020B0503020204020204" pitchFamily="34" charset="-122"/>
              </a:rPr>
              <a:t>404</a:t>
            </a:r>
            <a:r>
              <a:rPr lang="zh-CN" altLang="en-US" sz="1900" dirty="0" smtClean="0">
                <a:latin typeface="微软雅黑" panose="020B0503020204020204" pitchFamily="34" charset="-122"/>
                <a:ea typeface="微软雅黑" panose="020B0503020204020204" pitchFamily="34" charset="-122"/>
              </a:rPr>
              <a:t>页面需要前端处理</a:t>
            </a:r>
            <a:endParaRPr lang="zh-CN" altLang="en-US" sz="1900"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2007281"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vue</a:t>
            </a:r>
            <a:r>
              <a:rPr lang="en-US" altLang="zh-CN" sz="2800" dirty="0" smtClean="0">
                <a:latin typeface="微软雅黑" panose="020B0503020204020204" pitchFamily="34" charset="-122"/>
                <a:ea typeface="微软雅黑" panose="020B0503020204020204" pitchFamily="34" charset="-122"/>
              </a:rPr>
              <a:t>-router</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000" dirty="0" smtClean="0">
                <a:latin typeface="微软雅黑" panose="020B0503020204020204" pitchFamily="34" charset="-122"/>
                <a:ea typeface="微软雅黑" panose="020B0503020204020204" pitchFamily="34" charset="-122"/>
              </a:rPr>
              <a:t>配置文件</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webpack.config.js</a:t>
            </a:r>
            <a:r>
              <a:rPr lang="en-US" altLang="zh-CN"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四个核心概念：</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入口</a:t>
            </a:r>
            <a:r>
              <a:rPr lang="en-US" altLang="zh-CN" sz="2000" dirty="0" smtClean="0">
                <a:latin typeface="微软雅黑" panose="020B0503020204020204" pitchFamily="34" charset="-122"/>
                <a:ea typeface="微软雅黑" panose="020B0503020204020204" pitchFamily="34" charset="-122"/>
              </a:rPr>
              <a:t>(entry)</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输出</a:t>
            </a:r>
            <a:r>
              <a:rPr lang="en-US" altLang="zh-CN" sz="2000" dirty="0" smtClean="0">
                <a:latin typeface="微软雅黑" panose="020B0503020204020204" pitchFamily="34" charset="-122"/>
                <a:ea typeface="微软雅黑" panose="020B0503020204020204" pitchFamily="34" charset="-122"/>
              </a:rPr>
              <a:t>(output)</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Loader   </a:t>
            </a:r>
            <a:r>
              <a:rPr lang="en-US" altLang="zh-CN" sz="2000" dirty="0" err="1" smtClean="0">
                <a:latin typeface="微软雅黑" panose="020B0503020204020204" pitchFamily="34" charset="-122"/>
                <a:ea typeface="微软雅黑" panose="020B0503020204020204" pitchFamily="34" charset="-122"/>
              </a:rPr>
              <a:t>module.rules</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插件</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plugins</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Mode</a:t>
            </a:r>
            <a:r>
              <a:rPr lang="zh-CN" altLang="en-US" sz="2000" dirty="0" smtClean="0">
                <a:latin typeface="微软雅黑" panose="020B0503020204020204" pitchFamily="34" charset="-122"/>
                <a:ea typeface="微软雅黑" panose="020B0503020204020204" pitchFamily="34" charset="-122"/>
              </a:rPr>
              <a:t>配置：</a:t>
            </a:r>
            <a:r>
              <a:rPr lang="en-US" altLang="zh-CN" sz="2000" dirty="0" smtClean="0">
                <a:latin typeface="微软雅黑" panose="020B0503020204020204" pitchFamily="34" charset="-122"/>
                <a:ea typeface="微软雅黑" panose="020B0503020204020204" pitchFamily="34" charset="-122"/>
              </a:rPr>
              <a:t> development </a:t>
            </a:r>
            <a:r>
              <a:rPr lang="zh-CN" altLang="en-US" sz="2000" dirty="0" smtClean="0">
                <a:latin typeface="微软雅黑" panose="020B0503020204020204" pitchFamily="34" charset="-122"/>
                <a:ea typeface="微软雅黑" panose="020B0503020204020204" pitchFamily="34" charset="-122"/>
              </a:rPr>
              <a:t>或 </a:t>
            </a:r>
            <a:r>
              <a:rPr lang="en-US" altLang="zh-CN" sz="2000" dirty="0" smtClean="0">
                <a:latin typeface="微软雅黑" panose="020B0503020204020204" pitchFamily="34" charset="-122"/>
                <a:ea typeface="微软雅黑" panose="020B0503020204020204" pitchFamily="34" charset="-122"/>
              </a:rPr>
              <a:t>production</a:t>
            </a:r>
            <a:endParaRPr lang="en-US" altLang="zh-CN" sz="2000"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2894767" cy="523220"/>
          </a:xfrm>
          <a:prstGeom prst="rect">
            <a:avLst/>
          </a:prstGeom>
          <a:noFill/>
          <a:ln w="9525">
            <a:noFill/>
            <a:miter lim="800000"/>
          </a:ln>
        </p:spPr>
        <p:txBody>
          <a:bodyPr wrap="none">
            <a:spAutoFit/>
          </a:bodyPr>
          <a:lstStyle/>
          <a:p>
            <a:r>
              <a:rPr lang="en-US" altLang="zh-CN" sz="2800" smtClean="0">
                <a:latin typeface="微软雅黑" panose="020B0503020204020204" pitchFamily="34" charset="-122"/>
                <a:ea typeface="微软雅黑" panose="020B0503020204020204" pitchFamily="34" charset="-122"/>
              </a:rPr>
              <a:t>webpack4.x</a:t>
            </a:r>
            <a:r>
              <a:rPr lang="zh-CN" altLang="en-US" sz="2800" smtClean="0">
                <a:latin typeface="微软雅黑" panose="020B0503020204020204" pitchFamily="34" charset="-122"/>
                <a:ea typeface="微软雅黑" panose="020B0503020204020204" pitchFamily="34" charset="-122"/>
              </a:rPr>
              <a:t>认</a:t>
            </a:r>
            <a:r>
              <a:rPr lang="zh-CN" altLang="en-US" sz="2800" dirty="0" smtClean="0">
                <a:latin typeface="微软雅黑" panose="020B0503020204020204" pitchFamily="34" charset="-122"/>
                <a:ea typeface="微软雅黑" panose="020B0503020204020204" pitchFamily="34" charset="-122"/>
              </a:rPr>
              <a:t>识</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sz="2400" dirty="0" smtClean="0">
                <a:latin typeface="微软雅黑" panose="020B0503020204020204" pitchFamily="34" charset="-122"/>
                <a:ea typeface="微软雅黑" panose="020B0503020204020204" pitchFamily="34" charset="-122"/>
              </a:rPr>
              <a:t>全局类守卫：</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beforeEach</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beforeResolve</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afterEach</a:t>
            </a:r>
            <a:r>
              <a:rPr lang="zh-CN" altLang="en-US" sz="2000" dirty="0" smtClean="0">
                <a:latin typeface="微软雅黑" panose="020B0503020204020204" pitchFamily="34" charset="-122"/>
                <a:ea typeface="微软雅黑" panose="020B0503020204020204" pitchFamily="34" charset="-122"/>
              </a:rPr>
              <a:t>（钩子）</a:t>
            </a:r>
            <a:endParaRPr lang="en-US" altLang="zh-CN" sz="20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路由独享的守卫：</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beforeEnter</a:t>
            </a:r>
            <a:r>
              <a:rPr lang="en-US" altLang="zh-CN" sz="2000" dirty="0" smtClean="0">
                <a:latin typeface="微软雅黑" panose="020B0503020204020204" pitchFamily="34" charset="-122"/>
                <a:ea typeface="微软雅黑" panose="020B0503020204020204" pitchFamily="34" charset="-122"/>
              </a:rPr>
              <a:t> </a:t>
            </a:r>
            <a:endParaRPr lang="en-US" altLang="zh-CN" sz="20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组件内的守卫</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beforeRouteEnter</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beforeRouteUpdate</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beforeRouteLeave</a:t>
            </a:r>
            <a:endParaRPr lang="zh-CN" altLang="en-US" sz="20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守卫参数：</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to</a:t>
            </a:r>
            <a:r>
              <a:rPr lang="zh-CN" altLang="en-US" sz="2000" dirty="0" smtClean="0">
                <a:latin typeface="微软雅黑" panose="020B0503020204020204" pitchFamily="34" charset="-122"/>
                <a:ea typeface="微软雅黑" panose="020B0503020204020204" pitchFamily="34" charset="-122"/>
              </a:rPr>
              <a:t>：即将要进入的目标 路由对象	</a:t>
            </a:r>
            <a:endParaRPr lang="zh-CN" altLang="en-US" sz="20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from: </a:t>
            </a:r>
            <a:r>
              <a:rPr lang="zh-CN" altLang="en-US" sz="2000" dirty="0" smtClean="0">
                <a:latin typeface="微软雅黑" panose="020B0503020204020204" pitchFamily="34" charset="-122"/>
                <a:ea typeface="微软雅黑" panose="020B0503020204020204" pitchFamily="34" charset="-122"/>
              </a:rPr>
              <a:t>当前导航正要离开的路由</a:t>
            </a:r>
            <a:endParaRPr lang="zh-CN" altLang="en-US" sz="20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next():</a:t>
            </a:r>
            <a:r>
              <a:rPr lang="zh-CN" altLang="en-US" sz="2000" dirty="0" smtClean="0">
                <a:latin typeface="微软雅黑" panose="020B0503020204020204" pitchFamily="34" charset="-122"/>
                <a:ea typeface="微软雅黑" panose="020B0503020204020204" pitchFamily="34" charset="-122"/>
              </a:rPr>
              <a:t>一定要调用该方法来 </a:t>
            </a:r>
            <a:r>
              <a:rPr lang="en-US" altLang="zh-CN" sz="2000" dirty="0" smtClean="0">
                <a:latin typeface="微软雅黑" panose="020B0503020204020204" pitchFamily="34" charset="-122"/>
                <a:ea typeface="微软雅黑" panose="020B0503020204020204" pitchFamily="34" charset="-122"/>
              </a:rPr>
              <a:t>resolve </a:t>
            </a:r>
            <a:r>
              <a:rPr lang="zh-CN" altLang="en-US" sz="2000" dirty="0" smtClean="0">
                <a:latin typeface="微软雅黑" panose="020B0503020204020204" pitchFamily="34" charset="-122"/>
                <a:ea typeface="微软雅黑" panose="020B0503020204020204" pitchFamily="34" charset="-122"/>
              </a:rPr>
              <a:t>这个钩子。执行效果依赖 </a:t>
            </a:r>
            <a:r>
              <a:rPr lang="en-US" altLang="zh-CN" sz="2000" dirty="0" smtClean="0">
                <a:latin typeface="微软雅黑" panose="020B0503020204020204" pitchFamily="34" charset="-122"/>
                <a:ea typeface="微软雅黑" panose="020B0503020204020204" pitchFamily="34" charset="-122"/>
              </a:rPr>
              <a:t>next </a:t>
            </a:r>
            <a:r>
              <a:rPr lang="zh-CN" altLang="en-US" sz="2000" dirty="0" smtClean="0">
                <a:latin typeface="微软雅黑" panose="020B0503020204020204" pitchFamily="34" charset="-122"/>
                <a:ea typeface="微软雅黑" panose="020B0503020204020204" pitchFamily="34" charset="-122"/>
              </a:rPr>
              <a:t>方法的调用参数</a:t>
            </a:r>
            <a:endParaRPr lang="zh-CN" altLang="en-US" sz="2000" dirty="0" smtClean="0">
              <a:latin typeface="微软雅黑" panose="020B0503020204020204" pitchFamily="34" charset="-122"/>
              <a:ea typeface="微软雅黑" panose="020B0503020204020204" pitchFamily="34" charset="-122"/>
            </a:endParaRPr>
          </a:p>
          <a:p>
            <a:pPr lvl="2"/>
            <a:r>
              <a:rPr lang="en-US" altLang="zh-CN" sz="1600" dirty="0" smtClean="0">
                <a:latin typeface="微软雅黑" panose="020B0503020204020204" pitchFamily="34" charset="-122"/>
                <a:ea typeface="微软雅黑" panose="020B0503020204020204" pitchFamily="34" charset="-122"/>
              </a:rPr>
              <a:t>false</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error</a:t>
            </a:r>
            <a:endParaRPr lang="en-US" altLang="zh-CN" sz="1600" dirty="0" smtClean="0">
              <a:latin typeface="微软雅黑" panose="020B0503020204020204" pitchFamily="34" charset="-122"/>
              <a:ea typeface="微软雅黑" panose="020B0503020204020204" pitchFamily="34" charset="-122"/>
            </a:endParaRPr>
          </a:p>
          <a:p>
            <a:pPr lvl="2"/>
            <a:r>
              <a:rPr lang="zh-CN" altLang="en-US" sz="1600" dirty="0" smtClean="0">
                <a:latin typeface="微软雅黑" panose="020B0503020204020204" pitchFamily="34" charset="-122"/>
                <a:ea typeface="微软雅黑" panose="020B0503020204020204" pitchFamily="34" charset="-122"/>
              </a:rPr>
              <a:t>同</a:t>
            </a:r>
            <a:r>
              <a:rPr lang="en-US" altLang="zh-CN" sz="1600" dirty="0" smtClean="0">
                <a:latin typeface="微软雅黑" panose="020B0503020204020204" pitchFamily="34" charset="-122"/>
                <a:ea typeface="微软雅黑" panose="020B0503020204020204" pitchFamily="34" charset="-122"/>
              </a:rPr>
              <a:t>router-link</a:t>
            </a:r>
            <a:r>
              <a:rPr lang="zh-CN" altLang="en-US" sz="1600" dirty="0" smtClean="0">
                <a:latin typeface="微软雅黑" panose="020B0503020204020204" pitchFamily="34" charset="-122"/>
                <a:ea typeface="微软雅黑" panose="020B0503020204020204" pitchFamily="34" charset="-122"/>
              </a:rPr>
              <a:t>的</a:t>
            </a:r>
            <a:r>
              <a:rPr lang="en-US" altLang="zh-CN" sz="1600" dirty="0" smtClean="0">
                <a:latin typeface="微软雅黑" panose="020B0503020204020204" pitchFamily="34" charset="-122"/>
                <a:ea typeface="微软雅黑" panose="020B0503020204020204" pitchFamily="34" charset="-122"/>
              </a:rPr>
              <a:t>to</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push</a:t>
            </a:r>
            <a:r>
              <a:rPr lang="zh-CN" altLang="en-US" sz="1600" dirty="0" smtClean="0">
                <a:latin typeface="微软雅黑" panose="020B0503020204020204" pitchFamily="34" charset="-122"/>
                <a:ea typeface="微软雅黑" panose="020B0503020204020204" pitchFamily="34" charset="-122"/>
              </a:rPr>
              <a:t>的参数</a:t>
            </a:r>
            <a:endParaRPr lang="zh-CN" altLang="en-US" sz="16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2953053"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vue</a:t>
            </a:r>
            <a:r>
              <a:rPr lang="zh-CN" altLang="en-US" sz="2800" dirty="0" smtClean="0">
                <a:latin typeface="微软雅黑" panose="020B0503020204020204" pitchFamily="34" charset="-122"/>
                <a:ea typeface="微软雅黑" panose="020B0503020204020204" pitchFamily="34" charset="-122"/>
              </a:rPr>
              <a:t>路由导航守卫</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3387"/>
          </a:xfrm>
        </p:spPr>
        <p:txBody>
          <a:bodyPr>
            <a:normAutofit/>
          </a:bodyPr>
          <a:lstStyle/>
          <a:p>
            <a:r>
              <a:rPr lang="zh-CN" altLang="en-US" sz="2000" dirty="0" smtClean="0">
                <a:latin typeface="微软雅黑" panose="020B0503020204020204" pitchFamily="34" charset="-122"/>
                <a:ea typeface="微软雅黑" panose="020B0503020204020204" pitchFamily="34" charset="-122"/>
              </a:rPr>
              <a:t>安装</a:t>
            </a:r>
            <a:r>
              <a:rPr lang="en-US" altLang="zh-CN" sz="2000" dirty="0" err="1" smtClean="0">
                <a:latin typeface="微软雅黑" panose="020B0503020204020204" pitchFamily="34" charset="-122"/>
                <a:ea typeface="微软雅黑" panose="020B0503020204020204" pitchFamily="34" charset="-122"/>
              </a:rPr>
              <a:t>vue-cli</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npm</a:t>
            </a:r>
            <a:r>
              <a:rPr lang="en-US" altLang="zh-CN" sz="2000" dirty="0" smtClean="0">
                <a:latin typeface="微软雅黑" panose="020B0503020204020204" pitchFamily="34" charset="-122"/>
                <a:ea typeface="微软雅黑" panose="020B0503020204020204" pitchFamily="34" charset="-122"/>
              </a:rPr>
              <a:t> install –g </a:t>
            </a:r>
            <a:r>
              <a:rPr lang="en-US" altLang="zh-CN" sz="2000" dirty="0" err="1" smtClean="0">
                <a:latin typeface="微软雅黑" panose="020B0503020204020204" pitchFamily="34" charset="-122"/>
                <a:ea typeface="微软雅黑" panose="020B0503020204020204" pitchFamily="34" charset="-122"/>
              </a:rPr>
              <a:t>vue-cli</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cnpm</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vue</a:t>
            </a:r>
            <a:r>
              <a:rPr lang="en-US" altLang="zh-CN" sz="2000" dirty="0" smtClean="0">
                <a:latin typeface="微软雅黑" panose="020B0503020204020204" pitchFamily="34" charset="-122"/>
                <a:ea typeface="微软雅黑" panose="020B0503020204020204" pitchFamily="34" charset="-122"/>
              </a:rPr>
              <a:t> –v  </a:t>
            </a:r>
            <a:r>
              <a:rPr lang="zh-CN" altLang="en-US" sz="2000" dirty="0" smtClean="0">
                <a:latin typeface="微软雅黑" panose="020B0503020204020204" pitchFamily="34" charset="-122"/>
                <a:ea typeface="微软雅黑" panose="020B0503020204020204" pitchFamily="34" charset="-122"/>
              </a:rPr>
              <a:t>确认你的</a:t>
            </a:r>
            <a:r>
              <a:rPr lang="en-US" altLang="zh-CN" sz="2000" dirty="0" err="1" smtClean="0">
                <a:latin typeface="微软雅黑" panose="020B0503020204020204" pitchFamily="34" charset="-122"/>
                <a:ea typeface="微软雅黑" panose="020B0503020204020204" pitchFamily="34" charset="-122"/>
              </a:rPr>
              <a:t>vue-cli</a:t>
            </a:r>
            <a:r>
              <a:rPr lang="zh-CN" altLang="en-US" sz="2000" dirty="0" smtClean="0">
                <a:latin typeface="微软雅黑" panose="020B0503020204020204" pitchFamily="34" charset="-122"/>
                <a:ea typeface="微软雅黑" panose="020B0503020204020204" pitchFamily="34" charset="-122"/>
              </a:rPr>
              <a:t>安装完成了</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vue</a:t>
            </a:r>
            <a:r>
              <a:rPr lang="en-US" altLang="zh-CN" sz="2000" dirty="0" smtClean="0">
                <a:latin typeface="微软雅黑" panose="020B0503020204020204" pitchFamily="34" charset="-122"/>
                <a:ea typeface="微软雅黑" panose="020B0503020204020204" pitchFamily="34" charset="-122"/>
              </a:rPr>
              <a:t> init [options] &lt;template&gt; &lt;app-name&gt;</a:t>
            </a:r>
            <a:endParaRPr lang="en-US" altLang="zh-CN" sz="2000" dirty="0" smtClean="0">
              <a:latin typeface="微软雅黑" panose="020B0503020204020204" pitchFamily="34" charset="-122"/>
              <a:ea typeface="微软雅黑" panose="020B0503020204020204" pitchFamily="34" charset="-122"/>
            </a:endParaRPr>
          </a:p>
          <a:p>
            <a:pPr lvl="2"/>
            <a:r>
              <a:rPr lang="en-US" altLang="zh-CN" sz="2000" dirty="0" err="1" smtClean="0">
                <a:latin typeface="微软雅黑" panose="020B0503020204020204" pitchFamily="34" charset="-122"/>
                <a:ea typeface="微软雅黑" panose="020B0503020204020204" pitchFamily="34" charset="-122"/>
              </a:rPr>
              <a:t>Vue</a:t>
            </a:r>
            <a:r>
              <a:rPr lang="en-US" altLang="zh-CN" sz="2000" dirty="0" smtClean="0">
                <a:latin typeface="微软雅黑" panose="020B0503020204020204" pitchFamily="34" charset="-122"/>
                <a:ea typeface="微软雅黑" panose="020B0503020204020204" pitchFamily="34" charset="-122"/>
              </a:rPr>
              <a:t> init </a:t>
            </a:r>
            <a:r>
              <a:rPr lang="en-US" altLang="zh-CN" sz="2000" dirty="0" err="1" smtClean="0">
                <a:latin typeface="微软雅黑" panose="020B0503020204020204" pitchFamily="34" charset="-122"/>
                <a:ea typeface="微软雅黑" panose="020B0503020204020204" pitchFamily="34" charset="-122"/>
              </a:rPr>
              <a:t>webpack</a:t>
            </a:r>
            <a:r>
              <a:rPr lang="en-US" altLang="zh-CN" sz="2000" dirty="0" smtClean="0">
                <a:latin typeface="微软雅黑" panose="020B0503020204020204" pitchFamily="34" charset="-122"/>
                <a:ea typeface="微软雅黑" panose="020B0503020204020204" pitchFamily="34" charset="-122"/>
              </a:rPr>
              <a:t> project</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cd</a:t>
            </a:r>
            <a:r>
              <a:rPr lang="en-US" altLang="zh-CN" sz="2000" dirty="0" smtClean="0">
                <a:latin typeface="微软雅黑" panose="020B0503020204020204" pitchFamily="34" charset="-122"/>
                <a:ea typeface="微软雅黑" panose="020B0503020204020204" pitchFamily="34" charset="-122"/>
              </a:rPr>
              <a:t> project</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npm</a:t>
            </a:r>
            <a:r>
              <a:rPr lang="en-US" altLang="zh-CN" sz="2000" dirty="0" smtClean="0">
                <a:latin typeface="微软雅黑" panose="020B0503020204020204" pitchFamily="34" charset="-122"/>
                <a:ea typeface="微软雅黑" panose="020B0503020204020204" pitchFamily="34" charset="-122"/>
              </a:rPr>
              <a:t> install </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npm</a:t>
            </a:r>
            <a:r>
              <a:rPr lang="en-US" altLang="zh-CN" sz="2000" dirty="0" smtClean="0">
                <a:latin typeface="微软雅黑" panose="020B0503020204020204" pitchFamily="34" charset="-122"/>
                <a:ea typeface="微软雅黑" panose="020B0503020204020204" pitchFamily="34" charset="-122"/>
              </a:rPr>
              <a:t> run dev</a:t>
            </a:r>
            <a:endParaRPr lang="en-US" altLang="zh-CN" sz="2000"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2762295"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vue-cli</a:t>
            </a:r>
            <a:r>
              <a:rPr lang="zh-CN" altLang="en-US" sz="2800" dirty="0" smtClean="0">
                <a:latin typeface="微软雅黑" panose="020B0503020204020204" pitchFamily="34" charset="-122"/>
                <a:ea typeface="微软雅黑" panose="020B0503020204020204" pitchFamily="34" charset="-122"/>
              </a:rPr>
              <a:t>安装流程</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3387"/>
          </a:xfrm>
        </p:spPr>
        <p:txBody>
          <a:bodyPr>
            <a:normAutofit lnSpcReduction="10000"/>
          </a:bodyPr>
          <a:lstStyle/>
          <a:p>
            <a:r>
              <a:rPr lang="zh-CN" altLang="en-US" sz="1800" b="1" dirty="0" smtClean="0">
                <a:latin typeface="微软雅黑" panose="020B0503020204020204" pitchFamily="34" charset="-122"/>
                <a:ea typeface="微软雅黑" panose="020B0503020204020204" pitchFamily="34" charset="-122"/>
              </a:rPr>
              <a:t>版本</a:t>
            </a:r>
            <a:r>
              <a:rPr lang="en-US" altLang="zh-CN" sz="1800" b="1" dirty="0" smtClean="0">
                <a:latin typeface="微软雅黑" panose="020B0503020204020204" pitchFamily="34" charset="-122"/>
                <a:ea typeface="微软雅黑" panose="020B0503020204020204" pitchFamily="34" charset="-122"/>
              </a:rPr>
              <a:t>2.x</a:t>
            </a:r>
            <a:r>
              <a:rPr lang="zh-CN" altLang="en-US" sz="1800" b="1" dirty="0" smtClean="0">
                <a:latin typeface="微软雅黑" panose="020B0503020204020204" pitchFamily="34" charset="-122"/>
                <a:ea typeface="微软雅黑" panose="020B0503020204020204" pitchFamily="34" charset="-122"/>
              </a:rPr>
              <a:t>和</a:t>
            </a:r>
            <a:r>
              <a:rPr lang="en-US" altLang="zh-CN" sz="1800" b="1" dirty="0" smtClean="0">
                <a:latin typeface="微软雅黑" panose="020B0503020204020204" pitchFamily="34" charset="-122"/>
                <a:ea typeface="微软雅黑" panose="020B0503020204020204" pitchFamily="34" charset="-122"/>
              </a:rPr>
              <a:t>3.x</a:t>
            </a:r>
            <a:endParaRPr lang="en-US" altLang="zh-CN" sz="1800" b="1" dirty="0" smtClean="0">
              <a:latin typeface="微软雅黑" panose="020B0503020204020204" pitchFamily="34" charset="-122"/>
              <a:ea typeface="微软雅黑" panose="020B0503020204020204" pitchFamily="34" charset="-122"/>
            </a:endParaRPr>
          </a:p>
          <a:p>
            <a:r>
              <a:rPr lang="en-US" altLang="zh-CN" sz="1800" b="1" dirty="0" smtClean="0">
                <a:latin typeface="微软雅黑" panose="020B0503020204020204" pitchFamily="34" charset="-122"/>
                <a:ea typeface="微软雅黑" panose="020B0503020204020204" pitchFamily="34" charset="-122"/>
              </a:rPr>
              <a:t>2.0</a:t>
            </a:r>
            <a:r>
              <a:rPr lang="zh-CN" altLang="en-US" sz="1800" b="1" dirty="0" smtClean="0">
                <a:latin typeface="微软雅黑" panose="020B0503020204020204" pitchFamily="34" charset="-122"/>
                <a:ea typeface="微软雅黑" panose="020B0503020204020204" pitchFamily="34" charset="-122"/>
              </a:rPr>
              <a:t>构建</a:t>
            </a:r>
            <a:endParaRPr lang="en-US" altLang="zh-CN" sz="1800" b="1"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init [options] &lt;template&gt; &lt;app-name&gt;</a:t>
            </a:r>
            <a:endParaRPr lang="en-US" altLang="zh-CN" sz="1400" dirty="0" smtClean="0">
              <a:latin typeface="微软雅黑" panose="020B0503020204020204" pitchFamily="34" charset="-122"/>
              <a:ea typeface="微软雅黑" panose="020B0503020204020204" pitchFamily="34" charset="-122"/>
            </a:endParaRPr>
          </a:p>
          <a:p>
            <a:r>
              <a:rPr lang="en-US" altLang="zh-CN" sz="1800" b="1" dirty="0" smtClean="0">
                <a:latin typeface="微软雅黑" panose="020B0503020204020204" pitchFamily="34" charset="-122"/>
                <a:ea typeface="微软雅黑" panose="020B0503020204020204" pitchFamily="34" charset="-122"/>
              </a:rPr>
              <a:t>2.0</a:t>
            </a:r>
            <a:r>
              <a:rPr lang="zh-CN" altLang="en-US" sz="1800" b="1" dirty="0" smtClean="0">
                <a:latin typeface="微软雅黑" panose="020B0503020204020204" pitchFamily="34" charset="-122"/>
                <a:ea typeface="微软雅黑" panose="020B0503020204020204" pitchFamily="34" charset="-122"/>
              </a:rPr>
              <a:t>构建模板</a:t>
            </a:r>
            <a:r>
              <a:rPr lang="en-US" altLang="zh-CN" sz="1800" b="1" dirty="0" smtClean="0">
                <a:latin typeface="微软雅黑" panose="020B0503020204020204" pitchFamily="34" charset="-122"/>
                <a:ea typeface="微软雅黑" panose="020B0503020204020204" pitchFamily="34" charset="-122"/>
              </a:rPr>
              <a:t>(template)</a:t>
            </a:r>
            <a:endParaRPr lang="en-US" altLang="zh-CN" sz="1800" b="1" dirty="0" smtClean="0">
              <a:latin typeface="微软雅黑" panose="020B0503020204020204" pitchFamily="34" charset="-122"/>
              <a:ea typeface="微软雅黑" panose="020B0503020204020204" pitchFamily="34" charset="-122"/>
            </a:endParaRPr>
          </a:p>
          <a:p>
            <a:pPr lvl="1"/>
            <a:r>
              <a:rPr lang="en-US" altLang="zh-CN" sz="1800" dirty="0" err="1" smtClean="0">
                <a:latin typeface="微软雅黑" panose="020B0503020204020204" pitchFamily="34" charset="-122"/>
                <a:ea typeface="微软雅黑" panose="020B0503020204020204" pitchFamily="34" charset="-122"/>
                <a:hlinkClick r:id="rId1"/>
              </a:rPr>
              <a:t>webpack</a:t>
            </a:r>
            <a:r>
              <a:rPr lang="en-US" altLang="zh-CN" sz="1800" dirty="0" smtClean="0">
                <a:latin typeface="微软雅黑" panose="020B0503020204020204" pitchFamily="34" charset="-122"/>
                <a:ea typeface="微软雅黑" panose="020B0503020204020204" pitchFamily="34" charset="-122"/>
              </a:rPr>
              <a:t> - A full-featured </a:t>
            </a:r>
            <a:r>
              <a:rPr lang="en-US" altLang="zh-CN" sz="1800" dirty="0" err="1" smtClean="0">
                <a:latin typeface="微软雅黑" panose="020B0503020204020204" pitchFamily="34" charset="-122"/>
                <a:ea typeface="微软雅黑" panose="020B0503020204020204" pitchFamily="34" charset="-122"/>
              </a:rPr>
              <a:t>Webpack</a:t>
            </a:r>
            <a:r>
              <a:rPr lang="en-US" altLang="zh-CN" sz="1800" dirty="0" smtClean="0">
                <a:latin typeface="微软雅黑" panose="020B0503020204020204" pitchFamily="34" charset="-122"/>
                <a:ea typeface="微软雅黑" panose="020B0503020204020204" pitchFamily="34" charset="-122"/>
              </a:rPr>
              <a:t> + </a:t>
            </a:r>
            <a:r>
              <a:rPr lang="en-US" altLang="zh-CN" sz="1800" dirty="0" err="1" smtClean="0">
                <a:latin typeface="微软雅黑" panose="020B0503020204020204" pitchFamily="34" charset="-122"/>
                <a:ea typeface="微软雅黑" panose="020B0503020204020204" pitchFamily="34" charset="-122"/>
              </a:rPr>
              <a:t>vue</a:t>
            </a:r>
            <a:r>
              <a:rPr lang="en-US" altLang="zh-CN" sz="1800" dirty="0" smtClean="0">
                <a:latin typeface="微软雅黑" panose="020B0503020204020204" pitchFamily="34" charset="-122"/>
                <a:ea typeface="微软雅黑" panose="020B0503020204020204" pitchFamily="34" charset="-122"/>
              </a:rPr>
              <a:t>-loader setup with hot reload, </a:t>
            </a:r>
            <a:r>
              <a:rPr lang="en-US" altLang="zh-CN" sz="1800" dirty="0" err="1" smtClean="0">
                <a:latin typeface="微软雅黑" panose="020B0503020204020204" pitchFamily="34" charset="-122"/>
                <a:ea typeface="微软雅黑" panose="020B0503020204020204" pitchFamily="34" charset="-122"/>
              </a:rPr>
              <a:t>linting</a:t>
            </a:r>
            <a:r>
              <a:rPr lang="en-US" altLang="zh-CN" sz="1800" dirty="0" smtClean="0">
                <a:latin typeface="微软雅黑" panose="020B0503020204020204" pitchFamily="34" charset="-122"/>
                <a:ea typeface="微软雅黑" panose="020B0503020204020204" pitchFamily="34" charset="-122"/>
              </a:rPr>
              <a:t>, testing &amp; </a:t>
            </a:r>
            <a:r>
              <a:rPr lang="en-US" altLang="zh-CN" sz="1800" dirty="0" err="1" smtClean="0">
                <a:latin typeface="微软雅黑" panose="020B0503020204020204" pitchFamily="34" charset="-122"/>
                <a:ea typeface="微软雅黑" panose="020B0503020204020204" pitchFamily="34" charset="-122"/>
              </a:rPr>
              <a:t>css</a:t>
            </a:r>
            <a:r>
              <a:rPr lang="en-US" altLang="zh-CN" sz="1800" dirty="0" smtClean="0">
                <a:latin typeface="微软雅黑" panose="020B0503020204020204" pitchFamily="34" charset="-122"/>
                <a:ea typeface="微软雅黑" panose="020B0503020204020204" pitchFamily="34" charset="-122"/>
              </a:rPr>
              <a:t> extraction.</a:t>
            </a:r>
            <a:endParaRPr lang="en-US" altLang="zh-CN" sz="1800" dirty="0" smtClean="0">
              <a:latin typeface="微软雅黑" panose="020B0503020204020204" pitchFamily="34" charset="-122"/>
              <a:ea typeface="微软雅黑" panose="020B0503020204020204" pitchFamily="34" charset="-122"/>
            </a:endParaRPr>
          </a:p>
          <a:p>
            <a:pPr lvl="1"/>
            <a:r>
              <a:rPr lang="en-US" altLang="zh-CN" sz="1800" dirty="0" err="1" smtClean="0">
                <a:latin typeface="微软雅黑" panose="020B0503020204020204" pitchFamily="34" charset="-122"/>
                <a:ea typeface="微软雅黑" panose="020B0503020204020204" pitchFamily="34" charset="-122"/>
                <a:hlinkClick r:id="rId2"/>
              </a:rPr>
              <a:t>webpack</a:t>
            </a:r>
            <a:r>
              <a:rPr lang="en-US" altLang="zh-CN" sz="1800" dirty="0" smtClean="0">
                <a:latin typeface="微软雅黑" panose="020B0503020204020204" pitchFamily="34" charset="-122"/>
                <a:ea typeface="微软雅黑" panose="020B0503020204020204" pitchFamily="34" charset="-122"/>
                <a:hlinkClick r:id="rId2"/>
              </a:rPr>
              <a:t>-simple</a:t>
            </a:r>
            <a:r>
              <a:rPr lang="en-US" altLang="zh-CN" sz="1800" dirty="0" smtClean="0">
                <a:latin typeface="微软雅黑" panose="020B0503020204020204" pitchFamily="34" charset="-122"/>
                <a:ea typeface="微软雅黑" panose="020B0503020204020204" pitchFamily="34" charset="-122"/>
              </a:rPr>
              <a:t> - A simple </a:t>
            </a:r>
            <a:r>
              <a:rPr lang="en-US" altLang="zh-CN" sz="1800" dirty="0" err="1" smtClean="0">
                <a:latin typeface="微软雅黑" panose="020B0503020204020204" pitchFamily="34" charset="-122"/>
                <a:ea typeface="微软雅黑" panose="020B0503020204020204" pitchFamily="34" charset="-122"/>
              </a:rPr>
              <a:t>Webpack</a:t>
            </a:r>
            <a:r>
              <a:rPr lang="en-US" altLang="zh-CN" sz="1800" dirty="0" smtClean="0">
                <a:latin typeface="微软雅黑" panose="020B0503020204020204" pitchFamily="34" charset="-122"/>
                <a:ea typeface="微软雅黑" panose="020B0503020204020204" pitchFamily="34" charset="-122"/>
              </a:rPr>
              <a:t> + </a:t>
            </a:r>
            <a:r>
              <a:rPr lang="en-US" altLang="zh-CN" sz="1800" dirty="0" err="1" smtClean="0">
                <a:latin typeface="微软雅黑" panose="020B0503020204020204" pitchFamily="34" charset="-122"/>
                <a:ea typeface="微软雅黑" panose="020B0503020204020204" pitchFamily="34" charset="-122"/>
              </a:rPr>
              <a:t>vue</a:t>
            </a:r>
            <a:r>
              <a:rPr lang="en-US" altLang="zh-CN" sz="1800" dirty="0" smtClean="0">
                <a:latin typeface="微软雅黑" panose="020B0503020204020204" pitchFamily="34" charset="-122"/>
                <a:ea typeface="微软雅黑" panose="020B0503020204020204" pitchFamily="34" charset="-122"/>
              </a:rPr>
              <a:t>-loader setup for quick prototyping.</a:t>
            </a:r>
            <a:endParaRPr lang="en-US" altLang="zh-CN" sz="1800" dirty="0" smtClean="0">
              <a:latin typeface="微软雅黑" panose="020B0503020204020204" pitchFamily="34" charset="-122"/>
              <a:ea typeface="微软雅黑" panose="020B0503020204020204" pitchFamily="34" charset="-122"/>
            </a:endParaRPr>
          </a:p>
          <a:p>
            <a:pPr lvl="1"/>
            <a:r>
              <a:rPr lang="en-US" altLang="zh-CN" sz="1800" dirty="0" err="1" smtClean="0">
                <a:latin typeface="微软雅黑" panose="020B0503020204020204" pitchFamily="34" charset="-122"/>
                <a:ea typeface="微软雅黑" panose="020B0503020204020204" pitchFamily="34" charset="-122"/>
                <a:hlinkClick r:id="rId3"/>
              </a:rPr>
              <a:t>browserify</a:t>
            </a:r>
            <a:r>
              <a:rPr lang="en-US" altLang="zh-CN" sz="1800" dirty="0" smtClean="0">
                <a:latin typeface="微软雅黑" panose="020B0503020204020204" pitchFamily="34" charset="-122"/>
                <a:ea typeface="微软雅黑" panose="020B0503020204020204" pitchFamily="34" charset="-122"/>
              </a:rPr>
              <a:t> - A full-featured </a:t>
            </a:r>
            <a:r>
              <a:rPr lang="en-US" altLang="zh-CN" sz="1800" dirty="0" err="1" smtClean="0">
                <a:latin typeface="微软雅黑" panose="020B0503020204020204" pitchFamily="34" charset="-122"/>
                <a:ea typeface="微软雅黑" panose="020B0503020204020204" pitchFamily="34" charset="-122"/>
              </a:rPr>
              <a:t>Browserify</a:t>
            </a:r>
            <a:r>
              <a:rPr lang="en-US" altLang="zh-CN" sz="1800" dirty="0" smtClean="0">
                <a:latin typeface="微软雅黑" panose="020B0503020204020204" pitchFamily="34" charset="-122"/>
                <a:ea typeface="微软雅黑" panose="020B0503020204020204" pitchFamily="34" charset="-122"/>
              </a:rPr>
              <a:t> + </a:t>
            </a:r>
            <a:r>
              <a:rPr lang="en-US" altLang="zh-CN" sz="1800" dirty="0" err="1" smtClean="0">
                <a:latin typeface="微软雅黑" panose="020B0503020204020204" pitchFamily="34" charset="-122"/>
                <a:ea typeface="微软雅黑" panose="020B0503020204020204" pitchFamily="34" charset="-122"/>
              </a:rPr>
              <a:t>vueify</a:t>
            </a:r>
            <a:r>
              <a:rPr lang="en-US" altLang="zh-CN" sz="1800" dirty="0" smtClean="0">
                <a:latin typeface="微软雅黑" panose="020B0503020204020204" pitchFamily="34" charset="-122"/>
                <a:ea typeface="微软雅黑" panose="020B0503020204020204" pitchFamily="34" charset="-122"/>
              </a:rPr>
              <a:t> setup with hot-reload, </a:t>
            </a:r>
            <a:r>
              <a:rPr lang="en-US" altLang="zh-CN" sz="1800" dirty="0" err="1" smtClean="0">
                <a:latin typeface="微软雅黑" panose="020B0503020204020204" pitchFamily="34" charset="-122"/>
                <a:ea typeface="微软雅黑" panose="020B0503020204020204" pitchFamily="34" charset="-122"/>
              </a:rPr>
              <a:t>linting</a:t>
            </a:r>
            <a:r>
              <a:rPr lang="en-US" altLang="zh-CN" sz="1800" dirty="0" smtClean="0">
                <a:latin typeface="微软雅黑" panose="020B0503020204020204" pitchFamily="34" charset="-122"/>
                <a:ea typeface="微软雅黑" panose="020B0503020204020204" pitchFamily="34" charset="-122"/>
              </a:rPr>
              <a:t> &amp; unit testing.</a:t>
            </a:r>
            <a:endParaRPr lang="en-US" altLang="zh-CN" sz="1800" dirty="0" smtClean="0">
              <a:latin typeface="微软雅黑" panose="020B0503020204020204" pitchFamily="34" charset="-122"/>
              <a:ea typeface="微软雅黑" panose="020B0503020204020204" pitchFamily="34" charset="-122"/>
            </a:endParaRPr>
          </a:p>
          <a:p>
            <a:pPr lvl="1"/>
            <a:r>
              <a:rPr lang="en-US" altLang="zh-CN" sz="1800" dirty="0" err="1" smtClean="0">
                <a:latin typeface="微软雅黑" panose="020B0503020204020204" pitchFamily="34" charset="-122"/>
                <a:ea typeface="微软雅黑" panose="020B0503020204020204" pitchFamily="34" charset="-122"/>
                <a:hlinkClick r:id="rId4"/>
              </a:rPr>
              <a:t>browserify</a:t>
            </a:r>
            <a:r>
              <a:rPr lang="en-US" altLang="zh-CN" sz="1800" dirty="0" smtClean="0">
                <a:latin typeface="微软雅黑" panose="020B0503020204020204" pitchFamily="34" charset="-122"/>
                <a:ea typeface="微软雅黑" panose="020B0503020204020204" pitchFamily="34" charset="-122"/>
                <a:hlinkClick r:id="rId4"/>
              </a:rPr>
              <a:t>-simple</a:t>
            </a:r>
            <a:r>
              <a:rPr lang="en-US" altLang="zh-CN" sz="1800" dirty="0" smtClean="0">
                <a:latin typeface="微软雅黑" panose="020B0503020204020204" pitchFamily="34" charset="-122"/>
                <a:ea typeface="微软雅黑" panose="020B0503020204020204" pitchFamily="34" charset="-122"/>
              </a:rPr>
              <a:t> - A simple </a:t>
            </a:r>
            <a:r>
              <a:rPr lang="en-US" altLang="zh-CN" sz="1800" dirty="0" err="1" smtClean="0">
                <a:latin typeface="微软雅黑" panose="020B0503020204020204" pitchFamily="34" charset="-122"/>
                <a:ea typeface="微软雅黑" panose="020B0503020204020204" pitchFamily="34" charset="-122"/>
              </a:rPr>
              <a:t>Browserify</a:t>
            </a:r>
            <a:r>
              <a:rPr lang="en-US" altLang="zh-CN" sz="1800" dirty="0" smtClean="0">
                <a:latin typeface="微软雅黑" panose="020B0503020204020204" pitchFamily="34" charset="-122"/>
                <a:ea typeface="微软雅黑" panose="020B0503020204020204" pitchFamily="34" charset="-122"/>
              </a:rPr>
              <a:t> + </a:t>
            </a:r>
            <a:r>
              <a:rPr lang="en-US" altLang="zh-CN" sz="1800" dirty="0" err="1" smtClean="0">
                <a:latin typeface="微软雅黑" panose="020B0503020204020204" pitchFamily="34" charset="-122"/>
                <a:ea typeface="微软雅黑" panose="020B0503020204020204" pitchFamily="34" charset="-122"/>
              </a:rPr>
              <a:t>vueify</a:t>
            </a:r>
            <a:r>
              <a:rPr lang="en-US" altLang="zh-CN" sz="1800" dirty="0" smtClean="0">
                <a:latin typeface="微软雅黑" panose="020B0503020204020204" pitchFamily="34" charset="-122"/>
                <a:ea typeface="微软雅黑" panose="020B0503020204020204" pitchFamily="34" charset="-122"/>
              </a:rPr>
              <a:t> setup for quick prototyping.</a:t>
            </a:r>
            <a:endParaRPr lang="en-US" altLang="zh-CN" sz="1800" dirty="0" smtClean="0">
              <a:latin typeface="微软雅黑" panose="020B0503020204020204" pitchFamily="34" charset="-122"/>
              <a:ea typeface="微软雅黑" panose="020B0503020204020204" pitchFamily="34" charset="-122"/>
            </a:endParaRPr>
          </a:p>
          <a:p>
            <a:pPr lvl="1"/>
            <a:r>
              <a:rPr lang="en-US" altLang="zh-CN" sz="1800" dirty="0" err="1" smtClean="0">
                <a:latin typeface="微软雅黑" panose="020B0503020204020204" pitchFamily="34" charset="-122"/>
                <a:ea typeface="微软雅黑" panose="020B0503020204020204" pitchFamily="34" charset="-122"/>
                <a:hlinkClick r:id="rId5"/>
              </a:rPr>
              <a:t>pwa</a:t>
            </a:r>
            <a:r>
              <a:rPr lang="en-US" altLang="zh-CN" sz="1800" dirty="0" smtClean="0">
                <a:latin typeface="微软雅黑" panose="020B0503020204020204" pitchFamily="34" charset="-122"/>
                <a:ea typeface="微软雅黑" panose="020B0503020204020204" pitchFamily="34" charset="-122"/>
              </a:rPr>
              <a:t> - PWA template for </a:t>
            </a:r>
            <a:r>
              <a:rPr lang="en-US" altLang="zh-CN" sz="1800" dirty="0" err="1" smtClean="0">
                <a:latin typeface="微软雅黑" panose="020B0503020204020204" pitchFamily="34" charset="-122"/>
                <a:ea typeface="微软雅黑" panose="020B0503020204020204" pitchFamily="34" charset="-122"/>
              </a:rPr>
              <a:t>vue-cli</a:t>
            </a:r>
            <a:r>
              <a:rPr lang="en-US" altLang="zh-CN" sz="1800" dirty="0" smtClean="0">
                <a:latin typeface="微软雅黑" panose="020B0503020204020204" pitchFamily="34" charset="-122"/>
                <a:ea typeface="微软雅黑" panose="020B0503020204020204" pitchFamily="34" charset="-122"/>
              </a:rPr>
              <a:t> based on the </a:t>
            </a:r>
            <a:r>
              <a:rPr lang="en-US" altLang="zh-CN" sz="1800" dirty="0" err="1" smtClean="0">
                <a:latin typeface="微软雅黑" panose="020B0503020204020204" pitchFamily="34" charset="-122"/>
                <a:ea typeface="微软雅黑" panose="020B0503020204020204" pitchFamily="34" charset="-122"/>
              </a:rPr>
              <a:t>webpack</a:t>
            </a:r>
            <a:r>
              <a:rPr lang="en-US" altLang="zh-CN" sz="1800" dirty="0" smtClean="0">
                <a:latin typeface="微软雅黑" panose="020B0503020204020204" pitchFamily="34" charset="-122"/>
                <a:ea typeface="微软雅黑" panose="020B0503020204020204" pitchFamily="34" charset="-122"/>
              </a:rPr>
              <a:t> template</a:t>
            </a:r>
            <a:endParaRPr lang="en-US" altLang="zh-CN" sz="1800" dirty="0" smtClean="0">
              <a:latin typeface="微软雅黑" panose="020B0503020204020204" pitchFamily="34" charset="-122"/>
              <a:ea typeface="微软雅黑" panose="020B0503020204020204" pitchFamily="34" charset="-122"/>
            </a:endParaRPr>
          </a:p>
          <a:p>
            <a:pPr lvl="1"/>
            <a:r>
              <a:rPr lang="en-US" altLang="zh-CN" sz="1800" dirty="0" smtClean="0">
                <a:latin typeface="微软雅黑" panose="020B0503020204020204" pitchFamily="34" charset="-122"/>
                <a:ea typeface="微软雅黑" panose="020B0503020204020204" pitchFamily="34" charset="-122"/>
                <a:hlinkClick r:id="rId6"/>
              </a:rPr>
              <a:t>simple</a:t>
            </a:r>
            <a:r>
              <a:rPr lang="en-US" altLang="zh-CN" sz="1800" dirty="0" smtClean="0">
                <a:latin typeface="微软雅黑" panose="020B0503020204020204" pitchFamily="34" charset="-122"/>
                <a:ea typeface="微软雅黑" panose="020B0503020204020204" pitchFamily="34" charset="-122"/>
              </a:rPr>
              <a:t> - The simplest possible </a:t>
            </a:r>
            <a:r>
              <a:rPr lang="en-US" altLang="zh-CN" sz="1800" dirty="0" err="1" smtClean="0">
                <a:latin typeface="微软雅黑" panose="020B0503020204020204" pitchFamily="34" charset="-122"/>
                <a:ea typeface="微软雅黑" panose="020B0503020204020204" pitchFamily="34" charset="-122"/>
              </a:rPr>
              <a:t>Vue</a:t>
            </a:r>
            <a:r>
              <a:rPr lang="en-US" altLang="zh-CN" sz="1800" dirty="0" smtClean="0">
                <a:latin typeface="微软雅黑" panose="020B0503020204020204" pitchFamily="34" charset="-122"/>
                <a:ea typeface="微软雅黑" panose="020B0503020204020204" pitchFamily="34" charset="-122"/>
              </a:rPr>
              <a:t> setup in a single HTML file</a:t>
            </a:r>
            <a:endParaRPr lang="en-US" altLang="zh-CN" sz="1800" dirty="0" smtClean="0">
              <a:latin typeface="微软雅黑" panose="020B0503020204020204" pitchFamily="34" charset="-122"/>
              <a:ea typeface="微软雅黑" panose="020B0503020204020204" pitchFamily="34" charset="-122"/>
            </a:endParaRPr>
          </a:p>
          <a:p>
            <a:r>
              <a:rPr lang="en-US" altLang="zh-CN" sz="1800" b="1" dirty="0" smtClean="0">
                <a:latin typeface="微软雅黑" panose="020B0503020204020204" pitchFamily="34" charset="-122"/>
                <a:ea typeface="微软雅黑" panose="020B0503020204020204" pitchFamily="34" charset="-122"/>
              </a:rPr>
              <a:t>3.0</a:t>
            </a:r>
            <a:r>
              <a:rPr lang="zh-CN" altLang="en-US" sz="1800" b="1" dirty="0" smtClean="0">
                <a:latin typeface="微软雅黑" panose="020B0503020204020204" pitchFamily="34" charset="-122"/>
                <a:ea typeface="微软雅黑" panose="020B0503020204020204" pitchFamily="34" charset="-122"/>
              </a:rPr>
              <a:t>构建</a:t>
            </a:r>
            <a:endParaRPr lang="en-US" altLang="zh-CN" sz="1800" b="1" dirty="0" smtClean="0">
              <a:latin typeface="微软雅黑" panose="020B0503020204020204" pitchFamily="34" charset="-122"/>
              <a:ea typeface="微软雅黑" panose="020B0503020204020204" pitchFamily="34" charset="-122"/>
            </a:endParaRPr>
          </a:p>
          <a:p>
            <a:pPr lvl="1"/>
            <a:r>
              <a:rPr lang="en-US" altLang="zh-CN" sz="1800" dirty="0" smtClean="0">
                <a:latin typeface="微软雅黑" panose="020B0503020204020204" pitchFamily="34" charset="-122"/>
                <a:ea typeface="微软雅黑" panose="020B0503020204020204" pitchFamily="34" charset="-122"/>
              </a:rPr>
              <a:t>create [options] &lt;app-name&gt;</a:t>
            </a:r>
            <a:endParaRPr lang="en-US" altLang="zh-CN" sz="2800" dirty="0" smtClean="0">
              <a:latin typeface="微软雅黑" panose="020B0503020204020204" pitchFamily="34" charset="-122"/>
              <a:ea typeface="微软雅黑" panose="020B0503020204020204" pitchFamily="34" charset="-122"/>
            </a:endParaRPr>
          </a:p>
          <a:p>
            <a:pPr lvl="1"/>
            <a:endParaRPr lang="en-US" altLang="zh-CN" sz="2400"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326004"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vue-cli</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412776"/>
            <a:ext cx="8229600" cy="4857403"/>
          </a:xfrm>
        </p:spPr>
        <p:txBody>
          <a:bodyPr>
            <a:normAutofit/>
          </a:bodyPr>
          <a:lstStyle/>
          <a:p>
            <a:r>
              <a:rPr lang="en-US" altLang="zh-CN" sz="2000" dirty="0" err="1" smtClean="0">
                <a:latin typeface="微软雅黑" panose="020B0503020204020204" pitchFamily="34" charset="-122"/>
                <a:ea typeface="微软雅黑" panose="020B0503020204020204" pitchFamily="34" charset="-122"/>
              </a:rPr>
              <a:t>vue-axios</a:t>
            </a:r>
            <a:r>
              <a:rPr lang="zh-CN" altLang="en-US" sz="2000" dirty="0" smtClean="0">
                <a:latin typeface="微软雅黑" panose="020B0503020204020204" pitchFamily="34" charset="-122"/>
                <a:ea typeface="微软雅黑" panose="020B0503020204020204" pitchFamily="34" charset="-122"/>
              </a:rPr>
              <a:t>是基于</a:t>
            </a:r>
            <a:r>
              <a:rPr lang="en-US" altLang="zh-CN" sz="2000" dirty="0" err="1" smtClean="0">
                <a:latin typeface="微软雅黑" panose="020B0503020204020204" pitchFamily="34" charset="-122"/>
                <a:ea typeface="微软雅黑" panose="020B0503020204020204" pitchFamily="34" charset="-122"/>
              </a:rPr>
              <a:t>vuejs</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的轻度封装</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安装</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npm</a:t>
            </a:r>
            <a:r>
              <a:rPr lang="en-US" altLang="zh-CN" sz="2000" dirty="0" smtClean="0">
                <a:latin typeface="微软雅黑" panose="020B0503020204020204" pitchFamily="34" charset="-122"/>
                <a:ea typeface="微软雅黑" panose="020B0503020204020204" pitchFamily="34" charset="-122"/>
              </a:rPr>
              <a:t> install --save </a:t>
            </a:r>
            <a:r>
              <a:rPr lang="en-US" altLang="zh-CN" sz="2000" dirty="0" err="1" smtClean="0">
                <a:latin typeface="微软雅黑" panose="020B0503020204020204" pitchFamily="34" charset="-122"/>
                <a:ea typeface="微软雅黑" panose="020B0503020204020204" pitchFamily="34" charset="-122"/>
              </a:rPr>
              <a:t>axios</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vue-axios</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import </a:t>
            </a:r>
            <a:r>
              <a:rPr lang="en-US" altLang="zh-CN" sz="2000" dirty="0" err="1" smtClean="0">
                <a:latin typeface="微软雅黑" panose="020B0503020204020204" pitchFamily="34" charset="-122"/>
                <a:ea typeface="微软雅黑" panose="020B0503020204020204" pitchFamily="34" charset="-122"/>
              </a:rPr>
              <a:t>Vue</a:t>
            </a:r>
            <a:r>
              <a:rPr lang="en-US" altLang="zh-CN" sz="2000" dirty="0" smtClean="0">
                <a:latin typeface="微软雅黑" panose="020B0503020204020204" pitchFamily="34" charset="-122"/>
                <a:ea typeface="微软雅黑" panose="020B0503020204020204" pitchFamily="34" charset="-122"/>
              </a:rPr>
              <a:t> from '</a:t>
            </a:r>
            <a:r>
              <a:rPr lang="en-US" altLang="zh-CN" sz="2000" dirty="0" err="1" smtClean="0">
                <a:latin typeface="微软雅黑" panose="020B0503020204020204" pitchFamily="34" charset="-122"/>
                <a:ea typeface="微软雅黑" panose="020B0503020204020204" pitchFamily="34" charset="-122"/>
              </a:rPr>
              <a:t>vue</a:t>
            </a:r>
            <a:r>
              <a:rPr lang="en-US" altLang="zh-CN" sz="2000" dirty="0" smtClean="0">
                <a:latin typeface="微软雅黑" panose="020B0503020204020204" pitchFamily="34" charset="-122"/>
                <a:ea typeface="微软雅黑" panose="020B0503020204020204" pitchFamily="34" charset="-122"/>
              </a:rPr>
              <a:t>'</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import </a:t>
            </a:r>
            <a:r>
              <a:rPr lang="en-US" altLang="zh-CN" sz="2000" dirty="0" err="1" smtClean="0">
                <a:latin typeface="微软雅黑" panose="020B0503020204020204" pitchFamily="34" charset="-122"/>
                <a:ea typeface="微软雅黑" panose="020B0503020204020204" pitchFamily="34" charset="-122"/>
              </a:rPr>
              <a:t>axios</a:t>
            </a:r>
            <a:r>
              <a:rPr lang="en-US" altLang="zh-CN" sz="2000" dirty="0" smtClean="0">
                <a:latin typeface="微软雅黑" panose="020B0503020204020204" pitchFamily="34" charset="-122"/>
                <a:ea typeface="微软雅黑" panose="020B0503020204020204" pitchFamily="34" charset="-122"/>
              </a:rPr>
              <a:t> from '</a:t>
            </a:r>
            <a:r>
              <a:rPr lang="en-US" altLang="zh-CN" sz="2000" dirty="0" err="1" smtClean="0">
                <a:latin typeface="微软雅黑" panose="020B0503020204020204" pitchFamily="34" charset="-122"/>
                <a:ea typeface="微软雅黑" panose="020B0503020204020204" pitchFamily="34" charset="-122"/>
              </a:rPr>
              <a:t>axios</a:t>
            </a:r>
            <a:r>
              <a:rPr lang="en-US" altLang="zh-CN" sz="2000" dirty="0" smtClean="0">
                <a:latin typeface="微软雅黑" panose="020B0503020204020204" pitchFamily="34" charset="-122"/>
                <a:ea typeface="微软雅黑" panose="020B0503020204020204" pitchFamily="34" charset="-122"/>
              </a:rPr>
              <a:t>'</a:t>
            </a:r>
            <a:br>
              <a:rPr lang="en-US" altLang="zh-CN" sz="2000" dirty="0" smtClean="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import </a:t>
            </a:r>
            <a:r>
              <a:rPr lang="en-US" altLang="zh-CN" sz="2000" dirty="0" err="1" smtClean="0">
                <a:latin typeface="微软雅黑" panose="020B0503020204020204" pitchFamily="34" charset="-122"/>
                <a:ea typeface="微软雅黑" panose="020B0503020204020204" pitchFamily="34" charset="-122"/>
              </a:rPr>
              <a:t>VueAxios</a:t>
            </a:r>
            <a:r>
              <a:rPr lang="en-US" altLang="zh-CN" sz="2000" dirty="0" smtClean="0">
                <a:latin typeface="微软雅黑" panose="020B0503020204020204" pitchFamily="34" charset="-122"/>
                <a:ea typeface="微软雅黑" panose="020B0503020204020204" pitchFamily="34" charset="-122"/>
              </a:rPr>
              <a:t> from '</a:t>
            </a:r>
            <a:r>
              <a:rPr lang="en-US" altLang="zh-CN" sz="2000" dirty="0" err="1" smtClean="0">
                <a:latin typeface="微软雅黑" panose="020B0503020204020204" pitchFamily="34" charset="-122"/>
                <a:ea typeface="微软雅黑" panose="020B0503020204020204" pitchFamily="34" charset="-122"/>
              </a:rPr>
              <a:t>vue-axios</a:t>
            </a:r>
            <a:r>
              <a:rPr lang="en-US" altLang="zh-CN" sz="2000" dirty="0" smtClean="0">
                <a:latin typeface="微软雅黑" panose="020B0503020204020204" pitchFamily="34" charset="-122"/>
                <a:ea typeface="微软雅黑" panose="020B0503020204020204" pitchFamily="34" charset="-122"/>
              </a:rPr>
              <a:t>'</a:t>
            </a:r>
            <a:br>
              <a:rPr lang="en-US" altLang="zh-CN" sz="2000" dirty="0" smtClean="0">
                <a:latin typeface="微软雅黑" panose="020B0503020204020204" pitchFamily="34" charset="-122"/>
                <a:ea typeface="微软雅黑" panose="020B0503020204020204" pitchFamily="34" charset="-122"/>
              </a:rPr>
            </a:br>
            <a:r>
              <a:rPr lang="en-US" altLang="zh-CN" sz="2000" dirty="0" err="1" smtClean="0">
                <a:latin typeface="微软雅黑" panose="020B0503020204020204" pitchFamily="34" charset="-122"/>
                <a:ea typeface="微软雅黑" panose="020B0503020204020204" pitchFamily="34" charset="-122"/>
              </a:rPr>
              <a:t>Vue.use</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VueAxios</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axios</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使用</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err="1" smtClean="0">
                <a:latin typeface="微软雅黑" panose="020B0503020204020204" pitchFamily="34" charset="-122"/>
                <a:ea typeface="微软雅黑" panose="020B0503020204020204" pitchFamily="34" charset="-122"/>
              </a:rPr>
              <a:t>Vue.axios.get</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api</a:t>
            </a:r>
            <a:r>
              <a:rPr lang="en-US" altLang="zh-CN" sz="2000" dirty="0" smtClean="0">
                <a:latin typeface="微软雅黑" panose="020B0503020204020204" pitchFamily="34" charset="-122"/>
                <a:ea typeface="微软雅黑" panose="020B0503020204020204" pitchFamily="34" charset="-122"/>
              </a:rPr>
              <a:t>).then((response) =&gt; {})  </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全局方法</a:t>
            </a:r>
            <a:br>
              <a:rPr lang="en-US" altLang="zh-CN" sz="2000" dirty="0" smtClean="0">
                <a:latin typeface="微软雅黑" panose="020B0503020204020204" pitchFamily="34" charset="-122"/>
                <a:ea typeface="微软雅黑" panose="020B0503020204020204" pitchFamily="34" charset="-122"/>
              </a:rPr>
            </a:br>
            <a:r>
              <a:rPr lang="en-US" altLang="zh-CN" sz="2000" dirty="0" err="1" smtClean="0">
                <a:latin typeface="微软雅黑" panose="020B0503020204020204" pitchFamily="34" charset="-122"/>
                <a:ea typeface="微软雅黑" panose="020B0503020204020204" pitchFamily="34" charset="-122"/>
              </a:rPr>
              <a:t>this.axios.get</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api</a:t>
            </a:r>
            <a:r>
              <a:rPr lang="en-US" altLang="zh-CN" sz="2000" dirty="0" smtClean="0">
                <a:latin typeface="微软雅黑" panose="020B0503020204020204" pitchFamily="34" charset="-122"/>
                <a:ea typeface="微软雅黑" panose="020B0503020204020204" pitchFamily="34" charset="-122"/>
              </a:rPr>
              <a:t>).then((response) =&gt; {})    //</a:t>
            </a:r>
            <a:r>
              <a:rPr lang="zh-CN" altLang="en-US" sz="2000" dirty="0" smtClean="0">
                <a:latin typeface="微软雅黑" panose="020B0503020204020204" pitchFamily="34" charset="-122"/>
                <a:ea typeface="微软雅黑" panose="020B0503020204020204" pitchFamily="34" charset="-122"/>
              </a:rPr>
              <a:t>实例方法</a:t>
            </a:r>
            <a:br>
              <a:rPr lang="en-US" altLang="zh-CN" sz="2000" dirty="0" smtClean="0">
                <a:latin typeface="微软雅黑" panose="020B0503020204020204" pitchFamily="34" charset="-122"/>
                <a:ea typeface="微软雅黑" panose="020B0503020204020204" pitchFamily="34" charset="-122"/>
              </a:rPr>
            </a:br>
            <a:r>
              <a:rPr lang="en-US" altLang="zh-CN" sz="2000" dirty="0" err="1" smtClean="0">
                <a:latin typeface="微软雅黑" panose="020B0503020204020204" pitchFamily="34" charset="-122"/>
                <a:ea typeface="微软雅黑" panose="020B0503020204020204" pitchFamily="34" charset="-122"/>
              </a:rPr>
              <a:t>this.$http.get</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api</a:t>
            </a:r>
            <a:r>
              <a:rPr lang="en-US" altLang="zh-CN" sz="2000" dirty="0" smtClean="0">
                <a:latin typeface="微软雅黑" panose="020B0503020204020204" pitchFamily="34" charset="-122"/>
                <a:ea typeface="微软雅黑" panose="020B0503020204020204" pitchFamily="34" charset="-122"/>
              </a:rPr>
              <a:t>).then((response) =&gt; {})  // </a:t>
            </a:r>
            <a:r>
              <a:rPr lang="zh-CN" altLang="en-US" sz="2000" dirty="0" smtClean="0">
                <a:latin typeface="微软雅黑" panose="020B0503020204020204" pitchFamily="34" charset="-122"/>
                <a:ea typeface="微软雅黑" panose="020B0503020204020204" pitchFamily="34" charset="-122"/>
              </a:rPr>
              <a:t>实例别名</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3222357"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axios</a:t>
            </a:r>
            <a:r>
              <a:rPr lang="en-US" altLang="zh-CN" sz="2800" dirty="0" smtClean="0">
                <a:latin typeface="微软雅黑" panose="020B0503020204020204" pitchFamily="34" charset="-122"/>
                <a:ea typeface="微软雅黑" panose="020B0503020204020204" pitchFamily="34" charset="-122"/>
              </a:rPr>
              <a:t> &amp; </a:t>
            </a:r>
            <a:r>
              <a:rPr lang="en-US" altLang="zh-CN" sz="2800" dirty="0" err="1" smtClean="0">
                <a:latin typeface="微软雅黑" panose="020B0503020204020204" pitchFamily="34" charset="-122"/>
                <a:ea typeface="微软雅黑" panose="020B0503020204020204" pitchFamily="34" charset="-122"/>
              </a:rPr>
              <a:t>vue-axios</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929411"/>
          </a:xfrm>
        </p:spPr>
        <p:txBody>
          <a:bodyPr>
            <a:normAutofit/>
          </a:bodyPr>
          <a:lstStyle/>
          <a:p>
            <a:r>
              <a:rPr lang="en-US" altLang="zh-CN" sz="1800" dirty="0" err="1" smtClean="0">
                <a:latin typeface="微软雅黑" panose="020B0503020204020204" pitchFamily="34" charset="-122"/>
                <a:ea typeface="微软雅黑" panose="020B0503020204020204" pitchFamily="34" charset="-122"/>
              </a:rPr>
              <a:t>Vuex</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是一个专为 </a:t>
            </a:r>
            <a:r>
              <a:rPr lang="en-US" altLang="zh-CN" sz="1800" dirty="0" err="1" smtClean="0">
                <a:latin typeface="微软雅黑" panose="020B0503020204020204" pitchFamily="34" charset="-122"/>
                <a:ea typeface="微软雅黑" panose="020B0503020204020204" pitchFamily="34" charset="-122"/>
              </a:rPr>
              <a:t>Vue.js</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应用程序开发的状态管理模式。它采用集中式存储管理应用的所有组件的状态，并以相应的规则保证状态以一种可预测的方式发生变化</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什么是“状态管理模式”？</a:t>
            </a:r>
            <a:endParaRPr lang="zh-CN" altLang="en-US"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什么情况下我应该使用 </a:t>
            </a:r>
            <a:r>
              <a:rPr lang="en-US" altLang="zh-CN" sz="1800" dirty="0" err="1" smtClean="0">
                <a:latin typeface="微软雅黑" panose="020B0503020204020204" pitchFamily="34" charset="-122"/>
                <a:ea typeface="微软雅黑" panose="020B0503020204020204" pitchFamily="34" charset="-122"/>
              </a:rPr>
              <a:t>Vuex</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endParaRPr lang="zh-CN" altLang="en-US" sz="1800" dirty="0" smtClean="0">
              <a:latin typeface="微软雅黑" panose="020B0503020204020204" pitchFamily="34" charset="-122"/>
              <a:ea typeface="微软雅黑" panose="020B0503020204020204" pitchFamily="34" charset="-122"/>
            </a:endParaRPr>
          </a:p>
          <a:p>
            <a:r>
              <a:rPr lang="en-US" altLang="zh-CN" sz="1800" dirty="0" err="1" smtClean="0">
                <a:latin typeface="微软雅黑" panose="020B0503020204020204" pitchFamily="34" charset="-122"/>
                <a:ea typeface="微软雅黑" panose="020B0503020204020204" pitchFamily="34" charset="-122"/>
              </a:rPr>
              <a:t>Vuex</a:t>
            </a:r>
            <a:r>
              <a:rPr lang="en-US" altLang="zh-CN" sz="1800" dirty="0" smtClean="0">
                <a:latin typeface="微软雅黑" panose="020B0503020204020204" pitchFamily="34" charset="-122"/>
                <a:ea typeface="微软雅黑" panose="020B0503020204020204" pitchFamily="34" charset="-122"/>
              </a:rPr>
              <a:t> VS </a:t>
            </a:r>
            <a:r>
              <a:rPr lang="zh-CN" altLang="en-US" sz="1800" dirty="0" smtClean="0">
                <a:latin typeface="微软雅黑" panose="020B0503020204020204" pitchFamily="34" charset="-122"/>
                <a:ea typeface="微软雅黑" panose="020B0503020204020204" pitchFamily="34" charset="-122"/>
              </a:rPr>
              <a:t>单纯的全局对象</a:t>
            </a:r>
            <a:endParaRPr lang="en-US" altLang="zh-CN" sz="1800" dirty="0" smtClean="0">
              <a:latin typeface="微软雅黑" panose="020B0503020204020204" pitchFamily="34" charset="-122"/>
              <a:ea typeface="微软雅黑" panose="020B0503020204020204" pitchFamily="34" charset="-122"/>
            </a:endParaRPr>
          </a:p>
          <a:p>
            <a:pPr lvl="1"/>
            <a:r>
              <a:rPr lang="en-US" altLang="zh-CN" sz="1400" dirty="0" err="1" smtClean="0">
                <a:latin typeface="微软雅黑" panose="020B0503020204020204" pitchFamily="34" charset="-122"/>
                <a:ea typeface="微软雅黑" panose="020B0503020204020204" pitchFamily="34" charset="-122"/>
              </a:rPr>
              <a:t>Vuex</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的状态存储是响应式的</a:t>
            </a:r>
            <a:endParaRPr lang="en-US" altLang="zh-CN" sz="1400" dirty="0" smtClean="0">
              <a:latin typeface="微软雅黑" panose="020B0503020204020204" pitchFamily="34" charset="-122"/>
              <a:ea typeface="微软雅黑" panose="020B0503020204020204" pitchFamily="34" charset="-122"/>
            </a:endParaRPr>
          </a:p>
          <a:p>
            <a:pPr lvl="1"/>
            <a:r>
              <a:rPr lang="zh-CN" altLang="en-US" sz="1400" dirty="0" smtClean="0">
                <a:latin typeface="微软雅黑" panose="020B0503020204020204" pitchFamily="34" charset="-122"/>
                <a:ea typeface="微软雅黑" panose="020B0503020204020204" pitchFamily="34" charset="-122"/>
              </a:rPr>
              <a:t>为什么通过提交</a:t>
            </a:r>
            <a:r>
              <a:rPr lang="en-US" altLang="zh-CN" sz="1400" dirty="0" smtClean="0">
                <a:latin typeface="微软雅黑" panose="020B0503020204020204" pitchFamily="34" charset="-122"/>
                <a:ea typeface="微软雅黑" panose="020B0503020204020204" pitchFamily="34" charset="-122"/>
              </a:rPr>
              <a:t>mutation</a:t>
            </a:r>
            <a:r>
              <a:rPr lang="zh-CN" altLang="en-US" sz="1400" dirty="0" smtClean="0">
                <a:latin typeface="微软雅黑" panose="020B0503020204020204" pitchFamily="34" charset="-122"/>
                <a:ea typeface="微软雅黑" panose="020B0503020204020204" pitchFamily="34" charset="-122"/>
              </a:rPr>
              <a:t>方式改变</a:t>
            </a:r>
            <a:r>
              <a:rPr lang="en-US" altLang="zh-CN" sz="1400" dirty="0" smtClean="0">
                <a:latin typeface="微软雅黑" panose="020B0503020204020204" pitchFamily="34" charset="-122"/>
                <a:ea typeface="微软雅黑" panose="020B0503020204020204" pitchFamily="34" charset="-122"/>
              </a:rPr>
              <a:t>state</a:t>
            </a:r>
            <a:r>
              <a:rPr lang="zh-CN" altLang="en-US" sz="1400" dirty="0" smtClean="0">
                <a:latin typeface="微软雅黑" panose="020B0503020204020204" pitchFamily="34" charset="-122"/>
                <a:ea typeface="微软雅黑" panose="020B0503020204020204" pitchFamily="34" charset="-122"/>
              </a:rPr>
              <a:t>，是想要更明确地追踪到状态的变化</a:t>
            </a:r>
            <a:endParaRPr lang="en-US" altLang="zh-CN" sz="1400" dirty="0" smtClean="0">
              <a:latin typeface="微软雅黑" panose="020B0503020204020204" pitchFamily="34" charset="-122"/>
              <a:ea typeface="微软雅黑" panose="020B0503020204020204" pitchFamily="34" charset="-122"/>
            </a:endParaRPr>
          </a:p>
          <a:p>
            <a:pPr lvl="1"/>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由于 </a:t>
            </a:r>
            <a:r>
              <a:rPr lang="en-US" altLang="zh-CN" sz="1800" dirty="0" smtClean="0">
                <a:latin typeface="微软雅黑" panose="020B0503020204020204" pitchFamily="34" charset="-122"/>
                <a:ea typeface="微软雅黑" panose="020B0503020204020204" pitchFamily="34" charset="-122"/>
              </a:rPr>
              <a:t>store </a:t>
            </a:r>
            <a:r>
              <a:rPr lang="zh-CN" altLang="en-US" sz="1800" dirty="0" smtClean="0">
                <a:latin typeface="微软雅黑" panose="020B0503020204020204" pitchFamily="34" charset="-122"/>
                <a:ea typeface="微软雅黑" panose="020B0503020204020204" pitchFamily="34" charset="-122"/>
              </a:rPr>
              <a:t>中的状态是响应式的，在组件中调用 </a:t>
            </a:r>
            <a:r>
              <a:rPr lang="en-US" altLang="zh-CN" sz="1800" dirty="0" smtClean="0">
                <a:latin typeface="微软雅黑" panose="020B0503020204020204" pitchFamily="34" charset="-122"/>
                <a:ea typeface="微软雅黑" panose="020B0503020204020204" pitchFamily="34" charset="-122"/>
              </a:rPr>
              <a:t>store </a:t>
            </a:r>
            <a:r>
              <a:rPr lang="zh-CN" altLang="en-US" sz="1800" dirty="0" smtClean="0">
                <a:latin typeface="微软雅黑" panose="020B0503020204020204" pitchFamily="34" charset="-122"/>
                <a:ea typeface="微软雅黑" panose="020B0503020204020204" pitchFamily="34" charset="-122"/>
              </a:rPr>
              <a:t>中的状态简单到仅需要在计算属性中返回即可。触发变化也仅仅是在组件的 </a:t>
            </a:r>
            <a:r>
              <a:rPr lang="en-US" altLang="zh-CN" sz="1800" dirty="0" smtClean="0">
                <a:latin typeface="微软雅黑" panose="020B0503020204020204" pitchFamily="34" charset="-122"/>
                <a:ea typeface="微软雅黑" panose="020B0503020204020204" pitchFamily="34" charset="-122"/>
              </a:rPr>
              <a:t>methods </a:t>
            </a:r>
            <a:r>
              <a:rPr lang="zh-CN" altLang="en-US" sz="1800" dirty="0" smtClean="0">
                <a:latin typeface="微软雅黑" panose="020B0503020204020204" pitchFamily="34" charset="-122"/>
                <a:ea typeface="微软雅黑" panose="020B0503020204020204" pitchFamily="34" charset="-122"/>
              </a:rPr>
              <a:t>中提交 </a:t>
            </a:r>
            <a:r>
              <a:rPr lang="en-US" altLang="zh-CN" sz="1800" dirty="0" smtClean="0">
                <a:latin typeface="微软雅黑" panose="020B0503020204020204" pitchFamily="34" charset="-122"/>
                <a:ea typeface="微软雅黑" panose="020B0503020204020204" pitchFamily="34" charset="-122"/>
              </a:rPr>
              <a:t>mutation</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981359"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vuex</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785395"/>
          </a:xfrm>
        </p:spPr>
        <p:txBody>
          <a:bodyPr>
            <a:normAutofit/>
          </a:bodyPr>
          <a:lstStyle/>
          <a:p>
            <a:r>
              <a:rPr lang="zh-CN" altLang="en-US" sz="1800" dirty="0" smtClean="0">
                <a:latin typeface="微软雅黑" panose="020B0503020204020204" pitchFamily="34" charset="-122"/>
                <a:ea typeface="微软雅黑" panose="020B0503020204020204" pitchFamily="34" charset="-122"/>
              </a:rPr>
              <a:t>创建</a:t>
            </a:r>
            <a:r>
              <a:rPr lang="en-US" altLang="zh-CN" sz="1800" dirty="0" smtClean="0">
                <a:latin typeface="微软雅黑" panose="020B0503020204020204" pitchFamily="34" charset="-122"/>
                <a:ea typeface="微软雅黑" panose="020B0503020204020204" pitchFamily="34" charset="-122"/>
              </a:rPr>
              <a:t>store </a:t>
            </a:r>
            <a:r>
              <a:rPr lang="zh-CN" altLang="en-US" sz="1800" dirty="0" smtClean="0">
                <a:latin typeface="微软雅黑" panose="020B0503020204020204" pitchFamily="34" charset="-122"/>
                <a:ea typeface="微软雅黑" panose="020B0503020204020204" pitchFamily="34" charset="-122"/>
              </a:rPr>
              <a:t>（核心仓库）</a:t>
            </a:r>
            <a:r>
              <a:rPr lang="en-US" altLang="zh-CN" sz="1800" dirty="0" smtClean="0">
                <a:latin typeface="微软雅黑" panose="020B0503020204020204" pitchFamily="34" charset="-122"/>
                <a:ea typeface="微软雅黑" panose="020B0503020204020204" pitchFamily="34" charset="-122"/>
              </a:rPr>
              <a:t>    new </a:t>
            </a:r>
            <a:r>
              <a:rPr lang="en-US" altLang="zh-CN" sz="1800" dirty="0" err="1" smtClean="0">
                <a:latin typeface="微软雅黑" panose="020B0503020204020204" pitchFamily="34" charset="-122"/>
                <a:ea typeface="微软雅黑" panose="020B0503020204020204" pitchFamily="34" charset="-122"/>
              </a:rPr>
              <a:t>Vuex.Store</a:t>
            </a:r>
            <a:r>
              <a:rPr lang="en-US" altLang="zh-CN"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State   =&gt; data</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Getter =&gt; computed</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Mutation</a:t>
            </a:r>
            <a:endParaRPr lang="en-US" altLang="zh-CN" sz="1400" dirty="0" smtClean="0">
              <a:latin typeface="微软雅黑" panose="020B0503020204020204" pitchFamily="34" charset="-122"/>
              <a:ea typeface="微软雅黑" panose="020B0503020204020204" pitchFamily="34" charset="-122"/>
            </a:endParaRPr>
          </a:p>
          <a:p>
            <a:pPr lvl="1"/>
            <a:r>
              <a:rPr lang="en-US" altLang="zh-CN" sz="1400" dirty="0" smtClean="0">
                <a:latin typeface="微软雅黑" panose="020B0503020204020204" pitchFamily="34" charset="-122"/>
                <a:ea typeface="微软雅黑" panose="020B0503020204020204" pitchFamily="34" charset="-122"/>
              </a:rPr>
              <a:t>Action</a:t>
            </a:r>
            <a:endParaRPr lang="en-US" altLang="zh-CN" sz="1400" dirty="0" smtClean="0">
              <a:latin typeface="微软雅黑" panose="020B0503020204020204" pitchFamily="34" charset="-122"/>
              <a:ea typeface="微软雅黑" panose="020B0503020204020204" pitchFamily="34" charset="-122"/>
            </a:endParaRPr>
          </a:p>
          <a:p>
            <a:endParaRPr lang="en-US" altLang="zh-CN" sz="18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项目结构</a:t>
            </a:r>
            <a:endParaRPr lang="zh-CN" altLang="en-US" sz="20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应用层级的状态应该集中到单个 </a:t>
            </a:r>
            <a:r>
              <a:rPr lang="en-US" altLang="zh-CN" sz="1600" dirty="0" smtClean="0">
                <a:latin typeface="微软雅黑" panose="020B0503020204020204" pitchFamily="34" charset="-122"/>
                <a:ea typeface="微软雅黑" panose="020B0503020204020204" pitchFamily="34" charset="-122"/>
              </a:rPr>
              <a:t>store </a:t>
            </a:r>
            <a:r>
              <a:rPr lang="zh-CN" altLang="en-US" sz="1600" dirty="0" smtClean="0">
                <a:latin typeface="微软雅黑" panose="020B0503020204020204" pitchFamily="34" charset="-122"/>
                <a:ea typeface="微软雅黑" panose="020B0503020204020204" pitchFamily="34" charset="-122"/>
              </a:rPr>
              <a:t>对象中。</a:t>
            </a:r>
            <a:endParaRPr lang="zh-CN" altLang="en-US"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提交 </a:t>
            </a:r>
            <a:r>
              <a:rPr lang="en-US" altLang="zh-CN" sz="1600" dirty="0" smtClean="0">
                <a:latin typeface="微软雅黑" panose="020B0503020204020204" pitchFamily="34" charset="-122"/>
                <a:ea typeface="微软雅黑" panose="020B0503020204020204" pitchFamily="34" charset="-122"/>
              </a:rPr>
              <a:t>mutation </a:t>
            </a:r>
            <a:r>
              <a:rPr lang="zh-CN" altLang="en-US" sz="1600" dirty="0" smtClean="0">
                <a:latin typeface="微软雅黑" panose="020B0503020204020204" pitchFamily="34" charset="-122"/>
                <a:ea typeface="微软雅黑" panose="020B0503020204020204" pitchFamily="34" charset="-122"/>
              </a:rPr>
              <a:t>是更改状态的唯一方法，并且这个过程是同步的。</a:t>
            </a:r>
            <a:endParaRPr lang="zh-CN" altLang="en-US" sz="1600" dirty="0" smtClean="0">
              <a:latin typeface="微软雅黑" panose="020B0503020204020204" pitchFamily="34" charset="-122"/>
              <a:ea typeface="微软雅黑" panose="020B0503020204020204" pitchFamily="34" charset="-122"/>
            </a:endParaRPr>
          </a:p>
          <a:p>
            <a:pPr lvl="1"/>
            <a:r>
              <a:rPr lang="zh-CN" altLang="en-US" sz="1600" dirty="0" smtClean="0">
                <a:latin typeface="微软雅黑" panose="020B0503020204020204" pitchFamily="34" charset="-122"/>
                <a:ea typeface="微软雅黑" panose="020B0503020204020204" pitchFamily="34" charset="-122"/>
              </a:rPr>
              <a:t>异步逻辑都应该封装到 </a:t>
            </a:r>
            <a:r>
              <a:rPr lang="en-US" altLang="zh-CN" sz="1600" dirty="0" smtClean="0">
                <a:latin typeface="微软雅黑" panose="020B0503020204020204" pitchFamily="34" charset="-122"/>
                <a:ea typeface="微软雅黑" panose="020B0503020204020204" pitchFamily="34" charset="-122"/>
              </a:rPr>
              <a:t>action </a:t>
            </a:r>
            <a:r>
              <a:rPr lang="zh-CN" altLang="en-US" sz="1600" dirty="0" smtClean="0">
                <a:latin typeface="微软雅黑" panose="020B0503020204020204" pitchFamily="34" charset="-122"/>
                <a:ea typeface="微软雅黑" panose="020B0503020204020204" pitchFamily="34" charset="-122"/>
              </a:rPr>
              <a:t>里面。</a:t>
            </a:r>
            <a:endParaRPr lang="zh-CN" altLang="en-US" sz="1600" dirty="0"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981359"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vuex</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484784"/>
            <a:ext cx="8229600" cy="4525963"/>
          </a:xfrm>
        </p:spPr>
        <p:txBody>
          <a:bodyPr/>
          <a:lstStyle/>
          <a:p>
            <a:r>
              <a:rPr lang="zh-CN" altLang="en-US" sz="2400" dirty="0" smtClean="0">
                <a:latin typeface="微软雅黑" panose="020B0503020204020204" pitchFamily="34" charset="-122"/>
                <a:ea typeface="微软雅黑" panose="020B0503020204020204" pitchFamily="34" charset="-122"/>
              </a:rPr>
              <a:t>路由懒加载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异步组件</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Webpck</a:t>
            </a:r>
            <a:r>
              <a:rPr lang="zh-CN" altLang="en-US" sz="2400" dirty="0" smtClean="0">
                <a:latin typeface="微软雅黑" panose="020B0503020204020204" pitchFamily="34" charset="-122"/>
                <a:ea typeface="微软雅黑" panose="020B0503020204020204" pitchFamily="34" charset="-122"/>
              </a:rPr>
              <a:t>理解</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组件（插槽作用域、处理边界情况）</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vue</a:t>
            </a:r>
            <a:r>
              <a:rPr lang="zh-CN" altLang="en-US" sz="2400" dirty="0" smtClean="0">
                <a:latin typeface="微软雅黑" panose="020B0503020204020204" pitchFamily="34" charset="-122"/>
                <a:ea typeface="微软雅黑" panose="020B0503020204020204" pitchFamily="34" charset="-122"/>
              </a:rPr>
              <a:t>插件开发</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路由模式（</a:t>
            </a:r>
            <a:r>
              <a:rPr lang="en-US" altLang="zh-CN" sz="2400" dirty="0" smtClean="0">
                <a:latin typeface="微软雅黑" panose="020B0503020204020204" pitchFamily="34" charset="-122"/>
                <a:ea typeface="微软雅黑" panose="020B0503020204020204" pitchFamily="34" charset="-122"/>
              </a:rPr>
              <a:t>hash</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histroy</a:t>
            </a:r>
            <a:r>
              <a:rPr lang="zh-CN" altLang="en-US" sz="2400" dirty="0" smtClean="0">
                <a:latin typeface="微软雅黑" panose="020B0503020204020204" pitchFamily="34" charset="-122"/>
                <a:ea typeface="微软雅黑" panose="020B0503020204020204" pitchFamily="34" charset="-122"/>
              </a:rPr>
              <a:t>模式）</a:t>
            </a:r>
            <a:endParaRPr lang="zh-CN" altLang="en-US"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2339102"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补充的知识点</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normAutofit/>
          </a:bodyPr>
          <a:lstStyle/>
          <a:p>
            <a:r>
              <a:rPr lang="en-US" altLang="zh-CN" sz="2800" dirty="0" smtClean="0">
                <a:latin typeface="微软雅黑" panose="020B0503020204020204" pitchFamily="34" charset="-122"/>
                <a:ea typeface="微软雅黑" panose="020B0503020204020204" pitchFamily="34" charset="-122"/>
              </a:rPr>
              <a:t>render</a:t>
            </a:r>
            <a:r>
              <a:rPr lang="zh-CN" altLang="en-US" sz="2800" dirty="0" smtClean="0">
                <a:latin typeface="微软雅黑" panose="020B0503020204020204" pitchFamily="34" charset="-122"/>
                <a:ea typeface="微软雅黑" panose="020B0503020204020204" pitchFamily="34" charset="-122"/>
              </a:rPr>
              <a:t>函数</a:t>
            </a:r>
            <a:endParaRPr lang="zh-CN" altLang="en-US" sz="2800" dirty="0" smtClean="0">
              <a:latin typeface="微软雅黑" panose="020B0503020204020204" pitchFamily="34" charset="-122"/>
              <a:ea typeface="微软雅黑" panose="020B0503020204020204" pitchFamily="34" charset="-122"/>
            </a:endParaRPr>
          </a:p>
          <a:p>
            <a:pPr lvl="1"/>
            <a:r>
              <a:rPr lang="zh-CN" altLang="en-US" sz="2400" dirty="0" smtClean="0">
                <a:latin typeface="微软雅黑" panose="020B0503020204020204" pitchFamily="34" charset="-122"/>
                <a:ea typeface="微软雅黑" panose="020B0503020204020204" pitchFamily="34" charset="-122"/>
              </a:rPr>
              <a:t>参数： </a:t>
            </a:r>
            <a:r>
              <a:rPr lang="en-US" altLang="zh-CN" sz="2400" dirty="0" err="1" smtClean="0">
                <a:latin typeface="微软雅黑" panose="020B0503020204020204" pitchFamily="34" charset="-122"/>
                <a:ea typeface="微软雅黑" panose="020B0503020204020204" pitchFamily="34" charset="-122"/>
              </a:rPr>
              <a:t>createElement</a:t>
            </a:r>
            <a:r>
              <a:rPr lang="zh-CN" altLang="en-US" sz="2400" dirty="0" smtClean="0">
                <a:latin typeface="微软雅黑" panose="020B0503020204020204" pitchFamily="34" charset="-122"/>
                <a:ea typeface="微软雅黑" panose="020B0503020204020204" pitchFamily="34" charset="-122"/>
              </a:rPr>
              <a:t>回调函数</a:t>
            </a:r>
            <a:endParaRPr lang="zh-CN" altLang="en-US" sz="2400" dirty="0" smtClean="0">
              <a:latin typeface="微软雅黑" panose="020B0503020204020204" pitchFamily="34" charset="-122"/>
              <a:ea typeface="微软雅黑" panose="020B0503020204020204" pitchFamily="34" charset="-122"/>
            </a:endParaRPr>
          </a:p>
          <a:p>
            <a:pPr lvl="2"/>
            <a:r>
              <a:rPr lang="en-US" altLang="zh-CN" sz="2000" dirty="0" err="1" smtClean="0">
                <a:latin typeface="微软雅黑" panose="020B0503020204020204" pitchFamily="34" charset="-122"/>
                <a:ea typeface="微软雅黑" panose="020B0503020204020204" pitchFamily="34" charset="-122"/>
              </a:rPr>
              <a:t>createElement</a:t>
            </a:r>
            <a:r>
              <a:rPr lang="zh-CN" altLang="en-US" sz="2000" dirty="0" smtClean="0">
                <a:latin typeface="微软雅黑" panose="020B0503020204020204" pitchFamily="34" charset="-122"/>
                <a:ea typeface="微软雅黑" panose="020B0503020204020204" pitchFamily="34" charset="-122"/>
              </a:rPr>
              <a:t>参数：</a:t>
            </a:r>
            <a:endParaRPr lang="zh-CN" altLang="en-US" sz="2000" dirty="0" smtClean="0">
              <a:latin typeface="微软雅黑" panose="020B0503020204020204" pitchFamily="34" charset="-122"/>
              <a:ea typeface="微软雅黑" panose="020B0503020204020204" pitchFamily="34" charset="-122"/>
            </a:endParaRPr>
          </a:p>
          <a:p>
            <a:pPr lvl="3"/>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、标签名称   </a:t>
            </a:r>
            <a:endParaRPr lang="zh-CN" altLang="en-US" sz="1800" dirty="0" smtClean="0">
              <a:latin typeface="微软雅黑" panose="020B0503020204020204" pitchFamily="34" charset="-122"/>
              <a:ea typeface="微软雅黑" panose="020B0503020204020204" pitchFamily="34" charset="-122"/>
            </a:endParaRPr>
          </a:p>
          <a:p>
            <a:pPr lvl="3"/>
            <a:r>
              <a:rPr lang="en-US" altLang="zh-CN" sz="1800" dirty="0" smtClean="0">
                <a:latin typeface="微软雅黑" panose="020B0503020204020204" pitchFamily="34" charset="-122"/>
                <a:ea typeface="微软雅黑" panose="020B0503020204020204" pitchFamily="34" charset="-122"/>
              </a:rPr>
              <a:t>2</a:t>
            </a:r>
            <a:r>
              <a:rPr lang="zh-CN" altLang="en-US" sz="1800" dirty="0" smtClean="0">
                <a:latin typeface="微软雅黑" panose="020B0503020204020204" pitchFamily="34" charset="-122"/>
                <a:ea typeface="微软雅黑" panose="020B0503020204020204" pitchFamily="34" charset="-122"/>
              </a:rPr>
              <a:t>、标签内容（字符串）、子节点内容（数组）</a:t>
            </a:r>
            <a:endParaRPr lang="zh-CN" altLang="en-US" sz="1800" dirty="0" smtClean="0">
              <a:latin typeface="微软雅黑" panose="020B0503020204020204" pitchFamily="34" charset="-122"/>
              <a:ea typeface="微软雅黑" panose="020B0503020204020204" pitchFamily="34" charset="-122"/>
            </a:endParaRPr>
          </a:p>
          <a:p>
            <a:pPr lvl="3"/>
            <a:r>
              <a:rPr lang="zh-CN" altLang="en-US" sz="1800" dirty="0" smtClean="0">
                <a:latin typeface="微软雅黑" panose="020B0503020204020204" pitchFamily="34" charset="-122"/>
                <a:ea typeface="微软雅黑" panose="020B0503020204020204" pitchFamily="34" charset="-122"/>
              </a:rPr>
              <a:t>或者</a:t>
            </a:r>
            <a:endParaRPr lang="zh-CN" altLang="en-US" sz="1800" dirty="0" smtClean="0">
              <a:latin typeface="微软雅黑" panose="020B0503020204020204" pitchFamily="34" charset="-122"/>
              <a:ea typeface="微软雅黑" panose="020B0503020204020204" pitchFamily="34" charset="-122"/>
            </a:endParaRPr>
          </a:p>
          <a:p>
            <a:pPr lvl="3"/>
            <a:r>
              <a:rPr lang="en-US" altLang="zh-CN" sz="1800" dirty="0" smtClean="0">
                <a:latin typeface="微软雅黑" panose="020B0503020204020204" pitchFamily="34" charset="-122"/>
                <a:ea typeface="微软雅黑" panose="020B0503020204020204" pitchFamily="34" charset="-122"/>
              </a:rPr>
              <a:t>1</a:t>
            </a:r>
            <a:r>
              <a:rPr lang="zh-CN" altLang="en-US" sz="1800" dirty="0" smtClean="0">
                <a:latin typeface="微软雅黑" panose="020B0503020204020204" pitchFamily="34" charset="-122"/>
                <a:ea typeface="微软雅黑" panose="020B0503020204020204" pitchFamily="34" charset="-122"/>
              </a:rPr>
              <a:t>、组件选项对象</a:t>
            </a:r>
            <a:endParaRPr lang="en-US" altLang="zh-CN" sz="1800" dirty="0" smtClean="0">
              <a:latin typeface="微软雅黑" panose="020B0503020204020204" pitchFamily="34" charset="-122"/>
              <a:ea typeface="微软雅黑" panose="020B0503020204020204" pitchFamily="34" charset="-122"/>
            </a:endParaRPr>
          </a:p>
          <a:p>
            <a:pPr lvl="3"/>
            <a:endParaRPr lang="zh-CN" altLang="en-US" sz="1800" dirty="0" smtClean="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理解：</a:t>
            </a:r>
            <a:r>
              <a:rPr lang="en-US" altLang="zh-CN" sz="2800" dirty="0" smtClean="0">
                <a:latin typeface="微软雅黑" panose="020B0503020204020204" pitchFamily="34" charset="-122"/>
                <a:ea typeface="微软雅黑" panose="020B0503020204020204" pitchFamily="34" charset="-122"/>
              </a:rPr>
              <a:t>render</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h =&gt; </a:t>
            </a:r>
            <a:r>
              <a:rPr lang="en-US" altLang="zh-CN" sz="2800" dirty="0" err="1" smtClean="0">
                <a:latin typeface="微软雅黑" panose="020B0503020204020204" pitchFamily="34" charset="-122"/>
                <a:ea typeface="微软雅黑" panose="020B0503020204020204" pitchFamily="34" charset="-122"/>
              </a:rPr>
              <a:t>h</a:t>
            </a:r>
            <a:r>
              <a:rPr lang="en-US" altLang="zh-CN" sz="2800" dirty="0" smtClean="0">
                <a:latin typeface="微软雅黑" panose="020B0503020204020204" pitchFamily="34" charset="-122"/>
                <a:ea typeface="微软雅黑" panose="020B0503020204020204" pitchFamily="34" charset="-122"/>
              </a:rPr>
              <a:t>(app)</a:t>
            </a:r>
            <a:endParaRPr lang="zh-CN" altLang="en-US" sz="2800"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2339102"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渲染函数了解</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507288" cy="4525963"/>
          </a:xfrm>
        </p:spPr>
        <p:txBody>
          <a:bodyPr>
            <a:normAutofit/>
          </a:bodyPr>
          <a:lstStyle/>
          <a:p>
            <a:pPr>
              <a:buNone/>
            </a:pPr>
            <a:r>
              <a:rPr lang="en-US" altLang="zh-CN" sz="28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jQuery</a:t>
            </a:r>
            <a:r>
              <a:rPr lang="zh-CN" altLang="en-US" sz="2400" dirty="0" smtClean="0">
                <a:latin typeface="微软雅黑" panose="020B0503020204020204" pitchFamily="34" charset="-122"/>
                <a:ea typeface="微软雅黑" panose="020B0503020204020204" pitchFamily="34" charset="-122"/>
              </a:rPr>
              <a:t>是直接来操作</a:t>
            </a:r>
            <a:r>
              <a:rPr lang="en-US" altLang="zh-CN" sz="2400" dirty="0" smtClean="0">
                <a:latin typeface="微软雅黑" panose="020B0503020204020204" pitchFamily="34" charset="-122"/>
                <a:ea typeface="微软雅黑" panose="020B0503020204020204" pitchFamily="34" charset="-122"/>
              </a:rPr>
              <a:t>DOM</a:t>
            </a:r>
            <a:r>
              <a:rPr lang="zh-CN" altLang="en-US" sz="2400" dirty="0" smtClean="0">
                <a:latin typeface="微软雅黑" panose="020B0503020204020204" pitchFamily="34" charset="-122"/>
                <a:ea typeface="微软雅黑" panose="020B0503020204020204" pitchFamily="34" charset="-122"/>
              </a:rPr>
              <a:t>的，凭借简化后的</a:t>
            </a:r>
            <a:r>
              <a:rPr lang="en-US" altLang="zh-CN" sz="2400" dirty="0" smtClean="0">
                <a:latin typeface="微软雅黑" panose="020B0503020204020204" pitchFamily="34" charset="-122"/>
                <a:ea typeface="微软雅黑" panose="020B0503020204020204" pitchFamily="34" charset="-122"/>
              </a:rPr>
              <a:t>API</a:t>
            </a:r>
            <a:r>
              <a:rPr lang="zh-CN" altLang="en-US" sz="2400" dirty="0" smtClean="0">
                <a:latin typeface="微软雅黑" panose="020B0503020204020204" pitchFamily="34" charset="-122"/>
                <a:ea typeface="微软雅黑" panose="020B0503020204020204" pitchFamily="34" charset="-122"/>
              </a:rPr>
              <a:t>直接和</a:t>
            </a:r>
            <a:r>
              <a:rPr lang="en-US" altLang="zh-CN" sz="2400" dirty="0" smtClean="0">
                <a:latin typeface="微软雅黑" panose="020B0503020204020204" pitchFamily="34" charset="-122"/>
                <a:ea typeface="微软雅黑" panose="020B0503020204020204" pitchFamily="34" charset="-122"/>
              </a:rPr>
              <a:t>DOM</a:t>
            </a:r>
            <a:r>
              <a:rPr lang="zh-CN" altLang="en-US" sz="2400" dirty="0" smtClean="0">
                <a:latin typeface="微软雅黑" panose="020B0503020204020204" pitchFamily="34" charset="-122"/>
                <a:ea typeface="微软雅黑" panose="020B0503020204020204" pitchFamily="34" charset="-122"/>
              </a:rPr>
              <a:t>对话（优异的兼容性）；</a:t>
            </a:r>
            <a:endParaRPr lang="en-US" altLang="zh-CN" sz="2400" dirty="0" smtClean="0">
              <a:latin typeface="微软雅黑" panose="020B0503020204020204" pitchFamily="34" charset="-122"/>
              <a:ea typeface="微软雅黑" panose="020B0503020204020204" pitchFamily="34" charset="-122"/>
            </a:endParaRPr>
          </a:p>
          <a:p>
            <a:pPr>
              <a:buNone/>
            </a:pP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Vue</a:t>
            </a:r>
            <a:r>
              <a:rPr lang="zh-CN" altLang="en-US" sz="2400" dirty="0" smtClean="0">
                <a:latin typeface="微软雅黑" panose="020B0503020204020204" pitchFamily="34" charset="-122"/>
                <a:ea typeface="微软雅黑" panose="020B0503020204020204" pitchFamily="34" charset="-122"/>
              </a:rPr>
              <a:t>是直接来操作数据的，拿数据说话。</a:t>
            </a:r>
            <a:endParaRPr lang="zh-CN" altLang="en-US" sz="2400" dirty="0">
              <a:latin typeface="微软雅黑" panose="020B0503020204020204" pitchFamily="34" charset="-122"/>
              <a:ea typeface="微软雅黑" panose="020B0503020204020204" pitchFamily="34" charset="-122"/>
            </a:endParaRPr>
          </a:p>
        </p:txBody>
      </p:sp>
      <p:sp>
        <p:nvSpPr>
          <p:cNvPr id="5" name="矩形 6"/>
          <p:cNvSpPr>
            <a:spLocks noChangeArrowheads="1"/>
          </p:cNvSpPr>
          <p:nvPr/>
        </p:nvSpPr>
        <p:spPr bwMode="auto">
          <a:xfrm>
            <a:off x="357188" y="285750"/>
            <a:ext cx="1997213"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对比</a:t>
            </a:r>
            <a:r>
              <a:rPr lang="en-US" altLang="zh-CN" sz="2800" dirty="0" err="1" smtClean="0">
                <a:latin typeface="微软雅黑" panose="020B0503020204020204" pitchFamily="34" charset="-122"/>
                <a:ea typeface="微软雅黑" panose="020B0503020204020204" pitchFamily="34" charset="-122"/>
              </a:rPr>
              <a:t>jquery</a:t>
            </a:r>
            <a:endParaRPr lang="zh-CN" altLang="en-US" sz="2800" dirty="0">
              <a:latin typeface="微软雅黑" panose="020B0503020204020204" pitchFamily="34" charset="-122"/>
              <a:ea typeface="微软雅黑" panose="020B0503020204020204" pitchFamily="34" charset="-122"/>
            </a:endParaRPr>
          </a:p>
        </p:txBody>
      </p:sp>
      <p:pic>
        <p:nvPicPr>
          <p:cNvPr id="1026" name="Picture 2" descr="C:\Users\Administrator\Desktop\u=4136010566,1022920193&amp;fm=26&amp;gp=0.jpg"/>
          <p:cNvPicPr>
            <a:picLocks noChangeAspect="1" noChangeArrowheads="1"/>
          </p:cNvPicPr>
          <p:nvPr/>
        </p:nvPicPr>
        <p:blipFill>
          <a:blip r:embed="rId1" cstate="print"/>
          <a:srcRect/>
          <a:stretch>
            <a:fillRect/>
          </a:stretch>
        </p:blipFill>
        <p:spPr bwMode="auto">
          <a:xfrm>
            <a:off x="3203848" y="3717032"/>
            <a:ext cx="3240360" cy="19274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复习案例</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395536" y="1268760"/>
            <a:ext cx="8229600" cy="4741987"/>
          </a:xfrm>
        </p:spPr>
        <p:txBody>
          <a:bodyPr>
            <a:normAutofit/>
          </a:bodyPr>
          <a:lstStyle/>
          <a:p>
            <a:r>
              <a:rPr lang="en-US" altLang="zh-CN" sz="1800" dirty="0" err="1" smtClean="0">
                <a:latin typeface="微软雅黑" panose="020B0503020204020204" pitchFamily="34" charset="-122"/>
                <a:ea typeface="微软雅黑" panose="020B0503020204020204" pitchFamily="34" charset="-122"/>
              </a:rPr>
              <a:t>Todolist</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记事本案例：</a:t>
            </a:r>
            <a:r>
              <a:rPr lang="en-US" altLang="zh-CN" sz="1800" dirty="0" smtClean="0">
                <a:latin typeface="微软雅黑" panose="020B0503020204020204" pitchFamily="34" charset="-122"/>
                <a:ea typeface="微软雅黑" panose="020B0503020204020204" pitchFamily="34" charset="-122"/>
                <a:hlinkClick r:id="rId1"/>
              </a:rPr>
              <a:t> http://blog.gdfengshuo.com/example/notepad/</a:t>
            </a:r>
            <a:endParaRPr lang="en-US" altLang="zh-CN" sz="1800" dirty="0" smtClean="0">
              <a:latin typeface="微软雅黑" panose="020B0503020204020204" pitchFamily="34" charset="-122"/>
              <a:ea typeface="微软雅黑" panose="020B0503020204020204" pitchFamily="34" charset="-122"/>
            </a:endParaRPr>
          </a:p>
          <a:p>
            <a:r>
              <a:rPr lang="zh-CN" altLang="en-US" sz="1800" b="1" dirty="0" smtClean="0">
                <a:latin typeface="微软雅黑" panose="020B0503020204020204" pitchFamily="34" charset="-122"/>
                <a:ea typeface="微软雅黑" panose="020B0503020204020204" pitchFamily="34" charset="-122"/>
              </a:rPr>
              <a:t>基于</a:t>
            </a:r>
            <a:r>
              <a:rPr lang="en-US" altLang="zh-CN" sz="1800" b="1" dirty="0" err="1" smtClean="0">
                <a:latin typeface="微软雅黑" panose="020B0503020204020204" pitchFamily="34" charset="-122"/>
                <a:ea typeface="微软雅黑" panose="020B0503020204020204" pitchFamily="34" charset="-122"/>
              </a:rPr>
              <a:t>vue</a:t>
            </a:r>
            <a:r>
              <a:rPr lang="zh-CN" altLang="en-US" sz="1800" b="1" dirty="0" smtClean="0">
                <a:latin typeface="微软雅黑" panose="020B0503020204020204" pitchFamily="34" charset="-122"/>
                <a:ea typeface="微软雅黑" panose="020B0503020204020204" pitchFamily="34" charset="-122"/>
              </a:rPr>
              <a:t>和</a:t>
            </a:r>
            <a:r>
              <a:rPr lang="en-US" altLang="zh-CN" sz="1800" b="1" dirty="0" smtClean="0">
                <a:latin typeface="微软雅黑" panose="020B0503020204020204" pitchFamily="34" charset="-122"/>
                <a:ea typeface="微软雅黑" panose="020B0503020204020204" pitchFamily="34" charset="-122"/>
              </a:rPr>
              <a:t>Element</a:t>
            </a:r>
            <a:r>
              <a:rPr lang="zh-CN" altLang="en-US" sz="1800" b="1" dirty="0" smtClean="0">
                <a:latin typeface="微软雅黑" panose="020B0503020204020204" pitchFamily="34" charset="-122"/>
                <a:ea typeface="微软雅黑" panose="020B0503020204020204" pitchFamily="34" charset="-122"/>
              </a:rPr>
              <a:t>的后台管理系统</a:t>
            </a:r>
            <a:r>
              <a:rPr lang="en-US" altLang="zh-CN" sz="1800" dirty="0" smtClean="0">
                <a:latin typeface="微软雅黑" panose="020B0503020204020204" pitchFamily="34" charset="-122"/>
                <a:ea typeface="微软雅黑" panose="020B0503020204020204" pitchFamily="34" charset="-122"/>
                <a:hlinkClick r:id="rId2"/>
              </a:rPr>
              <a:t>https://dahouge.oschina.io/houtai/dist/#/activeManage</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仿支付宝密码</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smtClean="0">
                <a:hlinkClick r:id="rId3"/>
              </a:rPr>
              <a:t>http://www.jq22.com/yanshi2161</a:t>
            </a:r>
            <a:endParaRPr lang="en-US" altLang="zh-CN" sz="1800" dirty="0" smtClean="0"/>
          </a:p>
          <a:p>
            <a:r>
              <a:rPr lang="zh-CN" altLang="en-US" sz="1800" dirty="0" smtClean="0">
                <a:latin typeface="微软雅黑" panose="020B0503020204020204" pitchFamily="34" charset="-122"/>
                <a:ea typeface="微软雅黑" panose="020B0503020204020204" pitchFamily="34" charset="-122"/>
              </a:rPr>
              <a:t>获取验证码组件</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大转盘抽奖</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err="1" smtClean="0"/>
              <a:t>js</a:t>
            </a:r>
            <a:r>
              <a:rPr lang="zh-CN" altLang="en-US" sz="1800" dirty="0" smtClean="0"/>
              <a:t>井字棋小游戏</a:t>
            </a:r>
            <a:endParaRPr lang="zh-CN" altLang="en-US" sz="1800" dirty="0" smtClean="0"/>
          </a:p>
          <a:p>
            <a:r>
              <a:rPr lang="zh-CN" altLang="en-US" sz="1800" dirty="0" smtClean="0"/>
              <a:t>搜索框顶部吸附效果</a:t>
            </a:r>
            <a:endParaRPr lang="en-US" altLang="zh-CN" sz="1800" dirty="0" smtClean="0"/>
          </a:p>
          <a:p>
            <a:r>
              <a:rPr lang="zh-CN" altLang="en-US" sz="1800" dirty="0" smtClean="0"/>
              <a:t>贪吃蛇大作战</a:t>
            </a:r>
            <a:endParaRPr lang="en-US" altLang="zh-CN" sz="1800" dirty="0" smtClean="0"/>
          </a:p>
          <a:p>
            <a:r>
              <a:rPr lang="en-US" altLang="zh-CN" sz="1800" u="sng" strike="sngStrike" dirty="0" smtClean="0">
                <a:solidFill>
                  <a:srgbClr val="FF0000"/>
                </a:solidFill>
                <a:hlinkClick r:id="rId4"/>
              </a:rPr>
              <a:t>http://www.jq22.com/webqd6102</a:t>
            </a:r>
            <a:endParaRPr lang="zh-CN" altLang="en-US" sz="1800" u="sng" strike="sngStrike" dirty="0" smtClean="0">
              <a:solidFill>
                <a:srgbClr val="FF0000"/>
              </a:solidFill>
            </a:endParaRPr>
          </a:p>
          <a:p>
            <a:r>
              <a:rPr lang="en-US" altLang="zh-CN" sz="1800" strike="sngStrike" dirty="0" smtClean="0">
                <a:hlinkClick r:id="rId5"/>
              </a:rPr>
              <a:t>http://www.jq22.com/webqd5905</a:t>
            </a:r>
            <a:endParaRPr lang="en-US" altLang="zh-CN" sz="1800" strike="sngStrike" dirty="0" smtClean="0"/>
          </a:p>
          <a:p>
            <a:r>
              <a:rPr lang="en-US" altLang="zh-CN" sz="1800" dirty="0" smtClean="0">
                <a:hlinkClick r:id="rId6"/>
              </a:rPr>
              <a:t>http://www.jq22.com/webqd5832</a:t>
            </a:r>
            <a:r>
              <a:rPr lang="zh-CN" altLang="en-US" sz="1800" dirty="0" smtClean="0"/>
              <a:t>数字自动动态增长</a:t>
            </a:r>
            <a:endParaRPr lang="zh-CN" altLang="en-US" sz="1800" dirty="0" smtClean="0"/>
          </a:p>
          <a:p>
            <a:endParaRPr lang="zh-CN" altLang="en-US" sz="1800" strike="sngStrike"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96752"/>
            <a:ext cx="8229600" cy="4525963"/>
          </a:xfrm>
        </p:spPr>
        <p:txBody>
          <a:bodyPr>
            <a:normAutofit/>
          </a:bodyPr>
          <a:lstStyle/>
          <a:p>
            <a:pPr>
              <a:buNone/>
            </a:pPr>
            <a:r>
              <a:rPr lang="zh-CN" altLang="en-US" sz="2800" dirty="0" smtClean="0">
                <a:latin typeface="微软雅黑" panose="020B0503020204020204" pitchFamily="34" charset="-122"/>
                <a:ea typeface="微软雅黑" panose="020B0503020204020204" pitchFamily="34" charset="-122"/>
              </a:rPr>
              <a:t>优势：</a:t>
            </a:r>
            <a:endParaRPr lang="en-US" altLang="zh-CN" sz="28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视图引擎 （不需要操作</a:t>
            </a:r>
            <a:r>
              <a:rPr lang="en-US" altLang="zh-CN" sz="2000" dirty="0" err="1" smtClean="0">
                <a:latin typeface="微软雅黑" panose="020B0503020204020204" pitchFamily="34" charset="-122"/>
                <a:ea typeface="微软雅黑" panose="020B0503020204020204" pitchFamily="34" charset="-122"/>
              </a:rPr>
              <a:t>dom</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数据的监听、数据变更</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组件机制</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代码维护</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更适用于前后端分离开发</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pPr>
              <a:buNone/>
            </a:pPr>
            <a:r>
              <a:rPr lang="zh-CN" altLang="en-US" sz="2800" dirty="0" smtClean="0">
                <a:latin typeface="微软雅黑" panose="020B0503020204020204" pitchFamily="34" charset="-122"/>
                <a:ea typeface="微软雅黑" panose="020B0503020204020204" pitchFamily="34" charset="-122"/>
              </a:rPr>
              <a:t>劣势：</a:t>
            </a:r>
            <a:endParaRPr lang="en-US" altLang="zh-CN" sz="28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SEO</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兼容性方面</a:t>
            </a:r>
            <a:endParaRPr lang="en-US" altLang="zh-CN" sz="2000"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endParaRPr lang="zh-CN" altLang="en-US" sz="3600"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2109873" cy="523220"/>
          </a:xfrm>
          <a:prstGeom prst="rect">
            <a:avLst/>
          </a:prstGeom>
          <a:noFill/>
          <a:ln w="9525">
            <a:noFill/>
            <a:miter lim="800000"/>
          </a:ln>
        </p:spPr>
        <p:txBody>
          <a:bodyPr wrap="none">
            <a:spAutoFit/>
          </a:bodyPr>
          <a:lstStyle/>
          <a:p>
            <a:r>
              <a:rPr lang="en-US" altLang="zh-CN" sz="2800" dirty="0" err="1" smtClean="0"/>
              <a:t>vue.js</a:t>
            </a:r>
            <a:r>
              <a:rPr lang="zh-CN" altLang="en-US" sz="2800" dirty="0" smtClean="0"/>
              <a:t>优劣势</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normAutofit/>
          </a:bodyPr>
          <a:lstStyle/>
          <a:p>
            <a:r>
              <a:rPr lang="en-US" altLang="zh-CN" sz="2000" dirty="0" smtClean="0">
                <a:latin typeface="微软雅黑" panose="020B0503020204020204" pitchFamily="34" charset="-122"/>
                <a:ea typeface="微软雅黑" panose="020B0503020204020204" pitchFamily="34" charset="-122"/>
              </a:rPr>
              <a:t>Model-View-</a:t>
            </a:r>
            <a:r>
              <a:rPr lang="en-US" altLang="zh-CN" sz="2000" dirty="0" err="1" smtClean="0">
                <a:latin typeface="微软雅黑" panose="020B0503020204020204" pitchFamily="34" charset="-122"/>
                <a:ea typeface="微软雅黑" panose="020B0503020204020204" pitchFamily="34" charset="-122"/>
              </a:rPr>
              <a:t>ViewModel</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Model</a:t>
            </a:r>
            <a:r>
              <a:rPr lang="zh-CN" altLang="en-US" sz="2000" dirty="0" smtClean="0">
                <a:latin typeface="微软雅黑" panose="020B0503020204020204" pitchFamily="34" charset="-122"/>
                <a:ea typeface="微软雅黑" panose="020B0503020204020204" pitchFamily="34" charset="-122"/>
              </a:rPr>
              <a:t>：应用程序中用于处理应用程序数据逻辑的部分。</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View</a:t>
            </a:r>
            <a:r>
              <a:rPr lang="zh-CN" altLang="en-US" sz="2000" dirty="0" smtClean="0">
                <a:latin typeface="微软雅黑" panose="020B0503020204020204" pitchFamily="34" charset="-122"/>
                <a:ea typeface="微软雅黑" panose="020B0503020204020204" pitchFamily="34" charset="-122"/>
              </a:rPr>
              <a:t>：应用程序中处理数据显示的部分。在</a:t>
            </a:r>
            <a:r>
              <a:rPr lang="en-US" altLang="zh-CN" sz="2000" dirty="0" smtClean="0">
                <a:latin typeface="微软雅黑" panose="020B0503020204020204" pitchFamily="34" charset="-122"/>
                <a:ea typeface="微软雅黑" panose="020B0503020204020204" pitchFamily="34" charset="-122"/>
              </a:rPr>
              <a:t>web</a:t>
            </a:r>
            <a:r>
              <a:rPr lang="zh-CN" altLang="en-US" sz="2000" dirty="0" smtClean="0">
                <a:latin typeface="微软雅黑" panose="020B0503020204020204" pitchFamily="34" charset="-122"/>
                <a:ea typeface="微软雅黑" panose="020B0503020204020204" pitchFamily="34" charset="-122"/>
              </a:rPr>
              <a:t>开发中一般指的是</a:t>
            </a:r>
            <a:r>
              <a:rPr lang="en-US" altLang="zh-CN" sz="2000" dirty="0" err="1" smtClean="0">
                <a:latin typeface="微软雅黑" panose="020B0503020204020204" pitchFamily="34" charset="-122"/>
                <a:ea typeface="微软雅黑" panose="020B0503020204020204" pitchFamily="34" charset="-122"/>
              </a:rPr>
              <a:t>HTML+css</a:t>
            </a:r>
            <a:endParaRPr lang="en-US" altLang="zh-CN" sz="2000" dirty="0" smtClean="0">
              <a:latin typeface="微软雅黑" panose="020B0503020204020204" pitchFamily="34" charset="-122"/>
              <a:ea typeface="微软雅黑" panose="020B0503020204020204" pitchFamily="34" charset="-122"/>
            </a:endParaRPr>
          </a:p>
          <a:p>
            <a:endParaRPr lang="zh-CN" altLang="en-US" sz="2000" dirty="0" smtClean="0">
              <a:latin typeface="微软雅黑" panose="020B0503020204020204" pitchFamily="34" charset="-122"/>
              <a:ea typeface="微软雅黑" panose="020B0503020204020204" pitchFamily="34" charset="-122"/>
            </a:endParaRPr>
          </a:p>
          <a:p>
            <a:r>
              <a:rPr lang="en-US" altLang="zh-CN" sz="2000" dirty="0" err="1" smtClean="0">
                <a:latin typeface="微软雅黑" panose="020B0503020204020204" pitchFamily="34" charset="-122"/>
                <a:ea typeface="微软雅黑" panose="020B0503020204020204" pitchFamily="34" charset="-122"/>
              </a:rPr>
              <a:t>ViewModel</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：创建关联，将</a:t>
            </a:r>
            <a:r>
              <a:rPr lang="en-US" altLang="zh-CN" sz="2000" dirty="0" smtClean="0">
                <a:latin typeface="微软雅黑" panose="020B0503020204020204" pitchFamily="34" charset="-122"/>
                <a:ea typeface="微软雅黑" panose="020B0503020204020204" pitchFamily="34" charset="-122"/>
              </a:rPr>
              <a:t>Model</a:t>
            </a:r>
            <a:r>
              <a:rPr lang="zh-CN" altLang="en-US" sz="2000" dirty="0" smtClean="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View</a:t>
            </a:r>
            <a:r>
              <a:rPr lang="zh-CN" altLang="en-US" sz="2000" dirty="0" smtClean="0">
                <a:latin typeface="微软雅黑" panose="020B0503020204020204" pitchFamily="34" charset="-122"/>
                <a:ea typeface="微软雅黑" panose="020B0503020204020204" pitchFamily="34" charset="-122"/>
              </a:rPr>
              <a:t>绑定起来。这样，一旦</a:t>
            </a:r>
            <a:r>
              <a:rPr lang="en-US" altLang="zh-CN" sz="2000" dirty="0" smtClean="0">
                <a:latin typeface="微软雅黑" panose="020B0503020204020204" pitchFamily="34" charset="-122"/>
                <a:ea typeface="微软雅黑" panose="020B0503020204020204" pitchFamily="34" charset="-122"/>
              </a:rPr>
              <a:t>Model</a:t>
            </a:r>
            <a:r>
              <a:rPr lang="zh-CN" altLang="en-US" sz="2000" dirty="0" smtClean="0">
                <a:latin typeface="微软雅黑" panose="020B0503020204020204" pitchFamily="34" charset="-122"/>
                <a:ea typeface="微软雅黑" panose="020B0503020204020204" pitchFamily="34" charset="-122"/>
              </a:rPr>
              <a:t>发生更改，</a:t>
            </a:r>
            <a:r>
              <a:rPr lang="en-US" altLang="zh-CN" sz="2000" dirty="0" err="1" smtClean="0">
                <a:latin typeface="微软雅黑" panose="020B0503020204020204" pitchFamily="34" charset="-122"/>
                <a:ea typeface="微软雅黑" panose="020B0503020204020204" pitchFamily="34" charset="-122"/>
              </a:rPr>
              <a:t>ViewModel</a:t>
            </a:r>
            <a:r>
              <a:rPr lang="zh-CN" altLang="en-US" sz="2000" dirty="0" smtClean="0">
                <a:latin typeface="微软雅黑" panose="020B0503020204020204" pitchFamily="34" charset="-122"/>
                <a:ea typeface="微软雅黑" panose="020B0503020204020204" pitchFamily="34" charset="-122"/>
              </a:rPr>
              <a:t>就会立即反馈给</a:t>
            </a:r>
            <a:r>
              <a:rPr lang="en-US" altLang="zh-CN" sz="2000" dirty="0" smtClean="0">
                <a:latin typeface="微软雅黑" panose="020B0503020204020204" pitchFamily="34" charset="-122"/>
                <a:ea typeface="微软雅黑" panose="020B0503020204020204" pitchFamily="34" charset="-122"/>
              </a:rPr>
              <a:t>View</a:t>
            </a:r>
            <a:r>
              <a:rPr lang="zh-CN" altLang="en-US" sz="2000" dirty="0" smtClean="0">
                <a:latin typeface="微软雅黑" panose="020B0503020204020204" pitchFamily="34" charset="-122"/>
                <a:ea typeface="微软雅黑" panose="020B0503020204020204" pitchFamily="34" charset="-122"/>
              </a:rPr>
              <a:t>从而自动刷新界面。</a:t>
            </a:r>
            <a:endParaRPr lang="zh-CN" altLang="en-US" sz="200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p:txBody>
      </p:sp>
      <p:pic>
        <p:nvPicPr>
          <p:cNvPr id="1026" name="Picture 2" descr="C:\Users\Administrator\Desktop\e61190ef76c6a7efe4baffc3fdfaaf51f2de66b2.png"/>
          <p:cNvPicPr>
            <a:picLocks noChangeAspect="1" noChangeArrowheads="1"/>
          </p:cNvPicPr>
          <p:nvPr/>
        </p:nvPicPr>
        <p:blipFill>
          <a:blip r:embed="rId1" cstate="print"/>
          <a:srcRect/>
          <a:stretch>
            <a:fillRect/>
          </a:stretch>
        </p:blipFill>
        <p:spPr bwMode="auto">
          <a:xfrm>
            <a:off x="1187624" y="4941168"/>
            <a:ext cx="6810375" cy="1438275"/>
          </a:xfrm>
          <a:prstGeom prst="rect">
            <a:avLst/>
          </a:prstGeom>
          <a:noFill/>
        </p:spPr>
      </p:pic>
      <p:sp>
        <p:nvSpPr>
          <p:cNvPr id="5" name="矩形 6"/>
          <p:cNvSpPr>
            <a:spLocks noChangeArrowheads="1"/>
          </p:cNvSpPr>
          <p:nvPr/>
        </p:nvSpPr>
        <p:spPr bwMode="auto">
          <a:xfrm>
            <a:off x="357188" y="285750"/>
            <a:ext cx="2194832" cy="523220"/>
          </a:xfrm>
          <a:prstGeom prst="rect">
            <a:avLst/>
          </a:prstGeom>
          <a:noFill/>
          <a:ln w="9525">
            <a:noFill/>
            <a:miter lim="800000"/>
          </a:ln>
        </p:spPr>
        <p:txBody>
          <a:bodyPr wrap="none">
            <a:spAutoFit/>
          </a:bodyPr>
          <a:lstStyle/>
          <a:p>
            <a:r>
              <a:rPr lang="en-US" altLang="en-US" sz="2800" dirty="0" smtClean="0">
                <a:latin typeface="微软雅黑" panose="020B0503020204020204" pitchFamily="34" charset="-122"/>
                <a:ea typeface="微软雅黑" panose="020B0503020204020204" pitchFamily="34" charset="-122"/>
              </a:rPr>
              <a:t>MVVM </a:t>
            </a:r>
            <a:r>
              <a:rPr lang="en-US" altLang="en-US" sz="2800" dirty="0" err="1" smtClean="0">
                <a:latin typeface="微软雅黑" panose="020B0503020204020204" pitchFamily="34" charset="-122"/>
                <a:ea typeface="微软雅黑" panose="020B0503020204020204" pitchFamily="34" charset="-122"/>
              </a:rPr>
              <a:t>模式</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normAutofit/>
          </a:bodyPr>
          <a:lstStyle/>
          <a:p>
            <a:pPr>
              <a:buNone/>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webpack</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最热的前端打包和构建工具</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node.js</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是一个服务端的</a:t>
            </a:r>
            <a:r>
              <a:rPr lang="en-US" altLang="zh-CN" sz="2400" dirty="0" err="1" smtClean="0">
                <a:latin typeface="微软雅黑" panose="020B0503020204020204" pitchFamily="34" charset="-122"/>
                <a:ea typeface="微软雅黑" panose="020B0503020204020204" pitchFamily="34" charset="-122"/>
              </a:rPr>
              <a:t>javascript</a:t>
            </a:r>
            <a:r>
              <a:rPr lang="zh-CN" altLang="en-US" sz="2400" dirty="0" smtClean="0">
                <a:latin typeface="微软雅黑" panose="020B0503020204020204" pitchFamily="34" charset="-122"/>
                <a:ea typeface="微软雅黑" panose="020B0503020204020204" pitchFamily="34" charset="-122"/>
              </a:rPr>
              <a:t>运行环境</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npm</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是</a:t>
            </a:r>
            <a:r>
              <a:rPr lang="en-US" altLang="zh-CN" sz="2400" dirty="0" err="1" smtClean="0">
                <a:latin typeface="微软雅黑" panose="020B0503020204020204" pitchFamily="34" charset="-122"/>
                <a:ea typeface="微软雅黑" panose="020B0503020204020204" pitchFamily="34" charset="-122"/>
              </a:rPr>
              <a:t>node.js</a:t>
            </a:r>
            <a:r>
              <a:rPr lang="zh-CN" altLang="en-US" sz="2400" dirty="0" smtClean="0">
                <a:latin typeface="微软雅黑" panose="020B0503020204020204" pitchFamily="34" charset="-122"/>
                <a:ea typeface="微软雅黑" panose="020B0503020204020204" pitchFamily="34" charset="-122"/>
              </a:rPr>
              <a:t>的包管理工具</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vue-cli</a:t>
            </a:r>
            <a:r>
              <a:rPr lang="en-US" altLang="zh-CN"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vue</a:t>
            </a:r>
            <a:r>
              <a:rPr lang="zh-CN" altLang="en-US" sz="2400" dirty="0" smtClean="0">
                <a:latin typeface="微软雅黑" panose="020B0503020204020204" pitchFamily="34" charset="-122"/>
                <a:ea typeface="微软雅黑" panose="020B0503020204020204" pitchFamily="34" charset="-122"/>
              </a:rPr>
              <a:t>项目构建工具</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ECMAScript</a:t>
            </a:r>
            <a:r>
              <a:rPr lang="en-US" altLang="zh-CN" sz="2400" dirty="0" smtClean="0">
                <a:latin typeface="微软雅黑" panose="020B0503020204020204" pitchFamily="34" charset="-122"/>
                <a:ea typeface="微软雅黑" panose="020B0503020204020204" pitchFamily="34" charset="-122"/>
              </a:rPr>
              <a:t> 6 </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es6</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6</a:t>
            </a:r>
            <a:r>
              <a:rPr lang="zh-CN" altLang="en-US" sz="2400" dirty="0" smtClean="0">
                <a:latin typeface="微软雅黑" panose="020B0503020204020204" pitchFamily="34" charset="-122"/>
                <a:ea typeface="微软雅黑" panose="020B0503020204020204" pitchFamily="34" charset="-122"/>
              </a:rPr>
              <a:t>、其他</a:t>
            </a:r>
            <a:r>
              <a:rPr lang="en-US" altLang="zh-CN" sz="2400" dirty="0" err="1" smtClean="0">
                <a:latin typeface="微软雅黑" panose="020B0503020204020204" pitchFamily="34" charset="-122"/>
                <a:ea typeface="微软雅黑" panose="020B0503020204020204" pitchFamily="34" charset="-122"/>
              </a:rPr>
              <a:t>vue</a:t>
            </a:r>
            <a:r>
              <a:rPr lang="zh-CN" altLang="en-US" sz="2400" dirty="0" smtClean="0">
                <a:latin typeface="微软雅黑" panose="020B0503020204020204" pitchFamily="34" charset="-122"/>
                <a:ea typeface="微软雅黑" panose="020B0503020204020204" pitchFamily="34" charset="-122"/>
              </a:rPr>
              <a:t>非</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官方的插件、组件（</a:t>
            </a:r>
            <a:r>
              <a:rPr lang="en-US" altLang="zh-CN" sz="2400" dirty="0" err="1" smtClean="0">
                <a:latin typeface="微软雅黑" panose="020B0503020204020204" pitchFamily="34" charset="-122"/>
                <a:ea typeface="微软雅黑" panose="020B0503020204020204" pitchFamily="34" charset="-122"/>
              </a:rPr>
              <a:t>vuex</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axios</a:t>
            </a:r>
            <a:r>
              <a:rPr lang="zh-CN" altLang="en-US" sz="2400" dirty="0" smtClean="0">
                <a:latin typeface="微软雅黑" panose="020B0503020204020204" pitchFamily="34" charset="-122"/>
                <a:ea typeface="微软雅黑" panose="020B0503020204020204" pitchFamily="34" charset="-122"/>
              </a:rPr>
              <a:t>等）</a:t>
            </a:r>
            <a:endParaRPr lang="en-US" altLang="zh-CN" sz="2400" dirty="0" smtClean="0">
              <a:latin typeface="微软雅黑" panose="020B0503020204020204" pitchFamily="34" charset="-122"/>
              <a:ea typeface="微软雅黑" panose="020B0503020204020204" pitchFamily="34" charset="-122"/>
            </a:endParaRPr>
          </a:p>
          <a:p>
            <a:pPr>
              <a:buNone/>
            </a:pPr>
            <a:endParaRPr lang="en-US" altLang="zh-CN" sz="2400" dirty="0" smtClean="0">
              <a:latin typeface="微软雅黑" panose="020B0503020204020204" pitchFamily="34" charset="-122"/>
              <a:ea typeface="微软雅黑" panose="020B0503020204020204" pitchFamily="34" charset="-122"/>
            </a:endParaRPr>
          </a:p>
          <a:p>
            <a:pPr>
              <a:buNone/>
            </a:pPr>
            <a:endParaRPr lang="zh-CN" altLang="en-US" sz="2400"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4389343" cy="523220"/>
          </a:xfrm>
          <a:prstGeom prst="rect">
            <a:avLst/>
          </a:prstGeom>
          <a:noFill/>
          <a:ln w="9525">
            <a:noFill/>
            <a:miter lim="800000"/>
          </a:ln>
        </p:spPr>
        <p:txBody>
          <a:bodyPr wrap="none">
            <a:spAutoFit/>
          </a:bodyPr>
          <a:lstStyle/>
          <a:p>
            <a:r>
              <a:rPr lang="zh-CN" altLang="en-US" sz="2800" dirty="0" smtClean="0">
                <a:latin typeface="微软雅黑" panose="020B0503020204020204" pitchFamily="34" charset="-122"/>
                <a:ea typeface="微软雅黑" panose="020B0503020204020204" pitchFamily="34" charset="-122"/>
              </a:rPr>
              <a:t>使用</a:t>
            </a:r>
            <a:r>
              <a:rPr lang="en-US" altLang="zh-CN" sz="2800" dirty="0" err="1" smtClean="0">
                <a:latin typeface="微软雅黑" panose="020B0503020204020204" pitchFamily="34" charset="-122"/>
                <a:ea typeface="微软雅黑" panose="020B0503020204020204" pitchFamily="34" charset="-122"/>
              </a:rPr>
              <a:t>vue</a:t>
            </a:r>
            <a:r>
              <a:rPr lang="zh-CN" altLang="en-US" sz="2800" dirty="0" smtClean="0">
                <a:latin typeface="微软雅黑" panose="020B0503020204020204" pitchFamily="34" charset="-122"/>
                <a:ea typeface="微软雅黑" panose="020B0503020204020204" pitchFamily="34" charset="-122"/>
              </a:rPr>
              <a:t>需要了解的技术栈</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4525963"/>
          </a:xfrm>
        </p:spPr>
        <p:txBody>
          <a:bodyPr>
            <a:normAutofit/>
          </a:bodyPr>
          <a:lstStyle/>
          <a:p>
            <a:pPr>
              <a:buNone/>
            </a:pPr>
            <a:r>
              <a:rPr lang="en-US" altLang="zh-CN" sz="2400" dirty="0" smtClean="0">
                <a:solidFill>
                  <a:srgbClr val="002060"/>
                </a:solidFill>
                <a:latin typeface="微软雅黑" panose="020B0503020204020204" pitchFamily="34" charset="-122"/>
                <a:ea typeface="微软雅黑" panose="020B0503020204020204" pitchFamily="34" charset="-122"/>
              </a:rPr>
              <a:t>1</a:t>
            </a:r>
            <a:r>
              <a:rPr lang="zh-CN" altLang="en-US" sz="2400" dirty="0" smtClean="0">
                <a:solidFill>
                  <a:srgbClr val="00206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直接用</a:t>
            </a:r>
            <a:r>
              <a:rPr lang="en-US" altLang="zh-CN" sz="2400" dirty="0" smtClean="0">
                <a:latin typeface="微软雅黑" panose="020B0503020204020204" pitchFamily="34" charset="-122"/>
                <a:ea typeface="微软雅黑" panose="020B0503020204020204" pitchFamily="34" charset="-122"/>
              </a:rPr>
              <a:t>&lt;script&gt;</a:t>
            </a:r>
            <a:r>
              <a:rPr lang="zh-CN" altLang="en-US" sz="2400" dirty="0" smtClean="0">
                <a:latin typeface="微软雅黑" panose="020B0503020204020204" pitchFamily="34" charset="-122"/>
                <a:ea typeface="微软雅黑" panose="020B0503020204020204" pitchFamily="34" charset="-122"/>
              </a:rPr>
              <a:t>引入</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		&lt;script </a:t>
            </a:r>
            <a:r>
              <a:rPr lang="en-US" altLang="zh-CN" sz="2400" dirty="0" err="1" smtClean="0">
                <a:latin typeface="微软雅黑" panose="020B0503020204020204" pitchFamily="34" charset="-122"/>
                <a:ea typeface="微软雅黑" panose="020B0503020204020204" pitchFamily="34" charset="-122"/>
              </a:rPr>
              <a:t>src</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vue.js</a:t>
            </a:r>
            <a:r>
              <a:rPr lang="en-US" altLang="zh-CN" sz="2400" dirty="0" smtClean="0">
                <a:latin typeface="微软雅黑" panose="020B0503020204020204" pitchFamily="34" charset="-122"/>
                <a:ea typeface="微软雅黑" panose="020B0503020204020204" pitchFamily="34" charset="-122"/>
              </a:rPr>
              <a:t>”&gt;&lt;/script&gt;</a:t>
            </a:r>
            <a:endParaRPr lang="en-US" altLang="zh-CN" sz="2400" dirty="0" smtClean="0">
              <a:latin typeface="微软雅黑" panose="020B0503020204020204" pitchFamily="34" charset="-122"/>
              <a:ea typeface="微软雅黑" panose="020B0503020204020204" pitchFamily="34" charset="-122"/>
            </a:endParaRPr>
          </a:p>
          <a:p>
            <a:pPr>
              <a:buNone/>
            </a:pP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NPM</a:t>
            </a:r>
            <a:r>
              <a:rPr lang="zh-CN" altLang="en-US" sz="2400" dirty="0" smtClean="0">
                <a:latin typeface="微软雅黑" panose="020B0503020204020204" pitchFamily="34" charset="-122"/>
                <a:ea typeface="微软雅黑" panose="020B0503020204020204" pitchFamily="34" charset="-122"/>
              </a:rPr>
              <a:t>安装</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npm</a:t>
            </a:r>
            <a:r>
              <a:rPr lang="en-US" altLang="zh-CN" sz="2400" dirty="0" smtClean="0">
                <a:latin typeface="微软雅黑" panose="020B0503020204020204" pitchFamily="34" charset="-122"/>
                <a:ea typeface="微软雅黑" panose="020B0503020204020204" pitchFamily="34" charset="-122"/>
              </a:rPr>
              <a:t> install </a:t>
            </a:r>
            <a:r>
              <a:rPr lang="en-US" altLang="zh-CN" sz="2400" dirty="0" err="1" smtClean="0">
                <a:latin typeface="微软雅黑" panose="020B0503020204020204" pitchFamily="34" charset="-122"/>
                <a:ea typeface="微软雅黑" panose="020B0503020204020204" pitchFamily="34" charset="-122"/>
              </a:rPr>
              <a:t>vue</a:t>
            </a:r>
            <a:endParaRPr lang="en-US" altLang="zh-CN" sz="2400" dirty="0" smtClean="0">
              <a:latin typeface="微软雅黑" panose="020B0503020204020204" pitchFamily="34" charset="-122"/>
              <a:ea typeface="微软雅黑" panose="020B0503020204020204" pitchFamily="34" charset="-122"/>
            </a:endParaRPr>
          </a:p>
          <a:p>
            <a:pPr>
              <a:buNone/>
            </a:pP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、命令行工具</a:t>
            </a:r>
            <a:r>
              <a:rPr lang="en-US" altLang="zh-CN" sz="2400" dirty="0" err="1" smtClean="0">
                <a:latin typeface="微软雅黑" panose="020B0503020204020204" pitchFamily="34" charset="-122"/>
                <a:ea typeface="微软雅黑" panose="020B0503020204020204" pitchFamily="34" charset="-122"/>
              </a:rPr>
              <a:t>vue-cli</a:t>
            </a:r>
            <a:endParaRPr lang="en-US" altLang="zh-CN"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vue</a:t>
            </a:r>
            <a:r>
              <a:rPr lang="en-US" altLang="zh-CN" sz="2400" dirty="0" smtClean="0">
                <a:latin typeface="微软雅黑" panose="020B0503020204020204" pitchFamily="34" charset="-122"/>
                <a:ea typeface="微软雅黑" panose="020B0503020204020204" pitchFamily="34" charset="-122"/>
              </a:rPr>
              <a:t> init </a:t>
            </a:r>
            <a:r>
              <a:rPr lang="en-US" altLang="zh-CN" sz="2400" dirty="0" err="1" smtClean="0">
                <a:latin typeface="微软雅黑" panose="020B0503020204020204" pitchFamily="34" charset="-122"/>
                <a:ea typeface="微软雅黑" panose="020B0503020204020204" pitchFamily="34" charset="-122"/>
              </a:rPr>
              <a:t>webpack</a:t>
            </a:r>
            <a:r>
              <a:rPr lang="en-US" altLang="zh-CN" sz="2400" dirty="0" smtClean="0">
                <a:latin typeface="微软雅黑" panose="020B0503020204020204" pitchFamily="34" charset="-122"/>
                <a:ea typeface="微软雅黑" panose="020B0503020204020204" pitchFamily="34" charset="-122"/>
              </a:rPr>
              <a:t> my-project   2.0</a:t>
            </a:r>
            <a:r>
              <a:rPr lang="zh-CN" altLang="en-US" sz="2400" dirty="0" smtClean="0">
                <a:latin typeface="微软雅黑" panose="020B0503020204020204" pitchFamily="34" charset="-122"/>
                <a:ea typeface="微软雅黑" panose="020B0503020204020204" pitchFamily="34" charset="-122"/>
              </a:rPr>
              <a:t>版本</a:t>
            </a:r>
            <a:endParaRPr lang="zh-CN" altLang="en-US" sz="2400" dirty="0" smtClean="0">
              <a:latin typeface="微软雅黑" panose="020B0503020204020204" pitchFamily="34" charset="-122"/>
              <a:ea typeface="微软雅黑" panose="020B0503020204020204" pitchFamily="34" charset="-122"/>
            </a:endParaRPr>
          </a:p>
          <a:p>
            <a:pPr>
              <a:buNone/>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vue</a:t>
            </a:r>
            <a:r>
              <a:rPr lang="en-US" altLang="zh-CN" sz="2400" dirty="0" smtClean="0">
                <a:latin typeface="微软雅黑" panose="020B0503020204020204" pitchFamily="34" charset="-122"/>
                <a:ea typeface="微软雅黑" panose="020B0503020204020204" pitchFamily="34" charset="-122"/>
              </a:rPr>
              <a:t> create my-project      3.0</a:t>
            </a:r>
            <a:r>
              <a:rPr lang="zh-CN" altLang="en-US" sz="2400" dirty="0" smtClean="0">
                <a:latin typeface="微软雅黑" panose="020B0503020204020204" pitchFamily="34" charset="-122"/>
                <a:ea typeface="微软雅黑" panose="020B0503020204020204" pitchFamily="34" charset="-122"/>
              </a:rPr>
              <a:t>版本</a:t>
            </a:r>
            <a:endParaRPr lang="zh-CN" altLang="en-US" sz="2400"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875835" cy="523220"/>
          </a:xfrm>
          <a:prstGeom prst="rect">
            <a:avLst/>
          </a:prstGeom>
          <a:noFill/>
          <a:ln w="9525">
            <a:noFill/>
            <a:miter lim="800000"/>
          </a:ln>
        </p:spPr>
        <p:txBody>
          <a:bodyPr wrap="none">
            <a:spAutoFit/>
          </a:bodyPr>
          <a:lstStyle/>
          <a:p>
            <a:r>
              <a:rPr lang="en-US" altLang="zh-CN" sz="2800" dirty="0" err="1" smtClean="0">
                <a:latin typeface="微软雅黑" panose="020B0503020204020204" pitchFamily="34" charset="-122"/>
                <a:ea typeface="微软雅黑" panose="020B0503020204020204" pitchFamily="34" charset="-122"/>
              </a:rPr>
              <a:t>vue</a:t>
            </a:r>
            <a:r>
              <a:rPr lang="zh-CN" altLang="en-US" sz="2800" dirty="0" smtClean="0">
                <a:latin typeface="微软雅黑" panose="020B0503020204020204" pitchFamily="34" charset="-122"/>
                <a:ea typeface="微软雅黑" panose="020B0503020204020204" pitchFamily="34" charset="-122"/>
              </a:rPr>
              <a:t>的安装</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400" dirty="0" err="1" smtClean="0">
                <a:latin typeface="微软雅黑" panose="020B0503020204020204" pitchFamily="34" charset="-122"/>
                <a:ea typeface="微软雅黑" panose="020B0503020204020204" pitchFamily="34" charset="-122"/>
              </a:rPr>
              <a:t>var</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vm</a:t>
            </a:r>
            <a:r>
              <a:rPr lang="en-US" altLang="zh-CN" sz="2400" dirty="0" smtClean="0">
                <a:latin typeface="微软雅黑" panose="020B0503020204020204" pitchFamily="34" charset="-122"/>
                <a:ea typeface="微软雅黑" panose="020B0503020204020204" pitchFamily="34" charset="-122"/>
              </a:rPr>
              <a:t> = new </a:t>
            </a:r>
            <a:r>
              <a:rPr lang="en-US" altLang="zh-CN" sz="2400" dirty="0" err="1" smtClean="0">
                <a:latin typeface="微软雅黑" panose="020B0503020204020204" pitchFamily="34" charset="-122"/>
                <a:ea typeface="微软雅黑" panose="020B0503020204020204" pitchFamily="34" charset="-122"/>
              </a:rPr>
              <a:t>Vue</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el:..</a:t>
            </a:r>
            <a:r>
              <a:rPr lang="en-US" altLang="en-US" sz="2400" dirty="0" smtClean="0">
                <a:latin typeface="微软雅黑" panose="020B0503020204020204" pitchFamily="34" charset="-122"/>
                <a:ea typeface="微软雅黑" panose="020B0503020204020204" pitchFamily="34" charset="-122"/>
              </a:rPr>
              <a:t>  //</a:t>
            </a:r>
            <a:r>
              <a:rPr lang="en-US" altLang="en-US" sz="2400" dirty="0" err="1" smtClean="0">
                <a:latin typeface="微软雅黑" panose="020B0503020204020204" pitchFamily="34" charset="-122"/>
                <a:ea typeface="微软雅黑" panose="020B0503020204020204" pitchFamily="34" charset="-122"/>
              </a:rPr>
              <a:t>挂载点</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data:..</a:t>
            </a:r>
            <a:r>
              <a:rPr lang="en-US" altLang="en-US" sz="2400" dirty="0" smtClean="0">
                <a:latin typeface="微软雅黑" panose="020B0503020204020204" pitchFamily="34" charset="-122"/>
                <a:ea typeface="微软雅黑" panose="020B0503020204020204" pitchFamily="34" charset="-122"/>
              </a:rPr>
              <a:t> //</a:t>
            </a:r>
            <a:r>
              <a:rPr lang="en-US" altLang="en-US" sz="2400" dirty="0" err="1"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	methods:...</a:t>
            </a:r>
            <a:r>
              <a:rPr lang="en-US" altLang="en-US" sz="2400" dirty="0" smtClean="0">
                <a:latin typeface="微软雅黑" panose="020B0503020204020204" pitchFamily="34" charset="-122"/>
                <a:ea typeface="微软雅黑" panose="020B0503020204020204" pitchFamily="34" charset="-122"/>
              </a:rPr>
              <a:t> //</a:t>
            </a:r>
            <a:r>
              <a:rPr lang="en-US" altLang="en-US" sz="2400" dirty="0" err="1" smtClean="0">
                <a:latin typeface="微软雅黑" panose="020B0503020204020204" pitchFamily="34" charset="-122"/>
                <a:ea typeface="微软雅黑" panose="020B0503020204020204" pitchFamily="34" charset="-122"/>
              </a:rPr>
              <a:t>方法</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a:p>
            <a:pPr>
              <a:buNone/>
            </a:pPr>
            <a:endParaRPr lang="zh-CN" altLang="en-US" dirty="0">
              <a:latin typeface="微软雅黑" panose="020B0503020204020204" pitchFamily="34" charset="-122"/>
              <a:ea typeface="微软雅黑" panose="020B0503020204020204" pitchFamily="34" charset="-122"/>
            </a:endParaRPr>
          </a:p>
        </p:txBody>
      </p:sp>
      <p:sp>
        <p:nvSpPr>
          <p:cNvPr id="4" name="矩形 6"/>
          <p:cNvSpPr>
            <a:spLocks noChangeArrowheads="1"/>
          </p:cNvSpPr>
          <p:nvPr/>
        </p:nvSpPr>
        <p:spPr bwMode="auto">
          <a:xfrm>
            <a:off x="357188" y="285750"/>
            <a:ext cx="1622560" cy="523220"/>
          </a:xfrm>
          <a:prstGeom prst="rect">
            <a:avLst/>
          </a:prstGeom>
          <a:noFill/>
          <a:ln w="9525">
            <a:noFill/>
            <a:miter lim="800000"/>
          </a:ln>
        </p:spPr>
        <p:txBody>
          <a:bodyPr wrap="none">
            <a:spAutoFit/>
          </a:bodyPr>
          <a:lstStyle/>
          <a:p>
            <a:r>
              <a:rPr lang="en-US" altLang="zh-CN" sz="2800" dirty="0" err="1" smtClean="0">
                <a:solidFill>
                  <a:srgbClr val="002060"/>
                </a:solidFill>
                <a:latin typeface="微软雅黑" panose="020B0503020204020204" pitchFamily="34" charset="-122"/>
                <a:ea typeface="微软雅黑" panose="020B0503020204020204" pitchFamily="34" charset="-122"/>
              </a:rPr>
              <a:t>vue</a:t>
            </a:r>
            <a:r>
              <a:rPr lang="en-US" altLang="en-US" sz="2800" dirty="0" smtClean="0">
                <a:solidFill>
                  <a:srgbClr val="002060"/>
                </a:solidFill>
                <a:latin typeface="微软雅黑" panose="020B0503020204020204" pitchFamily="34" charset="-122"/>
                <a:ea typeface="微软雅黑" panose="020B0503020204020204" pitchFamily="34" charset="-122"/>
              </a:rPr>
              <a:t> </a:t>
            </a:r>
            <a:r>
              <a:rPr lang="en-US" altLang="en-US" sz="2800" dirty="0" err="1" smtClean="0">
                <a:solidFill>
                  <a:srgbClr val="002060"/>
                </a:solidFill>
                <a:latin typeface="微软雅黑" panose="020B0503020204020204" pitchFamily="34" charset="-122"/>
                <a:ea typeface="微软雅黑" panose="020B0503020204020204" pitchFamily="34" charset="-122"/>
              </a:rPr>
              <a:t>实例</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9269</Words>
  <Application>WPS 演示</Application>
  <PresentationFormat>全屏显示(4:3)</PresentationFormat>
  <Paragraphs>590</Paragraphs>
  <Slides>40</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Arial</vt:lpstr>
      <vt:lpstr>宋体</vt:lpstr>
      <vt:lpstr>Wingdings</vt:lpstr>
      <vt:lpstr>微软雅黑</vt:lpstr>
      <vt:lpstr>Calibri</vt:lpstr>
      <vt:lpstr>Arial Unicode MS</vt:lpstr>
      <vt:lpstr>Office 主题</vt:lpstr>
      <vt:lpstr>PowerPoint 演示文稿</vt:lpstr>
      <vt:lpstr>前端开发模式发展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复习案例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Vue.js是什么</dc:title>
  <dc:creator/>
  <cp:lastModifiedBy>SVMSUNG</cp:lastModifiedBy>
  <cp:revision>557</cp:revision>
  <dcterms:created xsi:type="dcterms:W3CDTF">2019-09-10T00:34:00Z</dcterms:created>
  <dcterms:modified xsi:type="dcterms:W3CDTF">2019-10-28T03:08:53Z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