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ink/ink2.xml" ContentType="application/inkml+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ink/ink1.xml" ContentType="application/inkml+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42" r:id="rId2"/>
    <p:sldId id="257" r:id="rId3"/>
    <p:sldId id="299" r:id="rId4"/>
    <p:sldId id="273" r:id="rId5"/>
    <p:sldId id="274" r:id="rId6"/>
    <p:sldId id="300" r:id="rId7"/>
    <p:sldId id="341" r:id="rId8"/>
    <p:sldId id="302" r:id="rId9"/>
    <p:sldId id="303" r:id="rId10"/>
    <p:sldId id="301" r:id="rId11"/>
    <p:sldId id="304" r:id="rId12"/>
    <p:sldId id="305" r:id="rId13"/>
    <p:sldId id="306" r:id="rId14"/>
    <p:sldId id="327" r:id="rId15"/>
    <p:sldId id="307" r:id="rId16"/>
    <p:sldId id="277" r:id="rId17"/>
    <p:sldId id="330" r:id="rId18"/>
    <p:sldId id="332" r:id="rId19"/>
    <p:sldId id="333" r:id="rId20"/>
    <p:sldId id="334" r:id="rId21"/>
    <p:sldId id="308" r:id="rId22"/>
    <p:sldId id="310" r:id="rId23"/>
    <p:sldId id="311" r:id="rId24"/>
    <p:sldId id="335" r:id="rId25"/>
    <p:sldId id="340" r:id="rId26"/>
    <p:sldId id="336" r:id="rId27"/>
    <p:sldId id="337" r:id="rId28"/>
    <p:sldId id="344" r:id="rId29"/>
    <p:sldId id="338" r:id="rId30"/>
    <p:sldId id="339" r:id="rId31"/>
    <p:sldId id="331" r:id="rId32"/>
    <p:sldId id="322" r:id="rId33"/>
    <p:sldId id="314" r:id="rId34"/>
    <p:sldId id="313" r:id="rId35"/>
    <p:sldId id="315" r:id="rId36"/>
    <p:sldId id="328" r:id="rId37"/>
    <p:sldId id="329" r:id="rId38"/>
    <p:sldId id="320"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6869" autoAdjust="0"/>
  </p:normalViewPr>
  <p:slideViewPr>
    <p:cSldViewPr snapToGrid="0" showGuides="1">
      <p:cViewPr varScale="1">
        <p:scale>
          <a:sx n="53" d="100"/>
          <a:sy n="53" d="100"/>
        </p:scale>
        <p:origin x="-924" y="-96"/>
      </p:cViewPr>
      <p:guideLst>
        <p:guide orient="horz" pos="2160"/>
        <p:guide pos="2880"/>
      </p:guideLst>
    </p:cSldViewPr>
  </p:slideViewPr>
  <p:notesTextViewPr>
    <p:cViewPr>
      <p:scale>
        <a:sx n="1" d="1"/>
        <a:sy n="1" d="1"/>
      </p:scale>
      <p:origin x="0" y="0"/>
    </p:cViewPr>
  </p:notesTextViewPr>
  <p:notesViewPr>
    <p:cSldViewPr snapToGrid="0" showGuides="1">
      <p:cViewPr varScale="1">
        <p:scale>
          <a:sx n="74" d="100"/>
          <a:sy n="74" d="100"/>
        </p:scale>
        <p:origin x="2952" y="192"/>
      </p:cViewPr>
      <p:guideLst/>
    </p:cSldViewPr>
  </p:notesViewPr>
  <p:gridSpacing cx="73734613" cy="737346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45" units="1/cm"/>
          <inkml:channelProperty channel="Y" name="resolution" value="45" units="1/cm"/>
          <inkml:channelProperty channel="T" name="resolution" value="1" units="1/dev"/>
        </inkml:channelProperties>
      </inkml:inkSource>
      <inkml:timestamp xml:id="ts0" timeString="2016-05-23T12:20:56.148"/>
    </inkml:context>
    <inkml:brush xml:id="br0">
      <inkml:brushProperty name="width" value="0.05292" units="cm"/>
      <inkml:brushProperty name="height" value="0.05292" units="cm"/>
      <inkml:brushProperty name="color" value="#FF0000"/>
    </inkml:brush>
  </inkml:definitions>
  <inkml:trace contextRef="#ctx0" brushRef="#br0">27140 13052 0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45" units="1/cm"/>
          <inkml:channelProperty channel="Y" name="resolution" value="45" units="1/cm"/>
          <inkml:channelProperty channel="T" name="resolution" value="1" units="1/dev"/>
        </inkml:channelProperties>
      </inkml:inkSource>
      <inkml:timestamp xml:id="ts0" timeString="2016-05-23T12:31:07.647"/>
    </inkml:context>
    <inkml:brush xml:id="br0">
      <inkml:brushProperty name="width" value="0.05292" units="cm"/>
      <inkml:brushProperty name="height" value="0.05292" units="cm"/>
      <inkml:brushProperty name="color" value="#FF0000"/>
    </inkml:brush>
  </inkml:definitions>
  <inkml:trace contextRef="#ctx0" brushRef="#br0">24483 18979 0,'0'-94'0,"0"-24"16,0 71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Arial" charset="0"/>
                <a:ea typeface="宋体" charset="0"/>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kumimoji="1" sz="1200">
                <a:latin typeface="Arial" charset="0"/>
                <a:ea typeface="宋体" charset="0"/>
              </a:defRPr>
            </a:lvl1pPr>
          </a:lstStyle>
          <a:p>
            <a:pPr>
              <a:defRPr/>
            </a:pPr>
            <a:fld id="{F6FADA89-2D3B-4D13-A09B-AA1E29B52778}" type="datetimeFigureOut">
              <a:rPr lang="zh-CN" altLang="en-US"/>
              <a:pPr>
                <a:defRPr/>
              </a:pPr>
              <a:t>2016/5/24 Tuesday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kumimoji="1" sz="1200">
                <a:latin typeface="Arial" charset="0"/>
                <a:ea typeface="宋体" charset="0"/>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kumimoji="1" sz="1200">
                <a:latin typeface="Arial" charset="0"/>
                <a:ea typeface="宋体" charset="0"/>
              </a:defRPr>
            </a:lvl1pPr>
          </a:lstStyle>
          <a:p>
            <a:pPr>
              <a:defRPr/>
            </a:pPr>
            <a:fld id="{3E416308-1731-40DF-8818-FE1CB942EF5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4"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4035"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079D1E-D636-44FF-B497-96002C0AD2D6}" type="slidenum">
              <a:rPr lang="zh-CN" altLang="en-US" smtClean="0"/>
              <a:pPr/>
              <a:t>1</a:t>
            </a:fld>
            <a:endParaRPr lang="zh-CN" altLang="en-US"/>
          </a:p>
        </p:txBody>
      </p:sp>
    </p:spTree>
    <p:extLst>
      <p:ext uri="{BB962C8B-B14F-4D97-AF65-F5344CB8AC3E}">
        <p14:creationId xmlns="" xmlns:p14="http://schemas.microsoft.com/office/powerpoint/2010/main" val="1409962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对于算子层，本文使用“外观模式”进行设计，将算子层和图构建层、可视化层相分离。为系统开发一个外观</a:t>
            </a:r>
            <a:r>
              <a:rPr lang="en-US" altLang="en-US" dirty="0">
                <a:ea typeface="宋体" panose="02010600030101010101" pitchFamily="2" charset="-122"/>
              </a:rPr>
              <a:t>Analysis</a:t>
            </a:r>
            <a:r>
              <a:rPr lang="zh-CN" altLang="en-US" dirty="0"/>
              <a:t>类，对外提供一个简单的接口，减轻各层之间的耦合。</a:t>
            </a:r>
            <a:r>
              <a:rPr lang="en-US" altLang="en-US" dirty="0">
                <a:ea typeface="宋体" panose="02010600030101010101" pitchFamily="2" charset="-122"/>
              </a:rPr>
              <a:t>Analysis</a:t>
            </a:r>
            <a:r>
              <a:rPr lang="zh-CN" altLang="en-US" dirty="0"/>
              <a:t>中的</a:t>
            </a:r>
            <a:r>
              <a:rPr lang="en-US" altLang="en-US" dirty="0">
                <a:ea typeface="宋体" panose="02010600030101010101" pitchFamily="2" charset="-122"/>
              </a:rPr>
              <a:t>analysis</a:t>
            </a:r>
            <a:r>
              <a:rPr lang="zh-CN" altLang="en-US" dirty="0"/>
              <a:t>方法可以对不同的算子进行组合，来满足特定的分析要求。</a:t>
            </a:r>
            <a:endParaRPr lang="en-US" altLang="en-US" dirty="0">
              <a:ea typeface="宋体" panose="02010600030101010101" pitchFamily="2" charset="-122"/>
            </a:endParaRPr>
          </a:p>
          <a:p>
            <a:pPr eaLnBrk="1" hangingPunct="1">
              <a:spcBef>
                <a:spcPct val="0"/>
              </a:spcBef>
            </a:pPr>
            <a:endParaRPr lang="en-US" altLang="zh-CN" dirty="0"/>
          </a:p>
          <a:p>
            <a:pPr eaLnBrk="1" hangingPunct="1">
              <a:spcBef>
                <a:spcPct val="0"/>
              </a:spcBef>
            </a:pPr>
            <a:endParaRPr kumimoji="1" lang="zh-CN" altLang="en-US" dirty="0"/>
          </a:p>
        </p:txBody>
      </p:sp>
      <p:sp>
        <p:nvSpPr>
          <p:cNvPr id="2662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FFAA27-0E7B-4DED-9AAE-18550B2943CC}"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8674"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sz="1200" kern="1200" dirty="0">
                <a:solidFill>
                  <a:schemeClr val="tx1"/>
                </a:solidFill>
                <a:effectLst/>
                <a:latin typeface="+mn-lt"/>
                <a:ea typeface="+mn-ea"/>
                <a:cs typeface="+mn-cs"/>
              </a:rPr>
              <a:t>可视化往往需要对图的各种属性（顶点名称、顶点</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、边的名称等）进行组合显示，本文使用“建造者模式”将可视化图对象的构建和表示分离，使得同样的构建步骤可以创建不同的表示。用户可以通过对外交互接口</a:t>
            </a:r>
            <a:r>
              <a:rPr lang="en-US" sz="1200" kern="1200" dirty="0">
                <a:solidFill>
                  <a:schemeClr val="tx1"/>
                </a:solidFill>
                <a:effectLst/>
                <a:latin typeface="+mn-lt"/>
                <a:ea typeface="+mn-ea"/>
                <a:cs typeface="+mn-cs"/>
              </a:rPr>
              <a:t>Director</a:t>
            </a:r>
            <a:r>
              <a:rPr lang="zh-CN" altLang="en-US" sz="1200" kern="1200" dirty="0">
                <a:solidFill>
                  <a:schemeClr val="tx1"/>
                </a:solidFill>
                <a:effectLst/>
                <a:latin typeface="+mn-lt"/>
                <a:ea typeface="+mn-ea"/>
                <a:cs typeface="+mn-cs"/>
              </a:rPr>
              <a:t>指定具体的建造器，如</a:t>
            </a:r>
            <a:r>
              <a:rPr lang="en-US" sz="1200" kern="1200" dirty="0" err="1">
                <a:solidFill>
                  <a:schemeClr val="tx1"/>
                </a:solidFill>
                <a:effectLst/>
                <a:latin typeface="+mn-lt"/>
                <a:ea typeface="+mn-ea"/>
                <a:cs typeface="+mn-cs"/>
              </a:rPr>
              <a:t>NN_GSBuilder</a:t>
            </a:r>
            <a:r>
              <a:rPr lang="zh-CN" altLang="en-US" sz="1200" kern="1200" dirty="0">
                <a:solidFill>
                  <a:schemeClr val="tx1"/>
                </a:solidFill>
                <a:effectLst/>
                <a:latin typeface="+mn-lt"/>
                <a:ea typeface="+mn-ea"/>
                <a:cs typeface="+mn-cs"/>
              </a:rPr>
              <a:t>，来得到相应的可视化对象，无需知道具体的建造过程和细节。</a:t>
            </a:r>
            <a:endParaRPr lang="en-US" altLang="zh-CN" sz="1200" kern="1200" dirty="0">
              <a:solidFill>
                <a:schemeClr val="tx1"/>
              </a:solidFill>
              <a:effectLst/>
              <a:latin typeface="+mn-lt"/>
              <a:ea typeface="+mn-ea"/>
              <a:cs typeface="+mn-cs"/>
            </a:endParaRPr>
          </a:p>
          <a:p>
            <a:pPr eaLnBrk="1" hangingPunct="1">
              <a:spcBef>
                <a:spcPct val="0"/>
              </a:spcBef>
            </a:pPr>
            <a:endParaRPr lang="en-US" altLang="zh-CN" sz="1200" kern="1200" dirty="0">
              <a:solidFill>
                <a:schemeClr val="tx1"/>
              </a:solidFill>
              <a:effectLst/>
              <a:latin typeface="+mn-lt"/>
              <a:ea typeface="+mn-ea"/>
              <a:cs typeface="+mn-cs"/>
            </a:endParaRPr>
          </a:p>
          <a:p>
            <a:pPr eaLnBrk="1" hangingPunct="1">
              <a:spcBef>
                <a:spcPct val="0"/>
              </a:spcBef>
            </a:pPr>
            <a:r>
              <a:rPr lang="zh-CN" altLang="en-US" sz="1200" kern="1200" dirty="0">
                <a:solidFill>
                  <a:schemeClr val="tx1"/>
                </a:solidFill>
                <a:effectLst/>
                <a:latin typeface="+mn-lt"/>
                <a:ea typeface="+mn-ea"/>
                <a:cs typeface="+mn-cs"/>
              </a:rPr>
              <a:t>不同的算子不同的着色效果，本文使用策略模式设计着色功能：在抽象类中定义了该算法的接口</a:t>
            </a:r>
            <a:r>
              <a:rPr lang="en-US" sz="1200" kern="1200" dirty="0" err="1">
                <a:solidFill>
                  <a:schemeClr val="tx1"/>
                </a:solidFill>
                <a:effectLst/>
                <a:latin typeface="+mn-lt"/>
                <a:ea typeface="+mn-ea"/>
                <a:cs typeface="+mn-cs"/>
              </a:rPr>
              <a:t>setColor</a:t>
            </a:r>
            <a:r>
              <a:rPr lang="zh-CN" altLang="en-US" sz="1200" kern="1200" dirty="0">
                <a:solidFill>
                  <a:schemeClr val="tx1"/>
                </a:solidFill>
                <a:effectLst/>
                <a:latin typeface="+mn-lt"/>
                <a:ea typeface="+mn-ea"/>
                <a:cs typeface="+mn-cs"/>
              </a:rPr>
              <a:t>，然后在子类中给出具体实现。</a:t>
            </a:r>
            <a:endParaRPr kumimoji="1" lang="zh-CN" altLang="en-US" dirty="0"/>
          </a:p>
        </p:txBody>
      </p:sp>
      <p:sp>
        <p:nvSpPr>
          <p:cNvPr id="28675"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0639E9-333D-4A60-9D97-057883A12C7D}"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本文使用模板方法定义分析演示的算法骨架，使得子类可以不改变算法的结构而重新定义其中的某些特定步骤，通过把不变的行为搬移到超类</a:t>
            </a:r>
            <a:r>
              <a:rPr lang="en-US" altLang="zh-CN" dirty="0"/>
              <a:t>Template</a:t>
            </a:r>
            <a:r>
              <a:rPr lang="zh-CN" altLang="en-US" dirty="0"/>
              <a:t>中，去除子类的重复代码。</a:t>
            </a:r>
            <a:endParaRPr lang="en-US" dirty="0"/>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12</a:t>
            </a:fld>
            <a:endParaRPr lang="zh-CN" altLang="en-US"/>
          </a:p>
        </p:txBody>
      </p:sp>
    </p:spTree>
    <p:extLst>
      <p:ext uri="{BB962C8B-B14F-4D97-AF65-F5344CB8AC3E}">
        <p14:creationId xmlns="" xmlns:p14="http://schemas.microsoft.com/office/powerpoint/2010/main" val="918778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图构建模块的主要任务是将图中格式的文本数据格式转化为图计算引擎所直接接受的分析单元</a:t>
            </a:r>
            <a:r>
              <a:rPr lang="en-US" altLang="en-US" dirty="0">
                <a:ea typeface="宋体" panose="02010600030101010101" pitchFamily="2" charset="-122"/>
              </a:rPr>
              <a:t>Graph</a:t>
            </a:r>
            <a:r>
              <a:rPr lang="zh-CN" altLang="en-US" dirty="0"/>
              <a:t>。该过程分两步走：先将文本数据转化为</a:t>
            </a:r>
            <a:r>
              <a:rPr lang="en-US" altLang="en-US" dirty="0">
                <a:ea typeface="宋体" panose="02010600030101010101" pitchFamily="2" charset="-122"/>
              </a:rPr>
              <a:t>Spark</a:t>
            </a:r>
            <a:r>
              <a:rPr lang="zh-CN" altLang="en-US" dirty="0"/>
              <a:t>平台能够接收的数据格式</a:t>
            </a:r>
            <a:r>
              <a:rPr lang="en-US" altLang="en-US" dirty="0">
                <a:ea typeface="宋体" panose="02010600030101010101" pitchFamily="2" charset="-122"/>
              </a:rPr>
              <a:t>RDD</a:t>
            </a:r>
            <a:r>
              <a:rPr lang="zh-CN" altLang="en-US" dirty="0"/>
              <a:t>；再用</a:t>
            </a:r>
            <a:r>
              <a:rPr lang="en-US" altLang="en-US" dirty="0">
                <a:ea typeface="宋体" panose="02010600030101010101" pitchFamily="2" charset="-122"/>
              </a:rPr>
              <a:t>RDD</a:t>
            </a:r>
            <a:r>
              <a:rPr lang="zh-CN" altLang="en-US" dirty="0"/>
              <a:t>构造生成</a:t>
            </a:r>
            <a:r>
              <a:rPr lang="en-US" altLang="en-US" dirty="0">
                <a:ea typeface="宋体" panose="02010600030101010101" pitchFamily="2" charset="-122"/>
              </a:rPr>
              <a:t>Graph</a:t>
            </a:r>
            <a:r>
              <a:rPr lang="zh-CN" altLang="en-US" dirty="0"/>
              <a:t>。</a:t>
            </a:r>
            <a:endParaRPr lang="en-US" altLang="en-US" dirty="0">
              <a:ea typeface="宋体" panose="02010600030101010101" pitchFamily="2" charset="-122"/>
            </a:endParaRPr>
          </a:p>
          <a:p>
            <a:pPr eaLnBrk="1" hangingPunct="1">
              <a:spcBef>
                <a:spcPct val="0"/>
              </a:spcBef>
            </a:pPr>
            <a:endParaRPr kumimoji="1" lang="zh-CN" altLang="en-US" dirty="0"/>
          </a:p>
        </p:txBody>
      </p:sp>
      <p:sp>
        <p:nvSpPr>
          <p:cNvPr id="3174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2218BD-DF87-4913-ADA7-2DE255627D26}"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图构建模块的主要任务是将图中格式的文本数据格式转化为图计算引擎所直接接受的分析单元</a:t>
            </a:r>
            <a:r>
              <a:rPr lang="en-US" altLang="en-US" dirty="0">
                <a:ea typeface="宋体" panose="02010600030101010101" pitchFamily="2" charset="-122"/>
              </a:rPr>
              <a:t>Graph</a:t>
            </a:r>
            <a:r>
              <a:rPr lang="zh-CN" altLang="en-US" dirty="0"/>
              <a:t>。该过程分两步走：先将文本数据转化为</a:t>
            </a:r>
            <a:r>
              <a:rPr lang="en-US" altLang="en-US" dirty="0">
                <a:ea typeface="宋体" panose="02010600030101010101" pitchFamily="2" charset="-122"/>
              </a:rPr>
              <a:t>Spark</a:t>
            </a:r>
            <a:r>
              <a:rPr lang="zh-CN" altLang="en-US" dirty="0"/>
              <a:t>平台能够接收的数据格式</a:t>
            </a:r>
            <a:r>
              <a:rPr lang="en-US" altLang="en-US" dirty="0">
                <a:ea typeface="宋体" panose="02010600030101010101" pitchFamily="2" charset="-122"/>
              </a:rPr>
              <a:t>RDD</a:t>
            </a:r>
            <a:r>
              <a:rPr lang="zh-CN" altLang="en-US" dirty="0"/>
              <a:t>；再用</a:t>
            </a:r>
            <a:r>
              <a:rPr lang="en-US" altLang="en-US" dirty="0">
                <a:ea typeface="宋体" panose="02010600030101010101" pitchFamily="2" charset="-122"/>
              </a:rPr>
              <a:t>RDD</a:t>
            </a:r>
            <a:r>
              <a:rPr lang="zh-CN" altLang="en-US" dirty="0"/>
              <a:t>构造生成</a:t>
            </a:r>
            <a:r>
              <a:rPr lang="en-US" altLang="en-US" dirty="0">
                <a:ea typeface="宋体" panose="02010600030101010101" pitchFamily="2" charset="-122"/>
              </a:rPr>
              <a:t>Graph</a:t>
            </a:r>
            <a:r>
              <a:rPr lang="zh-CN" altLang="en-US" dirty="0"/>
              <a:t>。</a:t>
            </a:r>
            <a:endParaRPr lang="en-US" altLang="en-US" dirty="0">
              <a:ea typeface="宋体" panose="02010600030101010101" pitchFamily="2" charset="-122"/>
            </a:endParaRPr>
          </a:p>
          <a:p>
            <a:pPr eaLnBrk="1" hangingPunct="1">
              <a:spcBef>
                <a:spcPct val="0"/>
              </a:spcBef>
            </a:pPr>
            <a:endParaRPr kumimoji="1" lang="zh-CN" altLang="en-US" dirty="0"/>
          </a:p>
        </p:txBody>
      </p:sp>
      <p:sp>
        <p:nvSpPr>
          <p:cNvPr id="3174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2218BD-DF87-4913-ADA7-2DE255627D26}" type="slidenum">
              <a:rPr lang="zh-CN" altLang="en-US" smtClean="0"/>
              <a:pPr/>
              <a:t>14</a:t>
            </a:fld>
            <a:endParaRPr lang="zh-CN" altLang="en-US"/>
          </a:p>
        </p:txBody>
      </p:sp>
    </p:spTree>
    <p:extLst>
      <p:ext uri="{BB962C8B-B14F-4D97-AF65-F5344CB8AC3E}">
        <p14:creationId xmlns="" xmlns:p14="http://schemas.microsoft.com/office/powerpoint/2010/main" val="4158504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3794"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显示一个可视化对象的核心步骤</a:t>
            </a:r>
          </a:p>
          <a:p>
            <a:pPr eaLnBrk="1" hangingPunct="1">
              <a:spcBef>
                <a:spcPct val="0"/>
              </a:spcBef>
            </a:pPr>
            <a:endParaRPr kumimoji="1" lang="zh-CN" altLang="en-US" dirty="0"/>
          </a:p>
        </p:txBody>
      </p:sp>
      <p:sp>
        <p:nvSpPr>
          <p:cNvPr id="33795"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C31049-871B-4EA3-8A43-DF1ED892FD67}"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简单路径：如果一条路径上的顶点除了起点和终点可以相同外，其它顶点均不相同，则称此路径为一条简单路径；起点和终点相同的简单路径称为回路（或环）。</a:t>
            </a:r>
            <a:endParaRPr lang="en-US" dirty="0"/>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16</a:t>
            </a:fld>
            <a:endParaRPr lang="zh-CN" altLang="en-US"/>
          </a:p>
        </p:txBody>
      </p:sp>
    </p:spTree>
    <p:extLst>
      <p:ext uri="{BB962C8B-B14F-4D97-AF65-F5344CB8AC3E}">
        <p14:creationId xmlns="" xmlns:p14="http://schemas.microsoft.com/office/powerpoint/2010/main" val="19350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198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00F7A2-3984-49D4-879A-B19E0780680E}" type="slidenum">
              <a:rPr lang="zh-CN" altLang="en-US" smtClean="0"/>
              <a:pPr/>
              <a:t>17</a:t>
            </a:fld>
            <a:endParaRPr lang="zh-CN" altLang="en-US"/>
          </a:p>
        </p:txBody>
      </p:sp>
    </p:spTree>
    <p:extLst>
      <p:ext uri="{BB962C8B-B14F-4D97-AF65-F5344CB8AC3E}">
        <p14:creationId xmlns="" xmlns:p14="http://schemas.microsoft.com/office/powerpoint/2010/main" val="543483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4"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4035"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079D1E-D636-44FF-B497-96002C0AD2D6}" type="slidenum">
              <a:rPr lang="zh-CN" altLang="en-US" smtClean="0"/>
              <a:pPr/>
              <a:t>18</a:t>
            </a:fld>
            <a:endParaRPr lang="zh-CN" altLang="en-US"/>
          </a:p>
        </p:txBody>
      </p:sp>
    </p:spTree>
    <p:extLst>
      <p:ext uri="{BB962C8B-B14F-4D97-AF65-F5344CB8AC3E}">
        <p14:creationId xmlns="" xmlns:p14="http://schemas.microsoft.com/office/powerpoint/2010/main" val="3569324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198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00F7A2-3984-49D4-879A-B19E0780680E}" type="slidenum">
              <a:rPr lang="zh-CN" altLang="en-US" smtClean="0"/>
              <a:pPr/>
              <a:t>19</a:t>
            </a:fld>
            <a:endParaRPr lang="zh-CN" altLang="en-US"/>
          </a:p>
        </p:txBody>
      </p:sp>
    </p:spTree>
    <p:extLst>
      <p:ext uri="{BB962C8B-B14F-4D97-AF65-F5344CB8AC3E}">
        <p14:creationId xmlns="" xmlns:p14="http://schemas.microsoft.com/office/powerpoint/2010/main" val="101374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dirty="0"/>
          </a:p>
        </p:txBody>
      </p:sp>
      <p:sp>
        <p:nvSpPr>
          <p:cNvPr id="1638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981FB9-D5FD-48E0-90F4-C600EEC2E3B4}"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6082"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6083"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435F43-F7EF-4498-BFFD-BCB8D44E1AD6}" type="slidenum">
              <a:rPr lang="zh-CN" altLang="en-US" smtClean="0"/>
              <a:pPr/>
              <a:t>20</a:t>
            </a:fld>
            <a:endParaRPr lang="zh-CN" altLang="en-US"/>
          </a:p>
        </p:txBody>
      </p:sp>
    </p:spTree>
    <p:extLst>
      <p:ext uri="{BB962C8B-B14F-4D97-AF65-F5344CB8AC3E}">
        <p14:creationId xmlns="" xmlns:p14="http://schemas.microsoft.com/office/powerpoint/2010/main" val="3970243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21</a:t>
            </a:fld>
            <a:endParaRPr lang="zh-CN" altLang="en-US"/>
          </a:p>
        </p:txBody>
      </p:sp>
    </p:spTree>
    <p:extLst>
      <p:ext uri="{BB962C8B-B14F-4D97-AF65-F5344CB8AC3E}">
        <p14:creationId xmlns="" xmlns:p14="http://schemas.microsoft.com/office/powerpoint/2010/main" val="694616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22</a:t>
            </a:fld>
            <a:endParaRPr lang="zh-CN" altLang="en-US"/>
          </a:p>
        </p:txBody>
      </p:sp>
    </p:spTree>
    <p:extLst>
      <p:ext uri="{BB962C8B-B14F-4D97-AF65-F5344CB8AC3E}">
        <p14:creationId xmlns="" xmlns:p14="http://schemas.microsoft.com/office/powerpoint/2010/main" val="1728753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9938"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dirty="0"/>
          </a:p>
        </p:txBody>
      </p:sp>
      <p:sp>
        <p:nvSpPr>
          <p:cNvPr id="39939"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979E71-D0C1-4F90-BC16-9E5D71E1F2D2}"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198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00F7A2-3984-49D4-879A-B19E0780680E}" type="slidenum">
              <a:rPr lang="zh-CN" altLang="en-US" smtClean="0"/>
              <a:pPr/>
              <a:t>24</a:t>
            </a:fld>
            <a:endParaRPr lang="zh-CN" altLang="en-US"/>
          </a:p>
        </p:txBody>
      </p:sp>
    </p:spTree>
    <p:extLst>
      <p:ext uri="{BB962C8B-B14F-4D97-AF65-F5344CB8AC3E}">
        <p14:creationId xmlns="" xmlns:p14="http://schemas.microsoft.com/office/powerpoint/2010/main" val="3737510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25</a:t>
            </a:fld>
            <a:endParaRPr lang="zh-CN" altLang="en-US"/>
          </a:p>
        </p:txBody>
      </p:sp>
    </p:spTree>
    <p:extLst>
      <p:ext uri="{BB962C8B-B14F-4D97-AF65-F5344CB8AC3E}">
        <p14:creationId xmlns="" xmlns:p14="http://schemas.microsoft.com/office/powerpoint/2010/main" val="835548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0"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8131"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901CAB-ADB8-43DA-A37E-F58CB7CC8E99}" type="slidenum">
              <a:rPr lang="zh-CN" altLang="en-US" smtClean="0"/>
              <a:pPr/>
              <a:t>26</a:t>
            </a:fld>
            <a:endParaRPr lang="zh-CN" altLang="en-US"/>
          </a:p>
        </p:txBody>
      </p:sp>
    </p:spTree>
    <p:extLst>
      <p:ext uri="{BB962C8B-B14F-4D97-AF65-F5344CB8AC3E}">
        <p14:creationId xmlns="" xmlns:p14="http://schemas.microsoft.com/office/powerpoint/2010/main" val="555136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8"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7F7F7F"/>
                </a:solidFill>
                <a:latin typeface="Heiti SC Light"/>
                <a:ea typeface="Heiti SC Light"/>
                <a:cs typeface="Heiti SC Light"/>
              </a:rPr>
              <a:t>图的分布式或者并行处理其实是把图拆分成很多的子图，然后分别对这些子图进行计算，计算的时候可以分别迭代进行分阶段的计算，即对图进行并行计算。</a:t>
            </a:r>
          </a:p>
          <a:p>
            <a:pPr eaLnBrk="1" hangingPunct="1">
              <a:spcBef>
                <a:spcPct val="0"/>
              </a:spcBef>
            </a:pPr>
            <a:endParaRPr kumimoji="1" lang="zh-CN" altLang="en-US" dirty="0"/>
          </a:p>
        </p:txBody>
      </p:sp>
      <p:sp>
        <p:nvSpPr>
          <p:cNvPr id="50179"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460973-0934-41BF-9585-117B12358301}" type="slidenum">
              <a:rPr lang="zh-CN" altLang="en-US" smtClean="0"/>
              <a:pPr/>
              <a:t>27</a:t>
            </a:fld>
            <a:endParaRPr lang="zh-CN" altLang="en-US"/>
          </a:p>
        </p:txBody>
      </p:sp>
    </p:spTree>
    <p:extLst>
      <p:ext uri="{BB962C8B-B14F-4D97-AF65-F5344CB8AC3E}">
        <p14:creationId xmlns="" xmlns:p14="http://schemas.microsoft.com/office/powerpoint/2010/main" val="3613670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8"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7F7F7F"/>
                </a:solidFill>
                <a:latin typeface="Heiti SC Light"/>
                <a:ea typeface="Heiti SC Light"/>
                <a:cs typeface="Heiti SC Light"/>
              </a:rPr>
              <a:t>图的分布式或者并行处理其实是把图拆分成很多的子图，然后分别对这些子图进行计算，计算的时候可以分别迭代进行分阶段的计算，即对图进行并行计算。</a:t>
            </a:r>
          </a:p>
          <a:p>
            <a:pPr eaLnBrk="1" hangingPunct="1">
              <a:spcBef>
                <a:spcPct val="0"/>
              </a:spcBef>
            </a:pPr>
            <a:endParaRPr kumimoji="1" lang="zh-CN" altLang="en-US" dirty="0"/>
          </a:p>
        </p:txBody>
      </p:sp>
      <p:sp>
        <p:nvSpPr>
          <p:cNvPr id="50179"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460973-0934-41BF-9585-117B12358301}" type="slidenum">
              <a:rPr lang="zh-CN" altLang="en-US" smtClean="0"/>
              <a:pPr/>
              <a:t>28</a:t>
            </a:fld>
            <a:endParaRPr lang="zh-CN" altLang="en-US"/>
          </a:p>
        </p:txBody>
      </p:sp>
    </p:spTree>
    <p:extLst>
      <p:ext uri="{BB962C8B-B14F-4D97-AF65-F5344CB8AC3E}">
        <p14:creationId xmlns="" xmlns:p14="http://schemas.microsoft.com/office/powerpoint/2010/main" val="3613670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5222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97DDE8-FD54-402B-BE9D-8809B4D8896E}" type="slidenum">
              <a:rPr lang="zh-CN" altLang="en-US" smtClean="0"/>
              <a:pPr/>
              <a:t>29</a:t>
            </a:fld>
            <a:endParaRPr lang="zh-CN" altLang="en-US"/>
          </a:p>
        </p:txBody>
      </p:sp>
    </p:spTree>
    <p:extLst>
      <p:ext uri="{BB962C8B-B14F-4D97-AF65-F5344CB8AC3E}">
        <p14:creationId xmlns="" xmlns:p14="http://schemas.microsoft.com/office/powerpoint/2010/main" val="1144643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3</a:t>
            </a:fld>
            <a:endParaRPr lang="zh-CN" altLang="en-US"/>
          </a:p>
        </p:txBody>
      </p:sp>
    </p:spTree>
    <p:extLst>
      <p:ext uri="{BB962C8B-B14F-4D97-AF65-F5344CB8AC3E}">
        <p14:creationId xmlns="" xmlns:p14="http://schemas.microsoft.com/office/powerpoint/2010/main" val="2500077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4274"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54275"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24B7AF-B9B3-483D-B799-EB762AFB9375}" type="slidenum">
              <a:rPr lang="zh-CN" altLang="en-US" smtClean="0"/>
              <a:pPr/>
              <a:t>30</a:t>
            </a:fld>
            <a:endParaRPr lang="zh-CN" altLang="en-US"/>
          </a:p>
        </p:txBody>
      </p:sp>
    </p:spTree>
    <p:extLst>
      <p:ext uri="{BB962C8B-B14F-4D97-AF65-F5344CB8AC3E}">
        <p14:creationId xmlns="" xmlns:p14="http://schemas.microsoft.com/office/powerpoint/2010/main" val="450204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31</a:t>
            </a:fld>
            <a:endParaRPr lang="zh-CN" altLang="en-US"/>
          </a:p>
        </p:txBody>
      </p:sp>
    </p:spTree>
    <p:extLst>
      <p:ext uri="{BB962C8B-B14F-4D97-AF65-F5344CB8AC3E}">
        <p14:creationId xmlns="" xmlns:p14="http://schemas.microsoft.com/office/powerpoint/2010/main" val="2866940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198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00F7A2-3984-49D4-879A-B19E0780680E}" type="slidenum">
              <a:rPr lang="zh-CN" altLang="en-US" smtClean="0"/>
              <a:pPr/>
              <a:t>32</a:t>
            </a:fld>
            <a:endParaRPr lang="zh-CN" altLang="en-US"/>
          </a:p>
        </p:txBody>
      </p:sp>
    </p:spTree>
    <p:extLst>
      <p:ext uri="{BB962C8B-B14F-4D97-AF65-F5344CB8AC3E}">
        <p14:creationId xmlns="" xmlns:p14="http://schemas.microsoft.com/office/powerpoint/2010/main" val="1438732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4"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4035"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079D1E-D636-44FF-B497-96002C0AD2D6}"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198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00F7A2-3984-49D4-879A-B19E0780680E}"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6082"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46083"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435F43-F7EF-4498-BFFD-BCB8D44E1AD6}"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36</a:t>
            </a:fld>
            <a:endParaRPr lang="zh-CN" altLang="en-US"/>
          </a:p>
        </p:txBody>
      </p:sp>
    </p:spTree>
    <p:extLst>
      <p:ext uri="{BB962C8B-B14F-4D97-AF65-F5344CB8AC3E}">
        <p14:creationId xmlns="" xmlns:p14="http://schemas.microsoft.com/office/powerpoint/2010/main" val="134704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37</a:t>
            </a:fld>
            <a:endParaRPr lang="zh-CN" altLang="en-US"/>
          </a:p>
        </p:txBody>
      </p:sp>
    </p:spTree>
    <p:extLst>
      <p:ext uri="{BB962C8B-B14F-4D97-AF65-F5344CB8AC3E}">
        <p14:creationId xmlns="" xmlns:p14="http://schemas.microsoft.com/office/powerpoint/2010/main" val="316373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6322"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56323"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288B0D-C7BC-4ECD-886E-81AD48C42AFD}" type="slidenum">
              <a:rPr lang="zh-CN" altLang="en-US" smtClean="0"/>
              <a:pPr/>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4</a:t>
            </a:fld>
            <a:endParaRPr lang="zh-CN" altLang="en-US"/>
          </a:p>
        </p:txBody>
      </p:sp>
    </p:spTree>
    <p:extLst>
      <p:ext uri="{BB962C8B-B14F-4D97-AF65-F5344CB8AC3E}">
        <p14:creationId xmlns="" xmlns:p14="http://schemas.microsoft.com/office/powerpoint/2010/main" val="362826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本文在</a:t>
            </a:r>
            <a:r>
              <a:rPr lang="en-US" altLang="zh-CN" dirty="0"/>
              <a:t>Spark</a:t>
            </a:r>
            <a:endParaRPr lang="en-US" dirty="0"/>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5</a:t>
            </a:fld>
            <a:endParaRPr lang="zh-CN" altLang="en-US"/>
          </a:p>
        </p:txBody>
      </p:sp>
    </p:spTree>
    <p:extLst>
      <p:ext uri="{BB962C8B-B14F-4D97-AF65-F5344CB8AC3E}">
        <p14:creationId xmlns="" xmlns:p14="http://schemas.microsoft.com/office/powerpoint/2010/main" val="1411243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482"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a:ea typeface="宋体" panose="02010600030101010101" pitchFamily="2" charset="-122"/>
              </a:rPr>
              <a:t>Spark</a:t>
            </a:r>
            <a:r>
              <a:rPr lang="zh-CN" altLang="en-US" dirty="0"/>
              <a:t>相比</a:t>
            </a:r>
            <a:r>
              <a:rPr lang="en-US" altLang="zh-CN" dirty="0"/>
              <a:t>Hadoop</a:t>
            </a:r>
            <a:r>
              <a:rPr lang="zh-CN" altLang="en-US" dirty="0"/>
              <a:t>能更好地适用于数据挖掘与机器学习等需要迭代的</a:t>
            </a:r>
            <a:r>
              <a:rPr lang="en-US" altLang="en-US" dirty="0">
                <a:ea typeface="宋体" panose="02010600030101010101" pitchFamily="2" charset="-122"/>
              </a:rPr>
              <a:t>MapReduce</a:t>
            </a:r>
            <a:r>
              <a:rPr lang="zh-CN" altLang="en-US" dirty="0"/>
              <a:t>的算法。</a:t>
            </a:r>
          </a:p>
          <a:p>
            <a:pPr eaLnBrk="1" hangingPunct="1">
              <a:spcBef>
                <a:spcPct val="0"/>
              </a:spcBef>
            </a:pPr>
            <a:endParaRPr lang="en-US" altLang="zh-CN" dirty="0"/>
          </a:p>
          <a:p>
            <a:pPr eaLnBrk="1" hangingPunct="1">
              <a:spcBef>
                <a:spcPct val="0"/>
              </a:spcBef>
            </a:pPr>
            <a:r>
              <a:rPr lang="en-US" altLang="en-US" dirty="0">
                <a:ea typeface="宋体" panose="02010600030101010101" pitchFamily="2" charset="-122"/>
              </a:rPr>
              <a:t>GraphX</a:t>
            </a:r>
            <a:r>
              <a:rPr lang="zh-CN" altLang="en-US" dirty="0"/>
              <a:t>是一个分布式图处理框架，提供对图计算和图挖掘简洁易用的而丰富多彩的接口，极大的方便了大家对分布式图处理的需求。</a:t>
            </a:r>
          </a:p>
          <a:p>
            <a:pPr eaLnBrk="1" hangingPunct="1">
              <a:spcBef>
                <a:spcPct val="0"/>
              </a:spcBef>
            </a:pPr>
            <a:endParaRPr lang="en-US" altLang="en-US" dirty="0">
              <a:ea typeface="宋体" panose="02010600030101010101" pitchFamily="2" charset="-122"/>
            </a:endParaRPr>
          </a:p>
          <a:p>
            <a:pPr eaLnBrk="1" hangingPunct="1">
              <a:spcBef>
                <a:spcPct val="0"/>
              </a:spcBef>
            </a:pPr>
            <a:r>
              <a:rPr lang="en-US" altLang="en-US" dirty="0" err="1">
                <a:ea typeface="宋体" panose="02010600030101010101" pitchFamily="2" charset="-122"/>
              </a:rPr>
              <a:t>GraphStream</a:t>
            </a:r>
            <a:r>
              <a:rPr lang="zh-CN" altLang="en-US" dirty="0"/>
              <a:t>能够以简便、快速的方式在一张图形中添加边缘和节点，并它们让进行演变。</a:t>
            </a:r>
          </a:p>
          <a:p>
            <a:pPr eaLnBrk="1" hangingPunct="1">
              <a:spcBef>
                <a:spcPct val="0"/>
              </a:spcBef>
            </a:pPr>
            <a:endParaRPr lang="en-US" altLang="zh-CN" dirty="0"/>
          </a:p>
          <a:p>
            <a:pPr eaLnBrk="1" hangingPunct="1">
              <a:spcBef>
                <a:spcPct val="0"/>
              </a:spcBef>
            </a:pPr>
            <a:r>
              <a:rPr lang="en-US" altLang="zh-CN" dirty="0"/>
              <a:t>Scala</a:t>
            </a:r>
            <a:r>
              <a:rPr lang="zh-CN" altLang="en-US" dirty="0"/>
              <a:t>集成命令式编程、面向对象编程和函数式编程的各种特性。</a:t>
            </a:r>
            <a:endParaRPr lang="en-US" altLang="en-US" dirty="0">
              <a:ea typeface="宋体" panose="02010600030101010101" pitchFamily="2" charset="-122"/>
            </a:endParaRPr>
          </a:p>
          <a:p>
            <a:pPr eaLnBrk="1" hangingPunct="1">
              <a:spcBef>
                <a:spcPct val="0"/>
              </a:spcBef>
            </a:pPr>
            <a:endParaRPr lang="en-US" altLang="zh-CN" dirty="0"/>
          </a:p>
          <a:p>
            <a:pPr eaLnBrk="1" hangingPunct="1">
              <a:spcBef>
                <a:spcPct val="0"/>
              </a:spcBef>
            </a:pPr>
            <a:endParaRPr kumimoji="1" lang="zh-CN" altLang="en-US" dirty="0"/>
          </a:p>
        </p:txBody>
      </p:sp>
      <p:sp>
        <p:nvSpPr>
          <p:cNvPr id="20483"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A4C53D-61DB-4DF5-966E-616C714FC26B}"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482"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a:ea typeface="宋体" panose="02010600030101010101" pitchFamily="2" charset="-122"/>
              </a:rPr>
              <a:t>Spark</a:t>
            </a:r>
            <a:r>
              <a:rPr lang="zh-CN" altLang="en-US" dirty="0"/>
              <a:t>相比</a:t>
            </a:r>
            <a:r>
              <a:rPr lang="en-US" altLang="zh-CN" dirty="0"/>
              <a:t>Hadoop</a:t>
            </a:r>
            <a:r>
              <a:rPr lang="zh-CN" altLang="en-US" dirty="0"/>
              <a:t>能更好地适用于数据挖掘与机器学习等需要迭代的</a:t>
            </a:r>
            <a:r>
              <a:rPr lang="en-US" altLang="en-US" dirty="0">
                <a:ea typeface="宋体" panose="02010600030101010101" pitchFamily="2" charset="-122"/>
              </a:rPr>
              <a:t>MapReduce</a:t>
            </a:r>
            <a:r>
              <a:rPr lang="zh-CN" altLang="en-US" dirty="0"/>
              <a:t>的算法。</a:t>
            </a:r>
          </a:p>
          <a:p>
            <a:pPr eaLnBrk="1" hangingPunct="1">
              <a:spcBef>
                <a:spcPct val="0"/>
              </a:spcBef>
            </a:pPr>
            <a:endParaRPr lang="en-US" altLang="zh-CN" dirty="0"/>
          </a:p>
          <a:p>
            <a:pPr eaLnBrk="1" hangingPunct="1">
              <a:spcBef>
                <a:spcPct val="0"/>
              </a:spcBef>
            </a:pPr>
            <a:r>
              <a:rPr lang="en-US" altLang="en-US" dirty="0">
                <a:ea typeface="宋体" panose="02010600030101010101" pitchFamily="2" charset="-122"/>
              </a:rPr>
              <a:t>GraphX</a:t>
            </a:r>
            <a:r>
              <a:rPr lang="zh-CN" altLang="en-US" dirty="0"/>
              <a:t>是一个分布式图处理框架，提供对图计算和图挖掘简洁易用的而丰富多彩的接口，极大的方便了大家对分布式图处理的需求。</a:t>
            </a:r>
          </a:p>
          <a:p>
            <a:pPr eaLnBrk="1" hangingPunct="1">
              <a:spcBef>
                <a:spcPct val="0"/>
              </a:spcBef>
            </a:pPr>
            <a:endParaRPr lang="en-US" altLang="en-US" dirty="0">
              <a:ea typeface="宋体" panose="02010600030101010101" pitchFamily="2" charset="-122"/>
            </a:endParaRPr>
          </a:p>
          <a:p>
            <a:pPr eaLnBrk="1" hangingPunct="1">
              <a:spcBef>
                <a:spcPct val="0"/>
              </a:spcBef>
            </a:pPr>
            <a:r>
              <a:rPr lang="en-US" altLang="en-US" dirty="0" err="1">
                <a:ea typeface="宋体" panose="02010600030101010101" pitchFamily="2" charset="-122"/>
              </a:rPr>
              <a:t>GraphStream</a:t>
            </a:r>
            <a:r>
              <a:rPr lang="zh-CN" altLang="en-US" dirty="0"/>
              <a:t>能够以简便、快速的方式在一张图形中添加边缘和节点，并它们让进行演变。</a:t>
            </a:r>
          </a:p>
          <a:p>
            <a:pPr eaLnBrk="1" hangingPunct="1">
              <a:spcBef>
                <a:spcPct val="0"/>
              </a:spcBef>
            </a:pPr>
            <a:endParaRPr lang="en-US" altLang="zh-CN" dirty="0"/>
          </a:p>
          <a:p>
            <a:pPr eaLnBrk="1" hangingPunct="1">
              <a:spcBef>
                <a:spcPct val="0"/>
              </a:spcBef>
            </a:pPr>
            <a:r>
              <a:rPr lang="en-US" altLang="zh-CN" dirty="0"/>
              <a:t>Scala</a:t>
            </a:r>
            <a:r>
              <a:rPr lang="zh-CN" altLang="en-US" dirty="0"/>
              <a:t>集成命令式编程、面向对象编程和函数式编程的各种特性。</a:t>
            </a:r>
            <a:endParaRPr lang="en-US" altLang="en-US" dirty="0">
              <a:ea typeface="宋体" panose="02010600030101010101" pitchFamily="2" charset="-122"/>
            </a:endParaRPr>
          </a:p>
          <a:p>
            <a:pPr eaLnBrk="1" hangingPunct="1">
              <a:spcBef>
                <a:spcPct val="0"/>
              </a:spcBef>
            </a:pPr>
            <a:endParaRPr lang="en-US" altLang="zh-CN" dirty="0"/>
          </a:p>
          <a:p>
            <a:pPr eaLnBrk="1" hangingPunct="1">
              <a:spcBef>
                <a:spcPct val="0"/>
              </a:spcBef>
            </a:pPr>
            <a:endParaRPr kumimoji="1" lang="zh-CN" altLang="en-US" dirty="0"/>
          </a:p>
        </p:txBody>
      </p:sp>
      <p:sp>
        <p:nvSpPr>
          <p:cNvPr id="20483"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A4C53D-61DB-4DF5-966E-616C714FC26B}" type="slidenum">
              <a:rPr lang="zh-CN" altLang="en-US" smtClean="0"/>
              <a:pPr/>
              <a:t>7</a:t>
            </a:fld>
            <a:endParaRPr lang="zh-CN" altLang="en-US"/>
          </a:p>
        </p:txBody>
      </p:sp>
    </p:spTree>
    <p:extLst>
      <p:ext uri="{BB962C8B-B14F-4D97-AF65-F5344CB8AC3E}">
        <p14:creationId xmlns="" xmlns:p14="http://schemas.microsoft.com/office/powerpoint/2010/main" val="310040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4"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本文系统整体架构包含：提供数据导入、预处理的</a:t>
            </a:r>
            <a:r>
              <a:rPr lang="en-US" altLang="en-US" dirty="0">
                <a:ea typeface="宋体" panose="02010600030101010101" pitchFamily="2" charset="-122"/>
              </a:rPr>
              <a:t>Spark</a:t>
            </a:r>
            <a:r>
              <a:rPr lang="zh-CN" altLang="en-US" dirty="0"/>
              <a:t>平台层，提供图计算接口的图计算引擎层，提供个性化图数据分析能力的算子层，提供分析结果图形化展示的可视化层。</a:t>
            </a:r>
            <a:endParaRPr lang="en-US" altLang="zh-CN" dirty="0"/>
          </a:p>
          <a:p>
            <a:pPr eaLnBrk="1" hangingPunct="1">
              <a:spcBef>
                <a:spcPct val="0"/>
              </a:spcBef>
            </a:pPr>
            <a:endParaRPr lang="en-US" altLang="zh-CN" dirty="0">
              <a:sym typeface="Arial" panose="020B0604020202020204" pitchFamily="34" charset="0"/>
            </a:endParaRPr>
          </a:p>
          <a:p>
            <a:pPr eaLnBrk="1" hangingPunct="1">
              <a:spcBef>
                <a:spcPct val="0"/>
              </a:spcBef>
            </a:pPr>
            <a:r>
              <a:rPr lang="zh-CN" altLang="en-US" dirty="0"/>
              <a:t>系统的一个重要可拓展性在于用户可以根据自己的新需求往算子层添加自定义的算子来满足自己的分析需求。</a:t>
            </a:r>
            <a:endParaRPr lang="zh-CN" altLang="en-US" sz="1400" dirty="0">
              <a:latin typeface="宋体" panose="02010600030101010101" pitchFamily="2" charset="-122"/>
              <a:sym typeface="Arial" panose="020B0604020202020204" pitchFamily="34" charset="0"/>
            </a:endParaRPr>
          </a:p>
          <a:p>
            <a:pPr eaLnBrk="1" hangingPunct="1">
              <a:spcBef>
                <a:spcPct val="0"/>
              </a:spcBef>
            </a:pPr>
            <a:endParaRPr lang="en-US" altLang="zh-CN" dirty="0"/>
          </a:p>
          <a:p>
            <a:pPr eaLnBrk="1" hangingPunct="1">
              <a:spcBef>
                <a:spcPct val="0"/>
              </a:spcBef>
            </a:pPr>
            <a:endParaRPr kumimoji="1" lang="zh-CN" altLang="en-US" dirty="0"/>
          </a:p>
        </p:txBody>
      </p:sp>
      <p:sp>
        <p:nvSpPr>
          <p:cNvPr id="23555"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19DFF5-E976-4EEE-BCF0-08892245F7A5}"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a:defRPr/>
            </a:pPr>
            <a:fld id="{3E416308-1731-40DF-8818-FE1CB942EF52}" type="slidenum">
              <a:rPr lang="zh-CN" altLang="en-US" smtClean="0"/>
              <a:pPr>
                <a:defRPr/>
              </a:pPr>
              <a:t>9</a:t>
            </a:fld>
            <a:endParaRPr lang="zh-CN" altLang="en-US"/>
          </a:p>
        </p:txBody>
      </p:sp>
    </p:spTree>
    <p:extLst>
      <p:ext uri="{BB962C8B-B14F-4D97-AF65-F5344CB8AC3E}">
        <p14:creationId xmlns="" xmlns:p14="http://schemas.microsoft.com/office/powerpoint/2010/main" val="1301028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81EB0173-5E64-4F4E-85E1-D669E38EA101}" type="datetime1">
              <a:rPr lang="zh-CN" altLang="en-US" smtClean="0"/>
              <a:pPr>
                <a:defRPr/>
              </a:pPr>
              <a:t>2016/5/24 Tuesday</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92B2B3A9-8E17-4847-B13A-66576379375D}"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266348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A6643839-9D54-439F-B33D-616BB605AFBB}" type="datetime1">
              <a:rPr lang="zh-CN" altLang="en-US" smtClean="0"/>
              <a:pPr>
                <a:defRPr/>
              </a:pPr>
              <a:t>2016/5/24 Tuesday</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3E491BDB-68A4-4733-983C-498D8F63A10E}"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12216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CBEA4796-311C-4886-8859-EDAA392CF281}" type="datetime1">
              <a:rPr lang="zh-CN" altLang="en-US" smtClean="0"/>
              <a:pPr>
                <a:defRPr/>
              </a:pPr>
              <a:t>2016/5/24 Tuesday</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366C751C-D9C7-4852-ADB8-6879577C7845}"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4012542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D30A6F00-FD3B-43AE-B32A-AB97EB689692}" type="datetime1">
              <a:rPr lang="zh-CN" altLang="en-US" smtClean="0"/>
              <a:pPr>
                <a:defRPr/>
              </a:pPr>
              <a:t>2016/5/24 Tuesday</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7E88DFCF-AF53-407E-B007-213BA2525CB6}"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103963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AB3A9CCB-8951-461C-9CBC-B57248714DFC}" type="datetime1">
              <a:rPr lang="zh-CN" altLang="en-US" smtClean="0"/>
              <a:pPr>
                <a:defRPr/>
              </a:pPr>
              <a:t>2016/5/24 Tuesday</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D31EC911-B014-4201-B329-AF2C31402DF3}"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424741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9CCD24F2-BC91-495A-BA0A-2D1E72D93AF0}" type="datetime1">
              <a:rPr lang="zh-CN" altLang="en-US" smtClean="0"/>
              <a:pPr>
                <a:defRPr/>
              </a:pPr>
              <a:t>2016/5/24 Tuesday</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6B28CDE5-E872-4227-90BC-59F772150BB3}"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37737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1DF297E8-9360-479F-9961-97FB67FA4886}" type="datetime1">
              <a:rPr lang="zh-CN" altLang="en-US" smtClean="0"/>
              <a:pPr>
                <a:defRPr/>
              </a:pPr>
              <a:t>2016/5/24 Tuesday</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4B08463D-94D5-4219-9405-D5779CD7529D}"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69289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A114B9E2-E1D7-477A-BF94-98C9683DEE6F}" type="datetime1">
              <a:rPr lang="zh-CN" altLang="en-US" smtClean="0"/>
              <a:pPr>
                <a:defRPr/>
              </a:pPr>
              <a:t>2016/5/24 Tuesday</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ED95C800-9261-4EE3-81DB-E38E90556255}"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132295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762DC55B-1415-410C-B55E-A6C37F4BFD69}" type="datetime1">
              <a:rPr lang="zh-CN" altLang="en-US" smtClean="0"/>
              <a:pPr>
                <a:defRPr/>
              </a:pPr>
              <a:t>2016/5/24 Tuesday</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00BB234F-0B9F-4B84-927A-5F7E95DD24E0}"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142992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88693A5-0E49-41A9-B7F9-30A103BB61A8}" type="datetime1">
              <a:rPr lang="zh-CN" altLang="en-US" smtClean="0"/>
              <a:pPr>
                <a:defRPr/>
              </a:pPr>
              <a:t>2016/5/24 Tuesday</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749CAC49-684D-47EC-8523-9912C1083162}"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77139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4758326-066A-4876-9793-FA789F62BB3B}" type="datetime1">
              <a:rPr lang="zh-CN" altLang="en-US" smtClean="0"/>
              <a:pPr>
                <a:defRPr/>
              </a:pPr>
              <a:t>2016/5/24 Tuesday</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FD74E566-73C7-407B-8EE5-8375D8D91DB8}"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146081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27B6D7F-B198-49AA-857E-7DCD06190BEA}" type="datetime1">
              <a:rPr lang="zh-CN" altLang="en-US" smtClean="0"/>
              <a:pPr>
                <a:defRPr/>
              </a:pPr>
              <a:t>2016/5/24 Tuesday</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5F385663-3B61-410E-961D-CAB7EA30F890}" type="slidenum">
              <a:rPr lang="zh-CN" altLang="en-US"/>
              <a:pPr>
                <a:defRPr/>
              </a:pPr>
              <a:t>‹#›</a:t>
            </a:fld>
            <a:endParaRPr lang="zh-CN" altLang="en-US" sz="1800">
              <a:solidFill>
                <a:schemeClr val="tx1"/>
              </a:solidFill>
            </a:endParaRPr>
          </a:p>
        </p:txBody>
      </p:sp>
    </p:spTree>
    <p:extLst>
      <p:ext uri="{BB962C8B-B14F-4D97-AF65-F5344CB8AC3E}">
        <p14:creationId xmlns="" xmlns:p14="http://schemas.microsoft.com/office/powerpoint/2010/main" val="144682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6"/>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628650" y="6356351"/>
            <a:ext cx="20574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2714B16D-F2C6-48B7-A123-B2B8BF89880A}" type="datetime1">
              <a:rPr lang="zh-CN" altLang="en-US" smtClean="0"/>
              <a:pPr>
                <a:defRPr/>
              </a:pPr>
              <a:t>2016/5/24 Tuesday</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3028950" y="6356351"/>
            <a:ext cx="30861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457950" y="6356351"/>
            <a:ext cx="20574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DEE01083-EF94-4988-9618-E6FEB51314AA}"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e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customXml" Target="../ink/ink1.x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4.emf"/><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0"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开场</a:t>
            </a:r>
          </a:p>
        </p:txBody>
      </p:sp>
      <p:sp>
        <p:nvSpPr>
          <p:cNvPr id="43011"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pic>
        <p:nvPicPr>
          <p:cNvPr id="58370" name="Picture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48966" y="712788"/>
            <a:ext cx="6852685" cy="57724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1</a:t>
            </a:fld>
            <a:endParaRPr lang="zh-CN" altLang="en-US" sz="1800">
              <a:solidFill>
                <a:schemeClr val="tx1"/>
              </a:solidFill>
            </a:endParaRPr>
          </a:p>
        </p:txBody>
      </p:sp>
    </p:spTree>
    <p:extLst>
      <p:ext uri="{BB962C8B-B14F-4D97-AF65-F5344CB8AC3E}">
        <p14:creationId xmlns="" xmlns:p14="http://schemas.microsoft.com/office/powerpoint/2010/main" val="284315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组合 43"/>
          <p:cNvGrpSpPr>
            <a:grpSpLocks/>
          </p:cNvGrpSpPr>
          <p:nvPr/>
        </p:nvGrpSpPr>
        <p:grpSpPr bwMode="auto">
          <a:xfrm>
            <a:off x="197644" y="-22225"/>
            <a:ext cx="672704" cy="1147763"/>
            <a:chOff x="0" y="0"/>
            <a:chExt cx="897441" cy="1148103"/>
          </a:xfrm>
        </p:grpSpPr>
        <p:sp>
          <p:nvSpPr>
            <p:cNvPr id="25605"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606" name="文本框 45"/>
            <p:cNvSpPr>
              <a:spLocks noChangeArrowheads="1"/>
            </p:cNvSpPr>
            <p:nvPr/>
          </p:nvSpPr>
          <p:spPr bwMode="auto">
            <a:xfrm>
              <a:off x="325498" y="223407"/>
              <a:ext cx="246446" cy="369441"/>
            </a:xfrm>
            <a:prstGeom prst="rect">
              <a:avLst/>
            </a:prstGeom>
            <a:solidFill>
              <a:srgbClr val="7F7F7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en-US" sz="1800" b="1" dirty="0">
                <a:solidFill>
                  <a:schemeClr val="bg1"/>
                </a:solidFill>
                <a:latin typeface="宋体" panose="02010600030101010101" pitchFamily="2" charset="-122"/>
                <a:sym typeface="宋体" panose="02010600030101010101" pitchFamily="2" charset="-122"/>
              </a:endParaRPr>
            </a:p>
          </p:txBody>
        </p:sp>
      </p:grpSp>
      <p:sp>
        <p:nvSpPr>
          <p:cNvPr id="25602"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算子子系统类设计</a:t>
            </a:r>
          </a:p>
        </p:txBody>
      </p:sp>
      <p:sp>
        <p:nvSpPr>
          <p:cNvPr id="25603"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26" name="对象 2"/>
          <p:cNvGraphicFramePr>
            <a:graphicFrameLocks noChangeAspect="1"/>
          </p:cNvGraphicFramePr>
          <p:nvPr/>
        </p:nvGraphicFramePr>
        <p:xfrm>
          <a:off x="1078917" y="1088090"/>
          <a:ext cx="7088294" cy="4989980"/>
        </p:xfrm>
        <a:graphic>
          <a:graphicData uri="http://schemas.openxmlformats.org/presentationml/2006/ole">
            <p:oleObj spid="_x0000_s25625" name="Visio" r:id="rId4" imgW="9524905" imgH="5019627" progId="">
              <p:embed/>
            </p:oleObj>
          </a:graphicData>
        </a:graphic>
      </p:graphicFrame>
      <mc:AlternateContent xmlns:mc="http://schemas.openxmlformats.org/markup-compatibility/2006">
        <mc:Choice xmlns="" xmlns:p14="http://schemas.microsoft.com/office/powerpoint/2010/main" Requires="p14">
          <p:contentPart p14:bwMode="auto" r:id="rId6">
            <p14:nvContentPartPr>
              <p14:cNvPr id="2" name="墨迹 1"/>
              <p14:cNvContentPartPr/>
              <p14:nvPr/>
            </p14:nvContentPartPr>
            <p14:xfrm>
              <a:off x="9770400" y="4698720"/>
              <a:ext cx="360" cy="360"/>
            </p14:xfrm>
          </p:contentPart>
        </mc:Choice>
        <mc:Fallback>
          <p:pic>
            <p:nvPicPr>
              <p:cNvPr id="2" name="墨迹 1"/>
              <p:cNvPicPr/>
              <p:nvPr/>
            </p:nvPicPr>
            <p:blipFill>
              <a:blip r:embed="rId7" cstate="print"/>
              <a:stretch>
                <a:fillRect/>
              </a:stretch>
            </p:blipFill>
            <p:spPr>
              <a:xfrm>
                <a:off x="7320780" y="4689360"/>
                <a:ext cx="14310" cy="19080"/>
              </a:xfrm>
              <a:prstGeom prst="rect">
                <a:avLst/>
              </a:prstGeom>
            </p:spPr>
          </p:pic>
        </mc:Fallback>
      </mc:AlternateContent>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10</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组合 43"/>
          <p:cNvGrpSpPr>
            <a:grpSpLocks/>
          </p:cNvGrpSpPr>
          <p:nvPr/>
        </p:nvGrpSpPr>
        <p:grpSpPr bwMode="auto">
          <a:xfrm>
            <a:off x="149114" y="-22225"/>
            <a:ext cx="769763" cy="1147763"/>
            <a:chOff x="-64743" y="0"/>
            <a:chExt cx="1026925" cy="1148103"/>
          </a:xfrm>
        </p:grpSpPr>
        <p:sp>
          <p:nvSpPr>
            <p:cNvPr id="27653"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4" name="文本框 45"/>
            <p:cNvSpPr>
              <a:spLocks noChangeArrowheads="1"/>
            </p:cNvSpPr>
            <p:nvPr/>
          </p:nvSpPr>
          <p:spPr bwMode="auto">
            <a:xfrm>
              <a:off x="-64743" y="223407"/>
              <a:ext cx="1026925" cy="369441"/>
            </a:xfrm>
            <a:prstGeom prst="rect">
              <a:avLst/>
            </a:prstGeom>
            <a:solidFill>
              <a:srgbClr val="7F7F7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latin typeface="宋体" panose="02010600030101010101" pitchFamily="2" charset="-122"/>
                  <a:sym typeface="宋体" panose="02010600030101010101" pitchFamily="2" charset="-122"/>
                </a:rPr>
                <a:t>Chart</a:t>
              </a:r>
              <a:endParaRPr lang="zh-CN" altLang="en-US" sz="1800" b="1" dirty="0">
                <a:solidFill>
                  <a:schemeClr val="bg1"/>
                </a:solidFill>
                <a:latin typeface="宋体" panose="02010600030101010101" pitchFamily="2" charset="-122"/>
                <a:sym typeface="宋体" panose="02010600030101010101" pitchFamily="2" charset="-122"/>
              </a:endParaRPr>
            </a:p>
          </p:txBody>
        </p:sp>
      </p:grpSp>
      <p:sp>
        <p:nvSpPr>
          <p:cNvPr id="27650"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可视化对象构建子系统类设计</a:t>
            </a:r>
          </a:p>
        </p:txBody>
      </p:sp>
      <p:sp>
        <p:nvSpPr>
          <p:cNvPr id="27651"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7" name="对象 4"/>
          <p:cNvGraphicFramePr>
            <a:graphicFrameLocks noChangeAspect="1"/>
          </p:cNvGraphicFramePr>
          <p:nvPr>
            <p:extLst>
              <p:ext uri="{D42A27DB-BD31-4B8C-83A1-F6EECF244321}">
                <p14:modId xmlns="" xmlns:p14="http://schemas.microsoft.com/office/powerpoint/2010/main" val="4038668700"/>
              </p:ext>
            </p:extLst>
          </p:nvPr>
        </p:nvGraphicFramePr>
        <p:xfrm>
          <a:off x="1558388" y="760020"/>
          <a:ext cx="5864388" cy="6097980"/>
        </p:xfrm>
        <a:graphic>
          <a:graphicData uri="http://schemas.openxmlformats.org/presentationml/2006/ole">
            <p:oleObj spid="_x0000_s27675" name="Visio" r:id="rId4" imgW="8877252" imgH="6924866" progId="">
              <p:embed/>
            </p:oleObj>
          </a:graphicData>
        </a:graphic>
      </p:graphicFrame>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11</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7" name="组合 43"/>
          <p:cNvGrpSpPr>
            <a:grpSpLocks/>
          </p:cNvGrpSpPr>
          <p:nvPr/>
        </p:nvGrpSpPr>
        <p:grpSpPr bwMode="auto">
          <a:xfrm>
            <a:off x="149114" y="-22225"/>
            <a:ext cx="769763" cy="1147763"/>
            <a:chOff x="-64743" y="0"/>
            <a:chExt cx="1026925" cy="1148103"/>
          </a:xfrm>
        </p:grpSpPr>
        <p:sp>
          <p:nvSpPr>
            <p:cNvPr id="29701"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702" name="文本框 45"/>
            <p:cNvSpPr>
              <a:spLocks noChangeArrowheads="1"/>
            </p:cNvSpPr>
            <p:nvPr/>
          </p:nvSpPr>
          <p:spPr bwMode="auto">
            <a:xfrm>
              <a:off x="-64743" y="223407"/>
              <a:ext cx="1026925" cy="369441"/>
            </a:xfrm>
            <a:prstGeom prst="rect">
              <a:avLst/>
            </a:prstGeom>
            <a:solidFill>
              <a:srgbClr val="7F7F7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latin typeface="宋体" panose="02010600030101010101" pitchFamily="2" charset="-122"/>
                  <a:sym typeface="宋体" panose="02010600030101010101" pitchFamily="2" charset="-122"/>
                </a:rPr>
                <a:t>Chart</a:t>
              </a:r>
              <a:endParaRPr lang="zh-CN" altLang="en-US" sz="1800" b="1" dirty="0">
                <a:solidFill>
                  <a:schemeClr val="bg1"/>
                </a:solidFill>
                <a:latin typeface="宋体" panose="02010600030101010101" pitchFamily="2" charset="-122"/>
                <a:sym typeface="宋体" panose="02010600030101010101" pitchFamily="2" charset="-122"/>
              </a:endParaRPr>
            </a:p>
          </p:txBody>
        </p:sp>
      </p:grpSp>
      <p:sp>
        <p:nvSpPr>
          <p:cNvPr id="29698"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分析演示子系统类设计 </a:t>
            </a:r>
          </a:p>
        </p:txBody>
      </p:sp>
      <p:sp>
        <p:nvSpPr>
          <p:cNvPr id="29699"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22532" name="对象 7"/>
          <p:cNvGraphicFramePr>
            <a:graphicFrameLocks noChangeAspect="1"/>
          </p:cNvGraphicFramePr>
          <p:nvPr/>
        </p:nvGraphicFramePr>
        <p:xfrm>
          <a:off x="2130029" y="912813"/>
          <a:ext cx="4562475" cy="5721350"/>
        </p:xfrm>
        <a:graphic>
          <a:graphicData uri="http://schemas.openxmlformats.org/presentationml/2006/ole">
            <p:oleObj spid="_x0000_s29723" name="Visio" r:id="rId4" imgW="7753398" imgH="7296055" progId="">
              <p:embed/>
            </p:oleObj>
          </a:graphicData>
        </a:graphic>
      </p:graphicFrame>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12</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组合 43"/>
          <p:cNvGrpSpPr>
            <a:grpSpLocks/>
          </p:cNvGrpSpPr>
          <p:nvPr/>
        </p:nvGrpSpPr>
        <p:grpSpPr bwMode="auto">
          <a:xfrm>
            <a:off x="149114" y="-22225"/>
            <a:ext cx="769763" cy="1147763"/>
            <a:chOff x="-64743" y="0"/>
            <a:chExt cx="1026925" cy="1148103"/>
          </a:xfrm>
        </p:grpSpPr>
        <p:sp>
          <p:nvSpPr>
            <p:cNvPr id="30726"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27" name="文本框 45"/>
            <p:cNvSpPr>
              <a:spLocks noChangeArrowheads="1"/>
            </p:cNvSpPr>
            <p:nvPr/>
          </p:nvSpPr>
          <p:spPr bwMode="auto">
            <a:xfrm>
              <a:off x="-64743" y="223407"/>
              <a:ext cx="1026925" cy="369441"/>
            </a:xfrm>
            <a:prstGeom prst="rect">
              <a:avLst/>
            </a:prstGeom>
            <a:solidFill>
              <a:srgbClr val="7F7F7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latin typeface="宋体" panose="02010600030101010101" pitchFamily="2" charset="-122"/>
                  <a:sym typeface="宋体" panose="02010600030101010101" pitchFamily="2" charset="-122"/>
                </a:rPr>
                <a:t>Chart</a:t>
              </a:r>
              <a:endParaRPr lang="zh-CN" altLang="en-US" sz="1800" b="1" dirty="0">
                <a:solidFill>
                  <a:schemeClr val="bg1"/>
                </a:solidFill>
                <a:latin typeface="宋体" panose="02010600030101010101" pitchFamily="2" charset="-122"/>
                <a:sym typeface="宋体" panose="02010600030101010101" pitchFamily="2" charset="-122"/>
              </a:endParaRPr>
            </a:p>
          </p:txBody>
        </p:sp>
      </p:grpSp>
      <p:sp>
        <p:nvSpPr>
          <p:cNvPr id="30722"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图构建的任务</a:t>
            </a:r>
          </a:p>
        </p:txBody>
      </p:sp>
      <p:sp>
        <p:nvSpPr>
          <p:cNvPr id="30723"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pic>
        <p:nvPicPr>
          <p:cNvPr id="9" name="图片 8"/>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70105" y="1759324"/>
            <a:ext cx="6880201" cy="3223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13</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组合 43"/>
          <p:cNvGrpSpPr>
            <a:grpSpLocks/>
          </p:cNvGrpSpPr>
          <p:nvPr/>
        </p:nvGrpSpPr>
        <p:grpSpPr bwMode="auto">
          <a:xfrm>
            <a:off x="149114" y="-22225"/>
            <a:ext cx="769763" cy="1147763"/>
            <a:chOff x="-64743" y="0"/>
            <a:chExt cx="1026925" cy="1148103"/>
          </a:xfrm>
        </p:grpSpPr>
        <p:sp>
          <p:nvSpPr>
            <p:cNvPr id="30726"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27" name="文本框 45"/>
            <p:cNvSpPr>
              <a:spLocks noChangeArrowheads="1"/>
            </p:cNvSpPr>
            <p:nvPr/>
          </p:nvSpPr>
          <p:spPr bwMode="auto">
            <a:xfrm>
              <a:off x="-64743" y="223407"/>
              <a:ext cx="1026925" cy="369441"/>
            </a:xfrm>
            <a:prstGeom prst="rect">
              <a:avLst/>
            </a:prstGeom>
            <a:solidFill>
              <a:srgbClr val="7F7F7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latin typeface="宋体" panose="02010600030101010101" pitchFamily="2" charset="-122"/>
                  <a:sym typeface="宋体" panose="02010600030101010101" pitchFamily="2" charset="-122"/>
                </a:rPr>
                <a:t>Chart</a:t>
              </a:r>
              <a:endParaRPr lang="zh-CN" altLang="en-US" sz="1800" b="1" dirty="0">
                <a:solidFill>
                  <a:schemeClr val="bg1"/>
                </a:solidFill>
                <a:latin typeface="宋体" panose="02010600030101010101" pitchFamily="2" charset="-122"/>
                <a:sym typeface="宋体" panose="02010600030101010101" pitchFamily="2" charset="-122"/>
              </a:endParaRPr>
            </a:p>
          </p:txBody>
        </p:sp>
      </p:grpSp>
      <p:sp>
        <p:nvSpPr>
          <p:cNvPr id="30722"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图构建的过程</a:t>
            </a:r>
          </a:p>
        </p:txBody>
      </p:sp>
      <p:sp>
        <p:nvSpPr>
          <p:cNvPr id="30723"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77691" y="720725"/>
            <a:ext cx="4124325" cy="599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mc:Choice xmlns="" xmlns:p14="http://schemas.microsoft.com/office/powerpoint/2010/main" Requires="p14">
          <p:contentPart p14:bwMode="auto" r:id="rId4">
            <p14:nvContentPartPr>
              <p14:cNvPr id="2" name="墨迹 1"/>
              <p14:cNvContentPartPr/>
              <p14:nvPr/>
            </p14:nvContentPartPr>
            <p14:xfrm>
              <a:off x="8813880" y="6739200"/>
              <a:ext cx="360" cy="93600"/>
            </p14:xfrm>
          </p:contentPart>
        </mc:Choice>
        <mc:Fallback>
          <p:pic>
            <p:nvPicPr>
              <p:cNvPr id="2" name="墨迹 1"/>
              <p:cNvPicPr/>
              <p:nvPr/>
            </p:nvPicPr>
            <p:blipFill>
              <a:blip r:embed="rId5" cstate="print"/>
              <a:stretch>
                <a:fillRect/>
              </a:stretch>
            </p:blipFill>
            <p:spPr>
              <a:xfrm>
                <a:off x="6603390" y="6729840"/>
                <a:ext cx="14310" cy="112320"/>
              </a:xfrm>
              <a:prstGeom prst="rect">
                <a:avLst/>
              </a:prstGeom>
            </p:spPr>
          </p:pic>
        </mc:Fallback>
      </mc:AlternateContent>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14</a:t>
            </a:fld>
            <a:endParaRPr lang="zh-CN" altLang="en-US" sz="1800">
              <a:solidFill>
                <a:schemeClr val="tx1"/>
              </a:solidFill>
            </a:endParaRPr>
          </a:p>
        </p:txBody>
      </p:sp>
    </p:spTree>
    <p:extLst>
      <p:ext uri="{BB962C8B-B14F-4D97-AF65-F5344CB8AC3E}">
        <p14:creationId xmlns="" xmlns:p14="http://schemas.microsoft.com/office/powerpoint/2010/main" val="2017259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32770"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可视化显示的步骤</a:t>
            </a:r>
          </a:p>
        </p:txBody>
      </p:sp>
      <p:sp>
        <p:nvSpPr>
          <p:cNvPr id="32771"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15366" name="任意多边形 41"/>
          <p:cNvSpPr>
            <a:spLocks noChangeArrowheads="1"/>
          </p:cNvSpPr>
          <p:nvPr/>
        </p:nvSpPr>
        <p:spPr bwMode="auto">
          <a:xfrm rot="10800000">
            <a:off x="419101" y="2976274"/>
            <a:ext cx="1127522" cy="1981760"/>
          </a:xfrm>
          <a:custGeom>
            <a:avLst/>
            <a:gdLst>
              <a:gd name="T0" fmla="*/ 2000250 w 2001078"/>
              <a:gd name="T1" fmla="*/ 2606675 h 3223591"/>
              <a:gd name="T2" fmla="*/ 0 w 2001078"/>
              <a:gd name="T3" fmla="*/ 2606675 h 3223591"/>
              <a:gd name="T4" fmla="*/ 0 w 2001078"/>
              <a:gd name="T5" fmla="*/ 1012665 h 3223591"/>
              <a:gd name="T6" fmla="*/ 0 w 2001078"/>
              <a:gd name="T7" fmla="*/ 506332 h 3223591"/>
              <a:gd name="T8" fmla="*/ 500063 w 2001078"/>
              <a:gd name="T9" fmla="*/ 506332 h 3223591"/>
              <a:gd name="T10" fmla="*/ 1000125 w 2001078"/>
              <a:gd name="T11" fmla="*/ 0 h 3223591"/>
              <a:gd name="T12" fmla="*/ 1500188 w 2001078"/>
              <a:gd name="T13" fmla="*/ 506332 h 3223591"/>
              <a:gd name="T14" fmla="*/ 2000250 w 2001078"/>
              <a:gd name="T15" fmla="*/ 506332 h 3223591"/>
              <a:gd name="T16" fmla="*/ 2000250 w 2001078"/>
              <a:gd name="T17" fmla="*/ 1012665 h 32235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1078"/>
              <a:gd name="T28" fmla="*/ 0 h 3223591"/>
              <a:gd name="T29" fmla="*/ 2001078 w 2001078"/>
              <a:gd name="T30" fmla="*/ 3223591 h 32235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1078" h="3223591">
                <a:moveTo>
                  <a:pt x="2001078" y="3223591"/>
                </a:moveTo>
                <a:lnTo>
                  <a:pt x="0" y="3223591"/>
                </a:lnTo>
                <a:lnTo>
                  <a:pt x="0" y="1252330"/>
                </a:lnTo>
                <a:lnTo>
                  <a:pt x="0" y="626165"/>
                </a:lnTo>
                <a:lnTo>
                  <a:pt x="500270" y="626165"/>
                </a:lnTo>
                <a:lnTo>
                  <a:pt x="1000539" y="0"/>
                </a:lnTo>
                <a:lnTo>
                  <a:pt x="1500809" y="626165"/>
                </a:lnTo>
                <a:lnTo>
                  <a:pt x="2001078" y="626165"/>
                </a:lnTo>
                <a:lnTo>
                  <a:pt x="2001078" y="1252330"/>
                </a:lnTo>
                <a:lnTo>
                  <a:pt x="2001078" y="3223591"/>
                </a:lnTo>
                <a:close/>
              </a:path>
            </a:pathLst>
          </a:custGeom>
          <a:solidFill>
            <a:schemeClr val="accent1">
              <a:lumMod val="60000"/>
              <a:lumOff val="40000"/>
            </a:schemeClr>
          </a:solidFill>
          <a:ln>
            <a:noFill/>
          </a:ln>
        </p:spPr>
        <p:txBody>
          <a:bodyPr anchor="ctr"/>
          <a:lstStyle/>
          <a:p>
            <a:pPr>
              <a:defRPr/>
            </a:pPr>
            <a:endParaRPr lang="zh-CN" altLang="en-US">
              <a:latin typeface="Arial" charset="0"/>
              <a:ea typeface="宋体" charset="0"/>
            </a:endParaRPr>
          </a:p>
        </p:txBody>
      </p:sp>
      <p:sp>
        <p:nvSpPr>
          <p:cNvPr id="15367" name="任意多边形 42"/>
          <p:cNvSpPr>
            <a:spLocks noChangeArrowheads="1"/>
          </p:cNvSpPr>
          <p:nvPr/>
        </p:nvSpPr>
        <p:spPr bwMode="auto">
          <a:xfrm rot="10800000">
            <a:off x="2146696" y="2384603"/>
            <a:ext cx="1128713" cy="2573432"/>
          </a:xfrm>
          <a:custGeom>
            <a:avLst/>
            <a:gdLst>
              <a:gd name="T0" fmla="*/ 2001838 w 2001078"/>
              <a:gd name="T1" fmla="*/ 2606675 h 3223591"/>
              <a:gd name="T2" fmla="*/ 0 w 2001078"/>
              <a:gd name="T3" fmla="*/ 2606675 h 3223591"/>
              <a:gd name="T4" fmla="*/ 0 w 2001078"/>
              <a:gd name="T5" fmla="*/ 1012665 h 3223591"/>
              <a:gd name="T6" fmla="*/ 0 w 2001078"/>
              <a:gd name="T7" fmla="*/ 506332 h 3223591"/>
              <a:gd name="T8" fmla="*/ 500460 w 2001078"/>
              <a:gd name="T9" fmla="*/ 506332 h 3223591"/>
              <a:gd name="T10" fmla="*/ 1000919 w 2001078"/>
              <a:gd name="T11" fmla="*/ 0 h 3223591"/>
              <a:gd name="T12" fmla="*/ 1501379 w 2001078"/>
              <a:gd name="T13" fmla="*/ 506332 h 3223591"/>
              <a:gd name="T14" fmla="*/ 2001838 w 2001078"/>
              <a:gd name="T15" fmla="*/ 506332 h 3223591"/>
              <a:gd name="T16" fmla="*/ 2001838 w 2001078"/>
              <a:gd name="T17" fmla="*/ 1012665 h 32235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1078"/>
              <a:gd name="T28" fmla="*/ 0 h 3223591"/>
              <a:gd name="T29" fmla="*/ 2001078 w 2001078"/>
              <a:gd name="T30" fmla="*/ 3223591 h 32235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1078" h="3223591">
                <a:moveTo>
                  <a:pt x="2001078" y="3223591"/>
                </a:moveTo>
                <a:lnTo>
                  <a:pt x="0" y="3223591"/>
                </a:lnTo>
                <a:lnTo>
                  <a:pt x="0" y="1252330"/>
                </a:lnTo>
                <a:lnTo>
                  <a:pt x="0" y="626165"/>
                </a:lnTo>
                <a:lnTo>
                  <a:pt x="500270" y="626165"/>
                </a:lnTo>
                <a:lnTo>
                  <a:pt x="1000539" y="0"/>
                </a:lnTo>
                <a:lnTo>
                  <a:pt x="1500809" y="626165"/>
                </a:lnTo>
                <a:lnTo>
                  <a:pt x="2001078" y="626165"/>
                </a:lnTo>
                <a:lnTo>
                  <a:pt x="2001078" y="1252330"/>
                </a:lnTo>
                <a:lnTo>
                  <a:pt x="2001078" y="3223591"/>
                </a:lnTo>
                <a:close/>
              </a:path>
            </a:pathLst>
          </a:custGeom>
          <a:solidFill>
            <a:schemeClr val="accent1">
              <a:lumMod val="60000"/>
              <a:lumOff val="40000"/>
            </a:schemeClr>
          </a:solidFill>
          <a:ln>
            <a:noFill/>
          </a:ln>
        </p:spPr>
        <p:txBody>
          <a:bodyPr anchor="ctr"/>
          <a:lstStyle/>
          <a:p>
            <a:pPr>
              <a:defRPr/>
            </a:pPr>
            <a:endParaRPr lang="zh-CN" altLang="en-US">
              <a:latin typeface="Arial" charset="0"/>
              <a:ea typeface="宋体" charset="0"/>
            </a:endParaRPr>
          </a:p>
        </p:txBody>
      </p:sp>
      <p:sp>
        <p:nvSpPr>
          <p:cNvPr id="24583" name="矩形 2"/>
          <p:cNvSpPr>
            <a:spLocks noChangeArrowheads="1"/>
          </p:cNvSpPr>
          <p:nvPr/>
        </p:nvSpPr>
        <p:spPr bwMode="auto">
          <a:xfrm>
            <a:off x="415389" y="2926031"/>
            <a:ext cx="1287906" cy="1670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200000"/>
              </a:lnSpc>
              <a:spcBef>
                <a:spcPct val="0"/>
              </a:spcBef>
              <a:buFontTx/>
              <a:buNone/>
            </a:pPr>
            <a:r>
              <a:rPr lang="zh-CN" altLang="en-US" sz="1800" dirty="0">
                <a:latin typeface="Heiti SC Medium"/>
                <a:ea typeface="Heiti SC Medium"/>
                <a:cs typeface="Heiti SC Medium"/>
              </a:rPr>
              <a:t>生成原始</a:t>
            </a:r>
            <a:r>
              <a:rPr lang="zh-CN" altLang="en-US" sz="1800" dirty="0" smtClean="0">
                <a:latin typeface="Heiti SC Medium"/>
                <a:ea typeface="Heiti SC Medium"/>
                <a:cs typeface="Heiti SC Medium"/>
              </a:rPr>
              <a:t>的可视化</a:t>
            </a:r>
            <a:r>
              <a:rPr lang="zh-CN" altLang="en-US" sz="1800" dirty="0">
                <a:latin typeface="Heiti SC Medium"/>
                <a:ea typeface="Heiti SC Medium"/>
                <a:cs typeface="Heiti SC Medium"/>
              </a:rPr>
              <a:t>对象 </a:t>
            </a:r>
          </a:p>
        </p:txBody>
      </p:sp>
      <p:sp>
        <p:nvSpPr>
          <p:cNvPr id="24584" name="矩形 3"/>
          <p:cNvSpPr>
            <a:spLocks noChangeArrowheads="1"/>
          </p:cNvSpPr>
          <p:nvPr/>
        </p:nvSpPr>
        <p:spPr bwMode="auto">
          <a:xfrm>
            <a:off x="2209801" y="2501054"/>
            <a:ext cx="891987"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latinLnBrk="1">
              <a:lnSpc>
                <a:spcPct val="150000"/>
              </a:lnSpc>
              <a:spcBef>
                <a:spcPct val="0"/>
              </a:spcBef>
              <a:buNone/>
            </a:pPr>
            <a:r>
              <a:rPr lang="zh-CN" altLang="en-US" sz="1800" dirty="0">
                <a:latin typeface="Heiti SC Medium"/>
                <a:ea typeface="Heiti SC Medium"/>
                <a:cs typeface="Heiti SC Medium"/>
              </a:rPr>
              <a:t>设置图形</a:t>
            </a:r>
            <a:r>
              <a:rPr lang="zh-CN" altLang="en-US" sz="1800" dirty="0" smtClean="0">
                <a:latin typeface="Heiti SC Medium"/>
                <a:ea typeface="Heiti SC Medium"/>
                <a:cs typeface="Heiti SC Medium"/>
              </a:rPr>
              <a:t>可视化</a:t>
            </a:r>
            <a:r>
              <a:rPr lang="zh-CN" altLang="en-US" sz="1800" dirty="0">
                <a:latin typeface="Heiti SC Medium"/>
                <a:ea typeface="Heiti SC Medium"/>
                <a:cs typeface="Heiti SC Medium"/>
              </a:rPr>
              <a:t>的</a:t>
            </a:r>
            <a:r>
              <a:rPr lang="zh-CN" altLang="en-US" sz="1800" dirty="0" smtClean="0">
                <a:latin typeface="Heiti SC Medium"/>
                <a:ea typeface="Heiti SC Medium"/>
                <a:cs typeface="Heiti SC Medium"/>
              </a:rPr>
              <a:t>全局属性</a:t>
            </a:r>
            <a:endParaRPr lang="zh-CN" altLang="en-US" sz="1800" dirty="0">
              <a:latin typeface="Heiti SC Medium"/>
              <a:ea typeface="Heiti SC Medium"/>
              <a:cs typeface="Heiti SC Medium"/>
            </a:endParaRPr>
          </a:p>
        </p:txBody>
      </p:sp>
      <p:grpSp>
        <p:nvGrpSpPr>
          <p:cNvPr id="2" name="组 1"/>
          <p:cNvGrpSpPr>
            <a:grpSpLocks/>
          </p:cNvGrpSpPr>
          <p:nvPr/>
        </p:nvGrpSpPr>
        <p:grpSpPr bwMode="auto">
          <a:xfrm>
            <a:off x="3816233" y="1111614"/>
            <a:ext cx="1297781" cy="3864349"/>
            <a:chOff x="4992688" y="1865313"/>
            <a:chExt cx="1730375" cy="2716212"/>
          </a:xfrm>
        </p:grpSpPr>
        <p:sp>
          <p:nvSpPr>
            <p:cNvPr id="15368" name="任意多边形 47"/>
            <p:cNvSpPr>
              <a:spLocks noChangeArrowheads="1"/>
            </p:cNvSpPr>
            <p:nvPr/>
          </p:nvSpPr>
          <p:spPr bwMode="auto">
            <a:xfrm rot="10800000">
              <a:off x="4992688" y="2622550"/>
              <a:ext cx="1730375" cy="1958975"/>
            </a:xfrm>
            <a:custGeom>
              <a:avLst/>
              <a:gdLst>
                <a:gd name="T0" fmla="*/ 2001838 w 2001078"/>
                <a:gd name="T1" fmla="*/ 2606675 h 3223591"/>
                <a:gd name="T2" fmla="*/ 0 w 2001078"/>
                <a:gd name="T3" fmla="*/ 2606675 h 3223591"/>
                <a:gd name="T4" fmla="*/ 0 w 2001078"/>
                <a:gd name="T5" fmla="*/ 1012665 h 3223591"/>
                <a:gd name="T6" fmla="*/ 0 w 2001078"/>
                <a:gd name="T7" fmla="*/ 506332 h 3223591"/>
                <a:gd name="T8" fmla="*/ 500460 w 2001078"/>
                <a:gd name="T9" fmla="*/ 506332 h 3223591"/>
                <a:gd name="T10" fmla="*/ 1000919 w 2001078"/>
                <a:gd name="T11" fmla="*/ 0 h 3223591"/>
                <a:gd name="T12" fmla="*/ 1501379 w 2001078"/>
                <a:gd name="T13" fmla="*/ 506332 h 3223591"/>
                <a:gd name="T14" fmla="*/ 2001838 w 2001078"/>
                <a:gd name="T15" fmla="*/ 506332 h 3223591"/>
                <a:gd name="T16" fmla="*/ 2001838 w 2001078"/>
                <a:gd name="T17" fmla="*/ 1012665 h 32235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1078"/>
                <a:gd name="T28" fmla="*/ 0 h 3223591"/>
                <a:gd name="T29" fmla="*/ 2001078 w 2001078"/>
                <a:gd name="T30" fmla="*/ 3223591 h 32235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1078" h="3223591">
                  <a:moveTo>
                    <a:pt x="2001078" y="3223591"/>
                  </a:moveTo>
                  <a:lnTo>
                    <a:pt x="0" y="3223591"/>
                  </a:lnTo>
                  <a:lnTo>
                    <a:pt x="0" y="1252330"/>
                  </a:lnTo>
                  <a:lnTo>
                    <a:pt x="0" y="626165"/>
                  </a:lnTo>
                  <a:lnTo>
                    <a:pt x="500270" y="626165"/>
                  </a:lnTo>
                  <a:lnTo>
                    <a:pt x="1000539" y="0"/>
                  </a:lnTo>
                  <a:lnTo>
                    <a:pt x="1500809" y="626165"/>
                  </a:lnTo>
                  <a:lnTo>
                    <a:pt x="2001078" y="626165"/>
                  </a:lnTo>
                  <a:lnTo>
                    <a:pt x="2001078" y="1252330"/>
                  </a:lnTo>
                  <a:lnTo>
                    <a:pt x="2001078" y="3223591"/>
                  </a:lnTo>
                  <a:close/>
                </a:path>
              </a:pathLst>
            </a:custGeom>
            <a:solidFill>
              <a:schemeClr val="accent1">
                <a:lumMod val="60000"/>
                <a:lumOff val="40000"/>
              </a:schemeClr>
            </a:solidFill>
            <a:ln>
              <a:noFill/>
            </a:ln>
          </p:spPr>
          <p:txBody>
            <a:bodyPr anchor="ctr"/>
            <a:lstStyle/>
            <a:p>
              <a:pPr>
                <a:defRPr/>
              </a:pPr>
              <a:endParaRPr lang="zh-CN" altLang="en-US">
                <a:latin typeface="Arial" charset="0"/>
                <a:ea typeface="宋体" charset="0"/>
              </a:endParaRPr>
            </a:p>
          </p:txBody>
        </p:sp>
        <p:sp>
          <p:nvSpPr>
            <p:cNvPr id="5" name="矩形 4"/>
            <p:cNvSpPr/>
            <p:nvPr/>
          </p:nvSpPr>
          <p:spPr bwMode="auto">
            <a:xfrm>
              <a:off x="4992688" y="1865313"/>
              <a:ext cx="1730375" cy="989012"/>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a:lstStyle/>
            <a:p>
              <a:pPr eaLnBrk="1" hangingPunct="1">
                <a:buFont typeface="Arial" panose="020B0604020202020204" pitchFamily="34" charset="0"/>
                <a:buNone/>
                <a:defRPr/>
              </a:pPr>
              <a:endParaRPr lang="zh-CN" altLang="en-US"/>
            </a:p>
          </p:txBody>
        </p:sp>
      </p:grpSp>
      <p:sp>
        <p:nvSpPr>
          <p:cNvPr id="24586" name="矩形 5"/>
          <p:cNvSpPr>
            <a:spLocks noChangeArrowheads="1"/>
          </p:cNvSpPr>
          <p:nvPr/>
        </p:nvSpPr>
        <p:spPr bwMode="auto">
          <a:xfrm>
            <a:off x="3780373" y="1576940"/>
            <a:ext cx="1398984"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latinLnBrk="1">
              <a:lnSpc>
                <a:spcPct val="150000"/>
              </a:lnSpc>
              <a:spcBef>
                <a:spcPct val="0"/>
              </a:spcBef>
              <a:buFontTx/>
              <a:buNone/>
            </a:pPr>
            <a:r>
              <a:rPr lang="zh-CN" altLang="en-US" sz="1800" dirty="0">
                <a:latin typeface="Heiti SC Medium"/>
                <a:ea typeface="Heiti SC Medium"/>
                <a:cs typeface="Heiti SC Medium"/>
              </a:rPr>
              <a:t>将Graph对象的顶点加载</a:t>
            </a:r>
            <a:r>
              <a:rPr lang="zh-CN" altLang="en-US" sz="1800" dirty="0" smtClean="0">
                <a:latin typeface="Heiti SC Medium"/>
                <a:ea typeface="Heiti SC Medium"/>
                <a:cs typeface="Heiti SC Medium"/>
              </a:rPr>
              <a:t>到GraphStream中</a:t>
            </a:r>
            <a:r>
              <a:rPr lang="zh-CN" altLang="en-US" sz="1800" dirty="0">
                <a:latin typeface="Heiti SC Medium"/>
                <a:ea typeface="Heiti SC Medium"/>
                <a:cs typeface="Heiti SC Medium"/>
              </a:rPr>
              <a:t>，并设置要</a:t>
            </a:r>
          </a:p>
          <a:p>
            <a:pPr algn="just" latinLnBrk="1">
              <a:lnSpc>
                <a:spcPct val="150000"/>
              </a:lnSpc>
              <a:spcBef>
                <a:spcPct val="0"/>
              </a:spcBef>
              <a:buFontTx/>
              <a:buNone/>
            </a:pPr>
            <a:r>
              <a:rPr lang="zh-CN" altLang="en-US" sz="1800" dirty="0">
                <a:latin typeface="Heiti SC Medium"/>
                <a:ea typeface="Heiti SC Medium"/>
                <a:cs typeface="Heiti SC Medium"/>
              </a:rPr>
              <a:t>展示的属性</a:t>
            </a:r>
          </a:p>
        </p:txBody>
      </p:sp>
      <p:grpSp>
        <p:nvGrpSpPr>
          <p:cNvPr id="3" name="组 2"/>
          <p:cNvGrpSpPr>
            <a:grpSpLocks/>
          </p:cNvGrpSpPr>
          <p:nvPr/>
        </p:nvGrpSpPr>
        <p:grpSpPr bwMode="auto">
          <a:xfrm>
            <a:off x="5670035" y="1147474"/>
            <a:ext cx="1297781" cy="3806266"/>
            <a:chOff x="7464425" y="1865313"/>
            <a:chExt cx="1730375" cy="2693987"/>
          </a:xfrm>
        </p:grpSpPr>
        <p:sp>
          <p:nvSpPr>
            <p:cNvPr id="34" name="任意多边形 47"/>
            <p:cNvSpPr>
              <a:spLocks noChangeArrowheads="1"/>
            </p:cNvSpPr>
            <p:nvPr/>
          </p:nvSpPr>
          <p:spPr bwMode="auto">
            <a:xfrm rot="10800000">
              <a:off x="7464425" y="2600325"/>
              <a:ext cx="1730375" cy="1958975"/>
            </a:xfrm>
            <a:custGeom>
              <a:avLst/>
              <a:gdLst>
                <a:gd name="T0" fmla="*/ 2001838 w 2001078"/>
                <a:gd name="T1" fmla="*/ 2606675 h 3223591"/>
                <a:gd name="T2" fmla="*/ 0 w 2001078"/>
                <a:gd name="T3" fmla="*/ 2606675 h 3223591"/>
                <a:gd name="T4" fmla="*/ 0 w 2001078"/>
                <a:gd name="T5" fmla="*/ 1012665 h 3223591"/>
                <a:gd name="T6" fmla="*/ 0 w 2001078"/>
                <a:gd name="T7" fmla="*/ 506332 h 3223591"/>
                <a:gd name="T8" fmla="*/ 500460 w 2001078"/>
                <a:gd name="T9" fmla="*/ 506332 h 3223591"/>
                <a:gd name="T10" fmla="*/ 1000919 w 2001078"/>
                <a:gd name="T11" fmla="*/ 0 h 3223591"/>
                <a:gd name="T12" fmla="*/ 1501379 w 2001078"/>
                <a:gd name="T13" fmla="*/ 506332 h 3223591"/>
                <a:gd name="T14" fmla="*/ 2001838 w 2001078"/>
                <a:gd name="T15" fmla="*/ 506332 h 3223591"/>
                <a:gd name="T16" fmla="*/ 2001838 w 2001078"/>
                <a:gd name="T17" fmla="*/ 1012665 h 32235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1078"/>
                <a:gd name="T28" fmla="*/ 0 h 3223591"/>
                <a:gd name="T29" fmla="*/ 2001078 w 2001078"/>
                <a:gd name="T30" fmla="*/ 3223591 h 32235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1078" h="3223591">
                  <a:moveTo>
                    <a:pt x="2001078" y="3223591"/>
                  </a:moveTo>
                  <a:lnTo>
                    <a:pt x="0" y="3223591"/>
                  </a:lnTo>
                  <a:lnTo>
                    <a:pt x="0" y="1252330"/>
                  </a:lnTo>
                  <a:lnTo>
                    <a:pt x="0" y="626165"/>
                  </a:lnTo>
                  <a:lnTo>
                    <a:pt x="500270" y="626165"/>
                  </a:lnTo>
                  <a:lnTo>
                    <a:pt x="1000539" y="0"/>
                  </a:lnTo>
                  <a:lnTo>
                    <a:pt x="1500809" y="626165"/>
                  </a:lnTo>
                  <a:lnTo>
                    <a:pt x="2001078" y="626165"/>
                  </a:lnTo>
                  <a:lnTo>
                    <a:pt x="2001078" y="1252330"/>
                  </a:lnTo>
                  <a:lnTo>
                    <a:pt x="2001078" y="3223591"/>
                  </a:lnTo>
                  <a:close/>
                </a:path>
              </a:pathLst>
            </a:custGeom>
            <a:solidFill>
              <a:schemeClr val="accent1">
                <a:lumMod val="60000"/>
                <a:lumOff val="40000"/>
              </a:schemeClr>
            </a:solidFill>
            <a:ln>
              <a:noFill/>
            </a:ln>
          </p:spPr>
          <p:txBody>
            <a:bodyPr anchor="ctr"/>
            <a:lstStyle/>
            <a:p>
              <a:pPr>
                <a:defRPr/>
              </a:pPr>
              <a:endParaRPr lang="zh-CN" altLang="en-US">
                <a:latin typeface="Arial" charset="0"/>
                <a:ea typeface="宋体" charset="0"/>
              </a:endParaRPr>
            </a:p>
          </p:txBody>
        </p:sp>
        <p:sp>
          <p:nvSpPr>
            <p:cNvPr id="35" name="矩形 34"/>
            <p:cNvSpPr/>
            <p:nvPr/>
          </p:nvSpPr>
          <p:spPr bwMode="auto">
            <a:xfrm>
              <a:off x="7464425" y="1865313"/>
              <a:ext cx="1730375" cy="966787"/>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a:lstStyle/>
            <a:p>
              <a:pPr eaLnBrk="1" hangingPunct="1">
                <a:buFont typeface="Arial" panose="020B0604020202020204" pitchFamily="34" charset="0"/>
                <a:buNone/>
                <a:defRPr/>
              </a:pPr>
              <a:endParaRPr lang="zh-CN" altLang="en-US"/>
            </a:p>
          </p:txBody>
        </p:sp>
      </p:grpSp>
      <p:sp>
        <p:nvSpPr>
          <p:cNvPr id="24589" name="矩形 6"/>
          <p:cNvSpPr>
            <a:spLocks noChangeArrowheads="1"/>
          </p:cNvSpPr>
          <p:nvPr/>
        </p:nvSpPr>
        <p:spPr bwMode="auto">
          <a:xfrm>
            <a:off x="5670035" y="1577779"/>
            <a:ext cx="1358504"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latinLnBrk="1">
              <a:lnSpc>
                <a:spcPct val="150000"/>
              </a:lnSpc>
              <a:spcBef>
                <a:spcPct val="0"/>
              </a:spcBef>
              <a:buNone/>
            </a:pPr>
            <a:r>
              <a:rPr lang="zh-CN" altLang="en-US" sz="1800" dirty="0">
                <a:latin typeface="Heiti SC Medium"/>
                <a:ea typeface="Heiti SC Medium"/>
                <a:cs typeface="Heiti SC Medium"/>
              </a:rPr>
              <a:t>将Graph</a:t>
            </a:r>
            <a:r>
              <a:rPr lang="zh-CN" altLang="en-US" sz="1800" dirty="0" smtClean="0">
                <a:latin typeface="Heiti SC Medium"/>
                <a:ea typeface="Heiti SC Medium"/>
                <a:cs typeface="Heiti SC Medium"/>
              </a:rPr>
              <a:t>对象的</a:t>
            </a:r>
            <a:r>
              <a:rPr lang="zh-CN" altLang="en-US" sz="1800" dirty="0">
                <a:latin typeface="Heiti SC Medium"/>
                <a:ea typeface="Heiti SC Medium"/>
                <a:cs typeface="Heiti SC Medium"/>
              </a:rPr>
              <a:t>边加载</a:t>
            </a:r>
            <a:r>
              <a:rPr lang="zh-CN" altLang="en-US" sz="1800" dirty="0" smtClean="0">
                <a:latin typeface="Heiti SC Medium"/>
                <a:ea typeface="Heiti SC Medium"/>
                <a:cs typeface="Heiti SC Medium"/>
              </a:rPr>
              <a:t>到GraphStream中</a:t>
            </a:r>
            <a:r>
              <a:rPr lang="zh-CN" altLang="en-US" sz="1800" dirty="0">
                <a:latin typeface="Heiti SC Medium"/>
                <a:ea typeface="Heiti SC Medium"/>
                <a:cs typeface="Heiti SC Medium"/>
              </a:rPr>
              <a:t>，并设置</a:t>
            </a:r>
            <a:r>
              <a:rPr lang="zh-CN" altLang="en-US" sz="1800" dirty="0" smtClean="0">
                <a:latin typeface="Heiti SC Medium"/>
                <a:ea typeface="Heiti SC Medium"/>
                <a:cs typeface="Heiti SC Medium"/>
              </a:rPr>
              <a:t>要展示</a:t>
            </a:r>
            <a:r>
              <a:rPr lang="zh-CN" altLang="en-US" sz="1800" dirty="0">
                <a:latin typeface="Heiti SC Medium"/>
                <a:ea typeface="Heiti SC Medium"/>
                <a:cs typeface="Heiti SC Medium"/>
              </a:rPr>
              <a:t>的属性</a:t>
            </a:r>
          </a:p>
        </p:txBody>
      </p:sp>
      <p:sp>
        <p:nvSpPr>
          <p:cNvPr id="37" name="任意多边形 41"/>
          <p:cNvSpPr>
            <a:spLocks noChangeArrowheads="1"/>
          </p:cNvSpPr>
          <p:nvPr/>
        </p:nvSpPr>
        <p:spPr bwMode="auto">
          <a:xfrm rot="10800000">
            <a:off x="7466619" y="3132876"/>
            <a:ext cx="1126331" cy="1727200"/>
          </a:xfrm>
          <a:custGeom>
            <a:avLst/>
            <a:gdLst>
              <a:gd name="T0" fmla="*/ 2000250 w 2001078"/>
              <a:gd name="T1" fmla="*/ 2606675 h 3223591"/>
              <a:gd name="T2" fmla="*/ 0 w 2001078"/>
              <a:gd name="T3" fmla="*/ 2606675 h 3223591"/>
              <a:gd name="T4" fmla="*/ 0 w 2001078"/>
              <a:gd name="T5" fmla="*/ 1012665 h 3223591"/>
              <a:gd name="T6" fmla="*/ 0 w 2001078"/>
              <a:gd name="T7" fmla="*/ 506332 h 3223591"/>
              <a:gd name="T8" fmla="*/ 500063 w 2001078"/>
              <a:gd name="T9" fmla="*/ 506332 h 3223591"/>
              <a:gd name="T10" fmla="*/ 1000125 w 2001078"/>
              <a:gd name="T11" fmla="*/ 0 h 3223591"/>
              <a:gd name="T12" fmla="*/ 1500188 w 2001078"/>
              <a:gd name="T13" fmla="*/ 506332 h 3223591"/>
              <a:gd name="T14" fmla="*/ 2000250 w 2001078"/>
              <a:gd name="T15" fmla="*/ 506332 h 3223591"/>
              <a:gd name="T16" fmla="*/ 2000250 w 2001078"/>
              <a:gd name="T17" fmla="*/ 1012665 h 32235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1078"/>
              <a:gd name="T28" fmla="*/ 0 h 3223591"/>
              <a:gd name="T29" fmla="*/ 2001078 w 2001078"/>
              <a:gd name="T30" fmla="*/ 3223591 h 32235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1078" h="3223591">
                <a:moveTo>
                  <a:pt x="2001078" y="3223591"/>
                </a:moveTo>
                <a:lnTo>
                  <a:pt x="0" y="3223591"/>
                </a:lnTo>
                <a:lnTo>
                  <a:pt x="0" y="1252330"/>
                </a:lnTo>
                <a:lnTo>
                  <a:pt x="0" y="626165"/>
                </a:lnTo>
                <a:lnTo>
                  <a:pt x="500270" y="626165"/>
                </a:lnTo>
                <a:lnTo>
                  <a:pt x="1000539" y="0"/>
                </a:lnTo>
                <a:lnTo>
                  <a:pt x="1500809" y="626165"/>
                </a:lnTo>
                <a:lnTo>
                  <a:pt x="2001078" y="626165"/>
                </a:lnTo>
                <a:lnTo>
                  <a:pt x="2001078" y="1252330"/>
                </a:lnTo>
                <a:lnTo>
                  <a:pt x="2001078" y="3223591"/>
                </a:lnTo>
                <a:close/>
              </a:path>
            </a:pathLst>
          </a:custGeom>
          <a:solidFill>
            <a:schemeClr val="accent1">
              <a:lumMod val="60000"/>
              <a:lumOff val="40000"/>
            </a:schemeClr>
          </a:solidFill>
          <a:ln>
            <a:noFill/>
          </a:ln>
        </p:spPr>
        <p:txBody>
          <a:bodyPr anchor="ctr"/>
          <a:lstStyle/>
          <a:p>
            <a:pPr>
              <a:defRPr/>
            </a:pPr>
            <a:endParaRPr lang="zh-CN" altLang="en-US">
              <a:latin typeface="Arial" charset="0"/>
              <a:ea typeface="宋体" charset="0"/>
            </a:endParaRPr>
          </a:p>
        </p:txBody>
      </p:sp>
      <p:sp>
        <p:nvSpPr>
          <p:cNvPr id="24591" name="矩形 7"/>
          <p:cNvSpPr>
            <a:spLocks noChangeArrowheads="1"/>
          </p:cNvSpPr>
          <p:nvPr/>
        </p:nvSpPr>
        <p:spPr bwMode="auto">
          <a:xfrm>
            <a:off x="7661392" y="3581113"/>
            <a:ext cx="6463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zh-CN" altLang="en-US" sz="1800" dirty="0">
                <a:latin typeface="Heiti SC Medium"/>
                <a:ea typeface="Heiti SC Medium"/>
                <a:cs typeface="Heiti SC Medium"/>
              </a:rPr>
              <a:t>显示</a:t>
            </a:r>
          </a:p>
        </p:txBody>
      </p:sp>
      <p:sp>
        <p:nvSpPr>
          <p:cNvPr id="24592" name="矩形 8"/>
          <p:cNvSpPr>
            <a:spLocks noChangeArrowheads="1"/>
          </p:cNvSpPr>
          <p:nvPr/>
        </p:nvSpPr>
        <p:spPr bwMode="auto">
          <a:xfrm>
            <a:off x="4218385" y="5099322"/>
            <a:ext cx="451247"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en-US" altLang="zh-CN" sz="3600" b="1" dirty="0">
                <a:latin typeface="Lantinghei SC Heavy"/>
                <a:ea typeface="Lantinghei SC Heavy"/>
                <a:cs typeface="Lantinghei SC Heavy"/>
              </a:rPr>
              <a:t>3</a:t>
            </a:r>
            <a:endParaRPr lang="zh-CN" altLang="en-US" sz="3600" b="1" dirty="0">
              <a:latin typeface="Lantinghei SC Heavy"/>
              <a:ea typeface="Lantinghei SC Heavy"/>
              <a:cs typeface="Lantinghei SC Heavy"/>
            </a:endParaRPr>
          </a:p>
        </p:txBody>
      </p:sp>
      <p:sp>
        <p:nvSpPr>
          <p:cNvPr id="24593" name="矩形 39"/>
          <p:cNvSpPr>
            <a:spLocks noChangeArrowheads="1"/>
          </p:cNvSpPr>
          <p:nvPr/>
        </p:nvSpPr>
        <p:spPr bwMode="auto">
          <a:xfrm>
            <a:off x="2486026" y="5099322"/>
            <a:ext cx="450056"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en-US" altLang="zh-CN" sz="3600" b="1">
                <a:latin typeface="Lantinghei SC Heavy"/>
                <a:ea typeface="Lantinghei SC Heavy"/>
                <a:cs typeface="Lantinghei SC Heavy"/>
              </a:rPr>
              <a:t>2</a:t>
            </a:r>
            <a:endParaRPr lang="zh-CN" altLang="en-US" sz="3600" b="1">
              <a:latin typeface="Lantinghei SC Heavy"/>
              <a:ea typeface="Lantinghei SC Heavy"/>
              <a:cs typeface="Lantinghei SC Heavy"/>
            </a:endParaRPr>
          </a:p>
        </p:txBody>
      </p:sp>
      <p:sp>
        <p:nvSpPr>
          <p:cNvPr id="24594" name="矩形 40"/>
          <p:cNvSpPr>
            <a:spLocks noChangeArrowheads="1"/>
          </p:cNvSpPr>
          <p:nvPr/>
        </p:nvSpPr>
        <p:spPr bwMode="auto">
          <a:xfrm>
            <a:off x="757238" y="5092972"/>
            <a:ext cx="450056"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zh-CN" altLang="en-US" sz="3600" b="1">
                <a:latin typeface="Lantinghei SC Heavy"/>
                <a:ea typeface="Lantinghei SC Heavy"/>
                <a:cs typeface="Lantinghei SC Heavy"/>
              </a:rPr>
              <a:t>1</a:t>
            </a:r>
          </a:p>
        </p:txBody>
      </p:sp>
      <p:sp>
        <p:nvSpPr>
          <p:cNvPr id="24595" name="矩形 41"/>
          <p:cNvSpPr>
            <a:spLocks noChangeArrowheads="1"/>
          </p:cNvSpPr>
          <p:nvPr/>
        </p:nvSpPr>
        <p:spPr bwMode="auto">
          <a:xfrm>
            <a:off x="6053138" y="5059635"/>
            <a:ext cx="450056"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en-US" altLang="zh-CN" sz="3600" b="1">
                <a:latin typeface="Lantinghei SC Heavy"/>
                <a:ea typeface="Lantinghei SC Heavy"/>
                <a:cs typeface="Lantinghei SC Heavy"/>
              </a:rPr>
              <a:t>4</a:t>
            </a:r>
            <a:endParaRPr lang="zh-CN" altLang="en-US" sz="3600" b="1">
              <a:latin typeface="Lantinghei SC Heavy"/>
              <a:ea typeface="Lantinghei SC Heavy"/>
              <a:cs typeface="Lantinghei SC Heavy"/>
            </a:endParaRPr>
          </a:p>
        </p:txBody>
      </p:sp>
      <p:sp>
        <p:nvSpPr>
          <p:cNvPr id="24596" name="矩形 42"/>
          <p:cNvSpPr>
            <a:spLocks noChangeArrowheads="1"/>
          </p:cNvSpPr>
          <p:nvPr/>
        </p:nvSpPr>
        <p:spPr bwMode="auto">
          <a:xfrm>
            <a:off x="7741444" y="5024710"/>
            <a:ext cx="450056"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en-US" altLang="zh-CN" sz="3600" b="1">
                <a:latin typeface="Lantinghei SC Heavy"/>
                <a:ea typeface="Lantinghei SC Heavy"/>
                <a:cs typeface="Lantinghei SC Heavy"/>
              </a:rPr>
              <a:t>5</a:t>
            </a:r>
            <a:endParaRPr lang="zh-CN" altLang="en-US" sz="3600" b="1">
              <a:latin typeface="Lantinghei SC Heavy"/>
              <a:ea typeface="Lantinghei SC Heavy"/>
              <a:cs typeface="Lantinghei SC Heavy"/>
            </a:endParaRPr>
          </a:p>
        </p:txBody>
      </p:sp>
      <p:sp>
        <p:nvSpPr>
          <p:cNvPr id="6" name="灯片编号占位符 5"/>
          <p:cNvSpPr>
            <a:spLocks noGrp="1"/>
          </p:cNvSpPr>
          <p:nvPr>
            <p:ph type="sldNum" sz="quarter" idx="12"/>
          </p:nvPr>
        </p:nvSpPr>
        <p:spPr/>
        <p:txBody>
          <a:bodyPr/>
          <a:lstStyle/>
          <a:p>
            <a:pPr>
              <a:defRPr/>
            </a:pPr>
            <a:fld id="{7E88DFCF-AF53-407E-B007-213BA2525CB6}" type="slidenum">
              <a:rPr lang="zh-CN" altLang="en-US" smtClean="0"/>
              <a:pPr>
                <a:defRPr/>
              </a:pPr>
              <a:t>15</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组合 43"/>
          <p:cNvGrpSpPr>
            <a:grpSpLocks/>
          </p:cNvGrpSpPr>
          <p:nvPr/>
        </p:nvGrpSpPr>
        <p:grpSpPr bwMode="auto">
          <a:xfrm>
            <a:off x="149114" y="-22225"/>
            <a:ext cx="769763" cy="1147763"/>
            <a:chOff x="-64743" y="0"/>
            <a:chExt cx="1026925" cy="1148103"/>
          </a:xfrm>
        </p:grpSpPr>
        <p:sp>
          <p:nvSpPr>
            <p:cNvPr id="34830"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4831" name="文本框 45"/>
            <p:cNvSpPr>
              <a:spLocks noChangeArrowheads="1"/>
            </p:cNvSpPr>
            <p:nvPr/>
          </p:nvSpPr>
          <p:spPr bwMode="auto">
            <a:xfrm>
              <a:off x="-64743" y="223407"/>
              <a:ext cx="1026925" cy="369441"/>
            </a:xfrm>
            <a:prstGeom prst="rect">
              <a:avLst/>
            </a:prstGeom>
            <a:solidFill>
              <a:srgbClr val="7F7F7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latin typeface="宋体" panose="02010600030101010101" pitchFamily="2" charset="-122"/>
                  <a:sym typeface="宋体" panose="02010600030101010101" pitchFamily="2" charset="-122"/>
                </a:rPr>
                <a:t>Chart</a:t>
              </a:r>
              <a:endParaRPr lang="zh-CN" altLang="en-US" sz="1800" b="1" dirty="0">
                <a:solidFill>
                  <a:schemeClr val="bg1"/>
                </a:solidFill>
                <a:latin typeface="宋体" panose="02010600030101010101" pitchFamily="2" charset="-122"/>
                <a:sym typeface="宋体" panose="02010600030101010101" pitchFamily="2" charset="-122"/>
              </a:endParaRPr>
            </a:p>
          </p:txBody>
        </p:sp>
      </p:grpSp>
      <p:sp>
        <p:nvSpPr>
          <p:cNvPr id="34818"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算子的实现</a:t>
            </a:r>
          </a:p>
        </p:txBody>
      </p:sp>
      <p:sp>
        <p:nvSpPr>
          <p:cNvPr id="34819"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7174" name="矩形 58"/>
          <p:cNvSpPr>
            <a:spLocks noChangeArrowheads="1"/>
          </p:cNvSpPr>
          <p:nvPr/>
        </p:nvSpPr>
        <p:spPr bwMode="auto">
          <a:xfrm>
            <a:off x="837010" y="3913189"/>
            <a:ext cx="7717631" cy="312737"/>
          </a:xfrm>
          <a:prstGeom prst="rect">
            <a:avLst/>
          </a:prstGeom>
          <a:solidFill>
            <a:schemeClr val="accent1">
              <a:lumMod val="40000"/>
              <a:lumOff val="6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Calibri" charset="0"/>
              <a:sym typeface="Calibri" charset="0"/>
            </a:endParaRPr>
          </a:p>
        </p:txBody>
      </p:sp>
      <p:sp>
        <p:nvSpPr>
          <p:cNvPr id="7175" name="等腰三角形 59"/>
          <p:cNvSpPr>
            <a:spLocks noChangeArrowheads="1"/>
          </p:cNvSpPr>
          <p:nvPr/>
        </p:nvSpPr>
        <p:spPr bwMode="auto">
          <a:xfrm>
            <a:off x="2231232" y="3168650"/>
            <a:ext cx="355997" cy="744538"/>
          </a:xfrm>
          <a:prstGeom prst="triangle">
            <a:avLst>
              <a:gd name="adj" fmla="val 50000"/>
            </a:avLst>
          </a:prstGeom>
          <a:solidFill>
            <a:schemeClr val="accent1">
              <a:lumMod val="60000"/>
              <a:lumOff val="4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Calibri" charset="0"/>
              <a:sym typeface="Calibri" charset="0"/>
            </a:endParaRPr>
          </a:p>
        </p:txBody>
      </p:sp>
      <p:sp>
        <p:nvSpPr>
          <p:cNvPr id="34822" name="Rectangle 44"/>
          <p:cNvSpPr>
            <a:spLocks noChangeArrowheads="1"/>
          </p:cNvSpPr>
          <p:nvPr/>
        </p:nvSpPr>
        <p:spPr bwMode="auto">
          <a:xfrm>
            <a:off x="1751410" y="4632325"/>
            <a:ext cx="131564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solidFill>
                  <a:srgbClr val="7F7F7F"/>
                </a:solidFill>
                <a:latin typeface="Arial" panose="020B0604020202020204" pitchFamily="34" charset="0"/>
                <a:sym typeface="Arial" panose="020B0604020202020204" pitchFamily="34" charset="0"/>
              </a:rPr>
              <a:t>利用</a:t>
            </a:r>
            <a:r>
              <a:rPr lang="en-US" altLang="zh-CN" sz="1800" b="1" dirty="0">
                <a:solidFill>
                  <a:srgbClr val="7F7F7F"/>
                </a:solidFill>
                <a:latin typeface="Arial" panose="020B0604020202020204" pitchFamily="34" charset="0"/>
                <a:sym typeface="Arial" panose="020B0604020202020204" pitchFamily="34" charset="0"/>
              </a:rPr>
              <a:t>PageRank</a:t>
            </a:r>
            <a:r>
              <a:rPr lang="zh-CN" altLang="en-US" sz="1800" b="1" dirty="0">
                <a:solidFill>
                  <a:srgbClr val="7F7F7F"/>
                </a:solidFill>
                <a:latin typeface="Arial" panose="020B0604020202020204" pitchFamily="34" charset="0"/>
                <a:sym typeface="Arial" panose="020B0604020202020204" pitchFamily="34" charset="0"/>
              </a:rPr>
              <a:t>算法实现</a:t>
            </a:r>
            <a:endParaRPr lang="en-US" altLang="zh-CN" sz="1800" b="1" dirty="0">
              <a:solidFill>
                <a:srgbClr val="7F7F7F"/>
              </a:solidFill>
              <a:latin typeface="Arial" panose="020B0604020202020204" pitchFamily="34" charset="0"/>
              <a:sym typeface="Arial" panose="020B0604020202020204" pitchFamily="34" charset="0"/>
            </a:endParaRPr>
          </a:p>
        </p:txBody>
      </p:sp>
      <p:sp>
        <p:nvSpPr>
          <p:cNvPr id="34823" name="Rectangle 44"/>
          <p:cNvSpPr>
            <a:spLocks noChangeArrowheads="1"/>
          </p:cNvSpPr>
          <p:nvPr/>
        </p:nvSpPr>
        <p:spPr bwMode="auto">
          <a:xfrm>
            <a:off x="3363517" y="4584700"/>
            <a:ext cx="131564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b="1" dirty="0">
                <a:solidFill>
                  <a:srgbClr val="7F7F7F"/>
                </a:solidFill>
                <a:latin typeface="Arial" panose="020B0604020202020204" pitchFamily="34" charset="0"/>
                <a:sym typeface="Arial" panose="020B0604020202020204" pitchFamily="34" charset="0"/>
              </a:rPr>
              <a:t>利用深度优先搜索算法实现</a:t>
            </a:r>
            <a:endParaRPr lang="en-US" altLang="zh-CN" sz="1800" b="1" dirty="0">
              <a:solidFill>
                <a:srgbClr val="7F7F7F"/>
              </a:solidFill>
              <a:latin typeface="Arial" panose="020B0604020202020204" pitchFamily="34" charset="0"/>
              <a:sym typeface="Arial" panose="020B0604020202020204" pitchFamily="34" charset="0"/>
            </a:endParaRPr>
          </a:p>
        </p:txBody>
      </p:sp>
      <p:sp>
        <p:nvSpPr>
          <p:cNvPr id="7189" name="Rectangle 44"/>
          <p:cNvSpPr>
            <a:spLocks noChangeArrowheads="1"/>
          </p:cNvSpPr>
          <p:nvPr/>
        </p:nvSpPr>
        <p:spPr bwMode="auto">
          <a:xfrm>
            <a:off x="4975623" y="4227514"/>
            <a:ext cx="1425178" cy="211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atinLnBrk="1">
              <a:lnSpc>
                <a:spcPct val="100000"/>
              </a:lnSpc>
              <a:spcBef>
                <a:spcPct val="0"/>
              </a:spcBef>
              <a:buFont typeface="Arial" panose="020B0604020202020204" pitchFamily="34" charset="0"/>
              <a:buNone/>
            </a:pPr>
            <a:r>
              <a:rPr lang="zh-CN" altLang="en-US" sz="1800" b="1" dirty="0">
                <a:solidFill>
                  <a:srgbClr val="7F7F7F"/>
                </a:solidFill>
                <a:latin typeface="Arial" panose="020B0604020202020204" pitchFamily="34" charset="0"/>
              </a:rPr>
              <a:t>在</a:t>
            </a:r>
            <a:r>
              <a:rPr lang="en-US" altLang="zh-CN" sz="1800" b="1" dirty="0">
                <a:solidFill>
                  <a:srgbClr val="7F7F7F"/>
                </a:solidFill>
                <a:latin typeface="Arial" panose="020B0604020202020204" pitchFamily="34" charset="0"/>
              </a:rPr>
              <a:t>GraphX</a:t>
            </a:r>
            <a:r>
              <a:rPr lang="zh-CN" altLang="en-US" sz="1800" b="1" dirty="0">
                <a:solidFill>
                  <a:srgbClr val="7F7F7F"/>
                </a:solidFill>
                <a:latin typeface="Arial" panose="020B0604020202020204" pitchFamily="34" charset="0"/>
              </a:rPr>
              <a:t>引擎</a:t>
            </a:r>
            <a:r>
              <a:rPr lang="en-US" altLang="zh-CN" sz="1800" b="1" dirty="0" err="1">
                <a:solidFill>
                  <a:srgbClr val="7F7F7F"/>
                </a:solidFill>
                <a:latin typeface="Arial" panose="020B0604020202020204" pitchFamily="34" charset="0"/>
              </a:rPr>
              <a:t>collectNeighborIds</a:t>
            </a:r>
            <a:r>
              <a:rPr lang="zh-CN" altLang="en-US" sz="1800" b="1" dirty="0">
                <a:solidFill>
                  <a:srgbClr val="7F7F7F"/>
                </a:solidFill>
                <a:latin typeface="Arial" panose="020B0604020202020204" pitchFamily="34" charset="0"/>
              </a:rPr>
              <a:t>接口计算出的一级邻居的基础上反复迭代</a:t>
            </a:r>
            <a:endParaRPr lang="en-US" altLang="zh-CN" sz="1800" b="1" dirty="0">
              <a:solidFill>
                <a:srgbClr val="7F7F7F"/>
              </a:solidFill>
              <a:latin typeface="Arial" panose="020B0604020202020204" pitchFamily="34" charset="0"/>
            </a:endParaRPr>
          </a:p>
        </p:txBody>
      </p:sp>
      <p:sp>
        <p:nvSpPr>
          <p:cNvPr id="7190" name="Rectangle 44"/>
          <p:cNvSpPr>
            <a:spLocks noChangeArrowheads="1"/>
          </p:cNvSpPr>
          <p:nvPr/>
        </p:nvSpPr>
        <p:spPr bwMode="auto">
          <a:xfrm>
            <a:off x="6884194" y="4670425"/>
            <a:ext cx="131445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zh-CN" altLang="en-US" sz="1800" b="1" dirty="0">
                <a:solidFill>
                  <a:srgbClr val="7F7F7F"/>
                </a:solidFill>
                <a:latin typeface="Arial" panose="020B0604020202020204" pitchFamily="34" charset="0"/>
              </a:rPr>
              <a:t>利用标签传播算法实现</a:t>
            </a:r>
            <a:endParaRPr lang="en-US" altLang="zh-CN" sz="1800" b="1" dirty="0">
              <a:solidFill>
                <a:srgbClr val="7F7F7F"/>
              </a:solidFill>
              <a:latin typeface="Arial" panose="020B0604020202020204" pitchFamily="34" charset="0"/>
            </a:endParaRPr>
          </a:p>
        </p:txBody>
      </p:sp>
      <p:pic>
        <p:nvPicPr>
          <p:cNvPr id="25610" name="图片 24"/>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90600" y="1071564"/>
            <a:ext cx="7377113" cy="1957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等腰三角形 59"/>
          <p:cNvSpPr>
            <a:spLocks noChangeArrowheads="1"/>
          </p:cNvSpPr>
          <p:nvPr/>
        </p:nvSpPr>
        <p:spPr bwMode="auto">
          <a:xfrm>
            <a:off x="3849291" y="3190875"/>
            <a:ext cx="355997" cy="744538"/>
          </a:xfrm>
          <a:prstGeom prst="triangle">
            <a:avLst>
              <a:gd name="adj" fmla="val 50000"/>
            </a:avLst>
          </a:prstGeom>
          <a:solidFill>
            <a:schemeClr val="accent1">
              <a:lumMod val="60000"/>
              <a:lumOff val="4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Calibri" charset="0"/>
              <a:sym typeface="Calibri" charset="0"/>
            </a:endParaRPr>
          </a:p>
        </p:txBody>
      </p:sp>
      <p:sp>
        <p:nvSpPr>
          <p:cNvPr id="27" name="等腰三角形 59"/>
          <p:cNvSpPr>
            <a:spLocks noChangeArrowheads="1"/>
          </p:cNvSpPr>
          <p:nvPr/>
        </p:nvSpPr>
        <p:spPr bwMode="auto">
          <a:xfrm>
            <a:off x="5326857" y="3168650"/>
            <a:ext cx="355997" cy="744538"/>
          </a:xfrm>
          <a:prstGeom prst="triangle">
            <a:avLst>
              <a:gd name="adj" fmla="val 50000"/>
            </a:avLst>
          </a:prstGeom>
          <a:solidFill>
            <a:schemeClr val="accent1">
              <a:lumMod val="60000"/>
              <a:lumOff val="4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Calibri" charset="0"/>
              <a:sym typeface="Calibri" charset="0"/>
            </a:endParaRPr>
          </a:p>
        </p:txBody>
      </p:sp>
      <p:sp>
        <p:nvSpPr>
          <p:cNvPr id="28" name="等腰三角形 59"/>
          <p:cNvSpPr>
            <a:spLocks noChangeArrowheads="1"/>
          </p:cNvSpPr>
          <p:nvPr/>
        </p:nvSpPr>
        <p:spPr bwMode="auto">
          <a:xfrm>
            <a:off x="7171135" y="3203575"/>
            <a:ext cx="355997" cy="744538"/>
          </a:xfrm>
          <a:prstGeom prst="triangle">
            <a:avLst>
              <a:gd name="adj" fmla="val 50000"/>
            </a:avLst>
          </a:prstGeom>
          <a:solidFill>
            <a:schemeClr val="accent1">
              <a:lumMod val="60000"/>
              <a:lumOff val="4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Calibri" charset="0"/>
              <a:sym typeface="Calibri" charset="0"/>
            </a:endParaRPr>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16</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2"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顶点重要程度计算</a:t>
            </a:r>
          </a:p>
        </p:txBody>
      </p:sp>
      <p:sp>
        <p:nvSpPr>
          <p:cNvPr id="40963"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pic>
        <p:nvPicPr>
          <p:cNvPr id="57347"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87117" y="820690"/>
            <a:ext cx="4691520" cy="5926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17</a:t>
            </a:fld>
            <a:endParaRPr lang="zh-CN" altLang="en-US" sz="1800">
              <a:solidFill>
                <a:schemeClr val="tx1"/>
              </a:solidFill>
            </a:endParaRPr>
          </a:p>
        </p:txBody>
      </p:sp>
    </p:spTree>
    <p:extLst>
      <p:ext uri="{BB962C8B-B14F-4D97-AF65-F5344CB8AC3E}">
        <p14:creationId xmlns="" xmlns:p14="http://schemas.microsoft.com/office/powerpoint/2010/main" val="390625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0"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顶点分组</a:t>
            </a:r>
          </a:p>
        </p:txBody>
      </p:sp>
      <p:sp>
        <p:nvSpPr>
          <p:cNvPr id="43011"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pic>
        <p:nvPicPr>
          <p:cNvPr id="58370" name="Picture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48966" y="712788"/>
            <a:ext cx="6852685" cy="57724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18</a:t>
            </a:fld>
            <a:endParaRPr lang="zh-CN" altLang="en-US" sz="1800">
              <a:solidFill>
                <a:schemeClr val="tx1"/>
              </a:solidFill>
            </a:endParaRPr>
          </a:p>
        </p:txBody>
      </p:sp>
    </p:spTree>
    <p:extLst>
      <p:ext uri="{BB962C8B-B14F-4D97-AF65-F5344CB8AC3E}">
        <p14:creationId xmlns="" xmlns:p14="http://schemas.microsoft.com/office/powerpoint/2010/main" val="313892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2"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邻居计算</a:t>
            </a:r>
          </a:p>
        </p:txBody>
      </p:sp>
      <p:sp>
        <p:nvSpPr>
          <p:cNvPr id="40963"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pic>
        <p:nvPicPr>
          <p:cNvPr id="593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98237" y="1027065"/>
            <a:ext cx="6147527" cy="51284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19</a:t>
            </a:fld>
            <a:endParaRPr lang="zh-CN" altLang="en-US" sz="1800">
              <a:solidFill>
                <a:schemeClr val="tx1"/>
              </a:solidFill>
            </a:endParaRPr>
          </a:p>
        </p:txBody>
      </p:sp>
    </p:spTree>
    <p:extLst>
      <p:ext uri="{BB962C8B-B14F-4D97-AF65-F5344CB8AC3E}">
        <p14:creationId xmlns="" xmlns:p14="http://schemas.microsoft.com/office/powerpoint/2010/main" val="2412115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55"/>
          <p:cNvSpPr>
            <a:spLocks noChangeArrowheads="1"/>
          </p:cNvSpPr>
          <p:nvPr/>
        </p:nvSpPr>
        <p:spPr bwMode="auto">
          <a:xfrm>
            <a:off x="1129554" y="1455739"/>
            <a:ext cx="7502478" cy="2800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b="1" dirty="0">
                <a:solidFill>
                  <a:srgbClr val="262626"/>
                </a:solidFill>
                <a:latin typeface="黑体" panose="02010609060101010101" pitchFamily="49" charset="-122"/>
                <a:ea typeface="黑体" panose="02010609060101010101" pitchFamily="49" charset="-122"/>
                <a:cs typeface="Lantinghei SC Heavy"/>
                <a:sym typeface="微软雅黑" panose="020B0503020204020204" pitchFamily="34" charset="-122"/>
              </a:rPr>
              <a:t>基于</a:t>
            </a:r>
            <a:r>
              <a:rPr lang="en-US" altLang="zh-CN" sz="4400" b="1" dirty="0">
                <a:solidFill>
                  <a:srgbClr val="262626"/>
                </a:solidFill>
                <a:latin typeface="黑体" panose="02010609060101010101" pitchFamily="49" charset="-122"/>
                <a:ea typeface="黑体" panose="02010609060101010101" pitchFamily="49" charset="-122"/>
                <a:cs typeface="Lantinghei SC Heavy"/>
                <a:sym typeface="微软雅黑" panose="020B0503020204020204" pitchFamily="34" charset="-122"/>
              </a:rPr>
              <a:t>Spark</a:t>
            </a:r>
            <a:r>
              <a:rPr lang="zh-CN" altLang="en-US" sz="4400" b="1" dirty="0">
                <a:solidFill>
                  <a:srgbClr val="262626"/>
                </a:solidFill>
                <a:latin typeface="黑体" panose="02010609060101010101" pitchFamily="49" charset="-122"/>
                <a:ea typeface="黑体" panose="02010609060101010101" pitchFamily="49" charset="-122"/>
                <a:cs typeface="Lantinghei SC Heavy"/>
                <a:sym typeface="微软雅黑" panose="020B0503020204020204" pitchFamily="34" charset="-122"/>
              </a:rPr>
              <a:t>图计算的社会网络分析系统的设计和实现</a:t>
            </a:r>
            <a:r>
              <a:rPr lang="en-US" altLang="zh-CN" sz="4400" b="1" dirty="0">
                <a:latin typeface="黑体" panose="02010609060101010101" pitchFamily="49" charset="-122"/>
                <a:ea typeface="黑体" panose="02010609060101010101" pitchFamily="49" charset="-122"/>
                <a:cs typeface="Lantinghei SC Heavy"/>
              </a:rPr>
              <a:t>---</a:t>
            </a:r>
            <a:r>
              <a:rPr lang="zh-CN" altLang="en-US" sz="4400" b="1" dirty="0">
                <a:latin typeface="黑体" panose="02010609060101010101" pitchFamily="49" charset="-122"/>
                <a:ea typeface="黑体" panose="02010609060101010101" pitchFamily="49" charset="-122"/>
                <a:cs typeface="Lantinghei SC Heavy"/>
              </a:rPr>
              <a:t>顶点分析</a:t>
            </a:r>
          </a:p>
          <a:p>
            <a:pPr eaLnBrk="1" hangingPunct="1">
              <a:lnSpc>
                <a:spcPct val="100000"/>
              </a:lnSpc>
              <a:spcBef>
                <a:spcPct val="0"/>
              </a:spcBef>
              <a:buFont typeface="Arial" panose="020B0604020202020204" pitchFamily="34" charset="0"/>
              <a:buNone/>
            </a:pPr>
            <a:endParaRPr lang="zh-CN" altLang="en-US" sz="44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62" name="等腰三角形 87"/>
          <p:cNvSpPr>
            <a:spLocks noChangeArrowheads="1"/>
          </p:cNvSpPr>
          <p:nvPr/>
        </p:nvSpPr>
        <p:spPr bwMode="auto">
          <a:xfrm>
            <a:off x="0" y="5638800"/>
            <a:ext cx="2220516" cy="1219200"/>
          </a:xfrm>
          <a:prstGeom prst="triangle">
            <a:avLst>
              <a:gd name="adj" fmla="val 50000"/>
            </a:avLst>
          </a:prstGeom>
          <a:solidFill>
            <a:schemeClr val="accent1">
              <a:lumMod val="40000"/>
              <a:lumOff val="6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2063" name="等腰三角形 88"/>
          <p:cNvSpPr>
            <a:spLocks noChangeArrowheads="1"/>
          </p:cNvSpPr>
          <p:nvPr/>
        </p:nvSpPr>
        <p:spPr bwMode="auto">
          <a:xfrm>
            <a:off x="1693069" y="6100764"/>
            <a:ext cx="2044304" cy="757237"/>
          </a:xfrm>
          <a:prstGeom prst="triangle">
            <a:avLst>
              <a:gd name="adj" fmla="val 50000"/>
            </a:avLst>
          </a:prstGeom>
          <a:solidFill>
            <a:schemeClr val="accent1">
              <a:lumMod val="60000"/>
              <a:lumOff val="4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2064" name="等腰三角形 89"/>
          <p:cNvSpPr>
            <a:spLocks noChangeArrowheads="1"/>
          </p:cNvSpPr>
          <p:nvPr/>
        </p:nvSpPr>
        <p:spPr bwMode="auto">
          <a:xfrm>
            <a:off x="3328988" y="5730876"/>
            <a:ext cx="1922860" cy="1127125"/>
          </a:xfrm>
          <a:prstGeom prst="triangle">
            <a:avLst>
              <a:gd name="adj" fmla="val 50000"/>
            </a:avLst>
          </a:prstGeom>
          <a:solidFill>
            <a:schemeClr val="accent5">
              <a:lumMod val="50000"/>
              <a:alpha val="69019"/>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2065" name="等腰三角形 90"/>
          <p:cNvSpPr>
            <a:spLocks noChangeArrowheads="1"/>
          </p:cNvSpPr>
          <p:nvPr/>
        </p:nvSpPr>
        <p:spPr bwMode="auto">
          <a:xfrm>
            <a:off x="4993481" y="5638800"/>
            <a:ext cx="1253729" cy="1219200"/>
          </a:xfrm>
          <a:prstGeom prst="triangle">
            <a:avLst>
              <a:gd name="adj" fmla="val 50000"/>
            </a:avLst>
          </a:prstGeom>
          <a:solidFill>
            <a:schemeClr val="accent1">
              <a:lumMod val="75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2066" name="等腰三角形 91"/>
          <p:cNvSpPr>
            <a:spLocks noChangeArrowheads="1"/>
          </p:cNvSpPr>
          <p:nvPr/>
        </p:nvSpPr>
        <p:spPr bwMode="auto">
          <a:xfrm>
            <a:off x="5809060" y="5308600"/>
            <a:ext cx="3380184" cy="1549400"/>
          </a:xfrm>
          <a:prstGeom prst="triangle">
            <a:avLst>
              <a:gd name="adj" fmla="val 50000"/>
            </a:avLst>
          </a:prstGeom>
          <a:solidFill>
            <a:schemeClr val="accent1">
              <a:lumMod val="60000"/>
              <a:lumOff val="4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15367" name="矩形 1"/>
          <p:cNvSpPr>
            <a:spLocks noChangeArrowheads="1"/>
          </p:cNvSpPr>
          <p:nvPr/>
        </p:nvSpPr>
        <p:spPr bwMode="auto">
          <a:xfrm>
            <a:off x="6610350" y="2160589"/>
            <a:ext cx="18473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endParaRPr lang="zh-CN" altLang="en-US" sz="3200" b="1">
              <a:latin typeface="Heiti SC Light"/>
              <a:ea typeface="Heiti SC Light"/>
              <a:cs typeface="Heiti SC Light"/>
            </a:endParaRPr>
          </a:p>
        </p:txBody>
      </p:sp>
      <p:sp>
        <p:nvSpPr>
          <p:cNvPr id="3" name="矩形 2"/>
          <p:cNvSpPr>
            <a:spLocks noChangeArrowheads="1"/>
          </p:cNvSpPr>
          <p:nvPr/>
        </p:nvSpPr>
        <p:spPr bwMode="auto">
          <a:xfrm>
            <a:off x="3523060" y="3419475"/>
            <a:ext cx="4572000" cy="175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lnSpc>
                <a:spcPct val="200000"/>
              </a:lnSpc>
              <a:spcBef>
                <a:spcPct val="0"/>
              </a:spcBef>
              <a:buFontTx/>
              <a:buNone/>
            </a:pPr>
            <a:r>
              <a:rPr lang="zh-CN" altLang="en-US" sz="1800" b="1">
                <a:latin typeface="Heiti SC Medium"/>
                <a:ea typeface="Heiti SC Medium"/>
                <a:cs typeface="Heiti SC Medium"/>
              </a:rPr>
              <a:t>答辩人：陈黎栋</a:t>
            </a:r>
          </a:p>
          <a:p>
            <a:pPr algn="r">
              <a:lnSpc>
                <a:spcPct val="200000"/>
              </a:lnSpc>
              <a:spcBef>
                <a:spcPct val="0"/>
              </a:spcBef>
              <a:buFontTx/>
              <a:buNone/>
            </a:pPr>
            <a:r>
              <a:rPr lang="zh-CN" altLang="en-US" sz="1800" b="1">
                <a:latin typeface="Heiti SC Medium"/>
                <a:ea typeface="Heiti SC Medium"/>
                <a:cs typeface="Heiti SC Medium"/>
              </a:rPr>
              <a:t>导师：毛波  副教授   岳银亮  副研究员</a:t>
            </a:r>
          </a:p>
          <a:p>
            <a:pPr algn="r">
              <a:lnSpc>
                <a:spcPct val="200000"/>
              </a:lnSpc>
              <a:spcBef>
                <a:spcPct val="0"/>
              </a:spcBef>
              <a:buFontTx/>
              <a:buNone/>
            </a:pPr>
            <a:r>
              <a:rPr lang="zh-CN" altLang="en-US" sz="1800" b="1">
                <a:latin typeface="Heiti SC Medium"/>
                <a:ea typeface="Heiti SC Medium"/>
                <a:cs typeface="Heiti SC Medium"/>
              </a:rPr>
              <a:t>答辩日期：2016年5月</a:t>
            </a:r>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2</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5058"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顶点到顶点的简单路径</a:t>
            </a:r>
          </a:p>
        </p:txBody>
      </p:sp>
      <p:sp>
        <p:nvSpPr>
          <p:cNvPr id="45059"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pic>
        <p:nvPicPr>
          <p:cNvPr id="60418" name="Picture 1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77495" y="971990"/>
            <a:ext cx="4564911" cy="56031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20</a:t>
            </a:fld>
            <a:endParaRPr lang="zh-CN" altLang="en-US" sz="1800">
              <a:solidFill>
                <a:schemeClr val="tx1"/>
              </a:solidFill>
            </a:endParaRPr>
          </a:p>
        </p:txBody>
      </p:sp>
    </p:spTree>
    <p:extLst>
      <p:ext uri="{BB962C8B-B14F-4D97-AF65-F5344CB8AC3E}">
        <p14:creationId xmlns="" xmlns:p14="http://schemas.microsoft.com/office/powerpoint/2010/main" val="2375603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5842"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测试视频</a:t>
            </a:r>
          </a:p>
        </p:txBody>
      </p:sp>
      <p:sp>
        <p:nvSpPr>
          <p:cNvPr id="35843"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grpSp>
        <p:nvGrpSpPr>
          <p:cNvPr id="25608" name="Group 4"/>
          <p:cNvGrpSpPr>
            <a:grpSpLocks/>
          </p:cNvGrpSpPr>
          <p:nvPr/>
        </p:nvGrpSpPr>
        <p:grpSpPr bwMode="auto">
          <a:xfrm>
            <a:off x="3463528" y="2333625"/>
            <a:ext cx="1927622" cy="1468438"/>
            <a:chOff x="0" y="0"/>
            <a:chExt cx="1156" cy="660"/>
          </a:xfrm>
        </p:grpSpPr>
        <p:sp>
          <p:nvSpPr>
            <p:cNvPr id="24644" name="Freeform 5"/>
            <p:cNvSpPr>
              <a:spLocks noChangeArrowheads="1"/>
            </p:cNvSpPr>
            <p:nvPr/>
          </p:nvSpPr>
          <p:spPr bwMode="auto">
            <a:xfrm>
              <a:off x="132" y="0"/>
              <a:ext cx="896" cy="634"/>
            </a:xfrm>
            <a:custGeom>
              <a:avLst/>
              <a:gdLst>
                <a:gd name="T0" fmla="*/ 896 w 245"/>
                <a:gd name="T1" fmla="*/ 597 h 172"/>
                <a:gd name="T2" fmla="*/ 859 w 245"/>
                <a:gd name="T3" fmla="*/ 634 h 172"/>
                <a:gd name="T4" fmla="*/ 37 w 245"/>
                <a:gd name="T5" fmla="*/ 634 h 172"/>
                <a:gd name="T6" fmla="*/ 0 w 245"/>
                <a:gd name="T7" fmla="*/ 597 h 172"/>
                <a:gd name="T8" fmla="*/ 0 w 245"/>
                <a:gd name="T9" fmla="*/ 37 h 172"/>
                <a:gd name="T10" fmla="*/ 37 w 245"/>
                <a:gd name="T11" fmla="*/ 0 h 172"/>
                <a:gd name="T12" fmla="*/ 859 w 245"/>
                <a:gd name="T13" fmla="*/ 0 h 172"/>
                <a:gd name="T14" fmla="*/ 896 w 245"/>
                <a:gd name="T15" fmla="*/ 37 h 172"/>
                <a:gd name="T16" fmla="*/ 896 w 245"/>
                <a:gd name="T17" fmla="*/ 597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5"/>
                <a:gd name="T28" fmla="*/ 0 h 172"/>
                <a:gd name="T29" fmla="*/ 245 w 245"/>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5" h="172">
                  <a:moveTo>
                    <a:pt x="245" y="162"/>
                  </a:moveTo>
                  <a:cubicBezTo>
                    <a:pt x="245" y="168"/>
                    <a:pt x="241" y="172"/>
                    <a:pt x="235" y="172"/>
                  </a:cubicBezTo>
                  <a:cubicBezTo>
                    <a:pt x="10" y="172"/>
                    <a:pt x="10" y="172"/>
                    <a:pt x="10" y="172"/>
                  </a:cubicBezTo>
                  <a:cubicBezTo>
                    <a:pt x="4" y="172"/>
                    <a:pt x="0" y="168"/>
                    <a:pt x="0" y="162"/>
                  </a:cubicBezTo>
                  <a:cubicBezTo>
                    <a:pt x="0" y="10"/>
                    <a:pt x="0" y="10"/>
                    <a:pt x="0" y="10"/>
                  </a:cubicBezTo>
                  <a:cubicBezTo>
                    <a:pt x="0" y="5"/>
                    <a:pt x="4" y="0"/>
                    <a:pt x="10" y="0"/>
                  </a:cubicBezTo>
                  <a:cubicBezTo>
                    <a:pt x="235" y="0"/>
                    <a:pt x="235" y="0"/>
                    <a:pt x="235" y="0"/>
                  </a:cubicBezTo>
                  <a:cubicBezTo>
                    <a:pt x="241" y="0"/>
                    <a:pt x="245" y="5"/>
                    <a:pt x="245" y="10"/>
                  </a:cubicBezTo>
                  <a:cubicBezTo>
                    <a:pt x="245" y="162"/>
                    <a:pt x="245" y="162"/>
                    <a:pt x="245" y="162"/>
                  </a:cubicBezTo>
                </a:path>
              </a:pathLst>
            </a:custGeom>
            <a:solidFill>
              <a:schemeClr val="accent1">
                <a:lumMod val="75000"/>
              </a:schemeClr>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pPr>
                <a:defRPr/>
              </a:pPr>
              <a:endParaRPr lang="zh-CN" altLang="en-US">
                <a:latin typeface="Arial" charset="0"/>
                <a:ea typeface="宋体" charset="0"/>
              </a:endParaRPr>
            </a:p>
          </p:txBody>
        </p:sp>
        <p:sp>
          <p:nvSpPr>
            <p:cNvPr id="24645" name="Freeform 6"/>
            <p:cNvSpPr>
              <a:spLocks noChangeArrowheads="1"/>
            </p:cNvSpPr>
            <p:nvPr/>
          </p:nvSpPr>
          <p:spPr bwMode="auto">
            <a:xfrm>
              <a:off x="0" y="619"/>
              <a:ext cx="1156" cy="41"/>
            </a:xfrm>
            <a:custGeom>
              <a:avLst/>
              <a:gdLst>
                <a:gd name="T0" fmla="*/ 0 w 316"/>
                <a:gd name="T1" fmla="*/ 0 h 11"/>
                <a:gd name="T2" fmla="*/ 0 w 316"/>
                <a:gd name="T3" fmla="*/ 11 h 11"/>
                <a:gd name="T4" fmla="*/ 0 w 316"/>
                <a:gd name="T5" fmla="*/ 11 h 11"/>
                <a:gd name="T6" fmla="*/ 0 w 316"/>
                <a:gd name="T7" fmla="*/ 11 h 11"/>
                <a:gd name="T8" fmla="*/ 0 w 316"/>
                <a:gd name="T9" fmla="*/ 11 h 11"/>
                <a:gd name="T10" fmla="*/ 44 w 316"/>
                <a:gd name="T11" fmla="*/ 37 h 11"/>
                <a:gd name="T12" fmla="*/ 578 w 316"/>
                <a:gd name="T13" fmla="*/ 37 h 11"/>
                <a:gd name="T14" fmla="*/ 1039 w 316"/>
                <a:gd name="T15" fmla="*/ 37 h 11"/>
                <a:gd name="T16" fmla="*/ 1123 w 316"/>
                <a:gd name="T17" fmla="*/ 37 h 11"/>
                <a:gd name="T18" fmla="*/ 1156 w 316"/>
                <a:gd name="T19" fmla="*/ 11 h 11"/>
                <a:gd name="T20" fmla="*/ 1156 w 316"/>
                <a:gd name="T21" fmla="*/ 11 h 11"/>
                <a:gd name="T22" fmla="*/ 1156 w 316"/>
                <a:gd name="T23" fmla="*/ 11 h 11"/>
                <a:gd name="T24" fmla="*/ 1156 w 316"/>
                <a:gd name="T25" fmla="*/ 11 h 11"/>
                <a:gd name="T26" fmla="*/ 1156 w 316"/>
                <a:gd name="T27" fmla="*/ 0 h 11"/>
                <a:gd name="T28" fmla="*/ 0 w 31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6"/>
                <a:gd name="T46" fmla="*/ 0 h 11"/>
                <a:gd name="T47" fmla="*/ 316 w 31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6" h="11">
                  <a:moveTo>
                    <a:pt x="0" y="0"/>
                  </a:moveTo>
                  <a:cubicBezTo>
                    <a:pt x="0" y="3"/>
                    <a:pt x="0" y="3"/>
                    <a:pt x="0" y="3"/>
                  </a:cubicBezTo>
                  <a:cubicBezTo>
                    <a:pt x="0" y="3"/>
                    <a:pt x="0" y="3"/>
                    <a:pt x="0" y="3"/>
                  </a:cubicBezTo>
                  <a:cubicBezTo>
                    <a:pt x="0" y="3"/>
                    <a:pt x="0" y="3"/>
                    <a:pt x="0" y="3"/>
                  </a:cubicBezTo>
                  <a:cubicBezTo>
                    <a:pt x="0" y="3"/>
                    <a:pt x="0" y="3"/>
                    <a:pt x="0" y="3"/>
                  </a:cubicBezTo>
                  <a:cubicBezTo>
                    <a:pt x="7" y="11"/>
                    <a:pt x="11" y="10"/>
                    <a:pt x="12" y="10"/>
                  </a:cubicBezTo>
                  <a:cubicBezTo>
                    <a:pt x="158" y="10"/>
                    <a:pt x="158" y="10"/>
                    <a:pt x="158" y="10"/>
                  </a:cubicBezTo>
                  <a:cubicBezTo>
                    <a:pt x="284" y="10"/>
                    <a:pt x="284" y="10"/>
                    <a:pt x="284" y="10"/>
                  </a:cubicBezTo>
                  <a:cubicBezTo>
                    <a:pt x="307" y="10"/>
                    <a:pt x="307" y="10"/>
                    <a:pt x="307" y="10"/>
                  </a:cubicBezTo>
                  <a:cubicBezTo>
                    <a:pt x="309" y="10"/>
                    <a:pt x="312" y="8"/>
                    <a:pt x="316" y="3"/>
                  </a:cubicBezTo>
                  <a:cubicBezTo>
                    <a:pt x="316" y="3"/>
                    <a:pt x="316" y="3"/>
                    <a:pt x="316" y="3"/>
                  </a:cubicBezTo>
                  <a:cubicBezTo>
                    <a:pt x="316" y="3"/>
                    <a:pt x="316" y="3"/>
                    <a:pt x="316" y="3"/>
                  </a:cubicBezTo>
                  <a:cubicBezTo>
                    <a:pt x="316" y="3"/>
                    <a:pt x="316" y="3"/>
                    <a:pt x="316" y="3"/>
                  </a:cubicBezTo>
                  <a:cubicBezTo>
                    <a:pt x="316" y="0"/>
                    <a:pt x="316" y="0"/>
                    <a:pt x="316" y="0"/>
                  </a:cubicBezTo>
                  <a:lnTo>
                    <a:pt x="0" y="0"/>
                  </a:lnTo>
                  <a:close/>
                </a:path>
              </a:pathLst>
            </a:custGeom>
            <a:solidFill>
              <a:schemeClr val="accent1">
                <a:lumMod val="75000"/>
              </a:schemeClr>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pPr>
                <a:defRPr/>
              </a:pPr>
              <a:endParaRPr lang="zh-CN" altLang="en-US">
                <a:latin typeface="Arial" charset="0"/>
                <a:ea typeface="宋体" charset="0"/>
              </a:endParaRPr>
            </a:p>
          </p:txBody>
        </p:sp>
        <p:sp>
          <p:nvSpPr>
            <p:cNvPr id="24646" name="Freeform 7"/>
            <p:cNvSpPr>
              <a:spLocks noChangeArrowheads="1"/>
            </p:cNvSpPr>
            <p:nvPr/>
          </p:nvSpPr>
          <p:spPr bwMode="auto">
            <a:xfrm>
              <a:off x="0" y="597"/>
              <a:ext cx="1156" cy="37"/>
            </a:xfrm>
            <a:custGeom>
              <a:avLst/>
              <a:gdLst>
                <a:gd name="T0" fmla="*/ 0 w 316"/>
                <a:gd name="T1" fmla="*/ 0 h 10"/>
                <a:gd name="T2" fmla="*/ 0 w 316"/>
                <a:gd name="T3" fmla="*/ 33 h 10"/>
                <a:gd name="T4" fmla="*/ 15 w 316"/>
                <a:gd name="T5" fmla="*/ 37 h 10"/>
                <a:gd name="T6" fmla="*/ 1145 w 316"/>
                <a:gd name="T7" fmla="*/ 37 h 10"/>
                <a:gd name="T8" fmla="*/ 1156 w 316"/>
                <a:gd name="T9" fmla="*/ 33 h 10"/>
                <a:gd name="T10" fmla="*/ 1156 w 316"/>
                <a:gd name="T11" fmla="*/ 0 h 10"/>
                <a:gd name="T12" fmla="*/ 0 w 316"/>
                <a:gd name="T13" fmla="*/ 0 h 10"/>
                <a:gd name="T14" fmla="*/ 0 60000 65536"/>
                <a:gd name="T15" fmla="*/ 0 60000 65536"/>
                <a:gd name="T16" fmla="*/ 0 60000 65536"/>
                <a:gd name="T17" fmla="*/ 0 60000 65536"/>
                <a:gd name="T18" fmla="*/ 0 60000 65536"/>
                <a:gd name="T19" fmla="*/ 0 60000 65536"/>
                <a:gd name="T20" fmla="*/ 0 60000 65536"/>
                <a:gd name="T21" fmla="*/ 0 w 316"/>
                <a:gd name="T22" fmla="*/ 0 h 10"/>
                <a:gd name="T23" fmla="*/ 316 w 316"/>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 h="10">
                  <a:moveTo>
                    <a:pt x="0" y="0"/>
                  </a:moveTo>
                  <a:cubicBezTo>
                    <a:pt x="0" y="9"/>
                    <a:pt x="0" y="9"/>
                    <a:pt x="0" y="9"/>
                  </a:cubicBezTo>
                  <a:cubicBezTo>
                    <a:pt x="1" y="10"/>
                    <a:pt x="3" y="10"/>
                    <a:pt x="4" y="10"/>
                  </a:cubicBezTo>
                  <a:cubicBezTo>
                    <a:pt x="313" y="10"/>
                    <a:pt x="313" y="10"/>
                    <a:pt x="313" y="10"/>
                  </a:cubicBezTo>
                  <a:cubicBezTo>
                    <a:pt x="314" y="10"/>
                    <a:pt x="315" y="10"/>
                    <a:pt x="316" y="9"/>
                  </a:cubicBezTo>
                  <a:cubicBezTo>
                    <a:pt x="316" y="0"/>
                    <a:pt x="316" y="0"/>
                    <a:pt x="316" y="0"/>
                  </a:cubicBezTo>
                  <a:lnTo>
                    <a:pt x="0" y="0"/>
                  </a:lnTo>
                  <a:close/>
                </a:path>
              </a:pathLst>
            </a:custGeom>
            <a:solidFill>
              <a:schemeClr val="accent1">
                <a:lumMod val="75000"/>
              </a:schemeClr>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pPr>
                <a:defRPr/>
              </a:pPr>
              <a:endParaRPr lang="zh-CN" altLang="en-US">
                <a:latin typeface="Arial" charset="0"/>
                <a:ea typeface="宋体" charset="0"/>
              </a:endParaRPr>
            </a:p>
          </p:txBody>
        </p:sp>
        <p:sp>
          <p:nvSpPr>
            <p:cNvPr id="35849" name="Freeform 8"/>
            <p:cNvSpPr>
              <a:spLocks noChangeArrowheads="1"/>
            </p:cNvSpPr>
            <p:nvPr/>
          </p:nvSpPr>
          <p:spPr bwMode="auto">
            <a:xfrm>
              <a:off x="483" y="597"/>
              <a:ext cx="194" cy="19"/>
            </a:xfrm>
            <a:custGeom>
              <a:avLst/>
              <a:gdLst>
                <a:gd name="T0" fmla="*/ 0 w 53"/>
                <a:gd name="T1" fmla="*/ 0 h 5"/>
                <a:gd name="T2" fmla="*/ 0 w 53"/>
                <a:gd name="T3" fmla="*/ 57 h 5"/>
                <a:gd name="T4" fmla="*/ 201 w 53"/>
                <a:gd name="T5" fmla="*/ 274 h 5"/>
                <a:gd name="T6" fmla="*/ 2398 w 53"/>
                <a:gd name="T7" fmla="*/ 274 h 5"/>
                <a:gd name="T8" fmla="*/ 2599 w 53"/>
                <a:gd name="T9" fmla="*/ 57 h 5"/>
                <a:gd name="T10" fmla="*/ 2599 w 53"/>
                <a:gd name="T11" fmla="*/ 0 h 5"/>
                <a:gd name="T12" fmla="*/ 0 w 53"/>
                <a:gd name="T13" fmla="*/ 0 h 5"/>
                <a:gd name="T14" fmla="*/ 0 60000 65536"/>
                <a:gd name="T15" fmla="*/ 0 60000 65536"/>
                <a:gd name="T16" fmla="*/ 0 60000 65536"/>
                <a:gd name="T17" fmla="*/ 0 60000 65536"/>
                <a:gd name="T18" fmla="*/ 0 60000 65536"/>
                <a:gd name="T19" fmla="*/ 0 60000 65536"/>
                <a:gd name="T20" fmla="*/ 0 60000 65536"/>
                <a:gd name="T21" fmla="*/ 0 w 53"/>
                <a:gd name="T22" fmla="*/ 0 h 5"/>
                <a:gd name="T23" fmla="*/ 53 w 5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
                  <a:moveTo>
                    <a:pt x="0" y="0"/>
                  </a:moveTo>
                  <a:cubicBezTo>
                    <a:pt x="0" y="1"/>
                    <a:pt x="0" y="1"/>
                    <a:pt x="0" y="1"/>
                  </a:cubicBezTo>
                  <a:cubicBezTo>
                    <a:pt x="0" y="3"/>
                    <a:pt x="2" y="5"/>
                    <a:pt x="4" y="5"/>
                  </a:cubicBezTo>
                  <a:cubicBezTo>
                    <a:pt x="49" y="5"/>
                    <a:pt x="49" y="5"/>
                    <a:pt x="49" y="5"/>
                  </a:cubicBezTo>
                  <a:cubicBezTo>
                    <a:pt x="51" y="5"/>
                    <a:pt x="53" y="3"/>
                    <a:pt x="53" y="1"/>
                  </a:cubicBezTo>
                  <a:cubicBezTo>
                    <a:pt x="53" y="0"/>
                    <a:pt x="53" y="0"/>
                    <a:pt x="53" y="0"/>
                  </a:cubicBezTo>
                  <a:lnTo>
                    <a:pt x="0" y="0"/>
                  </a:lnTo>
                  <a:close/>
                </a:path>
              </a:pathLst>
            </a:custGeom>
            <a:solidFill>
              <a:schemeClr val="bg1"/>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en-US"/>
            </a:p>
          </p:txBody>
        </p:sp>
        <p:sp>
          <p:nvSpPr>
            <p:cNvPr id="35850" name="Rectangle 9"/>
            <p:cNvSpPr>
              <a:spLocks noChangeArrowheads="1"/>
            </p:cNvSpPr>
            <p:nvPr/>
          </p:nvSpPr>
          <p:spPr bwMode="auto">
            <a:xfrm>
              <a:off x="172" y="45"/>
              <a:ext cx="815" cy="519"/>
            </a:xfrm>
            <a:prstGeom prst="rect">
              <a:avLst/>
            </a:prstGeom>
            <a:solidFill>
              <a:schemeClr val="bg1"/>
            </a:solidFill>
            <a:ln>
              <a:noFill/>
            </a:ln>
            <a:extLst>
              <a:ext uri="{91240B29-F687-4F45-9708-019B960494DF}">
                <a14:hiddenLine xmlns=""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5851" name="Rectangle 10"/>
            <p:cNvSpPr>
              <a:spLocks noChangeArrowheads="1"/>
            </p:cNvSpPr>
            <p:nvPr/>
          </p:nvSpPr>
          <p:spPr bwMode="auto">
            <a:xfrm>
              <a:off x="172" y="45"/>
              <a:ext cx="815" cy="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5852" name="Oval 11"/>
            <p:cNvSpPr>
              <a:spLocks noChangeArrowheads="1"/>
            </p:cNvSpPr>
            <p:nvPr/>
          </p:nvSpPr>
          <p:spPr bwMode="auto">
            <a:xfrm>
              <a:off x="574" y="19"/>
              <a:ext cx="11" cy="11"/>
            </a:xfrm>
            <a:prstGeom prst="ellipse">
              <a:avLst/>
            </a:prstGeom>
            <a:solidFill>
              <a:srgbClr val="73401F"/>
            </a:solidFill>
            <a:ln>
              <a:noFill/>
            </a:ln>
            <a:extLst>
              <a:ext uri="{91240B29-F687-4F45-9708-019B960494DF}">
                <a14:hiddenLine xmlns=""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5853" name="Freeform 13"/>
            <p:cNvSpPr>
              <a:spLocks noChangeArrowheads="1"/>
            </p:cNvSpPr>
            <p:nvPr/>
          </p:nvSpPr>
          <p:spPr bwMode="auto">
            <a:xfrm>
              <a:off x="172" y="45"/>
              <a:ext cx="815" cy="519"/>
            </a:xfrm>
            <a:custGeom>
              <a:avLst/>
              <a:gdLst>
                <a:gd name="T0" fmla="*/ 815 w 815"/>
                <a:gd name="T1" fmla="*/ 0 h 519"/>
                <a:gd name="T2" fmla="*/ 815 w 815"/>
                <a:gd name="T3" fmla="*/ 0 h 519"/>
                <a:gd name="T4" fmla="*/ 0 w 815"/>
                <a:gd name="T5" fmla="*/ 0 h 519"/>
                <a:gd name="T6" fmla="*/ 0 w 815"/>
                <a:gd name="T7" fmla="*/ 519 h 519"/>
                <a:gd name="T8" fmla="*/ 815 w 815"/>
                <a:gd name="T9" fmla="*/ 0 h 519"/>
                <a:gd name="T10" fmla="*/ 0 60000 65536"/>
                <a:gd name="T11" fmla="*/ 0 60000 65536"/>
                <a:gd name="T12" fmla="*/ 0 60000 65536"/>
                <a:gd name="T13" fmla="*/ 0 60000 65536"/>
                <a:gd name="T14" fmla="*/ 0 60000 65536"/>
                <a:gd name="T15" fmla="*/ 0 w 815"/>
                <a:gd name="T16" fmla="*/ 0 h 519"/>
                <a:gd name="T17" fmla="*/ 815 w 815"/>
                <a:gd name="T18" fmla="*/ 519 h 519"/>
              </a:gdLst>
              <a:ahLst/>
              <a:cxnLst>
                <a:cxn ang="T10">
                  <a:pos x="T0" y="T1"/>
                </a:cxn>
                <a:cxn ang="T11">
                  <a:pos x="T2" y="T3"/>
                </a:cxn>
                <a:cxn ang="T12">
                  <a:pos x="T4" y="T5"/>
                </a:cxn>
                <a:cxn ang="T13">
                  <a:pos x="T6" y="T7"/>
                </a:cxn>
                <a:cxn ang="T14">
                  <a:pos x="T8" y="T9"/>
                </a:cxn>
              </a:cxnLst>
              <a:rect l="T15" t="T16" r="T17" b="T18"/>
              <a:pathLst>
                <a:path w="815" h="519">
                  <a:moveTo>
                    <a:pt x="815" y="0"/>
                  </a:moveTo>
                  <a:lnTo>
                    <a:pt x="815" y="0"/>
                  </a:lnTo>
                  <a:lnTo>
                    <a:pt x="0" y="0"/>
                  </a:lnTo>
                  <a:lnTo>
                    <a:pt x="0" y="519"/>
                  </a:lnTo>
                  <a:lnTo>
                    <a:pt x="8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mpd="sng">
                  <a:solidFill>
                    <a:srgbClr val="000000"/>
                  </a:solidFill>
                  <a:bevel/>
                  <a:headEnd/>
                  <a:tailEnd/>
                </a14:hiddenLine>
              </a:ext>
            </a:extLst>
          </p:spPr>
          <p:txBody>
            <a:bodyPr/>
            <a:lstStyle/>
            <a:p>
              <a:endParaRPr lang="en-US"/>
            </a:p>
          </p:txBody>
        </p:sp>
      </p:grpSp>
      <p:sp>
        <p:nvSpPr>
          <p:cNvPr id="24596" name="文本框 75"/>
          <p:cNvSpPr>
            <a:spLocks noChangeArrowheads="1"/>
          </p:cNvSpPr>
          <p:nvPr/>
        </p:nvSpPr>
        <p:spPr bwMode="auto">
          <a:xfrm>
            <a:off x="3871913" y="4076700"/>
            <a:ext cx="123706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b="1">
                <a:solidFill>
                  <a:srgbClr val="4D4D4D"/>
                </a:solidFill>
                <a:latin typeface="微软雅黑" panose="020B0503020204020204" pitchFamily="34" charset="-122"/>
                <a:ea typeface="微软雅黑" panose="020B0503020204020204" pitchFamily="34" charset="-122"/>
                <a:sym typeface="微软雅黑" panose="020B0503020204020204" pitchFamily="34" charset="-122"/>
              </a:rPr>
              <a:t>请观看</a:t>
            </a:r>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21</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6866"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总结与展望</a:t>
            </a:r>
          </a:p>
        </p:txBody>
      </p:sp>
      <p:sp>
        <p:nvSpPr>
          <p:cNvPr id="36867"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矩形 1"/>
          <p:cNvSpPr/>
          <p:nvPr/>
        </p:nvSpPr>
        <p:spPr>
          <a:xfrm>
            <a:off x="1657350" y="1409700"/>
            <a:ext cx="6371035" cy="3554819"/>
          </a:xfrm>
          <a:prstGeom prst="rect">
            <a:avLst/>
          </a:prstGeom>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lnSpc>
                <a:spcPct val="250000"/>
              </a:lnSpc>
            </a:pPr>
            <a:r>
              <a:rPr lang="zh-CN" altLang="en-US" b="1" dirty="0" smtClean="0">
                <a:solidFill>
                  <a:srgbClr val="7F7F7F"/>
                </a:solidFill>
                <a:latin typeface="Heiti SC Light"/>
                <a:ea typeface="Heiti SC Light"/>
                <a:cs typeface="Heiti SC Light"/>
              </a:rPr>
              <a:t>我</a:t>
            </a:r>
            <a:r>
              <a:rPr lang="zh-CN" altLang="en-US" b="1" dirty="0">
                <a:solidFill>
                  <a:srgbClr val="7F7F7F"/>
                </a:solidFill>
                <a:latin typeface="Heiti SC Light"/>
                <a:ea typeface="Heiti SC Light"/>
                <a:cs typeface="Heiti SC Light"/>
              </a:rPr>
              <a:t>综合运用了本科所有的知识完成了这次毕设，毕设有较强的应用价值，但还存在许多不足。</a:t>
            </a:r>
            <a:endParaRPr lang="en-US" altLang="zh-CN" b="1" dirty="0">
              <a:solidFill>
                <a:srgbClr val="7F7F7F"/>
              </a:solidFill>
              <a:latin typeface="Heiti SC Light"/>
              <a:ea typeface="Heiti SC Light"/>
              <a:cs typeface="Heiti SC Light"/>
            </a:endParaRPr>
          </a:p>
          <a:p>
            <a:pPr marL="0" indent="457200">
              <a:lnSpc>
                <a:spcPct val="250000"/>
              </a:lnSpc>
            </a:pPr>
            <a:r>
              <a:rPr lang="zh-CN" altLang="en-US" b="1" dirty="0" smtClean="0">
                <a:solidFill>
                  <a:srgbClr val="7F7F7F"/>
                </a:solidFill>
                <a:latin typeface="Heiti SC Light"/>
                <a:ea typeface="Heiti SC Light"/>
                <a:cs typeface="Heiti SC Light"/>
              </a:rPr>
              <a:t>我</a:t>
            </a:r>
            <a:r>
              <a:rPr lang="zh-CN" altLang="en-US" b="1" dirty="0">
                <a:solidFill>
                  <a:srgbClr val="7F7F7F"/>
                </a:solidFill>
                <a:latin typeface="Heiti SC Light"/>
                <a:ea typeface="Heiti SC Light"/>
                <a:cs typeface="Heiti SC Light"/>
              </a:rPr>
              <a:t>在中国科学院信息工程研究所攻读硕士期间，将在研究生导师的指导下进一步深入研究这个课题，完成有待改进的工作。</a:t>
            </a:r>
          </a:p>
        </p:txBody>
      </p:sp>
      <p:sp>
        <p:nvSpPr>
          <p:cNvPr id="5" name="灯片编号占位符 4"/>
          <p:cNvSpPr>
            <a:spLocks noGrp="1"/>
          </p:cNvSpPr>
          <p:nvPr>
            <p:ph type="sldNum" sz="quarter" idx="12"/>
          </p:nvPr>
        </p:nvSpPr>
        <p:spPr/>
        <p:txBody>
          <a:bodyPr/>
          <a:lstStyle/>
          <a:p>
            <a:pPr>
              <a:defRPr/>
            </a:pPr>
            <a:fld id="{7E88DFCF-AF53-407E-B007-213BA2525CB6}" type="slidenum">
              <a:rPr lang="zh-CN" altLang="en-US" smtClean="0"/>
              <a:pPr>
                <a:defRPr/>
              </a:pPr>
              <a:t>22</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55"/>
          <p:cNvSpPr>
            <a:spLocks noChangeArrowheads="1"/>
          </p:cNvSpPr>
          <p:nvPr/>
        </p:nvSpPr>
        <p:spPr bwMode="auto">
          <a:xfrm>
            <a:off x="2080584" y="2798764"/>
            <a:ext cx="5164931" cy="922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5400" b="1" dirty="0">
                <a:solidFill>
                  <a:srgbClr val="262626"/>
                </a:solidFill>
                <a:latin typeface="Lantinghei SC Heavy"/>
                <a:ea typeface="Lantinghei SC Heavy"/>
                <a:cs typeface="Lantinghei SC Heavy"/>
                <a:sym typeface="微软雅黑" panose="020B0503020204020204" pitchFamily="34" charset="-122"/>
              </a:rPr>
              <a:t>THANK</a:t>
            </a:r>
            <a:r>
              <a:rPr lang="zh-CN" altLang="en-US" sz="5400" b="1" dirty="0">
                <a:solidFill>
                  <a:srgbClr val="262626"/>
                </a:solidFill>
                <a:latin typeface="Lantinghei SC Heavy"/>
                <a:ea typeface="Lantinghei SC Heavy"/>
                <a:cs typeface="Lantinghei SC Heavy"/>
                <a:sym typeface="微软雅黑" panose="020B0503020204020204" pitchFamily="34" charset="-122"/>
              </a:rPr>
              <a:t> </a:t>
            </a:r>
            <a:r>
              <a:rPr lang="en-US" altLang="zh-CN" sz="5400" b="1" dirty="0">
                <a:solidFill>
                  <a:srgbClr val="262626"/>
                </a:solidFill>
                <a:latin typeface="Lantinghei SC Heavy"/>
                <a:ea typeface="Lantinghei SC Heavy"/>
                <a:cs typeface="Lantinghei SC Heavy"/>
                <a:sym typeface="微软雅黑" panose="020B0503020204020204" pitchFamily="34" charset="-122"/>
              </a:rPr>
              <a:t>YOU</a:t>
            </a:r>
            <a:r>
              <a:rPr lang="zh-CN" altLang="en-US" sz="5400" b="1" dirty="0">
                <a:solidFill>
                  <a:srgbClr val="262626"/>
                </a:solidFill>
                <a:latin typeface="Lantinghei SC Heavy"/>
                <a:ea typeface="Lantinghei SC Heavy"/>
                <a:cs typeface="Lantinghei SC Heavy"/>
                <a:sym typeface="微软雅黑" panose="020B0503020204020204" pitchFamily="34" charset="-122"/>
              </a:rPr>
              <a:t> </a:t>
            </a:r>
            <a:r>
              <a:rPr lang="en-US" altLang="zh-CN" sz="5400" b="1" dirty="0">
                <a:solidFill>
                  <a:srgbClr val="262626"/>
                </a:solidFill>
                <a:latin typeface="Lantinghei SC Heavy"/>
                <a:ea typeface="Lantinghei SC Heavy"/>
                <a:cs typeface="Lantinghei SC Heavy"/>
                <a:sym typeface="微软雅黑" panose="020B0503020204020204" pitchFamily="34" charset="-122"/>
              </a:rPr>
              <a:t>!</a:t>
            </a:r>
            <a:endParaRPr lang="zh-CN" altLang="en-US" sz="540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62" name="等腰三角形 87"/>
          <p:cNvSpPr>
            <a:spLocks noChangeArrowheads="1"/>
          </p:cNvSpPr>
          <p:nvPr/>
        </p:nvSpPr>
        <p:spPr bwMode="auto">
          <a:xfrm>
            <a:off x="0" y="5638800"/>
            <a:ext cx="2220516" cy="1219200"/>
          </a:xfrm>
          <a:prstGeom prst="triangle">
            <a:avLst>
              <a:gd name="adj" fmla="val 50000"/>
            </a:avLst>
          </a:prstGeom>
          <a:solidFill>
            <a:schemeClr val="accent1">
              <a:lumMod val="40000"/>
              <a:lumOff val="6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2063" name="等腰三角形 88"/>
          <p:cNvSpPr>
            <a:spLocks noChangeArrowheads="1"/>
          </p:cNvSpPr>
          <p:nvPr/>
        </p:nvSpPr>
        <p:spPr bwMode="auto">
          <a:xfrm>
            <a:off x="1693069" y="6100764"/>
            <a:ext cx="2044304" cy="757237"/>
          </a:xfrm>
          <a:prstGeom prst="triangle">
            <a:avLst>
              <a:gd name="adj" fmla="val 50000"/>
            </a:avLst>
          </a:prstGeom>
          <a:solidFill>
            <a:schemeClr val="accent1">
              <a:lumMod val="60000"/>
              <a:lumOff val="4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2064" name="等腰三角形 89"/>
          <p:cNvSpPr>
            <a:spLocks noChangeArrowheads="1"/>
          </p:cNvSpPr>
          <p:nvPr/>
        </p:nvSpPr>
        <p:spPr bwMode="auto">
          <a:xfrm>
            <a:off x="3328988" y="5730876"/>
            <a:ext cx="1922860" cy="1127125"/>
          </a:xfrm>
          <a:prstGeom prst="triangle">
            <a:avLst>
              <a:gd name="adj" fmla="val 50000"/>
            </a:avLst>
          </a:prstGeom>
          <a:solidFill>
            <a:schemeClr val="accent5">
              <a:lumMod val="50000"/>
              <a:alpha val="69019"/>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2065" name="等腰三角形 90"/>
          <p:cNvSpPr>
            <a:spLocks noChangeArrowheads="1"/>
          </p:cNvSpPr>
          <p:nvPr/>
        </p:nvSpPr>
        <p:spPr bwMode="auto">
          <a:xfrm>
            <a:off x="4993481" y="5638800"/>
            <a:ext cx="1253729" cy="1219200"/>
          </a:xfrm>
          <a:prstGeom prst="triangle">
            <a:avLst>
              <a:gd name="adj" fmla="val 50000"/>
            </a:avLst>
          </a:prstGeom>
          <a:solidFill>
            <a:schemeClr val="accent1">
              <a:lumMod val="75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2066" name="等腰三角形 91"/>
          <p:cNvSpPr>
            <a:spLocks noChangeArrowheads="1"/>
          </p:cNvSpPr>
          <p:nvPr/>
        </p:nvSpPr>
        <p:spPr bwMode="auto">
          <a:xfrm>
            <a:off x="5809060" y="5308600"/>
            <a:ext cx="3380184" cy="1549400"/>
          </a:xfrm>
          <a:prstGeom prst="triangle">
            <a:avLst>
              <a:gd name="adj" fmla="val 50000"/>
            </a:avLst>
          </a:prstGeom>
          <a:solidFill>
            <a:schemeClr val="accent1">
              <a:lumMod val="60000"/>
              <a:lumOff val="40000"/>
            </a:schemeClr>
          </a:solidFill>
          <a:ln>
            <a:noFill/>
          </a:ln>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23</a:t>
            </a:fld>
            <a:endParaRPr lang="zh-CN" altLang="en-US" sz="1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2"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选题原因</a:t>
            </a:r>
          </a:p>
        </p:txBody>
      </p:sp>
      <p:sp>
        <p:nvSpPr>
          <p:cNvPr id="40963"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矩形 1"/>
          <p:cNvSpPr/>
          <p:nvPr/>
        </p:nvSpPr>
        <p:spPr>
          <a:xfrm>
            <a:off x="1729979" y="1320801"/>
            <a:ext cx="5163740" cy="3554819"/>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a:lnSpc>
                <a:spcPct val="250000"/>
              </a:lnSpc>
            </a:pPr>
            <a:r>
              <a:rPr lang="zh-CN" altLang="en-US" b="1" dirty="0">
                <a:solidFill>
                  <a:srgbClr val="7F7F7F"/>
                </a:solidFill>
                <a:latin typeface="Heiti SC Light"/>
                <a:ea typeface="Heiti SC Light"/>
                <a:cs typeface="Heiti SC Light"/>
              </a:rPr>
              <a:t>题目的选择是在毛波老师和我的研究生导师的共同指导下完成的，之所以选择这个题目，是因为我在中科院信息工程研究所参与了一个社会网络相关的保密项目，并且我硕士期间的研究方向是大数据处理。</a:t>
            </a:r>
          </a:p>
        </p:txBody>
      </p:sp>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24</a:t>
            </a:fld>
            <a:endParaRPr lang="zh-CN" altLang="en-US" sz="1800">
              <a:solidFill>
                <a:schemeClr val="tx1"/>
              </a:solidFill>
            </a:endParaRPr>
          </a:p>
        </p:txBody>
      </p:sp>
    </p:spTree>
    <p:extLst>
      <p:ext uri="{BB962C8B-B14F-4D97-AF65-F5344CB8AC3E}">
        <p14:creationId xmlns="" xmlns:p14="http://schemas.microsoft.com/office/powerpoint/2010/main" val="3015832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197644" y="-22225"/>
            <a:ext cx="672704" cy="1147763"/>
            <a:chOff x="0" y="0"/>
            <a:chExt cx="897441" cy="1148103"/>
          </a:xfrm>
          <a:solidFill>
            <a:schemeClr val="accent1">
              <a:lumMod val="75000"/>
            </a:schemeClr>
          </a:solidFill>
        </p:grpSpPr>
        <p:sp>
          <p:nvSpPr>
            <p:cNvPr id="4120" name="五边形 44"/>
            <p:cNvSpPr>
              <a:spLocks noChangeArrowheads="1"/>
            </p:cNvSpPr>
            <p:nvPr/>
          </p:nvSpPr>
          <p:spPr bwMode="auto">
            <a:xfrm rot="5400000">
              <a:off x="-125331" y="125331"/>
              <a:ext cx="1148103" cy="897441"/>
            </a:xfrm>
            <a:prstGeom prst="homePlate">
              <a:avLst>
                <a:gd name="adj" fmla="val 31983"/>
              </a:avLst>
            </a:prstGeom>
            <a:grp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dirty="0">
                <a:solidFill>
                  <a:srgbClr val="FFFFFF"/>
                </a:solidFill>
                <a:latin typeface="宋体" charset="0"/>
                <a:sym typeface="宋体" charset="0"/>
              </a:endParaRPr>
            </a:p>
          </p:txBody>
        </p:sp>
        <p:sp>
          <p:nvSpPr>
            <p:cNvPr id="4121" name="文本框 45"/>
            <p:cNvSpPr>
              <a:spLocks noChangeArrowheads="1"/>
            </p:cNvSpPr>
            <p:nvPr/>
          </p:nvSpPr>
          <p:spPr bwMode="auto">
            <a:xfrm>
              <a:off x="325498" y="223407"/>
              <a:ext cx="246446" cy="36944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en-US" b="1" dirty="0">
                <a:solidFill>
                  <a:schemeClr val="bg1"/>
                </a:solidFill>
                <a:latin typeface="宋体" charset="0"/>
                <a:sym typeface="宋体" charset="0"/>
              </a:endParaRPr>
            </a:p>
          </p:txBody>
        </p:sp>
      </p:grpSp>
      <p:sp>
        <p:nvSpPr>
          <p:cNvPr id="24578" name="文本框 46"/>
          <p:cNvSpPr>
            <a:spLocks noChangeArrowheads="1"/>
          </p:cNvSpPr>
          <p:nvPr/>
        </p:nvSpPr>
        <p:spPr bwMode="auto">
          <a:xfrm>
            <a:off x="1213247" y="2674939"/>
            <a:ext cx="6581775"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6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技术</a:t>
            </a:r>
          </a:p>
        </p:txBody>
      </p:sp>
      <p:sp>
        <p:nvSpPr>
          <p:cNvPr id="24579"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25</a:t>
            </a:fld>
            <a:endParaRPr lang="zh-CN" altLang="en-US" sz="1800">
              <a:solidFill>
                <a:schemeClr val="tx1"/>
              </a:solidFill>
            </a:endParaRPr>
          </a:p>
        </p:txBody>
      </p:sp>
    </p:spTree>
    <p:extLst>
      <p:ext uri="{BB962C8B-B14F-4D97-AF65-F5344CB8AC3E}">
        <p14:creationId xmlns="" xmlns:p14="http://schemas.microsoft.com/office/powerpoint/2010/main" val="427101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06"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Spark VS Hadoop</a:t>
            </a:r>
            <a:endPar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107"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7" name="矩形 6"/>
          <p:cNvSpPr/>
          <p:nvPr/>
        </p:nvSpPr>
        <p:spPr>
          <a:xfrm>
            <a:off x="1729979" y="1125538"/>
            <a:ext cx="5163740" cy="4247317"/>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a:lnSpc>
                <a:spcPct val="250000"/>
              </a:lnSpc>
            </a:pPr>
            <a:r>
              <a:rPr lang="en-US" altLang="zh-CN" b="1" dirty="0">
                <a:solidFill>
                  <a:srgbClr val="7F7F7F"/>
                </a:solidFill>
                <a:latin typeface="Heiti SC Light"/>
                <a:ea typeface="Heiti SC Light"/>
                <a:cs typeface="Heiti SC Light"/>
              </a:rPr>
              <a:t>Spark</a:t>
            </a:r>
            <a:r>
              <a:rPr lang="zh-CN" altLang="en-US" b="1" dirty="0">
                <a:solidFill>
                  <a:srgbClr val="7F7F7F"/>
                </a:solidFill>
                <a:latin typeface="Heiti SC Light"/>
                <a:ea typeface="Heiti SC Light"/>
                <a:cs typeface="Heiti SC Light"/>
              </a:rPr>
              <a:t>是</a:t>
            </a:r>
            <a:r>
              <a:rPr lang="en-US" altLang="zh-CN" b="1" dirty="0">
                <a:solidFill>
                  <a:srgbClr val="7F7F7F"/>
                </a:solidFill>
                <a:latin typeface="Heiti SC Light"/>
                <a:ea typeface="Heiti SC Light"/>
                <a:cs typeface="Heiti SC Light"/>
              </a:rPr>
              <a:t>UC Berkeley AMP lab</a:t>
            </a:r>
            <a:r>
              <a:rPr lang="zh-CN" altLang="en-US" b="1" dirty="0">
                <a:solidFill>
                  <a:srgbClr val="7F7F7F"/>
                </a:solidFill>
                <a:latin typeface="Heiti SC Light"/>
                <a:ea typeface="Heiti SC Light"/>
                <a:cs typeface="Heiti SC Light"/>
              </a:rPr>
              <a:t>所开源的类</a:t>
            </a:r>
            <a:r>
              <a:rPr lang="en-US" altLang="zh-CN" b="1" dirty="0">
                <a:solidFill>
                  <a:srgbClr val="7F7F7F"/>
                </a:solidFill>
                <a:latin typeface="Heiti SC Light"/>
                <a:ea typeface="Heiti SC Light"/>
                <a:cs typeface="Heiti SC Light"/>
              </a:rPr>
              <a:t>Hadoop MapReduce</a:t>
            </a:r>
            <a:r>
              <a:rPr lang="zh-CN" altLang="en-US" b="1" dirty="0">
                <a:solidFill>
                  <a:srgbClr val="7F7F7F"/>
                </a:solidFill>
                <a:latin typeface="Heiti SC Light"/>
                <a:ea typeface="Heiti SC Light"/>
                <a:cs typeface="Heiti SC Light"/>
              </a:rPr>
              <a:t>的通用并行框架，新兴的</a:t>
            </a:r>
            <a:r>
              <a:rPr lang="en-US" altLang="zh-CN" b="1" dirty="0">
                <a:solidFill>
                  <a:srgbClr val="7F7F7F"/>
                </a:solidFill>
                <a:latin typeface="Heiti SC Light"/>
                <a:ea typeface="Heiti SC Light"/>
                <a:cs typeface="Heiti SC Light"/>
              </a:rPr>
              <a:t>Spark</a:t>
            </a:r>
            <a:r>
              <a:rPr lang="zh-CN" altLang="en-US" b="1" dirty="0">
                <a:solidFill>
                  <a:srgbClr val="7F7F7F"/>
                </a:solidFill>
                <a:latin typeface="Heiti SC Light"/>
                <a:ea typeface="Heiti SC Light"/>
                <a:cs typeface="Heiti SC Light"/>
              </a:rPr>
              <a:t>拥有</a:t>
            </a:r>
            <a:r>
              <a:rPr lang="en-US" altLang="zh-CN" b="1" dirty="0">
                <a:solidFill>
                  <a:srgbClr val="7F7F7F"/>
                </a:solidFill>
                <a:latin typeface="Heiti SC Light"/>
                <a:ea typeface="Heiti SC Light"/>
                <a:cs typeface="Heiti SC Light"/>
              </a:rPr>
              <a:t>Hadoop MapReduce</a:t>
            </a:r>
            <a:r>
              <a:rPr lang="zh-CN" altLang="en-US" b="1" dirty="0">
                <a:solidFill>
                  <a:srgbClr val="7F7F7F"/>
                </a:solidFill>
                <a:latin typeface="Heiti SC Light"/>
                <a:ea typeface="Heiti SC Light"/>
                <a:cs typeface="Heiti SC Light"/>
              </a:rPr>
              <a:t>所具有的优点，但不同于</a:t>
            </a:r>
            <a:r>
              <a:rPr lang="en-US" altLang="zh-CN" b="1" dirty="0">
                <a:solidFill>
                  <a:srgbClr val="7F7F7F"/>
                </a:solidFill>
                <a:latin typeface="Heiti SC Light"/>
                <a:ea typeface="Heiti SC Light"/>
                <a:cs typeface="Heiti SC Light"/>
              </a:rPr>
              <a:t>MapReduce</a:t>
            </a:r>
            <a:r>
              <a:rPr lang="zh-CN" altLang="en-US" b="1" dirty="0">
                <a:solidFill>
                  <a:srgbClr val="7F7F7F"/>
                </a:solidFill>
                <a:latin typeface="Heiti SC Light"/>
                <a:ea typeface="Heiti SC Light"/>
                <a:cs typeface="Heiti SC Light"/>
              </a:rPr>
              <a:t>的是</a:t>
            </a:r>
            <a:r>
              <a:rPr lang="en-US" altLang="zh-CN" b="1" dirty="0">
                <a:solidFill>
                  <a:srgbClr val="7F7F7F"/>
                </a:solidFill>
                <a:latin typeface="Heiti SC Light"/>
                <a:ea typeface="Heiti SC Light"/>
                <a:cs typeface="Heiti SC Light"/>
              </a:rPr>
              <a:t>Job</a:t>
            </a:r>
            <a:r>
              <a:rPr lang="zh-CN" altLang="en-US" b="1" dirty="0">
                <a:solidFill>
                  <a:srgbClr val="7F7F7F"/>
                </a:solidFill>
                <a:latin typeface="Heiti SC Light"/>
                <a:ea typeface="Heiti SC Light"/>
                <a:cs typeface="Heiti SC Light"/>
              </a:rPr>
              <a:t>中间输出结果可以保存在内存中，从而不再需要读写</a:t>
            </a:r>
            <a:r>
              <a:rPr lang="en-US" altLang="zh-CN" b="1" dirty="0">
                <a:solidFill>
                  <a:srgbClr val="7F7F7F"/>
                </a:solidFill>
                <a:latin typeface="Heiti SC Light"/>
                <a:ea typeface="Heiti SC Light"/>
                <a:cs typeface="Heiti SC Light"/>
              </a:rPr>
              <a:t>HDFS</a:t>
            </a:r>
            <a:r>
              <a:rPr lang="zh-CN" altLang="en-US" b="1" dirty="0">
                <a:solidFill>
                  <a:srgbClr val="7F7F7F"/>
                </a:solidFill>
                <a:latin typeface="Heiti SC Light"/>
                <a:ea typeface="Heiti SC Light"/>
                <a:cs typeface="Heiti SC Light"/>
              </a:rPr>
              <a:t>，因此</a:t>
            </a:r>
            <a:r>
              <a:rPr lang="en-US" altLang="zh-CN" b="1" dirty="0">
                <a:solidFill>
                  <a:srgbClr val="7F7F7F"/>
                </a:solidFill>
                <a:latin typeface="Heiti SC Light"/>
                <a:ea typeface="Heiti SC Light"/>
                <a:cs typeface="Heiti SC Light"/>
              </a:rPr>
              <a:t>Spark</a:t>
            </a:r>
            <a:r>
              <a:rPr lang="zh-CN" altLang="en-US" b="1" dirty="0">
                <a:solidFill>
                  <a:srgbClr val="7F7F7F"/>
                </a:solidFill>
                <a:latin typeface="Heiti SC Light"/>
                <a:ea typeface="Heiti SC Light"/>
                <a:cs typeface="Heiti SC Light"/>
              </a:rPr>
              <a:t>能更好地适用于数据挖掘与机器学习</a:t>
            </a:r>
            <a:r>
              <a:rPr lang="zh-CN" altLang="en-US" b="1" dirty="0" smtClean="0">
                <a:solidFill>
                  <a:srgbClr val="7F7F7F"/>
                </a:solidFill>
                <a:latin typeface="Heiti SC Light"/>
                <a:ea typeface="Heiti SC Light"/>
                <a:cs typeface="Heiti SC Light"/>
              </a:rPr>
              <a:t>。</a:t>
            </a:r>
            <a:endParaRPr lang="zh-CN" altLang="en-US" b="1" dirty="0">
              <a:solidFill>
                <a:srgbClr val="7F7F7F"/>
              </a:solidFill>
              <a:latin typeface="Heiti SC Light"/>
              <a:ea typeface="Heiti SC Light"/>
              <a:cs typeface="Heiti SC Light"/>
            </a:endParaRPr>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26</a:t>
            </a:fld>
            <a:endParaRPr lang="zh-CN" altLang="en-US" sz="1800">
              <a:solidFill>
                <a:schemeClr val="tx1"/>
              </a:solidFill>
            </a:endParaRPr>
          </a:p>
        </p:txBody>
      </p:sp>
    </p:spTree>
    <p:extLst>
      <p:ext uri="{BB962C8B-B14F-4D97-AF65-F5344CB8AC3E}">
        <p14:creationId xmlns="" xmlns:p14="http://schemas.microsoft.com/office/powerpoint/2010/main" val="3878762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9154"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GraphX</a:t>
            </a:r>
            <a:endPar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155"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7" name="矩形 6"/>
          <p:cNvSpPr/>
          <p:nvPr/>
        </p:nvSpPr>
        <p:spPr>
          <a:xfrm>
            <a:off x="1351360" y="920750"/>
            <a:ext cx="6902053" cy="5632311"/>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a:lnSpc>
                <a:spcPct val="250000"/>
              </a:lnSpc>
            </a:pPr>
            <a:r>
              <a:rPr lang="en-US" altLang="zh-CN" b="1" dirty="0">
                <a:solidFill>
                  <a:srgbClr val="7F7F7F"/>
                </a:solidFill>
                <a:latin typeface="Heiti SC Light"/>
                <a:ea typeface="Heiti SC Light"/>
                <a:cs typeface="Heiti SC Light"/>
              </a:rPr>
              <a:t>Spark GraphX</a:t>
            </a:r>
            <a:r>
              <a:rPr lang="zh-CN" altLang="en-US" b="1" dirty="0">
                <a:solidFill>
                  <a:srgbClr val="7F7F7F"/>
                </a:solidFill>
                <a:latin typeface="Heiti SC Light"/>
                <a:ea typeface="Heiti SC Light"/>
                <a:cs typeface="Heiti SC Light"/>
              </a:rPr>
              <a:t>是一个分布式图处理框架，</a:t>
            </a:r>
            <a:r>
              <a:rPr lang="en-US" altLang="zh-CN" b="1" dirty="0">
                <a:solidFill>
                  <a:srgbClr val="7F7F7F"/>
                </a:solidFill>
                <a:latin typeface="Heiti SC Light"/>
                <a:ea typeface="Heiti SC Light"/>
                <a:cs typeface="Heiti SC Light"/>
              </a:rPr>
              <a:t>Spark GraphX</a:t>
            </a:r>
            <a:r>
              <a:rPr lang="zh-CN" altLang="en-US" b="1" dirty="0">
                <a:solidFill>
                  <a:srgbClr val="7F7F7F"/>
                </a:solidFill>
                <a:latin typeface="Heiti SC Light"/>
                <a:ea typeface="Heiti SC Light"/>
                <a:cs typeface="Heiti SC Light"/>
              </a:rPr>
              <a:t>基于</a:t>
            </a:r>
            <a:r>
              <a:rPr lang="en-US" altLang="zh-CN" b="1" dirty="0">
                <a:solidFill>
                  <a:srgbClr val="7F7F7F"/>
                </a:solidFill>
                <a:latin typeface="Heiti SC Light"/>
                <a:ea typeface="Heiti SC Light"/>
                <a:cs typeface="Heiti SC Light"/>
              </a:rPr>
              <a:t>Spark</a:t>
            </a:r>
            <a:r>
              <a:rPr lang="zh-CN" altLang="en-US" b="1" dirty="0">
                <a:solidFill>
                  <a:srgbClr val="7F7F7F"/>
                </a:solidFill>
                <a:latin typeface="Heiti SC Light"/>
                <a:ea typeface="Heiti SC Light"/>
                <a:cs typeface="Heiti SC Light"/>
              </a:rPr>
              <a:t>平台提供对图计算和图挖掘简洁易用的而丰富多彩的接口，极大的方便了大家对分布式图处理的需求。</a:t>
            </a:r>
          </a:p>
          <a:p>
            <a:pPr indent="457200" algn="just">
              <a:lnSpc>
                <a:spcPct val="250000"/>
              </a:lnSpc>
            </a:pPr>
            <a:r>
              <a:rPr lang="zh-CN" altLang="en-US" b="1" dirty="0">
                <a:solidFill>
                  <a:srgbClr val="7F7F7F"/>
                </a:solidFill>
                <a:latin typeface="Heiti SC Light"/>
                <a:ea typeface="Heiti SC Light"/>
                <a:cs typeface="Heiti SC Light"/>
              </a:rPr>
              <a:t>众所周知，社交网络中人与人之间有很多关系链，例如</a:t>
            </a:r>
            <a:r>
              <a:rPr lang="en-US" altLang="zh-CN" b="1" dirty="0">
                <a:solidFill>
                  <a:srgbClr val="7F7F7F"/>
                </a:solidFill>
                <a:latin typeface="Heiti SC Light"/>
                <a:ea typeface="Heiti SC Light"/>
                <a:cs typeface="Heiti SC Light"/>
              </a:rPr>
              <a:t>Twitter</a:t>
            </a:r>
            <a:r>
              <a:rPr lang="zh-CN" altLang="en-US" b="1" dirty="0">
                <a:solidFill>
                  <a:srgbClr val="7F7F7F"/>
                </a:solidFill>
                <a:latin typeface="Heiti SC Light"/>
                <a:ea typeface="Heiti SC Light"/>
                <a:cs typeface="Heiti SC Light"/>
              </a:rPr>
              <a:t>、</a:t>
            </a:r>
            <a:r>
              <a:rPr lang="en-US" altLang="zh-CN" b="1" dirty="0">
                <a:solidFill>
                  <a:srgbClr val="7F7F7F"/>
                </a:solidFill>
                <a:latin typeface="Heiti SC Light"/>
                <a:ea typeface="Heiti SC Light"/>
                <a:cs typeface="Heiti SC Light"/>
              </a:rPr>
              <a:t>Facebook</a:t>
            </a:r>
            <a:r>
              <a:rPr lang="zh-CN" altLang="en-US" b="1" dirty="0">
                <a:solidFill>
                  <a:srgbClr val="7F7F7F"/>
                </a:solidFill>
                <a:latin typeface="Heiti SC Light"/>
                <a:ea typeface="Heiti SC Light"/>
                <a:cs typeface="Heiti SC Light"/>
              </a:rPr>
              <a:t>、微博和微信等，这些都是大数据产生的地方都需要图计算，现在的图处理基本都是分布式的图处理，而并非单机处理。</a:t>
            </a:r>
            <a:r>
              <a:rPr lang="en-US" altLang="zh-CN" b="1" dirty="0">
                <a:solidFill>
                  <a:srgbClr val="7F7F7F"/>
                </a:solidFill>
                <a:latin typeface="Heiti SC Light"/>
                <a:ea typeface="Heiti SC Light"/>
                <a:cs typeface="Heiti SC Light"/>
              </a:rPr>
              <a:t>Spark GraphX</a:t>
            </a:r>
            <a:r>
              <a:rPr lang="zh-CN" altLang="en-US" b="1" dirty="0">
                <a:solidFill>
                  <a:srgbClr val="7F7F7F"/>
                </a:solidFill>
                <a:latin typeface="Heiti SC Light"/>
                <a:ea typeface="Heiti SC Light"/>
                <a:cs typeface="Heiti SC Light"/>
              </a:rPr>
              <a:t>由于底层是基于</a:t>
            </a:r>
            <a:r>
              <a:rPr lang="en-US" altLang="zh-CN" b="1" dirty="0">
                <a:solidFill>
                  <a:srgbClr val="7F7F7F"/>
                </a:solidFill>
                <a:latin typeface="Heiti SC Light"/>
                <a:ea typeface="Heiti SC Light"/>
                <a:cs typeface="Heiti SC Light"/>
              </a:rPr>
              <a:t>Spark</a:t>
            </a:r>
            <a:r>
              <a:rPr lang="zh-CN" altLang="en-US" b="1" dirty="0">
                <a:solidFill>
                  <a:srgbClr val="7F7F7F"/>
                </a:solidFill>
                <a:latin typeface="Heiti SC Light"/>
                <a:ea typeface="Heiti SC Light"/>
                <a:cs typeface="Heiti SC Light"/>
              </a:rPr>
              <a:t>来处理的，所以天然就是一个分布式的图处理系统</a:t>
            </a:r>
            <a:r>
              <a:rPr lang="zh-CN" altLang="en-US" b="1" dirty="0" smtClean="0">
                <a:solidFill>
                  <a:srgbClr val="7F7F7F"/>
                </a:solidFill>
                <a:latin typeface="Heiti SC Light"/>
                <a:ea typeface="Heiti SC Light"/>
                <a:cs typeface="Heiti SC Light"/>
              </a:rPr>
              <a:t>。</a:t>
            </a:r>
            <a:endParaRPr lang="zh-CN" altLang="en-US" b="1" dirty="0">
              <a:solidFill>
                <a:srgbClr val="7F7F7F"/>
              </a:solidFill>
              <a:latin typeface="Heiti SC Light"/>
              <a:ea typeface="Heiti SC Light"/>
              <a:cs typeface="Heiti SC Light"/>
            </a:endParaRPr>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27</a:t>
            </a:fld>
            <a:endParaRPr lang="zh-CN" altLang="en-US" sz="1800">
              <a:solidFill>
                <a:schemeClr val="tx1"/>
              </a:solidFill>
            </a:endParaRPr>
          </a:p>
        </p:txBody>
      </p:sp>
    </p:spTree>
    <p:extLst>
      <p:ext uri="{BB962C8B-B14F-4D97-AF65-F5344CB8AC3E}">
        <p14:creationId xmlns="" xmlns:p14="http://schemas.microsoft.com/office/powerpoint/2010/main" val="3077566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9154"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GraphX</a:t>
            </a:r>
            <a:endPar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155"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7" name="矩形 6"/>
          <p:cNvSpPr/>
          <p:nvPr/>
        </p:nvSpPr>
        <p:spPr>
          <a:xfrm>
            <a:off x="1207925" y="1871008"/>
            <a:ext cx="6902053" cy="2051652"/>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a:lnSpc>
                <a:spcPct val="250000"/>
              </a:lnSpc>
            </a:pPr>
            <a:r>
              <a:rPr lang="zh-CN" altLang="en-US" b="1" dirty="0" smtClean="0">
                <a:solidFill>
                  <a:srgbClr val="7F7F7F"/>
                </a:solidFill>
                <a:latin typeface="Heiti SC Light"/>
                <a:ea typeface="Heiti SC Light"/>
                <a:cs typeface="Heiti SC Light"/>
              </a:rPr>
              <a:t>图的分布式或者并行处理其实是把图拆分成很多的子图，然后分别对这些子图进行计算，计算的时候可以分别迭代进行分阶段的计算，即对图进行并行计算。</a:t>
            </a:r>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28</a:t>
            </a:fld>
            <a:endParaRPr lang="zh-CN" altLang="en-US" sz="1800">
              <a:solidFill>
                <a:schemeClr val="tx1"/>
              </a:solidFill>
            </a:endParaRPr>
          </a:p>
        </p:txBody>
      </p:sp>
    </p:spTree>
    <p:extLst>
      <p:ext uri="{BB962C8B-B14F-4D97-AF65-F5344CB8AC3E}">
        <p14:creationId xmlns="" xmlns:p14="http://schemas.microsoft.com/office/powerpoint/2010/main" val="3077566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02"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GraphStream</a:t>
            </a:r>
            <a:endPar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03"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7" name="矩形 6"/>
          <p:cNvSpPr/>
          <p:nvPr/>
        </p:nvSpPr>
        <p:spPr>
          <a:xfrm>
            <a:off x="1525052" y="1843832"/>
            <a:ext cx="5987372" cy="2169825"/>
          </a:xfrm>
          <a:prstGeom prst="rect">
            <a:avLst/>
          </a:prstGeom>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a:lnSpc>
                <a:spcPct val="250000"/>
              </a:lnSpc>
            </a:pPr>
            <a:r>
              <a:rPr lang="en-US" altLang="zh-CN" b="1" dirty="0" err="1">
                <a:solidFill>
                  <a:srgbClr val="7F7F7F"/>
                </a:solidFill>
                <a:latin typeface="Heiti SC Light"/>
                <a:ea typeface="Heiti SC Light"/>
                <a:cs typeface="Heiti SC Light"/>
              </a:rPr>
              <a:t>GraphStream</a:t>
            </a:r>
            <a:r>
              <a:rPr lang="zh-CN" altLang="en-US" b="1" dirty="0">
                <a:solidFill>
                  <a:srgbClr val="7F7F7F"/>
                </a:solidFill>
                <a:latin typeface="Heiti SC Light"/>
                <a:ea typeface="Heiti SC Light"/>
                <a:cs typeface="Heiti SC Light"/>
              </a:rPr>
              <a:t>是一个</a:t>
            </a:r>
            <a:r>
              <a:rPr lang="en-US" altLang="zh-CN" b="1" dirty="0">
                <a:solidFill>
                  <a:srgbClr val="7F7F7F"/>
                </a:solidFill>
                <a:latin typeface="Heiti SC Light"/>
                <a:ea typeface="Heiti SC Light"/>
                <a:cs typeface="Heiti SC Light"/>
              </a:rPr>
              <a:t>Java</a:t>
            </a:r>
            <a:r>
              <a:rPr lang="zh-CN" altLang="en-US" b="1" dirty="0">
                <a:solidFill>
                  <a:srgbClr val="7F7F7F"/>
                </a:solidFill>
                <a:latin typeface="Heiti SC Light"/>
                <a:ea typeface="Heiti SC Light"/>
                <a:cs typeface="Heiti SC Light"/>
              </a:rPr>
              <a:t>类库，用于管理动态图形。它由于一个面向对象的</a:t>
            </a:r>
            <a:r>
              <a:rPr lang="en-US" altLang="zh-CN" b="1" dirty="0">
                <a:solidFill>
                  <a:srgbClr val="7F7F7F"/>
                </a:solidFill>
                <a:latin typeface="Heiti SC Light"/>
                <a:ea typeface="Heiti SC Light"/>
                <a:cs typeface="Heiti SC Light"/>
              </a:rPr>
              <a:t>API</a:t>
            </a:r>
            <a:r>
              <a:rPr lang="zh-CN" altLang="en-US" b="1" dirty="0">
                <a:solidFill>
                  <a:srgbClr val="7F7F7F"/>
                </a:solidFill>
                <a:latin typeface="Heiti SC Light"/>
                <a:ea typeface="Heiti SC Light"/>
                <a:cs typeface="Heiti SC Light"/>
              </a:rPr>
              <a:t>组成，能够以简便、快速的方式在一张图形中添加边缘和节点，并它们让进行演变。</a:t>
            </a:r>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29</a:t>
            </a:fld>
            <a:endParaRPr lang="zh-CN" altLang="en-US" sz="1800">
              <a:solidFill>
                <a:schemeClr val="tx1"/>
              </a:solidFill>
            </a:endParaRPr>
          </a:p>
        </p:txBody>
      </p:sp>
    </p:spTree>
    <p:extLst>
      <p:ext uri="{BB962C8B-B14F-4D97-AF65-F5344CB8AC3E}">
        <p14:creationId xmlns="" xmlns:p14="http://schemas.microsoft.com/office/powerpoint/2010/main" val="1539255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bwMode="auto">
          <a:xfrm rot="19356001">
            <a:off x="3885010" y="947739"/>
            <a:ext cx="996553" cy="784225"/>
          </a:xfrm>
          <a:prstGeom prst="rtTriangle">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a:lstStyle/>
          <a:p>
            <a:pPr eaLnBrk="1" hangingPunct="1">
              <a:buFont typeface="Arial" panose="020B0604020202020204" pitchFamily="34" charset="0"/>
              <a:buNone/>
              <a:defRPr/>
            </a:pPr>
            <a:endParaRPr lang="zh-CN" altLang="en-US"/>
          </a:p>
        </p:txBody>
      </p:sp>
      <p:sp>
        <p:nvSpPr>
          <p:cNvPr id="17410" name="标题 1"/>
          <p:cNvSpPr>
            <a:spLocks noGrp="1"/>
          </p:cNvSpPr>
          <p:nvPr>
            <p:ph type="title"/>
          </p:nvPr>
        </p:nvSpPr>
        <p:spPr>
          <a:xfrm>
            <a:off x="2897981" y="1079501"/>
            <a:ext cx="2563416" cy="1325563"/>
          </a:xfrm>
        </p:spPr>
        <p:txBody>
          <a:bodyPr/>
          <a:lstStyle/>
          <a:p>
            <a:pPr algn="ctr"/>
            <a:r>
              <a:rPr kumimoji="1" lang="zh-CN" altLang="en-US" b="1" dirty="0">
                <a:latin typeface="Heiti SC Medium"/>
                <a:ea typeface="Heiti SC Medium"/>
                <a:cs typeface="Heiti SC Medium"/>
              </a:rPr>
              <a:t>目录</a:t>
            </a:r>
          </a:p>
        </p:txBody>
      </p:sp>
      <p:sp>
        <p:nvSpPr>
          <p:cNvPr id="17411" name="矩形 5"/>
          <p:cNvSpPr>
            <a:spLocks noChangeArrowheads="1"/>
          </p:cNvSpPr>
          <p:nvPr/>
        </p:nvSpPr>
        <p:spPr bwMode="auto">
          <a:xfrm>
            <a:off x="5824538" y="2660650"/>
            <a:ext cx="4572000" cy="2446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200000"/>
              </a:lnSpc>
              <a:spcBef>
                <a:spcPct val="0"/>
              </a:spcBef>
              <a:buFontTx/>
              <a:buNone/>
            </a:pPr>
            <a:r>
              <a:rPr lang="zh-CN" altLang="en-US" sz="1800" b="1">
                <a:latin typeface="Heiti SC Medium"/>
                <a:ea typeface="Heiti SC Medium"/>
                <a:cs typeface="Heiti SC Medium"/>
              </a:rPr>
              <a:t>系统架构</a:t>
            </a:r>
          </a:p>
          <a:p>
            <a:pPr>
              <a:lnSpc>
                <a:spcPct val="200000"/>
              </a:lnSpc>
              <a:spcBef>
                <a:spcPct val="0"/>
              </a:spcBef>
              <a:buFontTx/>
              <a:buNone/>
            </a:pPr>
            <a:r>
              <a:rPr lang="zh-CN" altLang="en-US" sz="1800" b="1">
                <a:latin typeface="Heiti SC Medium"/>
                <a:ea typeface="Heiti SC Medium"/>
                <a:cs typeface="Heiti SC Medium"/>
              </a:rPr>
              <a:t>设计和实现</a:t>
            </a:r>
          </a:p>
          <a:p>
            <a:pPr>
              <a:lnSpc>
                <a:spcPct val="250000"/>
              </a:lnSpc>
              <a:spcBef>
                <a:spcPct val="0"/>
              </a:spcBef>
              <a:buFontTx/>
              <a:buNone/>
            </a:pPr>
            <a:r>
              <a:rPr lang="zh-CN" altLang="en-US" sz="1800" b="1">
                <a:latin typeface="Heiti SC Medium"/>
                <a:ea typeface="Heiti SC Medium"/>
                <a:cs typeface="Heiti SC Medium"/>
              </a:rPr>
              <a:t>系统测试</a:t>
            </a:r>
          </a:p>
          <a:p>
            <a:pPr>
              <a:lnSpc>
                <a:spcPct val="200000"/>
              </a:lnSpc>
              <a:spcBef>
                <a:spcPct val="0"/>
              </a:spcBef>
              <a:buFontTx/>
              <a:buNone/>
            </a:pPr>
            <a:r>
              <a:rPr lang="zh-CN" altLang="en-US" sz="1800" b="1">
                <a:latin typeface="Heiti SC Medium"/>
                <a:ea typeface="Heiti SC Medium"/>
                <a:cs typeface="Heiti SC Medium"/>
              </a:rPr>
              <a:t>总结展望</a:t>
            </a:r>
          </a:p>
        </p:txBody>
      </p:sp>
      <p:sp>
        <p:nvSpPr>
          <p:cNvPr id="7" name="矩形 6"/>
          <p:cNvSpPr/>
          <p:nvPr/>
        </p:nvSpPr>
        <p:spPr bwMode="auto">
          <a:xfrm>
            <a:off x="1940719" y="2949575"/>
            <a:ext cx="388144" cy="311150"/>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a:lstStyle/>
          <a:p>
            <a:pPr algn="ctr" eaLnBrk="1" hangingPunct="1">
              <a:buFont typeface="Arial" panose="020B0604020202020204" pitchFamily="34" charset="0"/>
              <a:buNone/>
              <a:defRPr/>
            </a:pPr>
            <a:r>
              <a:rPr lang="en-US" altLang="zh-CN" dirty="0"/>
              <a:t>1</a:t>
            </a:r>
            <a:endParaRPr lang="zh-CN" altLang="en-US" dirty="0"/>
          </a:p>
        </p:txBody>
      </p:sp>
      <p:sp>
        <p:nvSpPr>
          <p:cNvPr id="8" name="矩形 7"/>
          <p:cNvSpPr/>
          <p:nvPr/>
        </p:nvSpPr>
        <p:spPr bwMode="auto">
          <a:xfrm>
            <a:off x="1940719" y="3751263"/>
            <a:ext cx="388144" cy="311150"/>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a:lstStyle/>
          <a:p>
            <a:pPr algn="ctr" eaLnBrk="1" hangingPunct="1">
              <a:buFont typeface="Arial" panose="020B0604020202020204" pitchFamily="34" charset="0"/>
              <a:buNone/>
              <a:defRPr/>
            </a:pPr>
            <a:r>
              <a:rPr lang="en-US" altLang="zh-CN" dirty="0"/>
              <a:t>2</a:t>
            </a:r>
            <a:endParaRPr lang="zh-CN" altLang="en-US" dirty="0"/>
          </a:p>
        </p:txBody>
      </p:sp>
      <p:sp>
        <p:nvSpPr>
          <p:cNvPr id="9" name="矩形 8"/>
          <p:cNvSpPr/>
          <p:nvPr/>
        </p:nvSpPr>
        <p:spPr bwMode="auto">
          <a:xfrm>
            <a:off x="1940719" y="4554538"/>
            <a:ext cx="388144" cy="309562"/>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a:lstStyle/>
          <a:p>
            <a:pPr algn="ctr" eaLnBrk="1" hangingPunct="1">
              <a:buFont typeface="Arial" panose="020B0604020202020204" pitchFamily="34" charset="0"/>
              <a:buNone/>
              <a:defRPr/>
            </a:pPr>
            <a:r>
              <a:rPr lang="en-US" altLang="zh-CN" dirty="0"/>
              <a:t>3</a:t>
            </a:r>
            <a:endParaRPr lang="zh-CN" altLang="en-US" dirty="0"/>
          </a:p>
        </p:txBody>
      </p:sp>
      <p:sp>
        <p:nvSpPr>
          <p:cNvPr id="12" name="矩形 11"/>
          <p:cNvSpPr/>
          <p:nvPr/>
        </p:nvSpPr>
        <p:spPr bwMode="auto">
          <a:xfrm>
            <a:off x="5359004" y="2892425"/>
            <a:ext cx="388144" cy="311150"/>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a:lstStyle/>
          <a:p>
            <a:pPr algn="ctr" eaLnBrk="1" hangingPunct="1">
              <a:buFont typeface="Arial" panose="020B0604020202020204" pitchFamily="34" charset="0"/>
              <a:buNone/>
              <a:defRPr/>
            </a:pPr>
            <a:r>
              <a:rPr lang="en-US" altLang="zh-CN" dirty="0"/>
              <a:t>4</a:t>
            </a:r>
            <a:endParaRPr lang="zh-CN" altLang="en-US" dirty="0"/>
          </a:p>
        </p:txBody>
      </p:sp>
      <p:sp>
        <p:nvSpPr>
          <p:cNvPr id="17416" name="矩形 4"/>
          <p:cNvSpPr>
            <a:spLocks noChangeArrowheads="1"/>
          </p:cNvSpPr>
          <p:nvPr/>
        </p:nvSpPr>
        <p:spPr bwMode="auto">
          <a:xfrm>
            <a:off x="2418160" y="2520950"/>
            <a:ext cx="2075259" cy="2584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300000"/>
              </a:lnSpc>
              <a:spcBef>
                <a:spcPct val="0"/>
              </a:spcBef>
              <a:buFontTx/>
              <a:buNone/>
            </a:pPr>
            <a:r>
              <a:rPr lang="zh-CN" altLang="en-US" sz="1800" b="1" dirty="0">
                <a:latin typeface="Heiti SC Medium"/>
                <a:ea typeface="Heiti SC Medium"/>
                <a:cs typeface="Heiti SC Medium"/>
              </a:rPr>
              <a:t>项目背景</a:t>
            </a:r>
          </a:p>
          <a:p>
            <a:pPr>
              <a:lnSpc>
                <a:spcPct val="300000"/>
              </a:lnSpc>
              <a:spcBef>
                <a:spcPct val="0"/>
              </a:spcBef>
              <a:buFontTx/>
              <a:buNone/>
            </a:pPr>
            <a:r>
              <a:rPr lang="zh-CN" altLang="en-US" sz="1800" b="1" dirty="0">
                <a:latin typeface="Heiti SC Medium"/>
                <a:ea typeface="Heiti SC Medium"/>
                <a:cs typeface="Heiti SC Medium"/>
              </a:rPr>
              <a:t>相关技术</a:t>
            </a:r>
          </a:p>
          <a:p>
            <a:pPr>
              <a:lnSpc>
                <a:spcPct val="300000"/>
              </a:lnSpc>
              <a:spcBef>
                <a:spcPct val="0"/>
              </a:spcBef>
              <a:buFontTx/>
              <a:buNone/>
            </a:pPr>
            <a:r>
              <a:rPr lang="zh-CN" altLang="en-US" sz="1800" b="1" dirty="0">
                <a:latin typeface="Heiti SC Medium"/>
                <a:ea typeface="Heiti SC Medium"/>
                <a:cs typeface="Heiti SC Medium"/>
              </a:rPr>
              <a:t>系统功能模块</a:t>
            </a:r>
          </a:p>
        </p:txBody>
      </p:sp>
      <p:sp>
        <p:nvSpPr>
          <p:cNvPr id="13" name="矩形 12"/>
          <p:cNvSpPr/>
          <p:nvPr/>
        </p:nvSpPr>
        <p:spPr bwMode="auto">
          <a:xfrm>
            <a:off x="5359004" y="3435350"/>
            <a:ext cx="388144" cy="311150"/>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a:lstStyle/>
          <a:p>
            <a:pPr algn="ctr" eaLnBrk="1" hangingPunct="1">
              <a:buFont typeface="Arial" panose="020B0604020202020204" pitchFamily="34" charset="0"/>
              <a:buNone/>
              <a:defRPr/>
            </a:pPr>
            <a:r>
              <a:rPr lang="en-US" altLang="zh-CN" dirty="0"/>
              <a:t>5</a:t>
            </a:r>
            <a:endParaRPr lang="zh-CN" altLang="en-US" dirty="0"/>
          </a:p>
        </p:txBody>
      </p:sp>
      <p:sp>
        <p:nvSpPr>
          <p:cNvPr id="14" name="矩形 13"/>
          <p:cNvSpPr/>
          <p:nvPr/>
        </p:nvSpPr>
        <p:spPr bwMode="auto">
          <a:xfrm>
            <a:off x="5359004" y="4062413"/>
            <a:ext cx="388144" cy="311150"/>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a:lstStyle/>
          <a:p>
            <a:pPr algn="ctr" eaLnBrk="1" hangingPunct="1">
              <a:buFont typeface="Arial" panose="020B0604020202020204" pitchFamily="34" charset="0"/>
              <a:buNone/>
              <a:defRPr/>
            </a:pPr>
            <a:r>
              <a:rPr lang="en-US" altLang="zh-CN" dirty="0"/>
              <a:t>6</a:t>
            </a:r>
            <a:endParaRPr lang="zh-CN" altLang="en-US" dirty="0"/>
          </a:p>
        </p:txBody>
      </p:sp>
      <p:sp>
        <p:nvSpPr>
          <p:cNvPr id="15" name="矩形 14"/>
          <p:cNvSpPr/>
          <p:nvPr/>
        </p:nvSpPr>
        <p:spPr bwMode="auto">
          <a:xfrm>
            <a:off x="5359004" y="4665663"/>
            <a:ext cx="388144" cy="311150"/>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a:lstStyle/>
          <a:p>
            <a:pPr algn="ctr" eaLnBrk="1" hangingPunct="1">
              <a:buFont typeface="Arial" panose="020B0604020202020204" pitchFamily="34" charset="0"/>
              <a:buNone/>
              <a:defRPr/>
            </a:pPr>
            <a:r>
              <a:rPr lang="en-US" altLang="zh-CN" dirty="0"/>
              <a:t>7</a:t>
            </a:r>
            <a:endParaRPr lang="zh-CN" altLang="en-US" dirty="0"/>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3</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3250"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Scala</a:t>
            </a:r>
            <a:endPar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251"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7" name="矩形 6"/>
          <p:cNvSpPr/>
          <p:nvPr/>
        </p:nvSpPr>
        <p:spPr>
          <a:xfrm>
            <a:off x="776148" y="533192"/>
            <a:ext cx="8009264" cy="6324808"/>
          </a:xfrm>
          <a:prstGeom prst="rect">
            <a:avLst/>
          </a:prstGeom>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a:lnSpc>
                <a:spcPct val="250000"/>
              </a:lnSpc>
            </a:pPr>
            <a:r>
              <a:rPr lang="en-US" altLang="zh-CN" b="1" dirty="0">
                <a:solidFill>
                  <a:srgbClr val="7F7F7F"/>
                </a:solidFill>
                <a:latin typeface="Heiti SC Light"/>
                <a:ea typeface="Heiti SC Light"/>
                <a:cs typeface="Heiti SC Light"/>
              </a:rPr>
              <a:t>Scala</a:t>
            </a:r>
            <a:r>
              <a:rPr lang="zh-CN" altLang="en-US" b="1" dirty="0">
                <a:solidFill>
                  <a:srgbClr val="7F7F7F"/>
                </a:solidFill>
                <a:latin typeface="Heiti SC Light"/>
                <a:ea typeface="Heiti SC Light"/>
                <a:cs typeface="Heiti SC Light"/>
              </a:rPr>
              <a:t>是一门多范式的编程语言，一种类似</a:t>
            </a:r>
            <a:r>
              <a:rPr lang="en-US" altLang="zh-CN" b="1" dirty="0">
                <a:solidFill>
                  <a:srgbClr val="7F7F7F"/>
                </a:solidFill>
                <a:latin typeface="Heiti SC Light"/>
                <a:ea typeface="Heiti SC Light"/>
                <a:cs typeface="Heiti SC Light"/>
              </a:rPr>
              <a:t>java</a:t>
            </a:r>
            <a:r>
              <a:rPr lang="zh-CN" altLang="en-US" b="1" dirty="0">
                <a:solidFill>
                  <a:srgbClr val="7F7F7F"/>
                </a:solidFill>
                <a:latin typeface="Heiti SC Light"/>
                <a:ea typeface="Heiti SC Light"/>
                <a:cs typeface="Heiti SC Light"/>
              </a:rPr>
              <a:t>的编程语言，设计初衷是实现可伸缩的语言，并集成命令式编程、面向对象编程和函数式编程的各种特性。</a:t>
            </a:r>
          </a:p>
          <a:p>
            <a:pPr indent="457200" algn="just">
              <a:lnSpc>
                <a:spcPct val="250000"/>
              </a:lnSpc>
            </a:pPr>
            <a:r>
              <a:rPr lang="en-US" altLang="zh-CN" b="1" dirty="0">
                <a:solidFill>
                  <a:srgbClr val="7F7F7F"/>
                </a:solidFill>
                <a:latin typeface="Heiti SC Light"/>
                <a:ea typeface="Heiti SC Light"/>
                <a:cs typeface="Heiti SC Light"/>
              </a:rPr>
              <a:t>Scala</a:t>
            </a:r>
            <a:r>
              <a:rPr lang="zh-CN" altLang="en-US" b="1" dirty="0">
                <a:solidFill>
                  <a:srgbClr val="7F7F7F"/>
                </a:solidFill>
                <a:latin typeface="Heiti SC Light"/>
                <a:ea typeface="Heiti SC Light"/>
                <a:cs typeface="Heiti SC Light"/>
              </a:rPr>
              <a:t>有几项关键特性表明了它的面向对象的本质。例如，</a:t>
            </a:r>
            <a:r>
              <a:rPr lang="en-US" altLang="zh-CN" b="1" dirty="0">
                <a:solidFill>
                  <a:srgbClr val="7F7F7F"/>
                </a:solidFill>
                <a:latin typeface="Heiti SC Light"/>
                <a:ea typeface="Heiti SC Light"/>
                <a:cs typeface="Heiti SC Light"/>
              </a:rPr>
              <a:t>Scala</a:t>
            </a:r>
            <a:r>
              <a:rPr lang="zh-CN" altLang="en-US" b="1" dirty="0">
                <a:solidFill>
                  <a:srgbClr val="7F7F7F"/>
                </a:solidFill>
                <a:latin typeface="Heiti SC Light"/>
                <a:ea typeface="Heiti SC Light"/>
                <a:cs typeface="Heiti SC Light"/>
              </a:rPr>
              <a:t>中的每个值都是一个对象，包括基本数据类型（即布尔值、数字等）在内，连函数也是对象。</a:t>
            </a:r>
          </a:p>
          <a:p>
            <a:pPr indent="457200" algn="just">
              <a:lnSpc>
                <a:spcPct val="250000"/>
              </a:lnSpc>
            </a:pPr>
            <a:r>
              <a:rPr lang="en-US" altLang="zh-CN" b="1" dirty="0">
                <a:solidFill>
                  <a:srgbClr val="7F7F7F"/>
                </a:solidFill>
                <a:latin typeface="Heiti SC Light"/>
                <a:ea typeface="Heiti SC Light"/>
                <a:cs typeface="Heiti SC Light"/>
              </a:rPr>
              <a:t>Scala</a:t>
            </a:r>
            <a:r>
              <a:rPr lang="zh-CN" altLang="en-US" b="1" dirty="0">
                <a:solidFill>
                  <a:srgbClr val="7F7F7F"/>
                </a:solidFill>
                <a:latin typeface="Heiti SC Light"/>
                <a:ea typeface="Heiti SC Light"/>
                <a:cs typeface="Heiti SC Light"/>
              </a:rPr>
              <a:t>可以与</a:t>
            </a:r>
            <a:r>
              <a:rPr lang="en-US" altLang="zh-CN" b="1" dirty="0">
                <a:solidFill>
                  <a:srgbClr val="7F7F7F"/>
                </a:solidFill>
                <a:latin typeface="Heiti SC Light"/>
                <a:ea typeface="Heiti SC Light"/>
                <a:cs typeface="Heiti SC Light"/>
              </a:rPr>
              <a:t>Java</a:t>
            </a:r>
            <a:r>
              <a:rPr lang="zh-CN" altLang="en-US" b="1" dirty="0">
                <a:solidFill>
                  <a:srgbClr val="7F7F7F"/>
                </a:solidFill>
                <a:latin typeface="Heiti SC Light"/>
                <a:ea typeface="Heiti SC Light"/>
                <a:cs typeface="Heiti SC Light"/>
              </a:rPr>
              <a:t>互操作，它用</a:t>
            </a:r>
            <a:r>
              <a:rPr lang="en-US" altLang="zh-CN" b="1" dirty="0" err="1">
                <a:solidFill>
                  <a:srgbClr val="7F7F7F"/>
                </a:solidFill>
                <a:latin typeface="Heiti SC Light"/>
                <a:ea typeface="Heiti SC Light"/>
                <a:cs typeface="Heiti SC Light"/>
              </a:rPr>
              <a:t>scalac</a:t>
            </a:r>
            <a:r>
              <a:rPr lang="zh-CN" altLang="en-US" b="1" dirty="0">
                <a:solidFill>
                  <a:srgbClr val="7F7F7F"/>
                </a:solidFill>
                <a:latin typeface="Heiti SC Light"/>
                <a:ea typeface="Heiti SC Light"/>
                <a:cs typeface="Heiti SC Light"/>
              </a:rPr>
              <a:t>这个编译器把源文件编译成</a:t>
            </a:r>
            <a:r>
              <a:rPr lang="en-US" altLang="zh-CN" b="1" dirty="0">
                <a:solidFill>
                  <a:srgbClr val="7F7F7F"/>
                </a:solidFill>
                <a:latin typeface="Heiti SC Light"/>
                <a:ea typeface="Heiti SC Light"/>
                <a:cs typeface="Heiti SC Light"/>
              </a:rPr>
              <a:t>Java</a:t>
            </a:r>
            <a:r>
              <a:rPr lang="zh-CN" altLang="en-US" b="1" dirty="0">
                <a:solidFill>
                  <a:srgbClr val="7F7F7F"/>
                </a:solidFill>
                <a:latin typeface="Heiti SC Light"/>
                <a:ea typeface="Heiti SC Light"/>
                <a:cs typeface="Heiti SC Light"/>
              </a:rPr>
              <a:t>的</a:t>
            </a:r>
            <a:r>
              <a:rPr lang="en-US" altLang="zh-CN" b="1" dirty="0">
                <a:solidFill>
                  <a:srgbClr val="7F7F7F"/>
                </a:solidFill>
                <a:latin typeface="Heiti SC Light"/>
                <a:ea typeface="Heiti SC Light"/>
                <a:cs typeface="Heiti SC Light"/>
              </a:rPr>
              <a:t>class</a:t>
            </a:r>
            <a:r>
              <a:rPr lang="zh-CN" altLang="en-US" b="1" dirty="0">
                <a:solidFill>
                  <a:srgbClr val="7F7F7F"/>
                </a:solidFill>
                <a:latin typeface="Heiti SC Light"/>
                <a:ea typeface="Heiti SC Light"/>
                <a:cs typeface="Heiti SC Light"/>
              </a:rPr>
              <a:t>文件（即在</a:t>
            </a:r>
            <a:r>
              <a:rPr lang="en-US" altLang="zh-CN" b="1" dirty="0">
                <a:solidFill>
                  <a:srgbClr val="7F7F7F"/>
                </a:solidFill>
                <a:latin typeface="Heiti SC Light"/>
                <a:ea typeface="Heiti SC Light"/>
                <a:cs typeface="Heiti SC Light"/>
              </a:rPr>
              <a:t>JVM</a:t>
            </a:r>
            <a:r>
              <a:rPr lang="zh-CN" altLang="en-US" b="1" dirty="0">
                <a:solidFill>
                  <a:srgbClr val="7F7F7F"/>
                </a:solidFill>
                <a:latin typeface="Heiti SC Light"/>
                <a:ea typeface="Heiti SC Light"/>
                <a:cs typeface="Heiti SC Light"/>
              </a:rPr>
              <a:t>上运行的字节码）。你可以从</a:t>
            </a:r>
            <a:r>
              <a:rPr lang="en-US" altLang="zh-CN" b="1" dirty="0">
                <a:solidFill>
                  <a:srgbClr val="7F7F7F"/>
                </a:solidFill>
                <a:latin typeface="Heiti SC Light"/>
                <a:ea typeface="Heiti SC Light"/>
                <a:cs typeface="Heiti SC Light"/>
              </a:rPr>
              <a:t>Scala</a:t>
            </a:r>
            <a:r>
              <a:rPr lang="zh-CN" altLang="en-US" b="1" dirty="0">
                <a:solidFill>
                  <a:srgbClr val="7F7F7F"/>
                </a:solidFill>
                <a:latin typeface="Heiti SC Light"/>
                <a:ea typeface="Heiti SC Light"/>
                <a:cs typeface="Heiti SC Light"/>
              </a:rPr>
              <a:t>中调用所有的</a:t>
            </a:r>
            <a:r>
              <a:rPr lang="en-US" altLang="zh-CN" b="1" dirty="0">
                <a:solidFill>
                  <a:srgbClr val="7F7F7F"/>
                </a:solidFill>
                <a:latin typeface="Heiti SC Light"/>
                <a:ea typeface="Heiti SC Light"/>
                <a:cs typeface="Heiti SC Light"/>
              </a:rPr>
              <a:t>Java</a:t>
            </a:r>
            <a:r>
              <a:rPr lang="zh-CN" altLang="en-US" b="1" dirty="0">
                <a:solidFill>
                  <a:srgbClr val="7F7F7F"/>
                </a:solidFill>
                <a:latin typeface="Heiti SC Light"/>
                <a:ea typeface="Heiti SC Light"/>
                <a:cs typeface="Heiti SC Light"/>
              </a:rPr>
              <a:t>类库，也同样可以从</a:t>
            </a:r>
            <a:r>
              <a:rPr lang="en-US" altLang="zh-CN" b="1" dirty="0">
                <a:solidFill>
                  <a:srgbClr val="7F7F7F"/>
                </a:solidFill>
                <a:latin typeface="Heiti SC Light"/>
                <a:ea typeface="Heiti SC Light"/>
                <a:cs typeface="Heiti SC Light"/>
              </a:rPr>
              <a:t>Java</a:t>
            </a:r>
            <a:r>
              <a:rPr lang="zh-CN" altLang="en-US" b="1" dirty="0">
                <a:solidFill>
                  <a:srgbClr val="7F7F7F"/>
                </a:solidFill>
                <a:latin typeface="Heiti SC Light"/>
                <a:ea typeface="Heiti SC Light"/>
                <a:cs typeface="Heiti SC Light"/>
              </a:rPr>
              <a:t>应用程序中调用</a:t>
            </a:r>
            <a:r>
              <a:rPr lang="en-US" altLang="zh-CN" b="1" dirty="0">
                <a:solidFill>
                  <a:srgbClr val="7F7F7F"/>
                </a:solidFill>
                <a:latin typeface="Heiti SC Light"/>
                <a:ea typeface="Heiti SC Light"/>
                <a:cs typeface="Heiti SC Light"/>
              </a:rPr>
              <a:t>Scala</a:t>
            </a:r>
            <a:r>
              <a:rPr lang="zh-CN" altLang="en-US" b="1" dirty="0">
                <a:solidFill>
                  <a:srgbClr val="7F7F7F"/>
                </a:solidFill>
                <a:latin typeface="Heiti SC Light"/>
                <a:ea typeface="Heiti SC Light"/>
                <a:cs typeface="Heiti SC Light"/>
              </a:rPr>
              <a:t>的。</a:t>
            </a:r>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30</a:t>
            </a:fld>
            <a:endParaRPr lang="zh-CN" altLang="en-US" sz="1800">
              <a:solidFill>
                <a:schemeClr val="tx1"/>
              </a:solidFill>
            </a:endParaRPr>
          </a:p>
        </p:txBody>
      </p:sp>
    </p:spTree>
    <p:extLst>
      <p:ext uri="{BB962C8B-B14F-4D97-AF65-F5344CB8AC3E}">
        <p14:creationId xmlns="" xmlns:p14="http://schemas.microsoft.com/office/powerpoint/2010/main" val="218255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197644" y="-22225"/>
            <a:ext cx="672704" cy="1147763"/>
            <a:chOff x="0" y="0"/>
            <a:chExt cx="897441" cy="1148103"/>
          </a:xfrm>
          <a:solidFill>
            <a:schemeClr val="accent1">
              <a:lumMod val="75000"/>
            </a:schemeClr>
          </a:solidFill>
        </p:grpSpPr>
        <p:sp>
          <p:nvSpPr>
            <p:cNvPr id="4120" name="五边形 44"/>
            <p:cNvSpPr>
              <a:spLocks noChangeArrowheads="1"/>
            </p:cNvSpPr>
            <p:nvPr/>
          </p:nvSpPr>
          <p:spPr bwMode="auto">
            <a:xfrm rot="5400000">
              <a:off x="-125331" y="125331"/>
              <a:ext cx="1148103" cy="897441"/>
            </a:xfrm>
            <a:prstGeom prst="homePlate">
              <a:avLst>
                <a:gd name="adj" fmla="val 31983"/>
              </a:avLst>
            </a:prstGeom>
            <a:grp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dirty="0">
                <a:solidFill>
                  <a:srgbClr val="FFFFFF"/>
                </a:solidFill>
                <a:latin typeface="宋体" charset="0"/>
                <a:sym typeface="宋体" charset="0"/>
              </a:endParaRPr>
            </a:p>
          </p:txBody>
        </p:sp>
        <p:sp>
          <p:nvSpPr>
            <p:cNvPr id="4121" name="文本框 45"/>
            <p:cNvSpPr>
              <a:spLocks noChangeArrowheads="1"/>
            </p:cNvSpPr>
            <p:nvPr/>
          </p:nvSpPr>
          <p:spPr bwMode="auto">
            <a:xfrm>
              <a:off x="325498" y="223407"/>
              <a:ext cx="246446" cy="36944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en-US" b="1" dirty="0">
                <a:solidFill>
                  <a:schemeClr val="bg1"/>
                </a:solidFill>
                <a:latin typeface="宋体" charset="0"/>
                <a:sym typeface="宋体" charset="0"/>
              </a:endParaRPr>
            </a:p>
          </p:txBody>
        </p:sp>
      </p:grpSp>
      <p:sp>
        <p:nvSpPr>
          <p:cNvPr id="24578" name="文本框 46"/>
          <p:cNvSpPr>
            <a:spLocks noChangeArrowheads="1"/>
          </p:cNvSpPr>
          <p:nvPr/>
        </p:nvSpPr>
        <p:spPr bwMode="auto">
          <a:xfrm>
            <a:off x="1213247" y="2674939"/>
            <a:ext cx="6581775"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6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算子</a:t>
            </a:r>
          </a:p>
        </p:txBody>
      </p:sp>
      <p:sp>
        <p:nvSpPr>
          <p:cNvPr id="24579"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31</a:t>
            </a:fld>
            <a:endParaRPr lang="zh-CN" altLang="en-US" sz="1800">
              <a:solidFill>
                <a:schemeClr val="tx1"/>
              </a:solidFill>
            </a:endParaRPr>
          </a:p>
        </p:txBody>
      </p:sp>
    </p:spTree>
    <p:extLst>
      <p:ext uri="{BB962C8B-B14F-4D97-AF65-F5344CB8AC3E}">
        <p14:creationId xmlns="" xmlns:p14="http://schemas.microsoft.com/office/powerpoint/2010/main" val="2618958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2"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顶点重要程度计算</a:t>
            </a:r>
          </a:p>
        </p:txBody>
      </p:sp>
      <p:sp>
        <p:nvSpPr>
          <p:cNvPr id="40963"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矩形 1"/>
          <p:cNvSpPr/>
          <p:nvPr/>
        </p:nvSpPr>
        <p:spPr>
          <a:xfrm>
            <a:off x="1729979" y="1320800"/>
            <a:ext cx="5163740" cy="4247317"/>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a:lnSpc>
                <a:spcPct val="250000"/>
              </a:lnSpc>
            </a:pPr>
            <a:r>
              <a:rPr lang="en-US" altLang="zh-CN" b="1" dirty="0">
                <a:solidFill>
                  <a:srgbClr val="7F7F7F"/>
                </a:solidFill>
                <a:latin typeface="Heiti SC Light"/>
                <a:ea typeface="Heiti SC Light"/>
                <a:cs typeface="Heiti SC Light"/>
              </a:rPr>
              <a:t>PageRank</a:t>
            </a:r>
            <a:r>
              <a:rPr lang="zh-CN" altLang="en-US" b="1" dirty="0">
                <a:solidFill>
                  <a:srgbClr val="7F7F7F"/>
                </a:solidFill>
                <a:latin typeface="Heiti SC Light"/>
                <a:ea typeface="Heiti SC Light"/>
                <a:cs typeface="Heiti SC Light"/>
              </a:rPr>
              <a:t>算法是针对于</a:t>
            </a:r>
            <a:r>
              <a:rPr lang="en-US" altLang="zh-CN" b="1" dirty="0">
                <a:solidFill>
                  <a:srgbClr val="7F7F7F"/>
                </a:solidFill>
                <a:latin typeface="Heiti SC Light"/>
                <a:ea typeface="Heiti SC Light"/>
                <a:cs typeface="Heiti SC Light"/>
              </a:rPr>
              <a:t>Web</a:t>
            </a:r>
            <a:r>
              <a:rPr lang="zh-CN" altLang="en-US" b="1" dirty="0">
                <a:solidFill>
                  <a:srgbClr val="7F7F7F"/>
                </a:solidFill>
                <a:latin typeface="Heiti SC Light"/>
                <a:ea typeface="Heiti SC Light"/>
                <a:cs typeface="Heiti SC Light"/>
              </a:rPr>
              <a:t>系统而设计，其基本思想是，指向某页面的链接将增加该页面的</a:t>
            </a:r>
            <a:r>
              <a:rPr lang="en-US" altLang="zh-CN" b="1" dirty="0">
                <a:solidFill>
                  <a:srgbClr val="7F7F7F"/>
                </a:solidFill>
                <a:latin typeface="Heiti SC Light"/>
                <a:ea typeface="Heiti SC Light"/>
                <a:cs typeface="Heiti SC Light"/>
              </a:rPr>
              <a:t>PageRank</a:t>
            </a:r>
            <a:r>
              <a:rPr lang="zh-CN" altLang="en-US" b="1" dirty="0">
                <a:solidFill>
                  <a:srgbClr val="7F7F7F"/>
                </a:solidFill>
                <a:latin typeface="Heiti SC Light"/>
                <a:ea typeface="Heiti SC Light"/>
                <a:cs typeface="Heiti SC Light"/>
              </a:rPr>
              <a:t>值。受该算法启发，可以将社会网络中的节点模拟成</a:t>
            </a:r>
            <a:r>
              <a:rPr lang="en-US" altLang="zh-CN" b="1" dirty="0">
                <a:solidFill>
                  <a:srgbClr val="7F7F7F"/>
                </a:solidFill>
                <a:latin typeface="Heiti SC Light"/>
                <a:ea typeface="Heiti SC Light"/>
                <a:cs typeface="Heiti SC Light"/>
              </a:rPr>
              <a:t>Web</a:t>
            </a:r>
            <a:r>
              <a:rPr lang="zh-CN" altLang="en-US" b="1" dirty="0">
                <a:solidFill>
                  <a:srgbClr val="7F7F7F"/>
                </a:solidFill>
                <a:latin typeface="Heiti SC Light"/>
                <a:ea typeface="Heiti SC Light"/>
                <a:cs typeface="Heiti SC Light"/>
              </a:rPr>
              <a:t>中的页面，而将社会网络中的边模拟成</a:t>
            </a:r>
            <a:r>
              <a:rPr lang="en-US" altLang="zh-CN" b="1" dirty="0">
                <a:solidFill>
                  <a:srgbClr val="7F7F7F"/>
                </a:solidFill>
                <a:latin typeface="Heiti SC Light"/>
                <a:ea typeface="Heiti SC Light"/>
                <a:cs typeface="Heiti SC Light"/>
              </a:rPr>
              <a:t>Web</a:t>
            </a:r>
            <a:r>
              <a:rPr lang="zh-CN" altLang="en-US" b="1" dirty="0">
                <a:solidFill>
                  <a:srgbClr val="7F7F7F"/>
                </a:solidFill>
                <a:latin typeface="Heiti SC Light"/>
                <a:ea typeface="Heiti SC Light"/>
                <a:cs typeface="Heiti SC Light"/>
              </a:rPr>
              <a:t>中的超链接。因此，可以采用类似</a:t>
            </a:r>
            <a:r>
              <a:rPr lang="en-US" altLang="zh-CN" b="1" dirty="0">
                <a:solidFill>
                  <a:srgbClr val="7F7F7F"/>
                </a:solidFill>
                <a:latin typeface="Heiti SC Light"/>
                <a:ea typeface="Heiti SC Light"/>
                <a:cs typeface="Heiti SC Light"/>
              </a:rPr>
              <a:t>PageRank</a:t>
            </a:r>
            <a:r>
              <a:rPr lang="zh-CN" altLang="en-US" b="1" dirty="0">
                <a:solidFill>
                  <a:srgbClr val="7F7F7F"/>
                </a:solidFill>
                <a:latin typeface="Heiti SC Light"/>
                <a:ea typeface="Heiti SC Light"/>
                <a:cs typeface="Heiti SC Light"/>
              </a:rPr>
              <a:t>算法来计算节点的影响力。</a:t>
            </a:r>
          </a:p>
        </p:txBody>
      </p:sp>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32</a:t>
            </a:fld>
            <a:endParaRPr lang="zh-CN" altLang="en-US" sz="1800">
              <a:solidFill>
                <a:schemeClr val="tx1"/>
              </a:solidFill>
            </a:endParaRPr>
          </a:p>
        </p:txBody>
      </p:sp>
    </p:spTree>
    <p:extLst>
      <p:ext uri="{BB962C8B-B14F-4D97-AF65-F5344CB8AC3E}">
        <p14:creationId xmlns="" xmlns:p14="http://schemas.microsoft.com/office/powerpoint/2010/main" val="1914796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0"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顶点分组</a:t>
            </a:r>
          </a:p>
        </p:txBody>
      </p:sp>
      <p:sp>
        <p:nvSpPr>
          <p:cNvPr id="43011"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矩形 1"/>
          <p:cNvSpPr/>
          <p:nvPr/>
        </p:nvSpPr>
        <p:spPr>
          <a:xfrm>
            <a:off x="1210025" y="1320800"/>
            <a:ext cx="6804421" cy="4939814"/>
          </a:xfrm>
          <a:prstGeom prst="rect">
            <a:avLst/>
          </a:prstGeom>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a:lnSpc>
                <a:spcPct val="250000"/>
              </a:lnSpc>
            </a:pPr>
            <a:r>
              <a:rPr lang="zh-CN" altLang="en-US" b="1" dirty="0">
                <a:solidFill>
                  <a:srgbClr val="7F7F7F"/>
                </a:solidFill>
                <a:latin typeface="Heiti SC Light"/>
                <a:ea typeface="Heiti SC Light"/>
                <a:cs typeface="Heiti SC Light"/>
              </a:rPr>
              <a:t>针对在大规模网络结构中进行聚类时，需要事先知道聚类数目、规模等先验信息，或者聚类算法的计算代价比较大的情况，</a:t>
            </a:r>
            <a:r>
              <a:rPr lang="en-US" altLang="zh-CN" b="1" dirty="0" err="1">
                <a:solidFill>
                  <a:srgbClr val="7F7F7F"/>
                </a:solidFill>
                <a:latin typeface="Heiti SC Light"/>
                <a:ea typeface="Heiti SC Light"/>
                <a:cs typeface="Heiti SC Light"/>
              </a:rPr>
              <a:t>Raghavan</a:t>
            </a:r>
            <a:r>
              <a:rPr lang="zh-CN" altLang="en-US" b="1" dirty="0">
                <a:solidFill>
                  <a:srgbClr val="7F7F7F"/>
                </a:solidFill>
                <a:latin typeface="Heiti SC Light"/>
                <a:ea typeface="Heiti SC Light"/>
                <a:cs typeface="Heiti SC Light"/>
              </a:rPr>
              <a:t>等人提出了基于标签传播的简单快速算法。在算法中，初始化时每个节点被赋予唯一的数字标签，在之后的每步中，将所有节点以随机序列排列，根据邻接节点当前出现频率最高的标签依次确定随机序列中节点的标签。如此迭代，在几乎线性的时间内实现了节点聚类。</a:t>
            </a:r>
          </a:p>
        </p:txBody>
      </p:sp>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33</a:t>
            </a:fld>
            <a:endParaRPr lang="zh-CN" altLang="en-US" sz="180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2"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邻居计算</a:t>
            </a:r>
          </a:p>
        </p:txBody>
      </p:sp>
      <p:sp>
        <p:nvSpPr>
          <p:cNvPr id="40963"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矩形 1"/>
          <p:cNvSpPr/>
          <p:nvPr/>
        </p:nvSpPr>
        <p:spPr>
          <a:xfrm>
            <a:off x="1586544" y="1338731"/>
            <a:ext cx="6158962" cy="4247317"/>
          </a:xfrm>
          <a:prstGeom prst="rect">
            <a:avLst/>
          </a:prstGeom>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a:lnSpc>
                <a:spcPct val="250000"/>
              </a:lnSpc>
            </a:pPr>
            <a:r>
              <a:rPr lang="zh-CN" altLang="en-US" b="1" dirty="0">
                <a:solidFill>
                  <a:srgbClr val="7F7F7F"/>
                </a:solidFill>
                <a:latin typeface="Heiti SC Light"/>
                <a:ea typeface="Heiti SC Light"/>
                <a:cs typeface="Heiti SC Light"/>
              </a:rPr>
              <a:t>本模块通过反复迭代对给定的顶点求解他的N层网络。首先通过GraphX引擎提供的collectNeighborIds接口计算出每个顶点的一级邻居，然后遍历一级邻居的邻居即可得到二级邻居，以此类推，循环迭代，直到求得第n层邻居，在这个过程中，每求得一层邻居都加入到最后的结果集中。为了提高计算效率，系统对重复计算进行了规避。</a:t>
            </a:r>
          </a:p>
        </p:txBody>
      </p:sp>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34</a:t>
            </a:fld>
            <a:endParaRPr lang="zh-CN" altLang="en-US" sz="180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5058"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顶点到顶点的简单路径</a:t>
            </a:r>
          </a:p>
        </p:txBody>
      </p:sp>
      <p:sp>
        <p:nvSpPr>
          <p:cNvPr id="45059"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6" name="矩形 5"/>
          <p:cNvSpPr/>
          <p:nvPr/>
        </p:nvSpPr>
        <p:spPr>
          <a:xfrm>
            <a:off x="3388658" y="806823"/>
            <a:ext cx="5755341" cy="5355312"/>
          </a:xfrm>
          <a:prstGeom prst="rect">
            <a:avLst/>
          </a:prstGeom>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solidFill>
                  <a:srgbClr val="7F7F7F"/>
                </a:solidFill>
                <a:latin typeface="Heiti SC Light"/>
                <a:ea typeface="Heiti SC Light"/>
                <a:cs typeface="Heiti SC Light"/>
              </a:rPr>
              <a:t>创建存储临时路径的栈S；</a:t>
            </a:r>
          </a:p>
          <a:p>
            <a:r>
              <a:rPr lang="zh-CN" altLang="en-US" b="1" dirty="0">
                <a:solidFill>
                  <a:srgbClr val="7F7F7F"/>
                </a:solidFill>
                <a:latin typeface="Heiti SC Light"/>
                <a:ea typeface="Heiti SC Light"/>
                <a:cs typeface="Heiti SC Light"/>
              </a:rPr>
              <a:t>创建存储最终结果的列表R；</a:t>
            </a:r>
          </a:p>
          <a:p>
            <a:r>
              <a:rPr lang="zh-CN" altLang="en-US" b="1" dirty="0">
                <a:solidFill>
                  <a:srgbClr val="7F7F7F"/>
                </a:solidFill>
                <a:latin typeface="Heiti SC Light"/>
                <a:ea typeface="Heiti SC Light"/>
                <a:cs typeface="Heiti SC Light"/>
              </a:rPr>
              <a:t>Function SimpleRoutesBetween(起点，终点){</a:t>
            </a:r>
          </a:p>
          <a:p>
            <a:r>
              <a:rPr lang="zh-CN" altLang="en-US" b="1" dirty="0">
                <a:solidFill>
                  <a:srgbClr val="7F7F7F"/>
                </a:solidFill>
                <a:latin typeface="Heiti SC Light"/>
                <a:ea typeface="Heiti SC Light"/>
                <a:cs typeface="Heiti SC Light"/>
              </a:rPr>
              <a:t>	S.push(起点)</a:t>
            </a:r>
          </a:p>
          <a:p>
            <a:r>
              <a:rPr lang="zh-CN" altLang="en-US" b="1" dirty="0">
                <a:solidFill>
                  <a:srgbClr val="7F7F7F"/>
                </a:solidFill>
                <a:latin typeface="Heiti SC Light"/>
                <a:ea typeface="Heiti SC Light"/>
                <a:cs typeface="Heiti SC Light"/>
              </a:rPr>
              <a:t>	while(起点还有没有遍历过的邻居节点){</a:t>
            </a:r>
          </a:p>
          <a:p>
            <a:r>
              <a:rPr lang="zh-CN" altLang="en-US" b="1" dirty="0">
                <a:solidFill>
                  <a:srgbClr val="7F7F7F"/>
                </a:solidFill>
                <a:latin typeface="Heiti SC Light"/>
                <a:ea typeface="Heiti SC Light"/>
                <a:cs typeface="Heiti SC Light"/>
              </a:rPr>
              <a:t>            取下一个邻居节点；</a:t>
            </a:r>
          </a:p>
          <a:p>
            <a:r>
              <a:rPr lang="zh-CN" altLang="en-US" b="1" dirty="0">
                <a:solidFill>
                  <a:srgbClr val="7F7F7F"/>
                </a:solidFill>
                <a:latin typeface="Heiti SC Light"/>
                <a:ea typeface="Heiti SC Light"/>
                <a:cs typeface="Heiti SC Light"/>
              </a:rPr>
              <a:t>	  if（邻居节点是终点）{</a:t>
            </a:r>
          </a:p>
          <a:p>
            <a:r>
              <a:rPr lang="zh-CN" altLang="en-US" b="1" dirty="0">
                <a:solidFill>
                  <a:srgbClr val="7F7F7F"/>
                </a:solidFill>
                <a:latin typeface="Heiti SC Light"/>
                <a:ea typeface="Heiti SC Light"/>
                <a:cs typeface="Heiti SC Light"/>
              </a:rPr>
              <a:t>		  S.push(邻居节点)；</a:t>
            </a:r>
          </a:p>
          <a:p>
            <a:r>
              <a:rPr lang="zh-CN" altLang="en-US" b="1" dirty="0">
                <a:solidFill>
                  <a:srgbClr val="7F7F7F"/>
                </a:solidFill>
                <a:latin typeface="Heiti SC Light"/>
                <a:ea typeface="Heiti SC Light"/>
                <a:cs typeface="Heiti SC Light"/>
              </a:rPr>
              <a:t>		  将S.toArray()加入R；</a:t>
            </a:r>
          </a:p>
          <a:p>
            <a:r>
              <a:rPr lang="zh-CN" altLang="en-US" b="1" dirty="0">
                <a:solidFill>
                  <a:srgbClr val="7F7F7F"/>
                </a:solidFill>
                <a:latin typeface="Heiti SC Light"/>
                <a:ea typeface="Heiti SC Light"/>
                <a:cs typeface="Heiti SC Light"/>
              </a:rPr>
              <a:t>		  S.pop();</a:t>
            </a:r>
          </a:p>
          <a:p>
            <a:r>
              <a:rPr lang="zh-CN" altLang="en-US" b="1" dirty="0">
                <a:solidFill>
                  <a:srgbClr val="7F7F7F"/>
                </a:solidFill>
                <a:latin typeface="Heiti SC Light"/>
                <a:ea typeface="Heiti SC Light"/>
                <a:cs typeface="Heiti SC Light"/>
              </a:rPr>
              <a:t>		  直接结束本次循环；</a:t>
            </a:r>
          </a:p>
          <a:p>
            <a:r>
              <a:rPr lang="zh-CN" altLang="en-US" b="1" dirty="0">
                <a:solidFill>
                  <a:srgbClr val="7F7F7F"/>
                </a:solidFill>
                <a:latin typeface="Heiti SC Light"/>
                <a:ea typeface="Heiti SC Light"/>
                <a:cs typeface="Heiti SC Light"/>
              </a:rPr>
              <a:t>       }		</a:t>
            </a:r>
          </a:p>
          <a:p>
            <a:r>
              <a:rPr lang="zh-CN" altLang="en-US" b="1" dirty="0">
                <a:solidFill>
                  <a:srgbClr val="7F7F7F"/>
                </a:solidFill>
                <a:latin typeface="Heiti SC Light"/>
                <a:ea typeface="Heiti SC Light"/>
                <a:cs typeface="Heiti SC Light"/>
              </a:rPr>
              <a:t>	   Else If（当前邻居节点不构成环路）{</a:t>
            </a:r>
          </a:p>
          <a:p>
            <a:r>
              <a:rPr lang="zh-CN" altLang="en-US" b="1" dirty="0">
                <a:solidFill>
                  <a:srgbClr val="7F7F7F"/>
                </a:solidFill>
                <a:latin typeface="Heiti SC Light"/>
                <a:ea typeface="Heiti SC Light"/>
                <a:cs typeface="Heiti SC Light"/>
              </a:rPr>
              <a:t>		 SimpleRoutesBetween(当前邻居节点，终点)；</a:t>
            </a:r>
          </a:p>
          <a:p>
            <a:r>
              <a:rPr lang="zh-CN" altLang="en-US" b="1" dirty="0">
                <a:solidFill>
                  <a:srgbClr val="7F7F7F"/>
                </a:solidFill>
                <a:latin typeface="Heiti SC Light"/>
                <a:ea typeface="Heiti SC Light"/>
                <a:cs typeface="Heiti SC Light"/>
              </a:rPr>
              <a:t>       }</a:t>
            </a:r>
          </a:p>
          <a:p>
            <a:r>
              <a:rPr lang="zh-CN" altLang="en-US" b="1" dirty="0">
                <a:solidFill>
                  <a:srgbClr val="7F7F7F"/>
                </a:solidFill>
                <a:latin typeface="Heiti SC Light"/>
                <a:ea typeface="Heiti SC Light"/>
                <a:cs typeface="Heiti SC Light"/>
              </a:rPr>
              <a:t>     }</a:t>
            </a:r>
          </a:p>
          <a:p>
            <a:r>
              <a:rPr lang="zh-CN" altLang="en-US" b="1" dirty="0">
                <a:solidFill>
                  <a:srgbClr val="7F7F7F"/>
                </a:solidFill>
                <a:latin typeface="Heiti SC Light"/>
                <a:ea typeface="Heiti SC Light"/>
                <a:cs typeface="Heiti SC Light"/>
              </a:rPr>
              <a:t>    S.pop()//回溯前还原现场</a:t>
            </a:r>
          </a:p>
          <a:p>
            <a:r>
              <a:rPr lang="zh-CN" altLang="en-US" b="1" dirty="0">
                <a:solidFill>
                  <a:srgbClr val="7F7F7F"/>
                </a:solidFill>
                <a:latin typeface="Heiti SC Light"/>
                <a:ea typeface="Heiti SC Light"/>
                <a:cs typeface="Heiti SC Light"/>
              </a:rPr>
              <a:t>}</a:t>
            </a:r>
          </a:p>
        </p:txBody>
      </p:sp>
      <p:sp>
        <p:nvSpPr>
          <p:cNvPr id="2" name="文本框 1"/>
          <p:cNvSpPr txBox="1"/>
          <p:nvPr/>
        </p:nvSpPr>
        <p:spPr>
          <a:xfrm>
            <a:off x="407824" y="2250365"/>
            <a:ext cx="2586388" cy="1477328"/>
          </a:xfrm>
          <a:prstGeom prst="rect">
            <a:avLst/>
          </a:prstGeom>
          <a:noFill/>
        </p:spPr>
        <p:txBody>
          <a:bodyPr wrap="square" rtlCol="0">
            <a:spAutoFit/>
          </a:bodyPr>
          <a:lstStyle/>
          <a:p>
            <a:r>
              <a:rPr lang="zh-CN" altLang="en-US" b="1" dirty="0">
                <a:solidFill>
                  <a:srgbClr val="7F7F7F"/>
                </a:solidFill>
                <a:latin typeface="Heiti SC Light"/>
                <a:ea typeface="Heiti SC Light"/>
                <a:cs typeface="Heiti SC Light"/>
              </a:rPr>
              <a:t>    如果一条路径上的顶点除了起点和终点可以相同外，其它顶点均不相同，则称此路径为一条简单路径。</a:t>
            </a:r>
            <a:endParaRPr lang="en-US" b="1" dirty="0">
              <a:solidFill>
                <a:srgbClr val="7F7F7F"/>
              </a:solidFill>
              <a:latin typeface="Heiti SC Light"/>
              <a:ea typeface="Heiti SC Light"/>
              <a:cs typeface="Heiti SC Light"/>
            </a:endParaRPr>
          </a:p>
        </p:txBody>
      </p:sp>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35</a:t>
            </a:fld>
            <a:endParaRPr lang="zh-CN" altLang="en-US" sz="1800"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6866"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总结</a:t>
            </a:r>
          </a:p>
        </p:txBody>
      </p:sp>
      <p:sp>
        <p:nvSpPr>
          <p:cNvPr id="36867"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矩形 1"/>
          <p:cNvSpPr/>
          <p:nvPr/>
        </p:nvSpPr>
        <p:spPr>
          <a:xfrm>
            <a:off x="1639421" y="1086972"/>
            <a:ext cx="6371035" cy="4939814"/>
          </a:xfrm>
          <a:prstGeom prst="rect">
            <a:avLst/>
          </a:prstGeom>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50000"/>
              </a:lnSpc>
              <a:buFont typeface="Wingdings" panose="05000000000000000000" pitchFamily="2" charset="2"/>
              <a:buChar char="l"/>
            </a:pPr>
            <a:r>
              <a:rPr lang="zh-CN" altLang="en-US" b="1" dirty="0">
                <a:solidFill>
                  <a:srgbClr val="7F7F7F"/>
                </a:solidFill>
                <a:latin typeface="Heiti SC Light"/>
                <a:ea typeface="Heiti SC Light"/>
                <a:cs typeface="Heiti SC Light"/>
              </a:rPr>
              <a:t>论文首先介绍了系统开发的背景和研究价值。</a:t>
            </a:r>
          </a:p>
          <a:p>
            <a:pPr>
              <a:lnSpc>
                <a:spcPct val="250000"/>
              </a:lnSpc>
              <a:buFont typeface="Wingdings" panose="05000000000000000000" pitchFamily="2" charset="2"/>
              <a:buChar char="l"/>
            </a:pPr>
            <a:r>
              <a:rPr lang="zh-CN" altLang="en-US" b="1" dirty="0">
                <a:solidFill>
                  <a:srgbClr val="7F7F7F"/>
                </a:solidFill>
                <a:latin typeface="Heiti SC Light"/>
                <a:ea typeface="Heiti SC Light"/>
                <a:cs typeface="Heiti SC Light"/>
              </a:rPr>
              <a:t>然后详细介绍了系统相关的一些概念和图计算技术，在此基础上，论文对系统的功能模块和技术架构进行了设计，并使用用例对需求进行了具体描述。</a:t>
            </a:r>
          </a:p>
          <a:p>
            <a:pPr>
              <a:lnSpc>
                <a:spcPct val="250000"/>
              </a:lnSpc>
              <a:buFont typeface="Wingdings" panose="05000000000000000000" pitchFamily="2" charset="2"/>
              <a:buChar char="l"/>
            </a:pPr>
            <a:r>
              <a:rPr lang="zh-CN" altLang="en-US" b="1" dirty="0">
                <a:solidFill>
                  <a:srgbClr val="7F7F7F"/>
                </a:solidFill>
                <a:latin typeface="Heiti SC Light"/>
                <a:ea typeface="Heiti SC Light"/>
                <a:cs typeface="Heiti SC Light"/>
              </a:rPr>
              <a:t>再次，论文分概要设计和详细设计两个层次对系统的设计和实现进行了讲解。论文还对开发的系统进行了测试，通过测试结果对系统进行分析。</a:t>
            </a:r>
          </a:p>
        </p:txBody>
      </p:sp>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36</a:t>
            </a:fld>
            <a:endParaRPr lang="zh-CN" altLang="en-US" sz="1800">
              <a:solidFill>
                <a:schemeClr val="tx1"/>
              </a:solidFill>
            </a:endParaRPr>
          </a:p>
        </p:txBody>
      </p:sp>
    </p:spTree>
    <p:extLst>
      <p:ext uri="{BB962C8B-B14F-4D97-AF65-F5344CB8AC3E}">
        <p14:creationId xmlns="" xmlns:p14="http://schemas.microsoft.com/office/powerpoint/2010/main" val="4565750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7890"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展望的具体内容</a:t>
            </a:r>
          </a:p>
        </p:txBody>
      </p:sp>
      <p:sp>
        <p:nvSpPr>
          <p:cNvPr id="37891"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矩形 1"/>
          <p:cNvSpPr/>
          <p:nvPr/>
        </p:nvSpPr>
        <p:spPr>
          <a:xfrm>
            <a:off x="1744056" y="891615"/>
            <a:ext cx="5916216" cy="5632311"/>
          </a:xfrm>
          <a:prstGeom prst="rect">
            <a:avLst/>
          </a:prstGeom>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50000"/>
              </a:lnSpc>
              <a:buFont typeface="Wingdings" panose="05000000000000000000" pitchFamily="2" charset="2"/>
              <a:buChar char="l"/>
            </a:pPr>
            <a:r>
              <a:rPr lang="zh-CN" altLang="en-US" b="1" dirty="0">
                <a:solidFill>
                  <a:srgbClr val="7F7F7F"/>
                </a:solidFill>
                <a:latin typeface="Heiti SC Light"/>
                <a:ea typeface="Heiti SC Light"/>
                <a:cs typeface="Heiti SC Light"/>
              </a:rPr>
              <a:t>将项目代码进行开源，编写使用手册。 </a:t>
            </a:r>
          </a:p>
          <a:p>
            <a:pPr>
              <a:lnSpc>
                <a:spcPct val="250000"/>
              </a:lnSpc>
              <a:buFont typeface="Wingdings" panose="05000000000000000000" pitchFamily="2" charset="2"/>
              <a:buChar char="l"/>
            </a:pPr>
            <a:r>
              <a:rPr lang="zh-CN" altLang="en-US" b="1" dirty="0">
                <a:solidFill>
                  <a:srgbClr val="7F7F7F"/>
                </a:solidFill>
                <a:latin typeface="Heiti SC Light"/>
                <a:ea typeface="Heiti SC Light"/>
                <a:cs typeface="Heiti SC Light"/>
              </a:rPr>
              <a:t>获取大规模的实际数据，并将系统部署到大规模集群上，测试系统进行大数据处理的性能。</a:t>
            </a:r>
          </a:p>
          <a:p>
            <a:pPr>
              <a:lnSpc>
                <a:spcPct val="250000"/>
              </a:lnSpc>
              <a:buFont typeface="Wingdings" panose="05000000000000000000" pitchFamily="2" charset="2"/>
              <a:buChar char="l"/>
            </a:pPr>
            <a:r>
              <a:rPr lang="zh-CN" altLang="en-US" b="1" dirty="0">
                <a:solidFill>
                  <a:srgbClr val="7F7F7F"/>
                </a:solidFill>
                <a:latin typeface="Heiti SC Light"/>
                <a:ea typeface="Heiti SC Light"/>
                <a:cs typeface="Heiti SC Light"/>
              </a:rPr>
              <a:t>丰富算子的内容 。 </a:t>
            </a:r>
          </a:p>
          <a:p>
            <a:pPr>
              <a:lnSpc>
                <a:spcPct val="250000"/>
              </a:lnSpc>
            </a:pPr>
            <a:endParaRPr lang="zh-CN" altLang="en-US" dirty="0">
              <a:latin typeface="Heiti SC Light"/>
              <a:ea typeface="Heiti SC Light"/>
              <a:cs typeface="Heiti SC Light"/>
            </a:endParaRPr>
          </a:p>
          <a:p>
            <a:pPr marL="0" indent="0">
              <a:lnSpc>
                <a:spcPct val="250000"/>
              </a:lnSpc>
            </a:pPr>
            <a:r>
              <a:rPr lang="zh-CN" altLang="en-US" b="1" dirty="0">
                <a:solidFill>
                  <a:srgbClr val="7F7F7F"/>
                </a:solidFill>
                <a:latin typeface="Heiti SC Light"/>
                <a:ea typeface="Heiti SC Light"/>
                <a:cs typeface="Heiti SC Light"/>
              </a:rPr>
              <a:t>    </a:t>
            </a:r>
            <a:r>
              <a:rPr lang="zh-CN" altLang="en-US" b="1" dirty="0" smtClean="0">
                <a:solidFill>
                  <a:srgbClr val="7F7F7F"/>
                </a:solidFill>
                <a:latin typeface="Heiti SC Light"/>
                <a:ea typeface="Heiti SC Light"/>
                <a:cs typeface="Heiti SC Light"/>
              </a:rPr>
              <a:t>   我</a:t>
            </a:r>
            <a:r>
              <a:rPr lang="zh-CN" altLang="en-US" b="1" dirty="0">
                <a:solidFill>
                  <a:srgbClr val="7F7F7F"/>
                </a:solidFill>
                <a:latin typeface="Heiti SC Light"/>
                <a:ea typeface="Heiti SC Light"/>
                <a:cs typeface="Heiti SC Light"/>
              </a:rPr>
              <a:t>在中国科学院信息工程研究所攻读硕士期间，将在研究生导师的指导下进一步深入研究这个课题，完成以上列出的有待改进的工作。 </a:t>
            </a:r>
          </a:p>
        </p:txBody>
      </p:sp>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37</a:t>
            </a:fld>
            <a:endParaRPr lang="zh-CN" altLang="en-US" sz="1800">
              <a:solidFill>
                <a:schemeClr val="tx1"/>
              </a:solidFill>
            </a:endParaRPr>
          </a:p>
        </p:txBody>
      </p:sp>
    </p:spTree>
    <p:extLst>
      <p:ext uri="{BB962C8B-B14F-4D97-AF65-F5344CB8AC3E}">
        <p14:creationId xmlns="" xmlns:p14="http://schemas.microsoft.com/office/powerpoint/2010/main" val="40436373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五边形 44"/>
          <p:cNvSpPr>
            <a:spLocks noChangeArrowheads="1"/>
          </p:cNvSpPr>
          <p:nvPr/>
        </p:nvSpPr>
        <p:spPr bwMode="auto">
          <a:xfrm rot="5400000">
            <a:off x="-39886" y="215305"/>
            <a:ext cx="1147763" cy="672704"/>
          </a:xfrm>
          <a:prstGeom prst="homePlate">
            <a:avLst>
              <a:gd name="adj" fmla="val 31985"/>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5298"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大纲（废弃页）</a:t>
            </a:r>
          </a:p>
        </p:txBody>
      </p:sp>
      <p:sp>
        <p:nvSpPr>
          <p:cNvPr id="55299"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7" name="矩形 6"/>
          <p:cNvSpPr/>
          <p:nvPr/>
        </p:nvSpPr>
        <p:spPr>
          <a:xfrm>
            <a:off x="1248966" y="936626"/>
            <a:ext cx="7141369" cy="5078413"/>
          </a:xfrm>
          <a:prstGeom prst="rect">
            <a:avLst/>
          </a:prstGeom>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Font typeface="Wingdings" panose="05000000000000000000" pitchFamily="2" charset="2"/>
              <a:buChar char="l"/>
            </a:pPr>
            <a:r>
              <a:rPr lang="zh-CN" altLang="en-US" dirty="0">
                <a:solidFill>
                  <a:srgbClr val="7F7F7F"/>
                </a:solidFill>
                <a:latin typeface="Heiti SC Light"/>
                <a:ea typeface="Heiti SC Light"/>
                <a:cs typeface="Heiti SC Light"/>
              </a:rPr>
              <a:t>题目  目录 	选题背景  相关技术</a:t>
            </a:r>
          </a:p>
          <a:p>
            <a:pPr>
              <a:lnSpc>
                <a:spcPct val="200000"/>
              </a:lnSpc>
              <a:buFont typeface="Wingdings" panose="05000000000000000000" pitchFamily="2" charset="2"/>
              <a:buChar char="l"/>
            </a:pPr>
            <a:r>
              <a:rPr lang="en-US" altLang="zh-CN" dirty="0">
                <a:solidFill>
                  <a:srgbClr val="7F7F7F"/>
                </a:solidFill>
                <a:latin typeface="Heiti SC Light"/>
                <a:ea typeface="Heiti SC Light"/>
                <a:cs typeface="Heiti SC Light"/>
              </a:rPr>
              <a:t>5</a:t>
            </a:r>
            <a:r>
              <a:rPr lang="zh-CN" altLang="en-US" dirty="0">
                <a:solidFill>
                  <a:srgbClr val="7F7F7F"/>
                </a:solidFill>
                <a:latin typeface="Heiti SC Light"/>
                <a:ea typeface="Heiti SC Light"/>
                <a:cs typeface="Heiti SC Light"/>
              </a:rPr>
              <a:t>系统功能模块 系统架构</a:t>
            </a:r>
          </a:p>
          <a:p>
            <a:pPr>
              <a:lnSpc>
                <a:spcPct val="200000"/>
              </a:lnSpc>
              <a:buFont typeface="Wingdings" panose="05000000000000000000" pitchFamily="2" charset="2"/>
              <a:buChar char="l"/>
            </a:pPr>
            <a:r>
              <a:rPr lang="zh-CN" altLang="en-US" dirty="0">
                <a:solidFill>
                  <a:srgbClr val="7F7F7F"/>
                </a:solidFill>
                <a:latin typeface="Heiti SC Light"/>
                <a:ea typeface="Heiti SC Light"/>
                <a:cs typeface="Heiti SC Light"/>
              </a:rPr>
              <a:t>算子子系统、可视化对象构建、分析演示子系统  </a:t>
            </a:r>
            <a:r>
              <a:rPr lang="en-US" altLang="zh-CN" dirty="0">
                <a:solidFill>
                  <a:srgbClr val="7F7F7F"/>
                </a:solidFill>
                <a:latin typeface="Heiti SC Light"/>
                <a:ea typeface="Heiti SC Light"/>
                <a:cs typeface="Heiti SC Light"/>
              </a:rPr>
              <a:t>7-9</a:t>
            </a:r>
          </a:p>
          <a:p>
            <a:pPr>
              <a:lnSpc>
                <a:spcPct val="200000"/>
              </a:lnSpc>
              <a:buFont typeface="Wingdings" panose="05000000000000000000" pitchFamily="2" charset="2"/>
              <a:buChar char="l"/>
            </a:pPr>
            <a:r>
              <a:rPr lang="zh-CN" altLang="en-US" dirty="0">
                <a:solidFill>
                  <a:srgbClr val="7F7F7F"/>
                </a:solidFill>
                <a:latin typeface="Heiti SC Light"/>
                <a:ea typeface="Heiti SC Light"/>
                <a:cs typeface="Heiti SC Light"/>
              </a:rPr>
              <a:t>图构建模块  算子的实现 </a:t>
            </a:r>
          </a:p>
          <a:p>
            <a:pPr>
              <a:lnSpc>
                <a:spcPct val="200000"/>
              </a:lnSpc>
              <a:buFont typeface="Wingdings" panose="05000000000000000000" pitchFamily="2" charset="2"/>
              <a:buChar char="l"/>
            </a:pPr>
            <a:r>
              <a:rPr lang="en-US" altLang="zh-CN" dirty="0">
                <a:solidFill>
                  <a:srgbClr val="7F7F7F"/>
                </a:solidFill>
                <a:latin typeface="Heiti SC Light"/>
                <a:ea typeface="Heiti SC Light"/>
                <a:cs typeface="Heiti SC Light"/>
              </a:rPr>
              <a:t>12 </a:t>
            </a:r>
            <a:r>
              <a:rPr lang="zh-CN" altLang="en-US" dirty="0">
                <a:solidFill>
                  <a:srgbClr val="7F7F7F"/>
                </a:solidFill>
                <a:latin typeface="Heiti SC Light"/>
                <a:ea typeface="Heiti SC Light"/>
                <a:cs typeface="Heiti SC Light"/>
              </a:rPr>
              <a:t>测试运行</a:t>
            </a:r>
          </a:p>
          <a:p>
            <a:pPr>
              <a:lnSpc>
                <a:spcPct val="200000"/>
              </a:lnSpc>
              <a:buFont typeface="Wingdings" panose="05000000000000000000" pitchFamily="2" charset="2"/>
              <a:buChar char="l"/>
            </a:pPr>
            <a:r>
              <a:rPr lang="zh-CN" altLang="en-US" dirty="0">
                <a:solidFill>
                  <a:srgbClr val="7F7F7F"/>
                </a:solidFill>
                <a:latin typeface="Heiti SC Light"/>
                <a:ea typeface="Heiti SC Light"/>
                <a:cs typeface="Heiti SC Light"/>
              </a:rPr>
              <a:t>总结展望</a:t>
            </a:r>
          </a:p>
          <a:p>
            <a:pPr>
              <a:lnSpc>
                <a:spcPct val="200000"/>
              </a:lnSpc>
              <a:buFont typeface="Wingdings" panose="05000000000000000000" pitchFamily="2" charset="2"/>
              <a:buChar char="l"/>
            </a:pPr>
            <a:r>
              <a:rPr lang="zh-CN" altLang="en-US" dirty="0">
                <a:solidFill>
                  <a:srgbClr val="7F7F7F"/>
                </a:solidFill>
                <a:latin typeface="Heiti SC Light"/>
                <a:ea typeface="Heiti SC Light"/>
                <a:cs typeface="Heiti SC Light"/>
              </a:rPr>
              <a:t>感谢</a:t>
            </a:r>
          </a:p>
          <a:p>
            <a:pPr>
              <a:lnSpc>
                <a:spcPct val="200000"/>
              </a:lnSpc>
            </a:pPr>
            <a:r>
              <a:rPr lang="zh-CN" altLang="en-US" dirty="0">
                <a:solidFill>
                  <a:srgbClr val="7F7F7F"/>
                </a:solidFill>
                <a:latin typeface="Heiti SC Light"/>
                <a:ea typeface="Heiti SC Light"/>
                <a:cs typeface="Heiti SC Light"/>
              </a:rPr>
              <a:t>备用页： </a:t>
            </a:r>
            <a:r>
              <a:rPr lang="en-US" altLang="zh-CN" dirty="0">
                <a:solidFill>
                  <a:srgbClr val="7F7F7F"/>
                </a:solidFill>
                <a:latin typeface="Heiti SC Light"/>
                <a:ea typeface="Heiti SC Light"/>
                <a:cs typeface="Heiti SC Light"/>
              </a:rPr>
              <a:t>PageRank</a:t>
            </a:r>
            <a:r>
              <a:rPr lang="zh-CN" altLang="en-US" dirty="0">
                <a:solidFill>
                  <a:srgbClr val="7F7F7F"/>
                </a:solidFill>
                <a:latin typeface="Heiti SC Light"/>
                <a:ea typeface="Heiti SC Light"/>
                <a:cs typeface="Heiti SC Light"/>
              </a:rPr>
              <a:t>原理、</a:t>
            </a:r>
            <a:r>
              <a:rPr lang="en-US" altLang="zh-CN" dirty="0">
                <a:solidFill>
                  <a:srgbClr val="7F7F7F"/>
                </a:solidFill>
                <a:latin typeface="Heiti SC Light"/>
                <a:ea typeface="Heiti SC Light"/>
                <a:cs typeface="Heiti SC Light"/>
              </a:rPr>
              <a:t>LPA</a:t>
            </a:r>
            <a:r>
              <a:rPr lang="zh-CN" altLang="en-US" dirty="0">
                <a:solidFill>
                  <a:srgbClr val="7F7F7F"/>
                </a:solidFill>
                <a:latin typeface="Heiti SC Light"/>
                <a:ea typeface="Heiti SC Light"/>
                <a:cs typeface="Heiti SC Light"/>
              </a:rPr>
              <a:t>、迭代、深度优先</a:t>
            </a:r>
          </a:p>
          <a:p>
            <a:pPr>
              <a:lnSpc>
                <a:spcPct val="200000"/>
              </a:lnSpc>
            </a:pPr>
            <a:r>
              <a:rPr lang="zh-CN" altLang="en-US" dirty="0">
                <a:solidFill>
                  <a:srgbClr val="7F7F7F"/>
                </a:solidFill>
                <a:latin typeface="Heiti SC Light"/>
                <a:ea typeface="Heiti SC Light"/>
                <a:cs typeface="Heiti SC Light"/>
              </a:rPr>
              <a:t>技术介绍，</a:t>
            </a:r>
            <a:r>
              <a:rPr lang="en-US" altLang="zh-CN" dirty="0">
                <a:solidFill>
                  <a:srgbClr val="7F7F7F"/>
                </a:solidFill>
                <a:latin typeface="Heiti SC Light"/>
                <a:ea typeface="Heiti SC Light"/>
                <a:cs typeface="Heiti SC Light"/>
              </a:rPr>
              <a:t>Spark</a:t>
            </a:r>
            <a:r>
              <a:rPr lang="zh-CN" altLang="en-US" dirty="0">
                <a:solidFill>
                  <a:srgbClr val="7F7F7F"/>
                </a:solidFill>
                <a:latin typeface="Heiti SC Light"/>
                <a:ea typeface="Heiti SC Light"/>
                <a:cs typeface="Heiti SC Light"/>
              </a:rPr>
              <a:t>和</a:t>
            </a:r>
            <a:r>
              <a:rPr lang="en-US" altLang="zh-CN" dirty="0">
                <a:solidFill>
                  <a:srgbClr val="7F7F7F"/>
                </a:solidFill>
                <a:latin typeface="Heiti SC Light"/>
                <a:ea typeface="Heiti SC Light"/>
                <a:cs typeface="Heiti SC Light"/>
              </a:rPr>
              <a:t>Hadoop</a:t>
            </a:r>
            <a:r>
              <a:rPr lang="zh-CN" altLang="en-US" dirty="0">
                <a:solidFill>
                  <a:srgbClr val="7F7F7F"/>
                </a:solidFill>
                <a:latin typeface="Heiti SC Light"/>
                <a:ea typeface="Heiti SC Light"/>
                <a:cs typeface="Heiti SC Light"/>
              </a:rPr>
              <a:t>的对比</a:t>
            </a:r>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38</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3" name="组合 43"/>
          <p:cNvGrpSpPr>
            <a:grpSpLocks/>
          </p:cNvGrpSpPr>
          <p:nvPr/>
        </p:nvGrpSpPr>
        <p:grpSpPr bwMode="auto">
          <a:xfrm>
            <a:off x="90606" y="-22225"/>
            <a:ext cx="886782" cy="1147763"/>
            <a:chOff x="-142797" y="0"/>
            <a:chExt cx="1183038" cy="1148103"/>
          </a:xfrm>
        </p:grpSpPr>
        <p:sp>
          <p:nvSpPr>
            <p:cNvPr id="18461"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62" name="文本框 45"/>
            <p:cNvSpPr>
              <a:spLocks noChangeArrowheads="1"/>
            </p:cNvSpPr>
            <p:nvPr/>
          </p:nvSpPr>
          <p:spPr bwMode="auto">
            <a:xfrm>
              <a:off x="-142797" y="223407"/>
              <a:ext cx="1183038" cy="369441"/>
            </a:xfrm>
            <a:prstGeom prst="rect">
              <a:avLst/>
            </a:prstGeom>
            <a:solidFill>
              <a:srgbClr val="7F7F7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latin typeface="宋体" panose="02010600030101010101" pitchFamily="2" charset="-122"/>
                  <a:sym typeface="宋体" panose="02010600030101010101" pitchFamily="2" charset="-122"/>
                </a:rPr>
                <a:t>System</a:t>
              </a:r>
              <a:endParaRPr lang="zh-CN" altLang="en-US" sz="1800" b="1" dirty="0">
                <a:solidFill>
                  <a:schemeClr val="bg1"/>
                </a:solidFill>
                <a:latin typeface="宋体" panose="02010600030101010101" pitchFamily="2" charset="-122"/>
                <a:sym typeface="宋体" panose="02010600030101010101" pitchFamily="2" charset="-122"/>
              </a:endParaRPr>
            </a:p>
          </p:txBody>
        </p:sp>
      </p:grpSp>
      <p:sp>
        <p:nvSpPr>
          <p:cNvPr id="18434"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项目背景</a:t>
            </a:r>
          </a:p>
        </p:txBody>
      </p:sp>
      <p:sp>
        <p:nvSpPr>
          <p:cNvPr id="18435"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4104" name="等腰三角形 50"/>
          <p:cNvSpPr>
            <a:spLocks noChangeArrowheads="1"/>
          </p:cNvSpPr>
          <p:nvPr/>
        </p:nvSpPr>
        <p:spPr bwMode="auto">
          <a:xfrm>
            <a:off x="4539854" y="4489450"/>
            <a:ext cx="4589859" cy="3003550"/>
          </a:xfrm>
          <a:prstGeom prst="triangle">
            <a:avLst>
              <a:gd name="adj" fmla="val 100000"/>
            </a:avLst>
          </a:prstGeom>
          <a:solidFill>
            <a:srgbClr val="F5F5F5"/>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6" name="等腰三角形 52"/>
          <p:cNvSpPr>
            <a:spLocks noChangeArrowheads="1"/>
          </p:cNvSpPr>
          <p:nvPr/>
        </p:nvSpPr>
        <p:spPr bwMode="auto">
          <a:xfrm>
            <a:off x="-288131" y="4489450"/>
            <a:ext cx="5228035" cy="3003550"/>
          </a:xfrm>
          <a:prstGeom prst="triangle">
            <a:avLst>
              <a:gd name="adj" fmla="val 33606"/>
            </a:avLst>
          </a:prstGeom>
          <a:solidFill>
            <a:srgbClr val="CCCCCC"/>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1685925" y="5092700"/>
            <a:ext cx="5229225" cy="2400300"/>
          </a:xfrm>
          <a:prstGeom prst="triangle">
            <a:avLst>
              <a:gd name="adj" fmla="val 66116"/>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3900488" y="5673726"/>
            <a:ext cx="5229225" cy="1819275"/>
          </a:xfrm>
          <a:prstGeom prst="triangle">
            <a:avLst>
              <a:gd name="adj" fmla="val 50815"/>
            </a:avLst>
          </a:prstGeom>
          <a:solidFill>
            <a:srgbClr val="CCCCCC"/>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4109" name="Group 19"/>
          <p:cNvGrpSpPr>
            <a:grpSpLocks/>
          </p:cNvGrpSpPr>
          <p:nvPr/>
        </p:nvGrpSpPr>
        <p:grpSpPr bwMode="auto">
          <a:xfrm>
            <a:off x="1471613" y="2886075"/>
            <a:ext cx="610791" cy="1627188"/>
            <a:chOff x="0" y="0"/>
            <a:chExt cx="521" cy="1041"/>
          </a:xfrm>
        </p:grpSpPr>
        <p:sp>
          <p:nvSpPr>
            <p:cNvPr id="18457" name="Line 21"/>
            <p:cNvSpPr>
              <a:spLocks noChangeShapeType="1"/>
            </p:cNvSpPr>
            <p:nvPr/>
          </p:nvSpPr>
          <p:spPr bwMode="auto">
            <a:xfrm flipV="1">
              <a:off x="183" y="45"/>
              <a:ext cx="311" cy="1"/>
            </a:xfrm>
            <a:prstGeom prst="line">
              <a:avLst/>
            </a:prstGeom>
            <a:noFill/>
            <a:ln w="12700">
              <a:solidFill>
                <a:srgbClr val="464645"/>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8" name="Line 21"/>
            <p:cNvSpPr>
              <a:spLocks noChangeShapeType="1"/>
            </p:cNvSpPr>
            <p:nvPr/>
          </p:nvSpPr>
          <p:spPr bwMode="auto">
            <a:xfrm flipV="1">
              <a:off x="0" y="45"/>
              <a:ext cx="183" cy="996"/>
            </a:xfrm>
            <a:prstGeom prst="line">
              <a:avLst/>
            </a:prstGeom>
            <a:noFill/>
            <a:ln w="12700">
              <a:solidFill>
                <a:srgbClr val="464645"/>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9" name="Oval 20"/>
            <p:cNvSpPr>
              <a:spLocks noChangeArrowheads="1"/>
            </p:cNvSpPr>
            <p:nvPr/>
          </p:nvSpPr>
          <p:spPr bwMode="auto">
            <a:xfrm>
              <a:off x="425" y="0"/>
              <a:ext cx="96" cy="95"/>
            </a:xfrm>
            <a:prstGeom prst="ellipse">
              <a:avLst/>
            </a:prstGeom>
            <a:solidFill>
              <a:srgbClr val="FE0000"/>
            </a:solidFill>
            <a:ln w="9525">
              <a:solidFill>
                <a:srgbClr val="FFE51E"/>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8460" name="Oval 22"/>
            <p:cNvSpPr>
              <a:spLocks noChangeArrowheads="1"/>
            </p:cNvSpPr>
            <p:nvPr/>
          </p:nvSpPr>
          <p:spPr bwMode="auto">
            <a:xfrm>
              <a:off x="451" y="22"/>
              <a:ext cx="43" cy="43"/>
            </a:xfrm>
            <a:prstGeom prst="ellipse">
              <a:avLst/>
            </a:prstGeom>
            <a:solidFill>
              <a:srgbClr val="464645"/>
            </a:solidFill>
            <a:ln w="9525">
              <a:solidFill>
                <a:srgbClr val="464645"/>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grpSp>
        <p:nvGrpSpPr>
          <p:cNvPr id="4114" name="Group 19"/>
          <p:cNvGrpSpPr>
            <a:grpSpLocks/>
          </p:cNvGrpSpPr>
          <p:nvPr/>
        </p:nvGrpSpPr>
        <p:grpSpPr bwMode="auto">
          <a:xfrm>
            <a:off x="5131594" y="1657351"/>
            <a:ext cx="1143000" cy="3433763"/>
            <a:chOff x="0" y="0"/>
            <a:chExt cx="975" cy="2198"/>
          </a:xfrm>
        </p:grpSpPr>
        <p:sp>
          <p:nvSpPr>
            <p:cNvPr id="18453" name="Line 21"/>
            <p:cNvSpPr>
              <a:spLocks noChangeShapeType="1"/>
            </p:cNvSpPr>
            <p:nvPr/>
          </p:nvSpPr>
          <p:spPr bwMode="auto">
            <a:xfrm flipV="1">
              <a:off x="594" y="45"/>
              <a:ext cx="311" cy="1"/>
            </a:xfrm>
            <a:prstGeom prst="line">
              <a:avLst/>
            </a:prstGeom>
            <a:noFill/>
            <a:ln w="12700">
              <a:solidFill>
                <a:srgbClr val="464645"/>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4" name="Line 21"/>
            <p:cNvSpPr>
              <a:spLocks noChangeShapeType="1"/>
            </p:cNvSpPr>
            <p:nvPr/>
          </p:nvSpPr>
          <p:spPr bwMode="auto">
            <a:xfrm flipV="1">
              <a:off x="0" y="45"/>
              <a:ext cx="594" cy="2153"/>
            </a:xfrm>
            <a:prstGeom prst="line">
              <a:avLst/>
            </a:prstGeom>
            <a:noFill/>
            <a:ln w="12700">
              <a:solidFill>
                <a:srgbClr val="464645"/>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5" name="Oval 20"/>
            <p:cNvSpPr>
              <a:spLocks noChangeArrowheads="1"/>
            </p:cNvSpPr>
            <p:nvPr/>
          </p:nvSpPr>
          <p:spPr bwMode="auto">
            <a:xfrm>
              <a:off x="879" y="0"/>
              <a:ext cx="96" cy="95"/>
            </a:xfrm>
            <a:prstGeom prst="ellipse">
              <a:avLst/>
            </a:prstGeom>
            <a:solidFill>
              <a:srgbClr val="FE0000"/>
            </a:solidFill>
            <a:ln w="9525">
              <a:solidFill>
                <a:srgbClr val="FFE51E"/>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8456" name="Oval 22"/>
            <p:cNvSpPr>
              <a:spLocks noChangeArrowheads="1"/>
            </p:cNvSpPr>
            <p:nvPr/>
          </p:nvSpPr>
          <p:spPr bwMode="auto">
            <a:xfrm>
              <a:off x="905" y="22"/>
              <a:ext cx="43" cy="43"/>
            </a:xfrm>
            <a:prstGeom prst="ellipse">
              <a:avLst/>
            </a:prstGeom>
            <a:solidFill>
              <a:srgbClr val="464645"/>
            </a:solidFill>
            <a:ln w="9525">
              <a:solidFill>
                <a:srgbClr val="464645"/>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grpSp>
        <p:nvGrpSpPr>
          <p:cNvPr id="4119" name="Group 19"/>
          <p:cNvGrpSpPr>
            <a:grpSpLocks/>
          </p:cNvGrpSpPr>
          <p:nvPr/>
        </p:nvGrpSpPr>
        <p:grpSpPr bwMode="auto">
          <a:xfrm>
            <a:off x="6549629" y="3748088"/>
            <a:ext cx="551259" cy="1935162"/>
            <a:chOff x="0" y="0"/>
            <a:chExt cx="470" cy="1239"/>
          </a:xfrm>
        </p:grpSpPr>
        <p:sp>
          <p:nvSpPr>
            <p:cNvPr id="18449" name="Line 21"/>
            <p:cNvSpPr>
              <a:spLocks noChangeShapeType="1"/>
            </p:cNvSpPr>
            <p:nvPr/>
          </p:nvSpPr>
          <p:spPr bwMode="auto">
            <a:xfrm flipV="1">
              <a:off x="132" y="45"/>
              <a:ext cx="311" cy="1"/>
            </a:xfrm>
            <a:prstGeom prst="line">
              <a:avLst/>
            </a:prstGeom>
            <a:noFill/>
            <a:ln w="12700">
              <a:solidFill>
                <a:srgbClr val="464645"/>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0" name="Line 21"/>
            <p:cNvSpPr>
              <a:spLocks noChangeShapeType="1"/>
            </p:cNvSpPr>
            <p:nvPr/>
          </p:nvSpPr>
          <p:spPr bwMode="auto">
            <a:xfrm flipV="1">
              <a:off x="0" y="45"/>
              <a:ext cx="132" cy="1194"/>
            </a:xfrm>
            <a:prstGeom prst="line">
              <a:avLst/>
            </a:prstGeom>
            <a:noFill/>
            <a:ln w="12700">
              <a:solidFill>
                <a:srgbClr val="464645"/>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51" name="Oval 20"/>
            <p:cNvSpPr>
              <a:spLocks noChangeArrowheads="1"/>
            </p:cNvSpPr>
            <p:nvPr/>
          </p:nvSpPr>
          <p:spPr bwMode="auto">
            <a:xfrm>
              <a:off x="374" y="0"/>
              <a:ext cx="96" cy="95"/>
            </a:xfrm>
            <a:prstGeom prst="ellipse">
              <a:avLst/>
            </a:prstGeom>
            <a:solidFill>
              <a:srgbClr val="FE0000"/>
            </a:solidFill>
            <a:ln w="9525">
              <a:solidFill>
                <a:srgbClr val="FFE51E"/>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8452" name="Oval 22"/>
            <p:cNvSpPr>
              <a:spLocks noChangeArrowheads="1"/>
            </p:cNvSpPr>
            <p:nvPr/>
          </p:nvSpPr>
          <p:spPr bwMode="auto">
            <a:xfrm>
              <a:off x="400" y="22"/>
              <a:ext cx="43" cy="43"/>
            </a:xfrm>
            <a:prstGeom prst="ellipse">
              <a:avLst/>
            </a:prstGeom>
            <a:solidFill>
              <a:srgbClr val="464645"/>
            </a:solidFill>
            <a:ln w="9525">
              <a:solidFill>
                <a:srgbClr val="464645"/>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sp>
        <p:nvSpPr>
          <p:cNvPr id="4124" name="文本框 70"/>
          <p:cNvSpPr>
            <a:spLocks noChangeArrowheads="1"/>
          </p:cNvSpPr>
          <p:nvPr/>
        </p:nvSpPr>
        <p:spPr bwMode="auto">
          <a:xfrm>
            <a:off x="1485900" y="4279900"/>
            <a:ext cx="1228725"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a:solidFill>
                  <a:srgbClr val="464646"/>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3200" b="1">
              <a:solidFill>
                <a:srgbClr val="46464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25" name="文本框 71"/>
          <p:cNvSpPr>
            <a:spLocks noChangeArrowheads="1"/>
          </p:cNvSpPr>
          <p:nvPr/>
        </p:nvSpPr>
        <p:spPr bwMode="auto">
          <a:xfrm>
            <a:off x="4698206" y="4899025"/>
            <a:ext cx="1229916"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a:solidFill>
                  <a:srgbClr val="464646"/>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3200" b="1">
              <a:solidFill>
                <a:srgbClr val="46464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26" name="文本框 72"/>
          <p:cNvSpPr>
            <a:spLocks noChangeArrowheads="1"/>
          </p:cNvSpPr>
          <p:nvPr/>
        </p:nvSpPr>
        <p:spPr bwMode="auto">
          <a:xfrm>
            <a:off x="6600825" y="5470525"/>
            <a:ext cx="1229916"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a:solidFill>
                  <a:srgbClr val="464646"/>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3200" b="1">
              <a:solidFill>
                <a:srgbClr val="46464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29" name="Rectangle 42"/>
          <p:cNvSpPr>
            <a:spLocks noChangeArrowheads="1"/>
          </p:cNvSpPr>
          <p:nvPr/>
        </p:nvSpPr>
        <p:spPr bwMode="auto">
          <a:xfrm>
            <a:off x="2187179" y="2832100"/>
            <a:ext cx="1990374" cy="173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bevel/>
                <a:headEnd/>
                <a:tailEnd/>
              </a14:hiddenLine>
            </a:ext>
          </a:extLst>
        </p:spPr>
        <p:txBody>
          <a:bodyPr t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None/>
            </a:pPr>
            <a:r>
              <a:rPr lang="zh-CN" altLang="en-US" sz="1800" b="1" dirty="0">
                <a:solidFill>
                  <a:srgbClr val="7F7F7F"/>
                </a:solidFill>
                <a:latin typeface="Heiti SC Medium"/>
                <a:ea typeface="Heiti SC Medium"/>
                <a:cs typeface="Heiti SC Medium"/>
                <a:sym typeface="Arial" panose="020B0604020202020204" pitchFamily="34" charset="0"/>
              </a:rPr>
              <a:t>当前社会网络分析面临的严峻挑战</a:t>
            </a:r>
            <a:r>
              <a:rPr lang="en-US" altLang="zh-CN" sz="1800" b="1" dirty="0">
                <a:solidFill>
                  <a:srgbClr val="7F7F7F"/>
                </a:solidFill>
                <a:latin typeface="Heiti SC Medium"/>
                <a:ea typeface="Heiti SC Medium"/>
                <a:cs typeface="Heiti SC Medium"/>
                <a:sym typeface="Arial" panose="020B0604020202020204" pitchFamily="34" charset="0"/>
              </a:rPr>
              <a:t>:</a:t>
            </a:r>
            <a:r>
              <a:rPr lang="zh-CN" altLang="en-US" sz="1800" b="1" dirty="0">
                <a:solidFill>
                  <a:srgbClr val="7F7F7F"/>
                </a:solidFill>
                <a:latin typeface="Heiti SC Medium"/>
                <a:ea typeface="Heiti SC Medium"/>
                <a:cs typeface="Heiti SC Medium"/>
                <a:sym typeface="Arial" panose="020B0604020202020204" pitchFamily="34" charset="0"/>
              </a:rPr>
              <a:t>海量数据</a:t>
            </a:r>
            <a:endParaRPr lang="zh-CN" altLang="en-US" sz="1800" b="1" dirty="0">
              <a:solidFill>
                <a:srgbClr val="7F7F7F"/>
              </a:solidFill>
              <a:latin typeface="Heiti SC Medium"/>
              <a:ea typeface="Heiti SC Medium"/>
              <a:cs typeface="Heiti SC Medium"/>
            </a:endParaRPr>
          </a:p>
        </p:txBody>
      </p:sp>
      <p:sp>
        <p:nvSpPr>
          <p:cNvPr id="4132" name="Rectangle 42"/>
          <p:cNvSpPr>
            <a:spLocks noChangeArrowheads="1"/>
          </p:cNvSpPr>
          <p:nvPr/>
        </p:nvSpPr>
        <p:spPr bwMode="auto">
          <a:xfrm>
            <a:off x="6341268" y="1497014"/>
            <a:ext cx="2085555" cy="174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bevel/>
                <a:headEnd/>
                <a:tailEnd/>
              </a14:hiddenLine>
            </a:ext>
          </a:extLst>
        </p:spPr>
        <p:txBody>
          <a:bodyPr t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en-US" altLang="zh-CN" sz="1800" b="1" dirty="0">
                <a:solidFill>
                  <a:srgbClr val="7F7F7F"/>
                </a:solidFill>
                <a:latin typeface="Heiti SC Medium"/>
                <a:ea typeface="Heiti SC Medium"/>
                <a:cs typeface="Heiti SC Medium"/>
                <a:sym typeface="Arial" panose="020B0604020202020204" pitchFamily="34" charset="0"/>
              </a:rPr>
              <a:t>Spark</a:t>
            </a:r>
            <a:r>
              <a:rPr lang="zh-CN" altLang="en-US" sz="1800" b="1" dirty="0">
                <a:solidFill>
                  <a:srgbClr val="7F7F7F"/>
                </a:solidFill>
                <a:latin typeface="Heiti SC Medium"/>
                <a:ea typeface="Heiti SC Medium"/>
                <a:cs typeface="Heiti SC Medium"/>
                <a:sym typeface="Arial" panose="020B0604020202020204" pitchFamily="34" charset="0"/>
              </a:rPr>
              <a:t>能更好地适用于数据挖掘与机器学习等需要迭代的算法</a:t>
            </a:r>
            <a:endParaRPr lang="zh-CN" altLang="en-US" sz="2400" b="1" dirty="0">
              <a:latin typeface="Heiti SC Medium"/>
              <a:ea typeface="Heiti SC Medium"/>
              <a:cs typeface="Heiti SC Medium"/>
            </a:endParaRPr>
          </a:p>
        </p:txBody>
      </p:sp>
      <p:sp>
        <p:nvSpPr>
          <p:cNvPr id="4135" name="Rectangle 42"/>
          <p:cNvSpPr>
            <a:spLocks noChangeArrowheads="1"/>
          </p:cNvSpPr>
          <p:nvPr/>
        </p:nvSpPr>
        <p:spPr bwMode="auto">
          <a:xfrm>
            <a:off x="7166372" y="3540125"/>
            <a:ext cx="1565252" cy="1741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bevel/>
                <a:headEnd/>
                <a:tailEnd/>
              </a14:hiddenLine>
            </a:ext>
          </a:extLst>
        </p:spPr>
        <p:txBody>
          <a:bodyPr t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zh-CN" altLang="en-US" sz="1800" b="1" dirty="0">
                <a:solidFill>
                  <a:srgbClr val="7F7F7F"/>
                </a:solidFill>
                <a:latin typeface="Heiti SC Medium"/>
                <a:ea typeface="Heiti SC Medium"/>
                <a:cs typeface="Heiti SC Medium"/>
                <a:sym typeface="Arial" panose="020B0604020202020204" pitchFamily="34" charset="0"/>
              </a:rPr>
              <a:t>典型的社交网络模型由顶点和边组成，边的属性依赖于顶点的属性</a:t>
            </a:r>
            <a:endParaRPr lang="zh-CN" altLang="en-US" sz="2400" b="1" dirty="0">
              <a:latin typeface="Heiti SC Medium"/>
              <a:ea typeface="Heiti SC Medium"/>
              <a:cs typeface="Heiti SC Medium"/>
            </a:endParaRPr>
          </a:p>
        </p:txBody>
      </p:sp>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4</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对象 2"/>
          <p:cNvGraphicFramePr>
            <a:graphicFrameLocks noChangeAspect="1"/>
          </p:cNvGraphicFramePr>
          <p:nvPr>
            <p:extLst>
              <p:ext uri="{D42A27DB-BD31-4B8C-83A1-F6EECF244321}">
                <p14:modId xmlns="" xmlns:p14="http://schemas.microsoft.com/office/powerpoint/2010/main" val="3861206940"/>
              </p:ext>
            </p:extLst>
          </p:nvPr>
        </p:nvGraphicFramePr>
        <p:xfrm>
          <a:off x="2309812" y="-641350"/>
          <a:ext cx="6521054" cy="7218363"/>
        </p:xfrm>
        <a:graphic>
          <a:graphicData uri="http://schemas.openxmlformats.org/presentationml/2006/ole">
            <p:oleObj spid="_x0000_s21526" name="Visio" r:id="rId4" imgW="7782116" imgH="6467523" progId="">
              <p:embed/>
            </p:oleObj>
          </a:graphicData>
        </a:graphic>
      </p:graphicFrame>
      <p:grpSp>
        <p:nvGrpSpPr>
          <p:cNvPr id="4098" name="组合 43"/>
          <p:cNvGrpSpPr>
            <a:grpSpLocks/>
          </p:cNvGrpSpPr>
          <p:nvPr/>
        </p:nvGrpSpPr>
        <p:grpSpPr bwMode="auto">
          <a:xfrm>
            <a:off x="149114" y="-22225"/>
            <a:ext cx="769763" cy="1147763"/>
            <a:chOff x="-64743" y="0"/>
            <a:chExt cx="1026925" cy="1148103"/>
          </a:xfrm>
          <a:solidFill>
            <a:schemeClr val="accent1">
              <a:lumMod val="75000"/>
            </a:schemeClr>
          </a:solidFill>
        </p:grpSpPr>
        <p:sp>
          <p:nvSpPr>
            <p:cNvPr id="4120" name="五边形 44"/>
            <p:cNvSpPr>
              <a:spLocks noChangeArrowheads="1"/>
            </p:cNvSpPr>
            <p:nvPr/>
          </p:nvSpPr>
          <p:spPr bwMode="auto">
            <a:xfrm rot="5400000">
              <a:off x="-125331" y="125331"/>
              <a:ext cx="1148103" cy="897441"/>
            </a:xfrm>
            <a:prstGeom prst="homePlate">
              <a:avLst>
                <a:gd name="adj" fmla="val 31983"/>
              </a:avLst>
            </a:prstGeom>
            <a:grp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4121" name="文本框 45"/>
            <p:cNvSpPr>
              <a:spLocks noChangeArrowheads="1"/>
            </p:cNvSpPr>
            <p:nvPr/>
          </p:nvSpPr>
          <p:spPr bwMode="auto">
            <a:xfrm>
              <a:off x="-64743" y="223407"/>
              <a:ext cx="1026925" cy="36944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r>
                <a:rPr lang="en-US" altLang="zh-CN" b="1">
                  <a:solidFill>
                    <a:schemeClr val="bg1"/>
                  </a:solidFill>
                  <a:latin typeface="宋体" charset="0"/>
                  <a:sym typeface="宋体" charset="0"/>
                </a:rPr>
                <a:t>Chart</a:t>
              </a:r>
              <a:endParaRPr lang="zh-CN" altLang="en-US" b="1">
                <a:solidFill>
                  <a:schemeClr val="bg1"/>
                </a:solidFill>
                <a:latin typeface="宋体" charset="0"/>
                <a:sym typeface="宋体" charset="0"/>
              </a:endParaRPr>
            </a:p>
          </p:txBody>
        </p:sp>
      </p:grpSp>
      <p:sp>
        <p:nvSpPr>
          <p:cNvPr id="21506"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系统的三大功能模块</a:t>
            </a:r>
          </a:p>
        </p:txBody>
      </p:sp>
      <p:sp>
        <p:nvSpPr>
          <p:cNvPr id="21507"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5</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组合 43"/>
          <p:cNvGrpSpPr>
            <a:grpSpLocks/>
          </p:cNvGrpSpPr>
          <p:nvPr/>
        </p:nvGrpSpPr>
        <p:grpSpPr bwMode="auto">
          <a:xfrm>
            <a:off x="149114" y="-22225"/>
            <a:ext cx="769763" cy="1147763"/>
            <a:chOff x="-64743" y="0"/>
            <a:chExt cx="1026925" cy="1148103"/>
          </a:xfrm>
        </p:grpSpPr>
        <p:sp>
          <p:nvSpPr>
            <p:cNvPr id="19465"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6" name="文本框 45"/>
            <p:cNvSpPr>
              <a:spLocks noChangeArrowheads="1"/>
            </p:cNvSpPr>
            <p:nvPr/>
          </p:nvSpPr>
          <p:spPr bwMode="auto">
            <a:xfrm>
              <a:off x="-64743" y="223407"/>
              <a:ext cx="1026925" cy="369441"/>
            </a:xfrm>
            <a:prstGeom prst="rect">
              <a:avLst/>
            </a:prstGeom>
            <a:solidFill>
              <a:srgbClr val="7F7F7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latin typeface="宋体" panose="02010600030101010101" pitchFamily="2" charset="-122"/>
                  <a:sym typeface="宋体" panose="02010600030101010101" pitchFamily="2" charset="-122"/>
                </a:rPr>
                <a:t>Chart</a:t>
              </a:r>
              <a:endParaRPr lang="zh-CN" altLang="en-US" sz="1800" b="1" dirty="0">
                <a:solidFill>
                  <a:schemeClr val="bg1"/>
                </a:solidFill>
                <a:latin typeface="宋体" panose="02010600030101010101" pitchFamily="2" charset="-122"/>
                <a:sym typeface="宋体" panose="02010600030101010101" pitchFamily="2" charset="-122"/>
              </a:endParaRPr>
            </a:p>
          </p:txBody>
        </p:sp>
      </p:grpSp>
      <p:sp>
        <p:nvSpPr>
          <p:cNvPr id="19458"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系统的四个关键技术</a:t>
            </a:r>
          </a:p>
        </p:txBody>
      </p:sp>
      <p:sp>
        <p:nvSpPr>
          <p:cNvPr id="19459"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pic>
        <p:nvPicPr>
          <p:cNvPr id="19460" name="Picture 2" descr="http://spark.apache.org/images/spark-logo-trademark.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54956" y="1628776"/>
            <a:ext cx="1928813" cy="1304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61" name="矩形 26"/>
          <p:cNvSpPr>
            <a:spLocks noChangeArrowheads="1"/>
          </p:cNvSpPr>
          <p:nvPr/>
        </p:nvSpPr>
        <p:spPr bwMode="auto">
          <a:xfrm>
            <a:off x="5472112" y="2046195"/>
            <a:ext cx="259612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en-US" altLang="en-US" sz="4800" b="1" dirty="0">
                <a:solidFill>
                  <a:srgbClr val="333333"/>
                </a:solidFill>
                <a:latin typeface="微软雅黑" panose="020B0503020204020204" pitchFamily="34" charset="-122"/>
                <a:ea typeface="微软雅黑" panose="020B0503020204020204" pitchFamily="34" charset="-122"/>
              </a:rPr>
              <a:t>GraphX</a:t>
            </a:r>
            <a:endParaRPr lang="en-US" altLang="en-US" sz="2400" b="1" dirty="0">
              <a:latin typeface="微软雅黑" panose="020B0503020204020204" pitchFamily="34" charset="-122"/>
              <a:ea typeface="微软雅黑" panose="020B0503020204020204" pitchFamily="34" charset="-122"/>
            </a:endParaRPr>
          </a:p>
        </p:txBody>
      </p:sp>
      <p:pic>
        <p:nvPicPr>
          <p:cNvPr id="28" name="Picture 4" descr="Scala Log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45829" y="4075114"/>
            <a:ext cx="1801416" cy="928687"/>
          </a:xfrm>
          <a:prstGeom prst="rect">
            <a:avLst/>
          </a:prstGeom>
          <a:noFill/>
          <a:ln>
            <a:noFill/>
          </a:ln>
          <a:effectLst>
            <a:outerShdw blurRad="50800" dist="50800" dir="5400000" algn="ctr" rotWithShape="0">
              <a:schemeClr val="tx1"/>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3" name="Picture 6" descr="http://graphstream-project.org/img/gs-logo.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872162" y="3321051"/>
            <a:ext cx="1389249" cy="1457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64" name="矩形 29"/>
          <p:cNvSpPr>
            <a:spLocks noChangeArrowheads="1"/>
          </p:cNvSpPr>
          <p:nvPr/>
        </p:nvSpPr>
        <p:spPr bwMode="auto">
          <a:xfrm>
            <a:off x="5804298" y="4868864"/>
            <a:ext cx="188186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en-US" altLang="en-US" sz="2000" b="1" dirty="0" err="1">
                <a:solidFill>
                  <a:srgbClr val="222222"/>
                </a:solidFill>
                <a:latin typeface="微软雅黑" panose="020B0503020204020204" pitchFamily="34" charset="-122"/>
                <a:ea typeface="微软雅黑" panose="020B0503020204020204" pitchFamily="34" charset="-122"/>
              </a:rPr>
              <a:t>GraphStream</a:t>
            </a:r>
            <a:endParaRPr lang="en-US" altLang="en-US" sz="18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6</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组合 43"/>
          <p:cNvGrpSpPr>
            <a:grpSpLocks/>
          </p:cNvGrpSpPr>
          <p:nvPr/>
        </p:nvGrpSpPr>
        <p:grpSpPr bwMode="auto">
          <a:xfrm>
            <a:off x="149114" y="-22225"/>
            <a:ext cx="769763" cy="1147763"/>
            <a:chOff x="-64743" y="0"/>
            <a:chExt cx="1026925" cy="1148103"/>
          </a:xfrm>
        </p:grpSpPr>
        <p:sp>
          <p:nvSpPr>
            <p:cNvPr id="19465"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6" name="文本框 45"/>
            <p:cNvSpPr>
              <a:spLocks noChangeArrowheads="1"/>
            </p:cNvSpPr>
            <p:nvPr/>
          </p:nvSpPr>
          <p:spPr bwMode="auto">
            <a:xfrm>
              <a:off x="-64743" y="223407"/>
              <a:ext cx="1026925" cy="369441"/>
            </a:xfrm>
            <a:prstGeom prst="rect">
              <a:avLst/>
            </a:prstGeom>
            <a:solidFill>
              <a:srgbClr val="7F7F7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latin typeface="宋体" panose="02010600030101010101" pitchFamily="2" charset="-122"/>
                  <a:sym typeface="宋体" panose="02010600030101010101" pitchFamily="2" charset="-122"/>
                </a:rPr>
                <a:t>Chart</a:t>
              </a:r>
              <a:endParaRPr lang="zh-CN" altLang="en-US" sz="1800" b="1" dirty="0">
                <a:solidFill>
                  <a:schemeClr val="bg1"/>
                </a:solidFill>
                <a:latin typeface="宋体" panose="02010600030101010101" pitchFamily="2" charset="-122"/>
                <a:sym typeface="宋体" panose="02010600030101010101" pitchFamily="2" charset="-122"/>
              </a:endParaRPr>
            </a:p>
          </p:txBody>
        </p:sp>
      </p:grpSp>
      <p:sp>
        <p:nvSpPr>
          <p:cNvPr id="19458"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两个重要结构</a:t>
            </a:r>
          </a:p>
        </p:txBody>
      </p:sp>
      <p:sp>
        <p:nvSpPr>
          <p:cNvPr id="19459"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3" name="灯片编号占位符 2"/>
          <p:cNvSpPr>
            <a:spLocks noGrp="1"/>
          </p:cNvSpPr>
          <p:nvPr>
            <p:ph type="sldNum" sz="quarter" idx="12"/>
          </p:nvPr>
        </p:nvSpPr>
        <p:spPr/>
        <p:txBody>
          <a:bodyPr/>
          <a:lstStyle/>
          <a:p>
            <a:pPr>
              <a:defRPr/>
            </a:pPr>
            <a:fld id="{7E88DFCF-AF53-407E-B007-213BA2525CB6}" type="slidenum">
              <a:rPr lang="zh-CN" altLang="en-US" smtClean="0"/>
              <a:pPr>
                <a:defRPr/>
              </a:pPr>
              <a:t>7</a:t>
            </a:fld>
            <a:endParaRPr lang="zh-CN" altLang="en-US" sz="1800">
              <a:solidFill>
                <a:schemeClr val="tx1"/>
              </a:solidFill>
            </a:endParaRPr>
          </a:p>
        </p:txBody>
      </p:sp>
      <p:sp>
        <p:nvSpPr>
          <p:cNvPr id="13" name="矩形 12"/>
          <p:cNvSpPr/>
          <p:nvPr/>
        </p:nvSpPr>
        <p:spPr>
          <a:xfrm>
            <a:off x="997955" y="1668021"/>
            <a:ext cx="7895034" cy="1781385"/>
          </a:xfrm>
          <a:prstGeom prst="rect">
            <a:avLst/>
          </a:prstGeom>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250000"/>
              </a:lnSpc>
            </a:pPr>
            <a:r>
              <a:rPr lang="en-US" altLang="zh-CN" b="1" dirty="0">
                <a:solidFill>
                  <a:srgbClr val="7F7F7F"/>
                </a:solidFill>
                <a:latin typeface="Heiti SC Light"/>
                <a:ea typeface="Heiti SC Light"/>
                <a:cs typeface="Heiti SC Light"/>
              </a:rPr>
              <a:t>    </a:t>
            </a:r>
            <a:r>
              <a:rPr lang="en-US" altLang="zh-CN" sz="2400" b="1" dirty="0">
                <a:solidFill>
                  <a:srgbClr val="7F7F7F"/>
                </a:solidFill>
                <a:latin typeface="Heiti SC Light"/>
                <a:ea typeface="Heiti SC Light"/>
                <a:cs typeface="Heiti SC Light"/>
              </a:rPr>
              <a:t>GraphX</a:t>
            </a:r>
            <a:r>
              <a:rPr lang="zh-CN" altLang="en-US" sz="2400" b="1" dirty="0">
                <a:solidFill>
                  <a:srgbClr val="7F7F7F"/>
                </a:solidFill>
                <a:latin typeface="Heiti SC Light"/>
                <a:ea typeface="Heiti SC Light"/>
                <a:cs typeface="Heiti SC Light"/>
              </a:rPr>
              <a:t>框架提供的</a:t>
            </a:r>
            <a:r>
              <a:rPr lang="en-US" altLang="zh-CN" sz="2400" b="1" dirty="0">
                <a:solidFill>
                  <a:srgbClr val="7F7F7F"/>
                </a:solidFill>
                <a:latin typeface="Heiti SC Light"/>
                <a:ea typeface="Heiti SC Light"/>
                <a:cs typeface="Heiti SC Light"/>
              </a:rPr>
              <a:t>Graph</a:t>
            </a:r>
            <a:r>
              <a:rPr lang="zh-CN" altLang="en-US" sz="2400" b="1" dirty="0">
                <a:solidFill>
                  <a:srgbClr val="7F7F7F"/>
                </a:solidFill>
                <a:latin typeface="Heiti SC Light"/>
                <a:ea typeface="Heiti SC Light"/>
                <a:cs typeface="Heiti SC Light"/>
              </a:rPr>
              <a:t>对象</a:t>
            </a:r>
            <a:r>
              <a:rPr lang="zh-CN" altLang="en-US" sz="2400" b="1" dirty="0" smtClean="0">
                <a:solidFill>
                  <a:srgbClr val="7F7F7F"/>
                </a:solidFill>
                <a:latin typeface="Heiti SC Light"/>
                <a:ea typeface="Heiti SC Light"/>
                <a:cs typeface="Heiti SC Light"/>
              </a:rPr>
              <a:t>：</a:t>
            </a:r>
            <a:endParaRPr lang="en-US" altLang="zh-CN" sz="2400" b="1" dirty="0" smtClean="0">
              <a:solidFill>
                <a:srgbClr val="7F7F7F"/>
              </a:solidFill>
              <a:latin typeface="Heiti SC Light"/>
              <a:ea typeface="Heiti SC Light"/>
              <a:cs typeface="Heiti SC Light"/>
            </a:endParaRPr>
          </a:p>
          <a:p>
            <a:pPr marL="0" indent="0">
              <a:lnSpc>
                <a:spcPct val="250000"/>
              </a:lnSpc>
            </a:pPr>
            <a:r>
              <a:rPr lang="en-US" altLang="zh-CN" sz="2400" b="1" dirty="0" smtClean="0">
                <a:solidFill>
                  <a:srgbClr val="7F7F7F"/>
                </a:solidFill>
                <a:latin typeface="Heiti SC Light"/>
                <a:ea typeface="Heiti SC Light"/>
                <a:cs typeface="Heiti SC Light"/>
              </a:rPr>
              <a:t> </a:t>
            </a:r>
            <a:r>
              <a:rPr lang="en-US" altLang="zh-CN" sz="2400" b="1" dirty="0" smtClean="0">
                <a:solidFill>
                  <a:srgbClr val="7F7F7F"/>
                </a:solidFill>
                <a:latin typeface="Heiti SC Light"/>
                <a:ea typeface="Heiti SC Light"/>
                <a:cs typeface="Heiti SC Light"/>
              </a:rPr>
              <a:t>                              </a:t>
            </a:r>
            <a:r>
              <a:rPr lang="zh-CN" altLang="en-US" sz="2400" b="1" dirty="0" smtClean="0">
                <a:solidFill>
                  <a:srgbClr val="7F7F7F"/>
                </a:solidFill>
                <a:latin typeface="Heiti SC Light"/>
                <a:ea typeface="Heiti SC Light"/>
                <a:cs typeface="Heiti SC Light"/>
              </a:rPr>
              <a:t>图</a:t>
            </a:r>
            <a:r>
              <a:rPr lang="zh-CN" altLang="en-US" sz="2400" b="1" dirty="0">
                <a:solidFill>
                  <a:srgbClr val="7F7F7F"/>
                </a:solidFill>
                <a:latin typeface="Heiti SC Light"/>
                <a:ea typeface="Heiti SC Light"/>
                <a:cs typeface="Heiti SC Light"/>
              </a:rPr>
              <a:t>计算单元（图分析单元）</a:t>
            </a:r>
          </a:p>
        </p:txBody>
      </p:sp>
      <p:sp>
        <p:nvSpPr>
          <p:cNvPr id="14" name="矩形 13"/>
          <p:cNvSpPr/>
          <p:nvPr/>
        </p:nvSpPr>
        <p:spPr>
          <a:xfrm>
            <a:off x="1135381" y="3387184"/>
            <a:ext cx="7368897" cy="1938992"/>
          </a:xfrm>
          <a:prstGeom prst="rect">
            <a:avLst/>
          </a:prstGeom>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250000"/>
              </a:lnSpc>
            </a:pPr>
            <a:r>
              <a:rPr lang="en-US" altLang="zh-CN" b="1" dirty="0">
                <a:solidFill>
                  <a:srgbClr val="7F7F7F"/>
                </a:solidFill>
                <a:latin typeface="Heiti SC Light"/>
                <a:ea typeface="Heiti SC Light"/>
                <a:cs typeface="Heiti SC Light"/>
              </a:rPr>
              <a:t>  </a:t>
            </a:r>
            <a:r>
              <a:rPr lang="en-US" altLang="zh-CN" sz="2400" b="1" dirty="0" err="1">
                <a:solidFill>
                  <a:srgbClr val="7F7F7F"/>
                </a:solidFill>
                <a:latin typeface="Heiti SC Light"/>
                <a:ea typeface="Heiti SC Light"/>
                <a:cs typeface="Heiti SC Light"/>
              </a:rPr>
              <a:t>GraphStream</a:t>
            </a:r>
            <a:r>
              <a:rPr lang="zh-CN" altLang="en-US" sz="2400" b="1" dirty="0">
                <a:solidFill>
                  <a:srgbClr val="7F7F7F"/>
                </a:solidFill>
                <a:latin typeface="Heiti SC Light"/>
                <a:ea typeface="Heiti SC Light"/>
                <a:cs typeface="Heiti SC Light"/>
              </a:rPr>
              <a:t>框架提供的</a:t>
            </a:r>
            <a:r>
              <a:rPr lang="en-US" altLang="zh-CN" sz="2400" b="1" dirty="0" err="1">
                <a:solidFill>
                  <a:srgbClr val="7F7F7F"/>
                </a:solidFill>
                <a:latin typeface="Heiti SC Light"/>
                <a:ea typeface="Heiti SC Light"/>
                <a:cs typeface="Heiti SC Light"/>
              </a:rPr>
              <a:t>GraphStream</a:t>
            </a:r>
            <a:r>
              <a:rPr lang="zh-CN" altLang="en-US" sz="2400" b="1" dirty="0">
                <a:solidFill>
                  <a:srgbClr val="7F7F7F"/>
                </a:solidFill>
                <a:latin typeface="Heiti SC Light"/>
                <a:ea typeface="Heiti SC Light"/>
                <a:cs typeface="Heiti SC Light"/>
              </a:rPr>
              <a:t>对象</a:t>
            </a:r>
            <a:r>
              <a:rPr lang="zh-CN" altLang="en-US" sz="2400" b="1" dirty="0" smtClean="0">
                <a:solidFill>
                  <a:srgbClr val="7F7F7F"/>
                </a:solidFill>
                <a:latin typeface="Heiti SC Light"/>
                <a:ea typeface="Heiti SC Light"/>
                <a:cs typeface="Heiti SC Light"/>
              </a:rPr>
              <a:t>：</a:t>
            </a:r>
            <a:endParaRPr lang="en-US" altLang="zh-CN" sz="2400" b="1" dirty="0" smtClean="0">
              <a:solidFill>
                <a:srgbClr val="7F7F7F"/>
              </a:solidFill>
              <a:latin typeface="Heiti SC Light"/>
              <a:ea typeface="Heiti SC Light"/>
              <a:cs typeface="Heiti SC Light"/>
            </a:endParaRPr>
          </a:p>
          <a:p>
            <a:pPr marL="0" indent="0">
              <a:lnSpc>
                <a:spcPct val="250000"/>
              </a:lnSpc>
            </a:pPr>
            <a:r>
              <a:rPr lang="en-US" altLang="zh-CN" sz="2400" b="1" dirty="0" smtClean="0">
                <a:solidFill>
                  <a:srgbClr val="7F7F7F"/>
                </a:solidFill>
                <a:latin typeface="Heiti SC Light"/>
                <a:ea typeface="Heiti SC Light"/>
                <a:cs typeface="Heiti SC Light"/>
              </a:rPr>
              <a:t> </a:t>
            </a:r>
            <a:r>
              <a:rPr lang="en-US" altLang="zh-CN" sz="2400" b="1" dirty="0" smtClean="0">
                <a:solidFill>
                  <a:srgbClr val="7F7F7F"/>
                </a:solidFill>
                <a:latin typeface="Heiti SC Light"/>
                <a:ea typeface="Heiti SC Light"/>
                <a:cs typeface="Heiti SC Light"/>
              </a:rPr>
              <a:t>                                                            </a:t>
            </a:r>
            <a:r>
              <a:rPr lang="zh-CN" altLang="en-US" sz="2400" b="1" dirty="0" smtClean="0">
                <a:solidFill>
                  <a:srgbClr val="7F7F7F"/>
                </a:solidFill>
                <a:latin typeface="Heiti SC Light"/>
                <a:ea typeface="Heiti SC Light"/>
                <a:cs typeface="Heiti SC Light"/>
              </a:rPr>
              <a:t>可视化</a:t>
            </a:r>
            <a:r>
              <a:rPr lang="zh-CN" altLang="en-US" sz="2400" b="1" dirty="0">
                <a:solidFill>
                  <a:srgbClr val="7F7F7F"/>
                </a:solidFill>
                <a:latin typeface="Heiti SC Light"/>
                <a:ea typeface="Heiti SC Light"/>
                <a:cs typeface="Heiti SC Light"/>
              </a:rPr>
              <a:t>单元</a:t>
            </a:r>
          </a:p>
        </p:txBody>
      </p:sp>
    </p:spTree>
    <p:extLst>
      <p:ext uri="{BB962C8B-B14F-4D97-AF65-F5344CB8AC3E}">
        <p14:creationId xmlns="" xmlns:p14="http://schemas.microsoft.com/office/powerpoint/2010/main" val="2771283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149114" y="-22225"/>
            <a:ext cx="769763" cy="1147763"/>
            <a:chOff x="-64743" y="0"/>
            <a:chExt cx="1026925" cy="1148103"/>
          </a:xfrm>
          <a:solidFill>
            <a:schemeClr val="accent1">
              <a:lumMod val="75000"/>
            </a:schemeClr>
          </a:solidFill>
        </p:grpSpPr>
        <p:sp>
          <p:nvSpPr>
            <p:cNvPr id="4120" name="五边形 44"/>
            <p:cNvSpPr>
              <a:spLocks noChangeArrowheads="1"/>
            </p:cNvSpPr>
            <p:nvPr/>
          </p:nvSpPr>
          <p:spPr bwMode="auto">
            <a:xfrm rot="5400000">
              <a:off x="-125331" y="125331"/>
              <a:ext cx="1148103" cy="897441"/>
            </a:xfrm>
            <a:prstGeom prst="homePlate">
              <a:avLst>
                <a:gd name="adj" fmla="val 31983"/>
              </a:avLst>
            </a:prstGeom>
            <a:grp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a:solidFill>
                  <a:srgbClr val="FFFFFF"/>
                </a:solidFill>
                <a:latin typeface="宋体" charset="0"/>
                <a:sym typeface="宋体" charset="0"/>
              </a:endParaRPr>
            </a:p>
          </p:txBody>
        </p:sp>
        <p:sp>
          <p:nvSpPr>
            <p:cNvPr id="4121" name="文本框 45"/>
            <p:cNvSpPr>
              <a:spLocks noChangeArrowheads="1"/>
            </p:cNvSpPr>
            <p:nvPr/>
          </p:nvSpPr>
          <p:spPr bwMode="auto">
            <a:xfrm>
              <a:off x="-64743" y="223407"/>
              <a:ext cx="1026925" cy="36944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r>
                <a:rPr lang="en-US" altLang="zh-CN" b="1">
                  <a:solidFill>
                    <a:schemeClr val="bg1"/>
                  </a:solidFill>
                  <a:latin typeface="宋体" charset="0"/>
                  <a:sym typeface="宋体" charset="0"/>
                </a:rPr>
                <a:t>Chart</a:t>
              </a:r>
              <a:endParaRPr lang="zh-CN" altLang="en-US" b="1">
                <a:solidFill>
                  <a:schemeClr val="bg1"/>
                </a:solidFill>
                <a:latin typeface="宋体" charset="0"/>
                <a:sym typeface="宋体" charset="0"/>
              </a:endParaRPr>
            </a:p>
          </p:txBody>
        </p:sp>
      </p:grpSp>
      <p:sp>
        <p:nvSpPr>
          <p:cNvPr id="22530" name="文本框 46"/>
          <p:cNvSpPr>
            <a:spLocks noChangeArrowheads="1"/>
          </p:cNvSpPr>
          <p:nvPr/>
        </p:nvSpPr>
        <p:spPr bwMode="auto">
          <a:xfrm>
            <a:off x="1248966" y="66676"/>
            <a:ext cx="658177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系统架构</a:t>
            </a:r>
          </a:p>
        </p:txBody>
      </p:sp>
      <p:sp>
        <p:nvSpPr>
          <p:cNvPr id="22531"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7" name="对象 2"/>
          <p:cNvGraphicFramePr>
            <a:graphicFrameLocks noChangeAspect="1"/>
          </p:cNvGraphicFramePr>
          <p:nvPr/>
        </p:nvGraphicFramePr>
        <p:xfrm>
          <a:off x="1461316" y="799726"/>
          <a:ext cx="6202503" cy="5636931"/>
        </p:xfrm>
        <a:graphic>
          <a:graphicData uri="http://schemas.openxmlformats.org/presentationml/2006/ole">
            <p:oleObj spid="_x0000_s22549" name="Visio" r:id="rId4" imgW="6867430" imgH="4705445" progId="">
              <p:embed/>
            </p:oleObj>
          </a:graphicData>
        </a:graphic>
      </p:graphicFrame>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8</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197644" y="-22225"/>
            <a:ext cx="672704" cy="1147763"/>
            <a:chOff x="0" y="0"/>
            <a:chExt cx="897441" cy="1148103"/>
          </a:xfrm>
          <a:solidFill>
            <a:schemeClr val="accent1">
              <a:lumMod val="75000"/>
            </a:schemeClr>
          </a:solidFill>
        </p:grpSpPr>
        <p:sp>
          <p:nvSpPr>
            <p:cNvPr id="4120" name="五边形 44"/>
            <p:cNvSpPr>
              <a:spLocks noChangeArrowheads="1"/>
            </p:cNvSpPr>
            <p:nvPr/>
          </p:nvSpPr>
          <p:spPr bwMode="auto">
            <a:xfrm rot="5400000">
              <a:off x="-125331" y="125331"/>
              <a:ext cx="1148103" cy="897441"/>
            </a:xfrm>
            <a:prstGeom prst="homePlate">
              <a:avLst>
                <a:gd name="adj" fmla="val 31983"/>
              </a:avLst>
            </a:prstGeom>
            <a:grpFill/>
            <a:ln>
              <a:noFill/>
            </a:ln>
            <a:extLst>
              <a:ext uri="{91240B29-F687-4F45-9708-019B960494DF}">
                <a14:hiddenLine xmlns="" xmlns:a14="http://schemas.microsoft.com/office/drawing/2010/main" w="12700">
                  <a:solidFill>
                    <a:srgbClr val="42719B"/>
                  </a:solidFill>
                  <a:bevel/>
                  <a:headEnd/>
                  <a:tailEnd/>
                </a14:hiddenLine>
              </a:ext>
            </a:extLst>
          </p:spPr>
          <p:txBody>
            <a:bodyPr anchor="ct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zh-CN" dirty="0">
                <a:solidFill>
                  <a:srgbClr val="FFFFFF"/>
                </a:solidFill>
                <a:latin typeface="宋体" charset="0"/>
                <a:sym typeface="宋体" charset="0"/>
              </a:endParaRPr>
            </a:p>
          </p:txBody>
        </p:sp>
        <p:sp>
          <p:nvSpPr>
            <p:cNvPr id="4121" name="文本框 45"/>
            <p:cNvSpPr>
              <a:spLocks noChangeArrowheads="1"/>
            </p:cNvSpPr>
            <p:nvPr/>
          </p:nvSpPr>
          <p:spPr bwMode="auto">
            <a:xfrm>
              <a:off x="325498" y="223407"/>
              <a:ext cx="246446" cy="36944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Arial" charset="0"/>
                  <a:ea typeface="宋体" charset="0"/>
                </a:defRPr>
              </a:lvl1pPr>
              <a:lvl2pPr marL="742950" indent="-285750">
                <a:buFont typeface="Arial" charset="0"/>
                <a:defRPr>
                  <a:solidFill>
                    <a:schemeClr val="tx1"/>
                  </a:solidFill>
                  <a:latin typeface="Arial" charset="0"/>
                  <a:ea typeface="宋体" charset="0"/>
                </a:defRPr>
              </a:lvl2pPr>
              <a:lvl3pPr marL="1143000" indent="-228600">
                <a:buFont typeface="Arial" charset="0"/>
                <a:defRPr>
                  <a:solidFill>
                    <a:schemeClr val="tx1"/>
                  </a:solidFill>
                  <a:latin typeface="Arial" charset="0"/>
                  <a:ea typeface="宋体" charset="0"/>
                </a:defRPr>
              </a:lvl3pPr>
              <a:lvl4pPr marL="1600200" indent="-228600">
                <a:buFont typeface="Arial" charset="0"/>
                <a:defRPr>
                  <a:solidFill>
                    <a:schemeClr val="tx1"/>
                  </a:solidFill>
                  <a:latin typeface="Arial" charset="0"/>
                  <a:ea typeface="宋体" charset="0"/>
                </a:defRPr>
              </a:lvl4pPr>
              <a:lvl5pPr marL="2057400" indent="-228600">
                <a:buFont typeface="Arial" charse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eaLnBrk="1" hangingPunct="1">
                <a:defRPr/>
              </a:pPr>
              <a:endParaRPr lang="zh-CN" altLang="en-US" b="1" dirty="0">
                <a:solidFill>
                  <a:schemeClr val="bg1"/>
                </a:solidFill>
                <a:latin typeface="宋体" charset="0"/>
                <a:sym typeface="宋体" charset="0"/>
              </a:endParaRPr>
            </a:p>
          </p:txBody>
        </p:sp>
      </p:grpSp>
      <p:sp>
        <p:nvSpPr>
          <p:cNvPr id="24578" name="文本框 46"/>
          <p:cNvSpPr>
            <a:spLocks noChangeArrowheads="1"/>
          </p:cNvSpPr>
          <p:nvPr/>
        </p:nvSpPr>
        <p:spPr bwMode="auto">
          <a:xfrm>
            <a:off x="1213247" y="2674939"/>
            <a:ext cx="6581775"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66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设计和实现</a:t>
            </a:r>
          </a:p>
        </p:txBody>
      </p:sp>
      <p:sp>
        <p:nvSpPr>
          <p:cNvPr id="24579" name="直接连接符 48"/>
          <p:cNvSpPr>
            <a:spLocks noChangeShapeType="1"/>
          </p:cNvSpPr>
          <p:nvPr/>
        </p:nvSpPr>
        <p:spPr bwMode="auto">
          <a:xfrm>
            <a:off x="856060" y="693738"/>
            <a:ext cx="8273653" cy="0"/>
          </a:xfrm>
          <a:prstGeom prst="line">
            <a:avLst/>
          </a:prstGeom>
          <a:noFill/>
          <a:ln w="6350">
            <a:solidFill>
              <a:srgbClr val="7F7F7F"/>
            </a:solidFill>
            <a:bevel/>
            <a:headEnd/>
            <a:tailEnd/>
          </a:ln>
          <a:extLst>
            <a:ext uri="{909E8E84-426E-40DD-AFC4-6F175D3DCCD1}">
              <a14:hiddenFill xmlns="" xmlns:a14="http://schemas.microsoft.com/office/drawing/2010/main">
                <a:noFill/>
              </a14:hiddenFill>
            </a:ext>
          </a:extLst>
        </p:spPr>
        <p:txBody>
          <a:bodyPr/>
          <a:lstStyle/>
          <a:p>
            <a:endParaRPr lang="en-US"/>
          </a:p>
        </p:txBody>
      </p:sp>
      <p:sp>
        <p:nvSpPr>
          <p:cNvPr id="2" name="灯片编号占位符 1"/>
          <p:cNvSpPr>
            <a:spLocks noGrp="1"/>
          </p:cNvSpPr>
          <p:nvPr>
            <p:ph type="sldNum" sz="quarter" idx="12"/>
          </p:nvPr>
        </p:nvSpPr>
        <p:spPr/>
        <p:txBody>
          <a:bodyPr/>
          <a:lstStyle/>
          <a:p>
            <a:pPr>
              <a:defRPr/>
            </a:pPr>
            <a:fld id="{7E88DFCF-AF53-407E-B007-213BA2525CB6}" type="slidenum">
              <a:rPr lang="zh-CN" altLang="en-US" smtClean="0"/>
              <a:pPr>
                <a:defRPr/>
              </a:pPr>
              <a:t>9</a:t>
            </a:fld>
            <a:endParaRPr lang="zh-CN" altLang="en-US" sz="180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588</TotalTime>
  <Pages>0</Pages>
  <Words>2091</Words>
  <Characters>0</Characters>
  <Application>Microsoft Office PowerPoint</Application>
  <DocSecurity>0</DocSecurity>
  <PresentationFormat>全屏显示(4:3)</PresentationFormat>
  <Lines>0</Lines>
  <Paragraphs>248</Paragraphs>
  <Slides>38</Slides>
  <Notes>38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Office 主题</vt:lpstr>
      <vt:lpstr>Visio</vt:lpstr>
      <vt:lpstr>幻灯片 1</vt:lpstr>
      <vt:lpstr>幻灯片 2</vt:lpstr>
      <vt:lpstr>目录</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Microsoft Office 用户</dc:creator>
  <cp:keywords/>
  <dc:description/>
  <cp:lastModifiedBy>Administrator</cp:lastModifiedBy>
  <cp:revision>31</cp:revision>
  <dcterms:created xsi:type="dcterms:W3CDTF">2016-05-22T05:28:56Z</dcterms:created>
  <dcterms:modified xsi:type="dcterms:W3CDTF">2016-05-24T05:44:54Z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