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75" r:id="rId2"/>
    <p:sldId id="256" r:id="rId3"/>
    <p:sldId id="257" r:id="rId4"/>
    <p:sldId id="260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1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B64E7D-FE4F-4541-8213-99132243926A}">
  <a:tblStyle styleId="{0AB64E7D-FE4F-4541-8213-9913224392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89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ecb262fc41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ecb262fc41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cb262fc41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cb262fc41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cb262fc41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ecb262fc41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ecb262fc41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ecb262fc41_0_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cb262fc41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cb262fc41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ecb262fc41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ecb262fc41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0bcd46df6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0bcd46df6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9098eca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9098ecac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9098eca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9098eca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ecb262fc41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ecb262fc41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cb262fc4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cb262fc4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cb262fc41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cb262fc41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ecb262fc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ecb262fc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ecb262fc4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ecb262fc4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cb262fc41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ecb262fc41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b262fc41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b262fc41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cb262fc41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cb262fc41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Languages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Domain Specific</a:t>
            </a:r>
            <a:br>
              <a:rPr lang="en" sz="1100" dirty="0"/>
            </a:br>
            <a:br>
              <a:rPr lang="en" sz="1100" dirty="0"/>
            </a:br>
            <a:endParaRPr sz="1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Compilers &amp; Interpreters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Analysis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lexicographical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 err="1"/>
              <a:t>syntaxical</a:t>
            </a:r>
            <a:endParaRPr sz="1100" dirty="0"/>
          </a:p>
          <a:p>
            <a: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semantics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Language Optimization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Machine Optimization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Translation:  TAC → MIPS</a:t>
            </a:r>
            <a:br>
              <a:rPr lang="en" sz="1100" dirty="0"/>
            </a:br>
            <a:endParaRPr sz="11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Hardware</a:t>
            </a:r>
            <a:endParaRPr sz="15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General Types: Registers / Stack</a:t>
            </a:r>
            <a:endParaRPr sz="1100" dirty="0"/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 dirty="0"/>
              <a:t>Specific CPU Controls</a:t>
            </a:r>
            <a:br>
              <a:rPr lang="en" sz="1100" dirty="0"/>
            </a:br>
            <a:endParaRPr sz="1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CLI: compilation exercise</a:t>
            </a:r>
            <a:endParaRPr sz="1500" dirty="0"/>
          </a:p>
        </p:txBody>
      </p:sp>
      <p:sp>
        <p:nvSpPr>
          <p:cNvPr id="73" name="Google Shape;73;p16"/>
          <p:cNvSpPr/>
          <p:nvPr/>
        </p:nvSpPr>
        <p:spPr>
          <a:xfrm>
            <a:off x="3457627" y="1578675"/>
            <a:ext cx="2027400" cy="115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770469" y="1941075"/>
            <a:ext cx="1216200" cy="1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.i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Landscape: Languages, Compilers, and Hardware:</a:t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5404075" y="924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404075" y="3591400"/>
            <a:ext cx="1806732" cy="77209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083200" y="1763050"/>
            <a:ext cx="448500" cy="18282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5649991" y="26913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Translation Process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533600" y="10451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.java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3647000" y="23220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Assembly:    .s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647000" y="28554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.o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3647000" y="3388875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Executable:  a.out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559875" y="2028200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Object:      .class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7631191" y="2919925"/>
            <a:ext cx="1314900" cy="33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Virtual Machine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 flipH="1">
            <a:off x="7743025" y="3384175"/>
            <a:ext cx="559500" cy="719700"/>
          </a:xfrm>
          <a:prstGeom prst="bentUpArrow">
            <a:avLst>
              <a:gd name="adj1" fmla="val 25000"/>
              <a:gd name="adj2" fmla="val 25865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6"/>
          <p:cNvCxnSpPr>
            <a:stCxn id="80" idx="2"/>
            <a:endCxn id="84" idx="0"/>
          </p:cNvCxnSpPr>
          <p:nvPr/>
        </p:nvCxnSpPr>
        <p:spPr>
          <a:xfrm>
            <a:off x="8265450" y="1383875"/>
            <a:ext cx="26400" cy="64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8" name="Google Shape;88;p16"/>
          <p:cNvSpPr txBox="1"/>
          <p:nvPr/>
        </p:nvSpPr>
        <p:spPr>
          <a:xfrm>
            <a:off x="7871650" y="15707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javac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6"/>
          <p:cNvCxnSpPr>
            <a:stCxn id="84" idx="2"/>
            <a:endCxn id="85" idx="0"/>
          </p:cNvCxnSpPr>
          <p:nvPr/>
        </p:nvCxnSpPr>
        <p:spPr>
          <a:xfrm flipH="1">
            <a:off x="8288725" y="2366900"/>
            <a:ext cx="3000" cy="55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" name="Google Shape;90;p16"/>
          <p:cNvSpPr txBox="1"/>
          <p:nvPr/>
        </p:nvSpPr>
        <p:spPr>
          <a:xfrm>
            <a:off x="7871650" y="2485150"/>
            <a:ext cx="834000" cy="2769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982375" y="896848"/>
            <a:ext cx="719700" cy="723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cc:  ← .h, .c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.i ← cpp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.s ← ccom</a:t>
            </a:r>
            <a:b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 ← as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.out ← ld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92;p16"/>
          <p:cNvCxnSpPr>
            <a:stCxn id="93" idx="2"/>
            <a:endCxn id="81" idx="0"/>
          </p:cNvCxnSpPr>
          <p:nvPr/>
        </p:nvCxnSpPr>
        <p:spPr>
          <a:xfrm>
            <a:off x="4378564" y="1991647"/>
            <a:ext cx="300" cy="33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4" name="Google Shape;94;p16"/>
          <p:cNvCxnSpPr>
            <a:stCxn id="81" idx="2"/>
            <a:endCxn id="82" idx="0"/>
          </p:cNvCxnSpPr>
          <p:nvPr/>
        </p:nvCxnSpPr>
        <p:spPr>
          <a:xfrm>
            <a:off x="4378850" y="26607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5" name="Google Shape;95;p16"/>
          <p:cNvCxnSpPr>
            <a:stCxn id="82" idx="2"/>
            <a:endCxn id="83" idx="0"/>
          </p:cNvCxnSpPr>
          <p:nvPr/>
        </p:nvCxnSpPr>
        <p:spPr>
          <a:xfrm>
            <a:off x="4378850" y="3194175"/>
            <a:ext cx="0" cy="19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93;p16"/>
          <p:cNvSpPr/>
          <p:nvPr/>
        </p:nvSpPr>
        <p:spPr>
          <a:xfrm>
            <a:off x="3646714" y="1652947"/>
            <a:ext cx="1463700" cy="338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     .c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 rot="5402886">
            <a:off x="4533966" y="3536344"/>
            <a:ext cx="357300" cy="7434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5205850" y="37842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7339450" y="3631875"/>
            <a:ext cx="151800" cy="601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" sz="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3380AE-3E56-B243-BDAB-2C97FD937453}"/>
              </a:ext>
            </a:extLst>
          </p:cNvPr>
          <p:cNvSpPr txBox="1"/>
          <p:nvPr/>
        </p:nvSpPr>
        <p:spPr>
          <a:xfrm>
            <a:off x="97971" y="2514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311700" y="11232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FA(Q, </a:t>
            </a:r>
            <a:r>
              <a:rPr lang="en" dirty="0" err="1"/>
              <a:t>Σ</a:t>
            </a:r>
            <a:r>
              <a:rPr lang="en" dirty="0"/>
              <a:t>, 𝛅, q0, F)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 = { N, W, R, B, T }        // New, Waiting (Ready),  Running, Blocked, Terminated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Σ</a:t>
            </a:r>
            <a:r>
              <a:rPr lang="en" dirty="0"/>
              <a:t> = { a, d, </a:t>
            </a:r>
            <a:r>
              <a:rPr lang="en" dirty="0" err="1"/>
              <a:t>i</a:t>
            </a:r>
            <a:r>
              <a:rPr lang="en" dirty="0"/>
              <a:t>, t, r, e}            // admit, dispatch, interrupt, trap, resume, exit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q0 : 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 : { T }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𝛅 : Q x </a:t>
            </a:r>
            <a:r>
              <a:rPr lang="en" dirty="0" err="1"/>
              <a:t>Σ</a:t>
            </a:r>
            <a:r>
              <a:rPr lang="en" dirty="0"/>
              <a:t> -&gt; Q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24" name="Google Shape;124;p22"/>
          <p:cNvSpPr/>
          <p:nvPr/>
        </p:nvSpPr>
        <p:spPr>
          <a:xfrm>
            <a:off x="3158519" y="2009319"/>
            <a:ext cx="5818200" cy="2505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Finite State Machine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8301712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8369127" y="2792019"/>
            <a:ext cx="449100" cy="469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3739927" y="2721487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07190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6987879" y="2721499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107459" y="3970396"/>
            <a:ext cx="584100" cy="610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132" name="Google Shape;132;p22"/>
          <p:cNvCxnSpPr>
            <a:endCxn id="128" idx="2"/>
          </p:cNvCxnSpPr>
          <p:nvPr/>
        </p:nvCxnSpPr>
        <p:spPr>
          <a:xfrm rot="10800000" flipH="1">
            <a:off x="3352927" y="3026887"/>
            <a:ext cx="387000" cy="1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22"/>
          <p:cNvCxnSpPr>
            <a:stCxn id="128" idx="6"/>
            <a:endCxn id="129" idx="2"/>
          </p:cNvCxnSpPr>
          <p:nvPr/>
        </p:nvCxnSpPr>
        <p:spPr>
          <a:xfrm>
            <a:off x="4324027" y="3026887"/>
            <a:ext cx="747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4" name="Google Shape;134;p22"/>
          <p:cNvCxnSpPr>
            <a:stCxn id="129" idx="7"/>
            <a:endCxn id="130" idx="1"/>
          </p:cNvCxnSpPr>
          <p:nvPr/>
        </p:nvCxnSpPr>
        <p:spPr>
          <a:xfrm rot="-5400000" flipH="1">
            <a:off x="6321669" y="2059749"/>
            <a:ext cx="600" cy="1503000"/>
          </a:xfrm>
          <a:prstGeom prst="curvedConnector3">
            <a:avLst>
              <a:gd name="adj1" fmla="val -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5" name="Google Shape;135;p22"/>
          <p:cNvCxnSpPr>
            <a:stCxn id="130" idx="3"/>
            <a:endCxn id="129" idx="5"/>
          </p:cNvCxnSpPr>
          <p:nvPr/>
        </p:nvCxnSpPr>
        <p:spPr>
          <a:xfrm rot="5400000">
            <a:off x="6321618" y="2491650"/>
            <a:ext cx="600" cy="1503000"/>
          </a:xfrm>
          <a:prstGeom prst="curvedConnector3">
            <a:avLst>
              <a:gd name="adj1" fmla="val 55101006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6" name="Google Shape;136;p22"/>
          <p:cNvCxnSpPr>
            <a:stCxn id="130" idx="4"/>
            <a:endCxn id="131" idx="6"/>
          </p:cNvCxnSpPr>
          <p:nvPr/>
        </p:nvCxnSpPr>
        <p:spPr>
          <a:xfrm rot="5400000">
            <a:off x="6514029" y="3509899"/>
            <a:ext cx="943500" cy="588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" name="Google Shape;137;p22"/>
          <p:cNvCxnSpPr>
            <a:stCxn id="131" idx="2"/>
            <a:endCxn id="129" idx="4"/>
          </p:cNvCxnSpPr>
          <p:nvPr/>
        </p:nvCxnSpPr>
        <p:spPr>
          <a:xfrm rot="10800000">
            <a:off x="5364059" y="3332296"/>
            <a:ext cx="743400" cy="9435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8" name="Google Shape;138;p22"/>
          <p:cNvCxnSpPr>
            <a:stCxn id="130" idx="6"/>
            <a:endCxn id="126" idx="2"/>
          </p:cNvCxnSpPr>
          <p:nvPr/>
        </p:nvCxnSpPr>
        <p:spPr>
          <a:xfrm>
            <a:off x="7571979" y="3026899"/>
            <a:ext cx="72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" name="Google Shape;139;p22"/>
          <p:cNvSpPr txBox="1"/>
          <p:nvPr/>
        </p:nvSpPr>
        <p:spPr>
          <a:xfrm>
            <a:off x="4561000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6151525" y="21715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6220825" y="322337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7766438" y="2711850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43" name="Google Shape;143;p22"/>
          <p:cNvSpPr txBox="1"/>
          <p:nvPr/>
        </p:nvSpPr>
        <p:spPr>
          <a:xfrm>
            <a:off x="7179313" y="37505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44" name="Google Shape;144;p22"/>
          <p:cNvSpPr txBox="1"/>
          <p:nvPr/>
        </p:nvSpPr>
        <p:spPr>
          <a:xfrm>
            <a:off x="5305825" y="3826725"/>
            <a:ext cx="34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45" name="Google Shape;145;p22"/>
          <p:cNvSpPr txBox="1"/>
          <p:nvPr/>
        </p:nvSpPr>
        <p:spPr>
          <a:xfrm>
            <a:off x="4709200" y="4645150"/>
            <a:ext cx="410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 for the Process Status Diagram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540300" y="3131850"/>
            <a:ext cx="125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760400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966101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1171803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137750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endParaRPr/>
          </a:p>
        </p:txBody>
      </p:sp>
      <p:sp>
        <p:nvSpPr>
          <p:cNvPr id="151" name="Google Shape;151;p22"/>
          <p:cNvSpPr/>
          <p:nvPr/>
        </p:nvSpPr>
        <p:spPr>
          <a:xfrm>
            <a:off x="158320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1788907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1994609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2617274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55" name="Google Shape;155;p22"/>
          <p:cNvCxnSpPr/>
          <p:nvPr/>
        </p:nvCxnSpPr>
        <p:spPr>
          <a:xfrm>
            <a:off x="1935225" y="37945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6" name="Google Shape;156;p22"/>
          <p:cNvSpPr/>
          <p:nvPr/>
        </p:nvSpPr>
        <p:spPr>
          <a:xfrm>
            <a:off x="2203096" y="35965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57" name="Google Shape;157;p22"/>
          <p:cNvSpPr/>
          <p:nvPr/>
        </p:nvSpPr>
        <p:spPr>
          <a:xfrm flipH="1">
            <a:off x="8216094" y="1133266"/>
            <a:ext cx="306065" cy="284855"/>
          </a:xfrm>
          <a:prstGeom prst="ellipse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body" idx="1"/>
          </p:nvPr>
        </p:nvSpPr>
        <p:spPr>
          <a:xfrm>
            <a:off x="311700" y="1203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PDA(Q, Σ, 𝚪, 𝛅, q0, z0, F)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z0: set of symbols place on the stack at startup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𝚪* 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63" name="Google Shape;163;p23"/>
          <p:cNvSpPr/>
          <p:nvPr/>
        </p:nvSpPr>
        <p:spPr>
          <a:xfrm>
            <a:off x="3905250" y="2476500"/>
            <a:ext cx="4926900" cy="213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Pushdown Automata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3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3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74" name="Google Shape;174;p23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5" name="Google Shape;175;p23"/>
          <p:cNvCxnSpPr/>
          <p:nvPr/>
        </p:nvCxnSpPr>
        <p:spPr>
          <a:xfrm>
            <a:off x="7635025" y="3942188"/>
            <a:ext cx="5319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3"/>
          <p:cNvSpPr/>
          <p:nvPr/>
        </p:nvSpPr>
        <p:spPr>
          <a:xfrm>
            <a:off x="7784650" y="36920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7784650" y="34634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7784650" y="32348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7784650" y="30062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7784650" y="27776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 txBox="1"/>
          <p:nvPr/>
        </p:nvSpPr>
        <p:spPr>
          <a:xfrm>
            <a:off x="7334475" y="3995375"/>
            <a:ext cx="1380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Stack</a:t>
            </a:r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5768650" y="613225"/>
            <a:ext cx="2016000" cy="615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-&gt; if ( E ) 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|   if ( E ) S else S</a:t>
            </a:r>
            <a:endParaRPr/>
          </a:p>
        </p:txBody>
      </p:sp>
      <p:cxnSp>
        <p:nvCxnSpPr>
          <p:cNvPr id="183" name="Google Shape;183;p23"/>
          <p:cNvCxnSpPr/>
          <p:nvPr/>
        </p:nvCxnSpPr>
        <p:spPr>
          <a:xfrm rot="10800000" flipH="1">
            <a:off x="7585225" y="2747525"/>
            <a:ext cx="631500" cy="14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3"/>
          <p:cNvSpPr/>
          <p:nvPr/>
        </p:nvSpPr>
        <p:spPr>
          <a:xfrm rot="-5400000">
            <a:off x="8029625" y="31724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4390875" y="2795950"/>
            <a:ext cx="2580300" cy="1304700"/>
            <a:chOff x="1578775" y="1887650"/>
            <a:chExt cx="2580300" cy="1304700"/>
          </a:xfrm>
        </p:grpSpPr>
        <p:sp>
          <p:nvSpPr>
            <p:cNvPr id="186" name="Google Shape;186;p23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7" name="Google Shape;187;p23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188" name="Google Shape;188;p23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3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3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4" name="Google Shape;194;p23"/>
              <p:cNvCxnSpPr>
                <a:endCxn id="190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5" name="Google Shape;195;p23"/>
              <p:cNvCxnSpPr>
                <a:stCxn id="190" idx="6"/>
                <a:endCxn id="191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6" name="Google Shape;196;p23"/>
              <p:cNvCxnSpPr>
                <a:stCxn id="191" idx="7"/>
                <a:endCxn id="192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7" name="Google Shape;197;p23"/>
              <p:cNvCxnSpPr>
                <a:stCxn id="192" idx="3"/>
                <a:endCxn id="191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8" name="Google Shape;198;p23"/>
              <p:cNvCxnSpPr>
                <a:stCxn id="192" idx="4"/>
                <a:endCxn id="193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99" name="Google Shape;199;p23"/>
              <p:cNvCxnSpPr>
                <a:stCxn id="193" idx="2"/>
                <a:endCxn id="191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0" name="Google Shape;200;p23"/>
              <p:cNvCxnSpPr>
                <a:stCxn id="192" idx="6"/>
                <a:endCxn id="188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01" name="Google Shape;201;p23"/>
          <p:cNvSpPr txBox="1"/>
          <p:nvPr/>
        </p:nvSpPr>
        <p:spPr>
          <a:xfrm>
            <a:off x="5905500" y="4593650"/>
            <a:ext cx="11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PDA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256750" y="3170000"/>
            <a:ext cx="900900" cy="3540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Σ : set of symbols on the input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𝚪 : set of symbols placed on the tape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includes a blank symbol: $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𝛅 : Q x Σ x 𝚪-&gt; Q x 𝚪 x {R, L}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>
            <a:off x="5276850" y="962025"/>
            <a:ext cx="3457500" cy="3606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grpSp>
        <p:nvGrpSpPr>
          <p:cNvPr id="210" name="Google Shape;210;p24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211" name="Google Shape;211;p24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2" name="Google Shape;212;p24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13" name="Google Shape;213;p24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4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9" name="Google Shape;219;p24"/>
              <p:cNvCxnSpPr>
                <a:endCxn id="21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0" name="Google Shape;220;p24"/>
              <p:cNvCxnSpPr>
                <a:stCxn id="215" idx="6"/>
                <a:endCxn id="21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1" name="Google Shape;221;p24"/>
              <p:cNvCxnSpPr>
                <a:stCxn id="216" idx="7"/>
                <a:endCxn id="21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2" name="Google Shape;222;p24"/>
              <p:cNvCxnSpPr>
                <a:stCxn id="217" idx="3"/>
                <a:endCxn id="21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3" name="Google Shape;223;p24"/>
              <p:cNvCxnSpPr>
                <a:stCxn id="217" idx="4"/>
                <a:endCxn id="21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4" name="Google Shape;224;p24"/>
              <p:cNvCxnSpPr>
                <a:stCxn id="218" idx="2"/>
                <a:endCxn id="21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25" name="Google Shape;225;p24"/>
              <p:cNvCxnSpPr>
                <a:stCxn id="217" idx="6"/>
                <a:endCxn id="21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26" name="Google Shape;226;p24"/>
          <p:cNvSpPr/>
          <p:nvPr/>
        </p:nvSpPr>
        <p:spPr>
          <a:xfrm rot="5400000">
            <a:off x="67121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rot="5400000">
            <a:off x="69407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5400000">
            <a:off x="71693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4"/>
          <p:cNvSpPr/>
          <p:nvPr/>
        </p:nvSpPr>
        <p:spPr>
          <a:xfrm rot="5400000">
            <a:off x="73979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4"/>
          <p:cNvSpPr/>
          <p:nvPr/>
        </p:nvSpPr>
        <p:spPr>
          <a:xfrm rot="5400000">
            <a:off x="7626588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67662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4"/>
          <p:cNvSpPr/>
          <p:nvPr/>
        </p:nvSpPr>
        <p:spPr>
          <a:xfrm rot="10800000">
            <a:off x="5946300" y="3844300"/>
            <a:ext cx="606900" cy="349200"/>
          </a:xfrm>
          <a:prstGeom prst="rightArrow">
            <a:avLst>
              <a:gd name="adj1" fmla="val 50000"/>
              <a:gd name="adj2" fmla="val 4292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4"/>
          <p:cNvSpPr/>
          <p:nvPr/>
        </p:nvSpPr>
        <p:spPr>
          <a:xfrm rot="-5400000">
            <a:off x="64353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4"/>
          <p:cNvSpPr/>
          <p:nvPr/>
        </p:nvSpPr>
        <p:spPr>
          <a:xfrm rot="-5400000">
            <a:off x="62067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4"/>
          <p:cNvSpPr/>
          <p:nvPr/>
        </p:nvSpPr>
        <p:spPr>
          <a:xfrm>
            <a:off x="5978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$</a:t>
            </a:r>
            <a:endParaRPr/>
          </a:p>
        </p:txBody>
      </p:sp>
      <p:sp>
        <p:nvSpPr>
          <p:cNvPr id="236" name="Google Shape;236;p24"/>
          <p:cNvSpPr/>
          <p:nvPr/>
        </p:nvSpPr>
        <p:spPr>
          <a:xfrm>
            <a:off x="66880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6143625" y="4124325"/>
            <a:ext cx="19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Infinite Tape</a:t>
            </a:r>
            <a:endParaRPr/>
          </a:p>
        </p:txBody>
      </p:sp>
      <p:sp>
        <p:nvSpPr>
          <p:cNvPr id="238" name="Google Shape;238;p24"/>
          <p:cNvSpPr/>
          <p:nvPr/>
        </p:nvSpPr>
        <p:spPr>
          <a:xfrm>
            <a:off x="6940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>
            <a:off x="71694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>
            <a:off x="73788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>
            <a:off x="76266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6459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3" name="Google Shape;243;p24"/>
          <p:cNvSpPr/>
          <p:nvPr/>
        </p:nvSpPr>
        <p:spPr>
          <a:xfrm>
            <a:off x="78793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4" name="Google Shape;244;p24"/>
          <p:cNvSpPr/>
          <p:nvPr/>
        </p:nvSpPr>
        <p:spPr>
          <a:xfrm>
            <a:off x="813210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45" name="Google Shape;245;p24"/>
          <p:cNvSpPr/>
          <p:nvPr/>
        </p:nvSpPr>
        <p:spPr>
          <a:xfrm>
            <a:off x="6240450" y="33151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46" name="Google Shape;246;p24"/>
          <p:cNvCxnSpPr/>
          <p:nvPr/>
        </p:nvCxnSpPr>
        <p:spPr>
          <a:xfrm rot="10800000">
            <a:off x="6710375" y="32431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24"/>
          <p:cNvCxnSpPr/>
          <p:nvPr/>
        </p:nvCxnSpPr>
        <p:spPr>
          <a:xfrm rot="10800000">
            <a:off x="7110901" y="295150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48" name="Google Shape;248;p24"/>
          <p:cNvSpPr txBox="1"/>
          <p:nvPr/>
        </p:nvSpPr>
        <p:spPr>
          <a:xfrm>
            <a:off x="6324600" y="4610100"/>
            <a:ext cx="150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Turing Machine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250" name="Google Shape;250;p24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58" name="Google Shape;258;p24"/>
          <p:cNvCxnSpPr/>
          <p:nvPr/>
        </p:nvCxnSpPr>
        <p:spPr>
          <a:xfrm>
            <a:off x="10970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59" name="Google Shape;259;p24"/>
          <p:cNvSpPr txBox="1"/>
          <p:nvPr/>
        </p:nvSpPr>
        <p:spPr>
          <a:xfrm>
            <a:off x="6143625" y="161667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/>
          <p:nvPr/>
        </p:nvSpPr>
        <p:spPr>
          <a:xfrm>
            <a:off x="5514200" y="962025"/>
            <a:ext cx="3048000" cy="3069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Bounded Automata</a:t>
            </a:r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Case of a Turing Machine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tape is bounded to a defined size.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267" name="Google Shape;267;p25"/>
          <p:cNvGrpSpPr/>
          <p:nvPr/>
        </p:nvGrpSpPr>
        <p:grpSpPr>
          <a:xfrm>
            <a:off x="5720250" y="1471725"/>
            <a:ext cx="2580300" cy="1304700"/>
            <a:chOff x="1578775" y="1887650"/>
            <a:chExt cx="2580300" cy="1304700"/>
          </a:xfrm>
        </p:grpSpPr>
        <p:sp>
          <p:nvSpPr>
            <p:cNvPr id="268" name="Google Shape;268;p2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2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270" name="Google Shape;270;p2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6" name="Google Shape;276;p25"/>
              <p:cNvCxnSpPr>
                <a:endCxn id="272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7" name="Google Shape;277;p25"/>
              <p:cNvCxnSpPr>
                <a:stCxn id="272" idx="6"/>
                <a:endCxn id="273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8" name="Google Shape;278;p25"/>
              <p:cNvCxnSpPr>
                <a:stCxn id="273" idx="7"/>
                <a:endCxn id="274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9" name="Google Shape;279;p25"/>
              <p:cNvCxnSpPr>
                <a:stCxn id="274" idx="3"/>
                <a:endCxn id="273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0" name="Google Shape;280;p25"/>
              <p:cNvCxnSpPr>
                <a:stCxn id="274" idx="4"/>
                <a:endCxn id="275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1" name="Google Shape;281;p25"/>
              <p:cNvCxnSpPr>
                <a:stCxn id="275" idx="2"/>
                <a:endCxn id="273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82" name="Google Shape;282;p25"/>
              <p:cNvCxnSpPr>
                <a:stCxn id="274" idx="6"/>
                <a:endCxn id="270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283" name="Google Shape;283;p2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5"/>
          <p:cNvSpPr/>
          <p:nvPr/>
        </p:nvSpPr>
        <p:spPr>
          <a:xfrm rot="5400000">
            <a:off x="7093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5"/>
          <p:cNvSpPr/>
          <p:nvPr/>
        </p:nvSpPr>
        <p:spPr>
          <a:xfrm>
            <a:off x="61546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66360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1" name="Google Shape;291;p25"/>
          <p:cNvSpPr/>
          <p:nvPr/>
        </p:nvSpPr>
        <p:spPr>
          <a:xfrm>
            <a:off x="6845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70932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293" name="Google Shape;293;p25"/>
          <p:cNvSpPr/>
          <p:nvPr/>
        </p:nvSpPr>
        <p:spPr>
          <a:xfrm>
            <a:off x="73459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294" name="Google Shape;294;p25"/>
          <p:cNvSpPr/>
          <p:nvPr/>
        </p:nvSpPr>
        <p:spPr>
          <a:xfrm>
            <a:off x="75987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295" name="Google Shape;295;p25"/>
          <p:cNvCxnSpPr/>
          <p:nvPr/>
        </p:nvCxnSpPr>
        <p:spPr>
          <a:xfrm rot="10800000">
            <a:off x="61484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6" name="Google Shape;296;p25"/>
          <p:cNvCxnSpPr/>
          <p:nvPr/>
        </p:nvCxnSpPr>
        <p:spPr>
          <a:xfrm rot="10800000">
            <a:off x="63342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97" name="Google Shape;297;p25"/>
          <p:cNvSpPr txBox="1"/>
          <p:nvPr/>
        </p:nvSpPr>
        <p:spPr>
          <a:xfrm>
            <a:off x="6006425" y="4052250"/>
            <a:ext cx="245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LBA with tape size of 8</a:t>
            </a:r>
            <a:endParaRPr/>
          </a:p>
        </p:txBody>
      </p:sp>
      <p:cxnSp>
        <p:nvCxnSpPr>
          <p:cNvPr id="298" name="Google Shape;298;p25"/>
          <p:cNvCxnSpPr/>
          <p:nvPr/>
        </p:nvCxnSpPr>
        <p:spPr>
          <a:xfrm rot="10800000">
            <a:off x="8104200" y="3091450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25"/>
          <p:cNvSpPr txBox="1"/>
          <p:nvPr/>
        </p:nvSpPr>
        <p:spPr>
          <a:xfrm>
            <a:off x="692700" y="3208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00" name="Google Shape;300;p25"/>
          <p:cNvSpPr/>
          <p:nvPr/>
        </p:nvSpPr>
        <p:spPr>
          <a:xfrm>
            <a:off x="912800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1118501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5"/>
          <p:cNvSpPr/>
          <p:nvPr/>
        </p:nvSpPr>
        <p:spPr>
          <a:xfrm>
            <a:off x="1324203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25"/>
          <p:cNvSpPr/>
          <p:nvPr/>
        </p:nvSpPr>
        <p:spPr>
          <a:xfrm>
            <a:off x="152990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5"/>
          <p:cNvSpPr/>
          <p:nvPr/>
        </p:nvSpPr>
        <p:spPr>
          <a:xfrm>
            <a:off x="1735606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5"/>
          <p:cNvSpPr/>
          <p:nvPr/>
        </p:nvSpPr>
        <p:spPr>
          <a:xfrm>
            <a:off x="1941307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5"/>
          <p:cNvSpPr/>
          <p:nvPr/>
        </p:nvSpPr>
        <p:spPr>
          <a:xfrm>
            <a:off x="2147009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5"/>
          <p:cNvSpPr/>
          <p:nvPr/>
        </p:nvSpPr>
        <p:spPr>
          <a:xfrm>
            <a:off x="2464874" y="3672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08" name="Google Shape;308;p25"/>
          <p:cNvCxnSpPr/>
          <p:nvPr/>
        </p:nvCxnSpPr>
        <p:spPr>
          <a:xfrm>
            <a:off x="1020825" y="3870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9" name="Google Shape;309;p25"/>
          <p:cNvSpPr/>
          <p:nvPr/>
        </p:nvSpPr>
        <p:spPr>
          <a:xfrm>
            <a:off x="78465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10" name="Google Shape;310;p25"/>
          <p:cNvSpPr txBox="1"/>
          <p:nvPr/>
        </p:nvSpPr>
        <p:spPr>
          <a:xfrm>
            <a:off x="6153925" y="1777725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316" name="Google Shape;316;p26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grpSp>
        <p:nvGrpSpPr>
          <p:cNvPr id="318" name="Google Shape;318;p26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319" name="Google Shape;319;p26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0" name="Google Shape;320;p26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321" name="Google Shape;321;p26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6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6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6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7" name="Google Shape;327;p26"/>
              <p:cNvCxnSpPr>
                <a:endCxn id="323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8" name="Google Shape;328;p26"/>
              <p:cNvCxnSpPr>
                <a:stCxn id="323" idx="6"/>
                <a:endCxn id="324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9" name="Google Shape;329;p26"/>
              <p:cNvCxnSpPr>
                <a:stCxn id="324" idx="7"/>
                <a:endCxn id="325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0" name="Google Shape;330;p26"/>
              <p:cNvCxnSpPr>
                <a:stCxn id="325" idx="3"/>
                <a:endCxn id="324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1" name="Google Shape;331;p26"/>
              <p:cNvCxnSpPr>
                <a:stCxn id="325" idx="4"/>
                <a:endCxn id="326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2" name="Google Shape;332;p26"/>
              <p:cNvCxnSpPr>
                <a:stCxn id="326" idx="2"/>
                <a:endCxn id="324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33" name="Google Shape;333;p26"/>
              <p:cNvCxnSpPr>
                <a:stCxn id="325" idx="6"/>
                <a:endCxn id="321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334" name="Google Shape;334;p26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6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6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26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340" name="Google Shape;340;p26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341" name="Google Shape;341;p26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3" name="Google Shape;343;p26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344" name="Google Shape;344;p26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346" name="Google Shape;346;p26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47" name="Google Shape;347;p26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6"/>
          <p:cNvCxnSpPr/>
          <p:nvPr/>
        </p:nvCxnSpPr>
        <p:spPr>
          <a:xfrm rot="10800000">
            <a:off x="69438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49" name="Google Shape;349;p26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350" name="Google Shape;350;p26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351" name="Google Shape;351;p26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6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6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6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6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6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6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6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359" name="Google Shape;359;p26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60" name="Google Shape;360;p26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to the Abstract</a:t>
            </a:r>
            <a:endParaRPr/>
          </a:p>
        </p:txBody>
      </p:sp>
      <p:sp>
        <p:nvSpPr>
          <p:cNvPr id="366" name="Google Shape;366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Turing Machine →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von Neumann Architecture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Harvard Architecture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7" name="Google Shape;3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1876425"/>
            <a:ext cx="344805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900" y="2166956"/>
            <a:ext cx="2972815" cy="171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7"/>
          <p:cNvSpPr txBox="1"/>
          <p:nvPr/>
        </p:nvSpPr>
        <p:spPr>
          <a:xfrm>
            <a:off x="466725" y="4124325"/>
            <a:ext cx="6372300" cy="8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Consider writing a Java program for these machines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Architecture: MIPS Microarchitecture</a:t>
            </a:r>
            <a:endParaRPr/>
          </a:p>
        </p:txBody>
      </p:sp>
      <p:pic>
        <p:nvPicPr>
          <p:cNvPr id="375" name="Google Shape;3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Physical Architecture: ARM (7&amp;9) Microarchitectures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1" name="Google Shape;3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29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Architectures: Examples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8" name="Google Shape;38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00" y="1130950"/>
            <a:ext cx="2950306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0"/>
          <p:cNvPicPr preferRelativeResize="0"/>
          <p:nvPr/>
        </p:nvPicPr>
        <p:blipFill rotWithShape="1">
          <a:blip r:embed="rId4">
            <a:alphaModFix/>
          </a:blip>
          <a:srcRect l="7824" t="5390" r="14625" b="9977"/>
          <a:stretch/>
        </p:blipFill>
        <p:spPr>
          <a:xfrm>
            <a:off x="609600" y="1203325"/>
            <a:ext cx="2171700" cy="364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374051" y="1912625"/>
            <a:ext cx="3862999" cy="22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933B1-E712-184E-846E-7D39633A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E5F5B-D2FA-EE4C-8468-EC8950A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5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 and Communication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need to develop a model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our solution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reason about the problem about our solution.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Models of Communication: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OSI/ISO model  (Open Systems Interconnect)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TCP/IP model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Model of Computation:  (Machine &lt;-&gt; Language)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Turing Machine, Linear Bounded Automata, Pushdown Automata, and Finite State Automata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Sequential Circuits, and Combinational Logic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 dirty="0"/>
              <a:t>Universal Computer and Machines: Theoretical to Abstract to Physical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things down or building them up.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844050" y="1125175"/>
          <a:ext cx="4985925" cy="37792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16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Size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Network Layer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Architecture 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/>
                        <a:t>N</a:t>
                      </a:r>
                      <a:endParaRPr i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MTU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segment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64-1522 octets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 bytes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paragraph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 (or 64)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word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octet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 bits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nibble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symbol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832" y="404132"/>
            <a:ext cx="333375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IPv4 Packet Header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r="754"/>
          <a:stretch/>
        </p:blipFill>
        <p:spPr>
          <a:xfrm>
            <a:off x="264225" y="1357442"/>
            <a:ext cx="8568075" cy="27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225900" y="4654200"/>
            <a:ext cx="86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225900" y="247700"/>
            <a:ext cx="288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OSI and TCP/IP Models</a:t>
            </a:r>
            <a:endParaRPr sz="1600"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827875" y="796338"/>
          <a:ext cx="5797325" cy="355083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6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8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Layer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Name</a:t>
                      </a:r>
                      <a:endParaRPr sz="1200" b="1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Example Protocol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Naming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Transported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Hardware Device</a:t>
                      </a:r>
                      <a:endParaRPr sz="12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Application</a:t>
                      </a:r>
                      <a:endParaRPr sz="1200"/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http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url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Presentation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FFFFF"/>
                          </a:solidFill>
                        </a:rPr>
                        <a:t>Session</a:t>
                      </a:r>
                      <a:endParaRPr sz="12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---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Transport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TCP/IP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socket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segment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Network / Internet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IPv4/IPv6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IP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packet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router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Data Link / Link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Ethernet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MAC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frame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switch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Physical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802.11g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Interface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symbols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hub, bridge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8" name="Google Shape;68;p15"/>
          <p:cNvCxnSpPr/>
          <p:nvPr/>
        </p:nvCxnSpPr>
        <p:spPr>
          <a:xfrm rot="10800000" flipH="1">
            <a:off x="357300" y="2858325"/>
            <a:ext cx="71544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15"/>
          <p:cNvSpPr/>
          <p:nvPr/>
        </p:nvSpPr>
        <p:spPr>
          <a:xfrm>
            <a:off x="7276500" y="2372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/>
          <p:nvPr/>
        </p:nvSpPr>
        <p:spPr>
          <a:xfrm rot="10800000">
            <a:off x="7274950" y="2858325"/>
            <a:ext cx="265800" cy="49440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6881700" y="1922600"/>
            <a:ext cx="1055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Host layers</a:t>
            </a:r>
            <a:endParaRPr sz="1300"/>
          </a:p>
        </p:txBody>
      </p:sp>
      <p:sp>
        <p:nvSpPr>
          <p:cNvPr id="72" name="Google Shape;72;p15"/>
          <p:cNvSpPr txBox="1"/>
          <p:nvPr/>
        </p:nvSpPr>
        <p:spPr>
          <a:xfrm>
            <a:off x="6880150" y="3417550"/>
            <a:ext cx="117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Media layers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Layers Simplified</a:t>
            </a:r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 Physical Layer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mechanics of sending symbols -- restricted (maybe) to one's and zero's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2: Data Link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When to start and stop an individual message between two </a:t>
            </a:r>
            <a:r>
              <a:rPr lang="en" u="sng"/>
              <a:t>connected</a:t>
            </a:r>
            <a:r>
              <a:rPr lang="en"/>
              <a:t> location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3: Network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Sending a message from A ⇒ Z  by going through B to C to D to … to Y and then finally Z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Layer 4: Transport </a:t>
            </a: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Transmitting/Ensuring a complete message from A to Z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Address performance issues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of Computation</a:t>
            </a:r>
            <a:endParaRPr/>
          </a:p>
        </p:txBody>
      </p:sp>
      <p:graphicFrame>
        <p:nvGraphicFramePr>
          <p:cNvPr id="96" name="Google Shape;96;p19"/>
          <p:cNvGraphicFramePr/>
          <p:nvPr/>
        </p:nvGraphicFramePr>
        <p:xfrm>
          <a:off x="561000" y="2074050"/>
          <a:ext cx="7239000" cy="259062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Turning Machines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Recursively Enumerable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Linear Bounded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Sensitive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LBA(Q, Σ, 𝚪, q0, 𝛅)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Pushdown Automata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 Free Languages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PDA(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Q, Σ, 𝚪, 𝛅, q0, z0, F)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Finite State Automata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 Expressions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(Q, Σ, 𝛅, q0, F)</a:t>
                      </a:r>
                      <a:endParaRPr/>
                    </a:p>
                  </a:txBody>
                  <a:tcPr marL="91425" marR="91425" marT="91425" marB="91425">
                    <a:lnB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Sequential Circuits</a:t>
                      </a: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Combinational Logic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Algebra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9650" y="227400"/>
            <a:ext cx="2477200" cy="158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Combinational Logic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Based upon Boolean Algebra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inputs and outputs restricted to True (1)  and False (0)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Operations are restricted to:  AND (*) , OR (+), NOT (')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Equivalent to Digital Logic, with gates: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as a building blocks:</a:t>
            </a:r>
            <a:endParaRPr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050">
                <a:highlight>
                  <a:srgbClr val="FFFFFF"/>
                </a:highlight>
              </a:rPr>
              <a:t>XOR:  A ⊕ B  is equivalent to   (A + B) * (A' + B') </a:t>
            </a:r>
            <a:br>
              <a:rPr lang="en" sz="1050">
                <a:highlight>
                  <a:srgbClr val="FFFFFF"/>
                </a:highlight>
              </a:rPr>
            </a:b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Half-Adder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6400" y="3581950"/>
            <a:ext cx="20955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4775" y="2510975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742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94830" y="3067700"/>
            <a:ext cx="539650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06655" y="2510975"/>
            <a:ext cx="647580" cy="269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9" name="Google Shape;109;p20"/>
          <p:cNvGraphicFramePr/>
          <p:nvPr/>
        </p:nvGraphicFramePr>
        <p:xfrm>
          <a:off x="6512225" y="244200"/>
          <a:ext cx="2441100" cy="198105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81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2"/>
                          </a:solidFill>
                          <a:highlight>
                            <a:schemeClr val="lt1"/>
                          </a:highlight>
                        </a:rPr>
                        <a:t>⊕ 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</a:t>
                      </a:r>
                      <a:endParaRPr/>
                    </a:p>
                  </a:txBody>
                  <a:tcPr marL="91425" marR="91425" marT="91425" marB="91425">
                    <a:lnR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False</a:t>
                      </a:r>
                      <a:endParaRPr/>
                    </a:p>
                  </a:txBody>
                  <a:tcPr marL="91425" marR="91425" marT="91425" marB="91425">
                    <a:lnL w="762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" name="Google Shape;110;p20"/>
          <p:cNvSpPr txBox="1"/>
          <p:nvPr/>
        </p:nvSpPr>
        <p:spPr>
          <a:xfrm>
            <a:off x="3821650" y="304850"/>
            <a:ext cx="158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java:  A || 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Sequential Circuits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Introduce feedback loops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Creates latch or flip-flop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circuit with only two stable states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 SR Latch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075" y="2207988"/>
            <a:ext cx="2095500" cy="1533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8" name="Google Shape;118;p21"/>
          <p:cNvGraphicFramePr/>
          <p:nvPr/>
        </p:nvGraphicFramePr>
        <p:xfrm>
          <a:off x="1022375" y="2498800"/>
          <a:ext cx="4429700" cy="1905000"/>
        </p:xfrm>
        <a:graphic>
          <a:graphicData uri="http://schemas.openxmlformats.org/drawingml/2006/table">
            <a:tbl>
              <a:tblPr>
                <a:noFill/>
                <a:tableStyleId>{0AB64E7D-FE4F-4541-8213-99132243926A}</a:tableStyleId>
              </a:tblPr>
              <a:tblGrid>
                <a:gridCol w="42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4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Output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Description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Hold State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Reset / Clear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Set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Q</a:t>
                      </a:r>
                      <a:endParaRPr sz="1100"/>
                    </a:p>
                  </a:txBody>
                  <a:tcPr marL="91425" marR="91425" marT="91425" marB="91425">
                    <a:lnR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</a:t>
                      </a:r>
                      <a:endParaRPr sz="1100"/>
                    </a:p>
                  </a:txBody>
                  <a:tcPr marL="91425" marR="91425" marT="91425" marB="91425">
                    <a:lnL w="2857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Not allowed:  Error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1381</TotalTime>
  <Words>1024</Words>
  <Application>Microsoft Macintosh PowerPoint</Application>
  <PresentationFormat>On-screen Show (16:9)</PresentationFormat>
  <Paragraphs>302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Arial</vt:lpstr>
      <vt:lpstr>Simple Light</vt:lpstr>
      <vt:lpstr>Landscape: Languages, Compilers, and Hardware:</vt:lpstr>
      <vt:lpstr>Models of Computation and Communication</vt:lpstr>
      <vt:lpstr>PowerPoint Presentation</vt:lpstr>
      <vt:lpstr>IPv4 Packet Header</vt:lpstr>
      <vt:lpstr>PowerPoint Presentation</vt:lpstr>
      <vt:lpstr>The Layers Simplified</vt:lpstr>
      <vt:lpstr>Models of Computation</vt:lpstr>
      <vt:lpstr>Combinational Logic</vt:lpstr>
      <vt:lpstr>Sequential Circuits</vt:lpstr>
      <vt:lpstr>Finite State Machine</vt:lpstr>
      <vt:lpstr>Pushdown Automata</vt:lpstr>
      <vt:lpstr>Turing Machine</vt:lpstr>
      <vt:lpstr>Linear Bounded Automata</vt:lpstr>
      <vt:lpstr>Universal Computer</vt:lpstr>
      <vt:lpstr>Theoretical to the Abstract</vt:lpstr>
      <vt:lpstr>Physical Architecture: MIPS Microarchitecture</vt:lpstr>
      <vt:lpstr>Physical Architecture: ARM (7&amp;9) Microarchitectures </vt:lpstr>
      <vt:lpstr>Physical Architectures: Examples </vt:lpstr>
      <vt:lpstr>PowerPoint Presentation</vt:lpstr>
      <vt:lpstr>Breaking things down or building them up.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Models of Computation and Communication</dc:title>
  <cp:lastModifiedBy>Fitzgerald, Steven M</cp:lastModifiedBy>
  <cp:revision>2</cp:revision>
  <dcterms:modified xsi:type="dcterms:W3CDTF">2023-02-02T16:21:25Z</dcterms:modified>
</cp:coreProperties>
</file>