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6E2FC-F025-48D8-A6CF-72C42F51AEF4}">
  <a:tblStyle styleId="{78D6E2FC-F025-48D8-A6CF-72C42F51AE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9"/>
    <p:restoredTop sz="94648"/>
  </p:normalViewPr>
  <p:slideViewPr>
    <p:cSldViewPr snapToGrid="0">
      <p:cViewPr varScale="1">
        <p:scale>
          <a:sx n="118" d="100"/>
          <a:sy n="118" d="100"/>
        </p:scale>
        <p:origin x="200" y="8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2e65bb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2e65bb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2e65bb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2e65bb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2e65bbb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2e65bbb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ef9804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ef9804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2e65bbb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2e65bbb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ef98044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ef98044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2e65bbb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2e65bbb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2e65bb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2e65bb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2e65bb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2e65bb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2e65bbb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2e65bbb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does-risc-and-cisc-mean-in-2020-7b4d42c9a9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Organization  </a:t>
            </a:r>
            <a:r>
              <a:rPr lang="en" sz="2244" dirty="0"/>
              <a:t>(Java program)</a:t>
            </a:r>
            <a:endParaRPr sz="2244"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args)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obj.addNumbers(num1, num2);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System.out.println(</a:t>
            </a:r>
            <a:r>
              <a:rPr lang="en" sz="1162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5627543" y="343488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(INSTRUCTIONS)</a:t>
            </a:r>
            <a:endParaRPr sz="1300"/>
          </a:p>
        </p:txBody>
      </p:sp>
      <p:sp>
        <p:nvSpPr>
          <p:cNvPr id="226" name="Google Shape;226;p22"/>
          <p:cNvSpPr/>
          <p:nvPr/>
        </p:nvSpPr>
        <p:spPr>
          <a:xfrm>
            <a:off x="5627543" y="2769137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627543" y="134750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627543" y="199905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917D4-4BB6-FE41-B3A7-B94CD6B1E0FE}"/>
              </a:ext>
            </a:extLst>
          </p:cNvPr>
          <p:cNvSpPr txBox="1"/>
          <p:nvPr/>
        </p:nvSpPr>
        <p:spPr>
          <a:xfrm>
            <a:off x="7361494" y="137920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0CD3D-7C05-FA41-9C69-173063ED78C3}"/>
              </a:ext>
            </a:extLst>
          </p:cNvPr>
          <p:cNvSpPr txBox="1"/>
          <p:nvPr/>
        </p:nvSpPr>
        <p:spPr>
          <a:xfrm>
            <a:off x="7363420" y="2746944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280F8-3BAC-2243-B80C-A906ADAC9497}"/>
              </a:ext>
            </a:extLst>
          </p:cNvPr>
          <p:cNvSpPr txBox="1"/>
          <p:nvPr/>
        </p:nvSpPr>
        <p:spPr>
          <a:xfrm>
            <a:off x="7720310" y="1377384"/>
            <a:ext cx="1388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Locations defined at runtime.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8980-D476-7D48-B874-A21D05091EB9}"/>
              </a:ext>
            </a:extLst>
          </p:cNvPr>
          <p:cNvSpPr txBox="1"/>
          <p:nvPr/>
        </p:nvSpPr>
        <p:spPr>
          <a:xfrm>
            <a:off x="7664367" y="2640951"/>
            <a:ext cx="1388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Locations are defined when the program starts.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</a:t>
            </a:r>
            <a:r>
              <a:rPr lang="en" dirty="0"/>
              <a:t>Calls:  '</a:t>
            </a:r>
            <a:r>
              <a:rPr lang="en" dirty="0" err="1"/>
              <a:t>syscall</a:t>
            </a:r>
            <a:r>
              <a:rPr lang="en" dirty="0"/>
              <a:t>' instruction</a:t>
            </a:r>
            <a:endParaRPr dirty="0"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983650" y="1813400"/>
          <a:ext cx="6380075" cy="280398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14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bytes read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-1 == error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0 == eof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x86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7359744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AMD</a:t>
            </a:r>
            <a:endParaRPr sz="1000" dirty="0"/>
          </a:p>
        </p:txBody>
      </p:sp>
      <p:sp>
        <p:nvSpPr>
          <p:cNvPr id="68" name="Google Shape;68;p14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Universal</a:t>
            </a:r>
            <a:r>
              <a:rPr lang="en"/>
              <a:t> Computer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81" name="Google Shape;81;p1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>
                <a:endCxn id="8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0" name="Google Shape;90;p15"/>
              <p:cNvCxnSpPr>
                <a:stCxn id="85" idx="6"/>
                <a:endCxn id="8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5"/>
              <p:cNvCxnSpPr>
                <a:stCxn id="86" idx="7"/>
                <a:endCxn id="8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" name="Google Shape;92;p15"/>
              <p:cNvCxnSpPr>
                <a:stCxn id="87" idx="3"/>
                <a:endCxn id="8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3" name="Google Shape;93;p15"/>
              <p:cNvCxnSpPr>
                <a:stCxn id="87" idx="4"/>
                <a:endCxn id="8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4" name="Google Shape;94;p15"/>
              <p:cNvCxnSpPr>
                <a:stCxn id="88" idx="2"/>
                <a:endCxn id="8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" name="Google Shape;95;p15"/>
              <p:cNvCxnSpPr>
                <a:stCxn id="87" idx="6"/>
                <a:endCxn id="8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96" name="Google Shape;96;p15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103" name="Google Shape;103;p15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>
            <a:off x="61056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2" name="Google Shape;122;p15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4093200" y="962025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956250" y="4575750"/>
            <a:ext cx="13206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program</a:t>
            </a:r>
            <a:endParaRPr/>
          </a:p>
        </p:txBody>
      </p:sp>
      <p:cxnSp>
        <p:nvCxnSpPr>
          <p:cNvPr id="125" name="Google Shape;125;p15"/>
          <p:cNvCxnSpPr>
            <a:endCxn id="123" idx="2"/>
          </p:cNvCxnSpPr>
          <p:nvPr/>
        </p:nvCxnSpPr>
        <p:spPr>
          <a:xfrm rot="10800000" flipH="1">
            <a:off x="3107100" y="1362225"/>
            <a:ext cx="1461300" cy="1292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5"/>
          <p:cNvCxnSpPr>
            <a:endCxn id="124" idx="0"/>
          </p:cNvCxnSpPr>
          <p:nvPr/>
        </p:nvCxnSpPr>
        <p:spPr>
          <a:xfrm rot="-5400000" flipH="1">
            <a:off x="3685050" y="3644250"/>
            <a:ext cx="1591500" cy="27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5"/>
          <p:cNvSpPr txBox="1"/>
          <p:nvPr/>
        </p:nvSpPr>
        <p:spPr>
          <a:xfrm>
            <a:off x="4141350" y="357550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128" name="Google Shape;128;p15"/>
          <p:cNvCxnSpPr>
            <a:endCxn id="127" idx="1"/>
          </p:cNvCxnSpPr>
          <p:nvPr/>
        </p:nvCxnSpPr>
        <p:spPr>
          <a:xfrm rot="-5400000">
            <a:off x="2949900" y="823300"/>
            <a:ext cx="1457100" cy="925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Execution Cycle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instruction into the control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control lines to allow data to flow to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the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data to a register or memory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0" y="1110375"/>
            <a:ext cx="34480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868375" y="3393775"/>
            <a:ext cx="21993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Execution</a:t>
            </a:r>
            <a:endParaRPr/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483175" y="2339200"/>
          <a:ext cx="7643700" cy="268219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9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Instruction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6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7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8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 </a:t>
                      </a:r>
                      <a:br>
                        <a:rPr lang="en" sz="1300"/>
                      </a:br>
                      <a:r>
                        <a:rPr lang="en" sz="1300"/>
                        <a:t>#6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55350"/>
            <a:ext cx="3448428" cy="1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Three basic instruction types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Arithmetic, bitwise logic, etc.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Data transfers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Basic control flow</a:t>
            </a:r>
            <a:br>
              <a:rPr lang="en" dirty="0"/>
            </a:b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addi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$v0, $v0, 2      #  $v0 = $v0 + 2             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srl  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$a0, $a1, 4     #  $a0 = $a1 &gt;&gt;&gt; 4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li   $t0, 4           #  $t0 = 4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move  $t1, $t2        #  $t1 = $t2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lb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$s0, 0($t0)      #  $s0 = MEM[$t0]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lh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 $s1, 3($t0)      #  $s1 =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concat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(MEM[$t0+3+1],MEM[$t0+3+0])</a:t>
            </a:r>
            <a:b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</a:br>
            <a:endParaRPr lang="en" sz="12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beq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 $t3, $t5, label  # if ($t3 == $t5) </a:t>
            </a:r>
            <a:r>
              <a:rPr lang="en" sz="1200" dirty="0" err="1">
                <a:latin typeface="Source Code Pro"/>
                <a:ea typeface="Source Code Pro"/>
                <a:cs typeface="Source Code Pro"/>
                <a:sym typeface="Source Code Pro"/>
              </a:rPr>
              <a:t>goto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 label</a:t>
            </a:r>
            <a:endParaRPr sz="1200"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-US" sz="1200" dirty="0">
                <a:latin typeface="Source Code Pro"/>
                <a:ea typeface="Source Code Pro"/>
                <a:cs typeface="Source Code Pro"/>
                <a:sym typeface="Source Code Pro"/>
              </a:rPr>
              <a:t>j</a:t>
            </a:r>
            <a:r>
              <a:rPr lang="en" sz="1200" dirty="0">
                <a:latin typeface="Source Code Pro"/>
                <a:ea typeface="Source Code Pro"/>
                <a:cs typeface="Source Code Pro"/>
                <a:sym typeface="Source Code Pro"/>
              </a:rPr>
              <a:t>al  proc             # method()</a:t>
            </a:r>
            <a:endParaRPr sz="12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69" name="Google Shape;169;p19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70" name="Google Shape;170;p19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71" name="Google Shape;171;p19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72" name="Google Shape;172;p19"/>
          <p:cNvCxnSpPr>
            <a:stCxn id="173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6529575" y="2777575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75" name="Google Shape;175;p19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76" name="Google Shape;176;p19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l="1489" t="4056" r="24797" b="4794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(Architecture) Memory Layout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layout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addressable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address at bottom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endian format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32-bit registers (4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to the left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1"/>
          <p:cNvCxnSpPr>
            <a:endCxn id="192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1"/>
          <p:cNvCxnSpPr>
            <a:endCxn id="193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1"/>
          <p:cNvCxnSpPr>
            <a:endCxn id="194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1"/>
          <p:cNvCxnSpPr>
            <a:stCxn id="196" idx="1"/>
            <a:endCxn id="195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1"/>
          <p:cNvCxnSpPr/>
          <p:nvPr/>
        </p:nvCxnSpPr>
        <p:spPr>
          <a:xfrm rot="10800000" flipH="1">
            <a:off x="2629125" y="1513375"/>
            <a:ext cx="2604300" cy="1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206;p21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10" name="Google Shape;210;p21"/>
          <p:cNvCxnSpPr>
            <a:stCxn id="196" idx="3"/>
            <a:endCxn id="206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1"/>
          <p:cNvCxnSpPr>
            <a:stCxn id="197" idx="3"/>
            <a:endCxn id="207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1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215" name="Google Shape;215;p21"/>
          <p:cNvCxnSpPr>
            <a:stCxn id="212" idx="3"/>
          </p:cNvCxnSpPr>
          <p:nvPr/>
        </p:nvCxnSpPr>
        <p:spPr>
          <a:xfrm rot="10800000" flipH="1">
            <a:off x="5002350" y="2233338"/>
            <a:ext cx="11370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1"/>
          <p:cNvCxnSpPr/>
          <p:nvPr/>
        </p:nvCxnSpPr>
        <p:spPr>
          <a:xfrm rot="10800000" flipH="1">
            <a:off x="5378250" y="2725675"/>
            <a:ext cx="801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1"/>
          <p:cNvCxnSpPr>
            <a:stCxn id="213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1"/>
          <p:cNvSpPr txBox="1"/>
          <p:nvPr/>
        </p:nvSpPr>
        <p:spPr>
          <a:xfrm>
            <a:off x="6047777" y="24699"/>
            <a:ext cx="30767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endiance</a:t>
            </a:r>
            <a:r>
              <a:rPr lang="en" sz="1200" dirty="0"/>
              <a:t>: the order of bytes within a word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big:      1,2,3,4        (</a:t>
            </a:r>
            <a:r>
              <a:rPr lang="en" sz="1200" dirty="0" err="1"/>
              <a:t>yy</a:t>
            </a:r>
            <a:r>
              <a:rPr lang="en" sz="1200" dirty="0"/>
              <a:t>/mm/dd)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little:     4,3,2,1       (dd/mm/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middle: 3,4,1,2       (mm/dd/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956</Words>
  <Application>Microsoft Macintosh PowerPoint</Application>
  <PresentationFormat>On-screen Show (16:9)</PresentationFormat>
  <Paragraphs>209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Source Code Pro</vt:lpstr>
      <vt:lpstr>Simple Light</vt:lpstr>
      <vt:lpstr>MIPS Microarchitecture</vt:lpstr>
      <vt:lpstr>Instruction Set Architectures</vt:lpstr>
      <vt:lpstr>Universal Computer</vt:lpstr>
      <vt:lpstr>Generalized Execution Cycle</vt:lpstr>
      <vt:lpstr>MIPS Microarchitecture</vt:lpstr>
      <vt:lpstr>MIPS Pipeline Execution</vt:lpstr>
      <vt:lpstr>MIPS ISA Architecture: Instructions</vt:lpstr>
      <vt:lpstr>MIPS ISA Architecture: Registers</vt:lpstr>
      <vt:lpstr>MIPS ISA (Architecture) Memory Layout</vt:lpstr>
      <vt:lpstr>Memory Organization  (Java program)</vt:lpstr>
      <vt:lpstr>MIPS ISA Architecture: OS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Microarchitecture</dc:title>
  <cp:lastModifiedBy>Fitzgerald, Steven M</cp:lastModifiedBy>
  <cp:revision>4</cp:revision>
  <dcterms:modified xsi:type="dcterms:W3CDTF">2023-02-07T00:07:50Z</dcterms:modified>
</cp:coreProperties>
</file>