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csun.edu/~steve/classes/feedback/" TargetMode="External"/><Relationship Id="rId4" Type="http://schemas.openxmlformats.org/officeDocument/2006/relationships/hyperlink" Target="https://www.csun.edu/~steve/classes/feedback_f22" TargetMode="External"/><Relationship Id="rId5" Type="http://schemas.openxmlformats.org/officeDocument/2006/relationships/hyperlink" Target="https://www.csun.edu/~steve/classes/feedback_f2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issing.csail.mit.edu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OMP122" TargetMode="External"/><Relationship Id="rId4" Type="http://schemas.openxmlformats.org/officeDocument/2006/relationships/hyperlink" Target="https://classroom.github.com/a/c1oXvbim" TargetMode="External"/><Relationship Id="rId5" Type="http://schemas.openxmlformats.org/officeDocument/2006/relationships/hyperlink" Target="https://drive.google.com/drive/u/0/folders/1WpDQTpX-rFnPNkcynDI2-7faFX0qOzjH" TargetMode="External"/><Relationship Id="rId6" Type="http://schemas.openxmlformats.org/officeDocument/2006/relationships/hyperlink" Target="http://comp122-csun.slack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Welcome to COMP122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For the first two weeks of class, attendance will be taken for administrative purposes.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Students who do not attended classes during the first two weeks are subject to administrative withdrawal.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You are responsibility to for using the feedback system to record your attendance during the first two weeks of class you have attended class via the following link:</a:t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Feedback System</a:t>
            </a:r>
            <a:endParaRPr>
              <a:solidFill>
                <a:schemeClr val="hlink"/>
              </a:solidFill>
            </a:endParaRPr>
          </a:p>
          <a:p>
            <a:pPr indent="0" lvl="0" marL="1143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br>
              <a:rPr lang="en" sz="1500" u="sng">
                <a:solidFill>
                  <a:schemeClr val="hlink"/>
                </a:solidFill>
                <a:hlinkClick r:id="rId4"/>
              </a:rPr>
            </a:br>
            <a:r>
              <a:rPr lang="en" sz="1500" u="sng">
                <a:solidFill>
                  <a:schemeClr val="hlink"/>
                </a:solidFill>
                <a:hlinkClick r:id="rId5"/>
              </a:rPr>
              <a:t>Fall22 Feedback System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 and Methodology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2164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Greetings and Introductions:</a:t>
            </a:r>
            <a:endParaRPr/>
          </a:p>
          <a:p>
            <a:pPr indent="-285749" lvl="1" marL="87883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/>
              <a:t>Class notes: notes_01_23.md</a:t>
            </a:r>
            <a:endParaRPr/>
          </a:p>
          <a:p>
            <a:pPr indent="-285749" lvl="1" marL="87883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/>
              <a:t>Markdown viewer</a:t>
            </a:r>
            <a:br>
              <a:rPr lang="en" sz="1200"/>
            </a:br>
            <a:endParaRPr sz="1200"/>
          </a:p>
          <a:p>
            <a:pPr indent="-285750" lvl="0" marL="42164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600"/>
              <a:t>Command Line Interface (CLI) versus a Graphic User Interface (GUI)</a:t>
            </a:r>
            <a:endParaRPr sz="800"/>
          </a:p>
          <a:p>
            <a:pPr indent="-285749" lvl="1" marL="87883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/>
              <a:t>The missing semester: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https://missing.csail.mit.edu/</a:t>
            </a:r>
            <a:endParaRPr sz="1200"/>
          </a:p>
          <a:p>
            <a:pPr indent="-285750" lvl="2" marL="133604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■"/>
            </a:pPr>
            <a:r>
              <a:rPr lang="en" sz="1200"/>
              <a:t>The shell, shell tools and scripting, and the command line environment</a:t>
            </a:r>
            <a:endParaRPr/>
          </a:p>
          <a:p>
            <a:pPr indent="-285750" lvl="2" marL="133604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■"/>
            </a:pPr>
            <a:r>
              <a:rPr lang="en" sz="1200"/>
              <a:t>Version Control (git)</a:t>
            </a:r>
            <a:endParaRPr/>
          </a:p>
          <a:p>
            <a:pPr indent="-285750" lvl="2" marL="133604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■"/>
            </a:pPr>
            <a:r>
              <a:rPr lang="en" sz="1200"/>
              <a:t>Editors (vim) &lt;- but I will use Sublime Text in this class</a:t>
            </a:r>
            <a:endParaRPr/>
          </a:p>
          <a:p>
            <a:pPr indent="-285749" lvl="1" marL="87883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/>
              <a:t>A comparison between the CLI and the GUI</a:t>
            </a:r>
            <a:br>
              <a:rPr lang="en" sz="1600"/>
            </a:br>
            <a:endParaRPr sz="1600"/>
          </a:p>
          <a:p>
            <a:pPr indent="-285750" lvl="0" marL="42164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Canonical Class Directory: ~/classes/comp122/</a:t>
            </a:r>
            <a:endParaRPr/>
          </a:p>
          <a:p>
            <a:pPr indent="-171450" lvl="1" marL="7823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/>
              <a:t>Introduction to COMP122: 		introduction.md</a:t>
            </a:r>
            <a:endParaRPr sz="1200"/>
          </a:p>
          <a:p>
            <a:pPr indent="-171450" lvl="1" marL="7823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/>
              <a:t>Syllabus:  				syllabus.md</a:t>
            </a:r>
            <a:endParaRPr sz="1200"/>
          </a:p>
          <a:p>
            <a:pPr indent="-171450" lvl="1" marL="7823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/>
              <a:t>Assignments: 				assignments.md</a:t>
            </a:r>
            <a:endParaRPr sz="1200"/>
          </a:p>
          <a:p>
            <a:pPr indent="-171450" lvl="1" marL="7823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/>
              <a:t>Schedule: 				schedule.md </a:t>
            </a:r>
            <a:endParaRPr/>
          </a:p>
          <a:p>
            <a:pPr indent="-171450" lvl="1" marL="7823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/>
              <a:t>Class Material:				directory for each section of the class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Tools and Resources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44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GitHub Documents:</a:t>
            </a:r>
            <a:endParaRPr/>
          </a:p>
          <a:p>
            <a:pPr indent="-317500" lvl="1" marL="901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https://github.com/COMP122</a:t>
            </a:r>
            <a:endParaRPr sz="1600"/>
          </a:p>
          <a:p>
            <a:pPr indent="-317500" lvl="1" marL="901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Invitations URLs:  for example: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https://classroom.github.com/a/c1oXvbim</a:t>
            </a:r>
            <a:endParaRPr sz="1600"/>
          </a:p>
          <a:p>
            <a:pPr indent="-342900" lvl="0" marL="444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Living Documents (on my.csun.edu – drive) </a:t>
            </a:r>
            <a:endParaRPr/>
          </a:p>
          <a:p>
            <a:pPr indent="-285750" lvl="1" marL="8445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https://drive.google.com/drive/u/0/folders/1WpDQTpX-rFnPNkcynDI2-7faFX0qOzjH</a:t>
            </a:r>
            <a:endParaRPr sz="1600"/>
          </a:p>
          <a:p>
            <a:pPr indent="-285750" lvl="1" marL="8445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Copies are in: */documents/*</a:t>
            </a:r>
            <a:endParaRPr/>
          </a:p>
          <a:p>
            <a:pPr indent="-342900" lvl="0" marL="444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 Discussions: </a:t>
            </a:r>
            <a:r>
              <a:rPr lang="en" sz="1600"/>
              <a:t>Slack: </a:t>
            </a:r>
            <a:r>
              <a:rPr lang="en" sz="16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comp122-csun.slack.com</a:t>
            </a:r>
            <a:endParaRPr sz="1600" u="sng">
              <a:solidFill>
                <a:schemeClr val="accent5"/>
              </a:solidFill>
            </a:endParaRPr>
          </a:p>
          <a:p>
            <a:pPr indent="-317500" lvl="1" marL="901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>
                <a:solidFill>
                  <a:schemeClr val="dk1"/>
                </a:solidFill>
              </a:rPr>
              <a:t>channel: </a:t>
            </a:r>
            <a:r>
              <a:rPr lang="en" sz="1600" u="sng">
                <a:solidFill>
                  <a:schemeClr val="accent5"/>
                </a:solidFill>
              </a:rPr>
              <a:t>#fitzgerald-s23</a:t>
            </a:r>
            <a:endParaRPr sz="1600"/>
          </a:p>
          <a:p>
            <a:pPr indent="-342900" lvl="0" marL="444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Markdown: </a:t>
            </a:r>
            <a:endParaRPr/>
          </a:p>
          <a:p>
            <a:pPr indent="-342900" lvl="0" marL="444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Sublime Text: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Class material:  bin/, reference/, and mips/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Languages</a:t>
            </a:r>
            <a:endParaRPr sz="15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Domain Specific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Compilers &amp; Interpreters</a:t>
            </a:r>
            <a:endParaRPr sz="15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Analysis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lexicographical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syntaxical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semantics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Language Optimization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Machine Optimization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Translation:  TAC → MIPS</a:t>
            </a:r>
            <a:br>
              <a:rPr lang="en" sz="1100"/>
            </a:br>
            <a:endParaRPr sz="11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Hardware</a:t>
            </a:r>
            <a:endParaRPr sz="15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General Types: Registers / Stack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Specific CPU Controls</a:t>
            </a:r>
            <a:br>
              <a:rPr lang="en" sz="1100"/>
            </a:br>
            <a:endParaRPr sz="10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CLI: compilation exercise</a:t>
            </a:r>
            <a:endParaRPr sz="1500"/>
          </a:p>
        </p:txBody>
      </p:sp>
      <p:sp>
        <p:nvSpPr>
          <p:cNvPr id="73" name="Google Shape;73;p16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Landscape: Languages, Compilers, and Hardware: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Process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.java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Assembly:    .s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Executable:  a.out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.class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flipH="1" rot="-5400000">
            <a:off x="7743025" y="3384175"/>
            <a:ext cx="559500" cy="719700"/>
          </a:xfrm>
          <a:prstGeom prst="bentUpArrow">
            <a:avLst>
              <a:gd fmla="val 25000" name="adj1"/>
              <a:gd fmla="val 25865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>
            <a:stCxn id="80" idx="2"/>
            <a:endCxn id="84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6"/>
          <p:cNvCxnSpPr>
            <a:stCxn id="84" idx="2"/>
            <a:endCxn id="85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982375" y="896848"/>
            <a:ext cx="719700" cy="72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cc:  ← .h, .c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.i ← cpp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.s ← ccom</a:t>
            </a:r>
            <a:b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 ← as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.out ← ld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>
            <a:stCxn id="93" idx="2"/>
            <a:endCxn id="81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16"/>
          <p:cNvCxnSpPr>
            <a:stCxn id="81" idx="2"/>
            <a:endCxn id="82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6"/>
          <p:cNvCxnSpPr>
            <a:stCxn id="82" idx="2"/>
            <a:endCxn id="83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16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