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3295650" cx="5854700"/>
  <p:notesSz cx="5854700" cy="3295650"/>
  <p:embeddedFontLst>
    <p:embeddedFont>
      <p:font typeface="Tahom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ahoma-regular.fntdata"/><Relationship Id="rId14" Type="http://schemas.openxmlformats.org/officeDocument/2006/relationships/slide" Target="slides/slide9.xml"/><Relationship Id="rId16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75975" y="247150"/>
            <a:ext cx="3903325" cy="1235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85450" y="1565425"/>
            <a:ext cx="4683750" cy="1483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585450" y="1565425"/>
            <a:ext cx="4683750" cy="1483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975975" y="247150"/>
            <a:ext cx="3903325" cy="1235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585450" y="1565425"/>
            <a:ext cx="4683750" cy="1483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975975" y="247150"/>
            <a:ext cx="3903325" cy="1235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585450" y="1565425"/>
            <a:ext cx="46839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975975" y="247150"/>
            <a:ext cx="3903300" cy="123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585450" y="1565425"/>
            <a:ext cx="4683750" cy="1483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975975" y="247150"/>
            <a:ext cx="3903325" cy="1235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585450" y="1565425"/>
            <a:ext cx="4683750" cy="1483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975975" y="247150"/>
            <a:ext cx="3903325" cy="1235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72f0f80ba_0_533:notes"/>
          <p:cNvSpPr txBox="1"/>
          <p:nvPr>
            <p:ph idx="1" type="body"/>
          </p:nvPr>
        </p:nvSpPr>
        <p:spPr>
          <a:xfrm>
            <a:off x="585450" y="1565425"/>
            <a:ext cx="46839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a72f0f80ba_0_533:notes"/>
          <p:cNvSpPr/>
          <p:nvPr>
            <p:ph idx="2" type="sldImg"/>
          </p:nvPr>
        </p:nvSpPr>
        <p:spPr>
          <a:xfrm>
            <a:off x="975975" y="247150"/>
            <a:ext cx="3903300" cy="123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72f0f80ba_0_526:notes"/>
          <p:cNvSpPr txBox="1"/>
          <p:nvPr>
            <p:ph idx="1" type="body"/>
          </p:nvPr>
        </p:nvSpPr>
        <p:spPr>
          <a:xfrm>
            <a:off x="585450" y="1565425"/>
            <a:ext cx="46839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a72f0f80ba_0_526:notes"/>
          <p:cNvSpPr/>
          <p:nvPr>
            <p:ph idx="2" type="sldImg"/>
          </p:nvPr>
        </p:nvSpPr>
        <p:spPr>
          <a:xfrm>
            <a:off x="975975" y="247150"/>
            <a:ext cx="3903300" cy="123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585450" y="1565425"/>
            <a:ext cx="4683750" cy="1483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975975" y="247150"/>
            <a:ext cx="3903325" cy="1235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585450" y="1565425"/>
            <a:ext cx="4683750" cy="1483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975975" y="247150"/>
            <a:ext cx="3903325" cy="1235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1" type="ftr"/>
          </p:nvPr>
        </p:nvSpPr>
        <p:spPr>
          <a:xfrm>
            <a:off x="1990598" y="3064954"/>
            <a:ext cx="18735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292735" y="3064954"/>
            <a:ext cx="13467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4215384" y="3064954"/>
            <a:ext cx="13467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939355" y="431431"/>
            <a:ext cx="19761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1990598" y="3064954"/>
            <a:ext cx="18735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92735" y="3064954"/>
            <a:ext cx="13467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4215384" y="3064954"/>
            <a:ext cx="13467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1939355" y="431431"/>
            <a:ext cx="19761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292735" y="757999"/>
            <a:ext cx="52692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1990598" y="3064954"/>
            <a:ext cx="18735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92735" y="3064954"/>
            <a:ext cx="13467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15384" y="3064954"/>
            <a:ext cx="13467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439102" y="1021651"/>
            <a:ext cx="49764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878205" y="1845564"/>
            <a:ext cx="4098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1990598" y="3064954"/>
            <a:ext cx="18735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92735" y="3064954"/>
            <a:ext cx="13467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4215384" y="3064954"/>
            <a:ext cx="13467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939355" y="431431"/>
            <a:ext cx="19761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292735" y="757999"/>
            <a:ext cx="25467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3015170" y="757999"/>
            <a:ext cx="25467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1990598" y="3064954"/>
            <a:ext cx="18735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92735" y="3064954"/>
            <a:ext cx="13467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4215384" y="3064954"/>
            <a:ext cx="13467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939355" y="431431"/>
            <a:ext cx="19761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2735" y="757999"/>
            <a:ext cx="52692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1990598" y="3064954"/>
            <a:ext cx="18735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292735" y="3064954"/>
            <a:ext cx="13467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215384" y="3064954"/>
            <a:ext cx="13467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slide" Target="/ppt/slides/slide6.xml"/><Relationship Id="rId5" Type="http://schemas.openxmlformats.org/officeDocument/2006/relationships/slide" Target="/ppt/slides/slide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slide" Target="/ppt/slides/slide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slide" Target="/ppt/slides/slide5.xml"/><Relationship Id="rId5" Type="http://schemas.openxmlformats.org/officeDocument/2006/relationships/slide" Target="/ppt/slides/slide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>
            <a:off x="947025" y="2119625"/>
            <a:ext cx="39444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2700" marR="5080" rtl="0" algn="ctr">
              <a:lnSpc>
                <a:spcPct val="10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Учебная практика на предприятии </a:t>
            </a:r>
            <a:endParaRPr b="1"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ctr">
              <a:lnSpc>
                <a:spcPct val="10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“АО Генериум”</a:t>
            </a:r>
            <a:endParaRPr b="1" i="0" sz="19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1511" y="313639"/>
            <a:ext cx="2483485" cy="36829"/>
          </a:xfrm>
          <a:custGeom>
            <a:rect b="b" l="l" r="r" t="t"/>
            <a:pathLst>
              <a:path extrusionOk="0" h="36829" w="2483485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7"/>
          <p:cNvSpPr/>
          <p:nvPr/>
        </p:nvSpPr>
        <p:spPr>
          <a:xfrm>
            <a:off x="3363734" y="2937789"/>
            <a:ext cx="2483485" cy="36830"/>
          </a:xfrm>
          <a:custGeom>
            <a:rect b="b" l="l" r="r" t="t"/>
            <a:pathLst>
              <a:path extrusionOk="0" h="36830" w="2483485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750" y="482975"/>
            <a:ext cx="2997325" cy="16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53900" y="866525"/>
            <a:ext cx="1876200" cy="180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000000" dist="28575">
              <a:srgbClr val="000000">
                <a:alpha val="64999"/>
              </a:srgbClr>
            </a:outerShdw>
          </a:effectLst>
        </p:spPr>
        <p:txBody>
          <a:bodyPr anchorCtr="0" anchor="t" bIns="0" lIns="0" spcFirstLastPara="1" rIns="0" wrap="square" tIns="27300">
            <a:noAutofit/>
          </a:bodyPr>
          <a:lstStyle/>
          <a:p>
            <a:pPr indent="0" lvl="0" marL="12700" marR="5080" rt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Практика проходила на протяжении месяца на АО “Генериум”.</a:t>
            </a:r>
            <a:endParaRPr sz="900">
              <a:solidFill>
                <a:schemeClr val="dk1"/>
              </a:solidFill>
            </a:endParaRPr>
          </a:p>
          <a:p>
            <a:pPr indent="0" lvl="0" marL="12700" marR="5080" rt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Благодаря этому опыту, я </a:t>
            </a:r>
            <a:endParaRPr sz="65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смог понять, как работает бизнес-процессы внутри компании, </a:t>
            </a:r>
            <a:endParaRPr sz="900">
              <a:solidFill>
                <a:schemeClr val="dk1"/>
              </a:solidFill>
            </a:endParaRPr>
          </a:p>
          <a:p>
            <a:pPr indent="0" lvl="0" marL="12700" marR="5080" rt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какие задачи стоят перед менеджерами и как они взаимодействуют с другими отделами.</a:t>
            </a:r>
            <a:endParaRPr sz="6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3399575" y="417600"/>
            <a:ext cx="118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Введение</a:t>
            </a:r>
            <a:endParaRPr sz="1300"/>
          </a:p>
        </p:txBody>
      </p:sp>
      <p:sp>
        <p:nvSpPr>
          <p:cNvPr id="53" name="Google Shape;53;p8"/>
          <p:cNvSpPr/>
          <p:nvPr/>
        </p:nvSpPr>
        <p:spPr>
          <a:xfrm>
            <a:off x="3403790" y="305206"/>
            <a:ext cx="2443480" cy="36830"/>
          </a:xfrm>
          <a:custGeom>
            <a:rect b="b" l="l" r="r" t="t"/>
            <a:pathLst>
              <a:path extrusionOk="0" h="36829" w="2443479">
                <a:moveTo>
                  <a:pt x="2442934" y="0"/>
                </a:moveTo>
                <a:lnTo>
                  <a:pt x="0" y="0"/>
                </a:lnTo>
                <a:lnTo>
                  <a:pt x="0" y="36550"/>
                </a:lnTo>
                <a:lnTo>
                  <a:pt x="2442934" y="36550"/>
                </a:lnTo>
                <a:lnTo>
                  <a:pt x="24429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" name="Google Shape;54;p8"/>
          <p:cNvSpPr/>
          <p:nvPr/>
        </p:nvSpPr>
        <p:spPr>
          <a:xfrm>
            <a:off x="-10" y="2975806"/>
            <a:ext cx="2443479" cy="36829"/>
          </a:xfrm>
          <a:custGeom>
            <a:rect b="b" l="l" r="r" t="t"/>
            <a:pathLst>
              <a:path extrusionOk="0" h="36829" w="2443479">
                <a:moveTo>
                  <a:pt x="2442934" y="0"/>
                </a:moveTo>
                <a:lnTo>
                  <a:pt x="0" y="0"/>
                </a:lnTo>
                <a:lnTo>
                  <a:pt x="0" y="36550"/>
                </a:lnTo>
                <a:lnTo>
                  <a:pt x="2442934" y="36550"/>
                </a:lnTo>
                <a:lnTo>
                  <a:pt x="24429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5" name="Google Shape;5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175" y="1072800"/>
            <a:ext cx="2149749" cy="15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/>
        </p:nvSpPr>
        <p:spPr>
          <a:xfrm>
            <a:off x="41800" y="419975"/>
            <a:ext cx="244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Verdana"/>
                <a:ea typeface="Verdana"/>
                <a:cs typeface="Verdana"/>
                <a:sym typeface="Verdana"/>
              </a:rPr>
              <a:t>Знакомство с рабочим местом и руководителем практики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75325" y="419975"/>
            <a:ext cx="2852700" cy="127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en-US" sz="900">
                <a:latin typeface="Tahoma"/>
                <a:ea typeface="Tahoma"/>
                <a:cs typeface="Tahoma"/>
                <a:sym typeface="Tahoma"/>
              </a:rPr>
              <a:t>На предприятии АО “Генериум”, в рамках учебной практики, был обеспечен доступ к рабочему месту, оборудованному современной компьютерной техникой и программным обеспечением, необходимым для выполнения задач практики.</a:t>
            </a:r>
            <a:endParaRPr b="0" sz="9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9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900">
                <a:latin typeface="Tahoma"/>
                <a:ea typeface="Tahoma"/>
                <a:cs typeface="Tahoma"/>
                <a:sym typeface="Tahoma"/>
              </a:rPr>
              <a:t>Руководителем практики был назначен специалист отдела информационных технологий – Кураев Андрей Вячеславович.</a:t>
            </a:r>
            <a:endParaRPr b="0" sz="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1511" y="312864"/>
            <a:ext cx="2483485" cy="36829"/>
          </a:xfrm>
          <a:custGeom>
            <a:rect b="b" l="l" r="r" t="t"/>
            <a:pathLst>
              <a:path extrusionOk="0" h="36829" w="2483485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3" name="Google Shape;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498" y="1718875"/>
            <a:ext cx="994350" cy="9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242575" y="1694375"/>
            <a:ext cx="2202600" cy="140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latin typeface="Tahoma"/>
                <a:ea typeface="Tahoma"/>
                <a:cs typeface="Tahoma"/>
                <a:sym typeface="Tahoma"/>
              </a:rPr>
              <a:t>“АО Генериум” была основана в 2001 году. Оно занимает заметное место на российском рынке биотехнологий.</a:t>
            </a:r>
            <a:endParaRPr sz="85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latin typeface="Tahoma"/>
                <a:ea typeface="Tahoma"/>
                <a:cs typeface="Tahoma"/>
                <a:sym typeface="Tahoma"/>
              </a:rPr>
              <a:t> Компания активно сотрудничает с ведущими мировыми производителями генно-терапевтических средств и участвует в международных проектах по разработке и внедрению новых методов лечения.</a:t>
            </a:r>
            <a:endParaRPr sz="85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/>
        </p:nvSpPr>
        <p:spPr>
          <a:xfrm>
            <a:off x="280800" y="1197485"/>
            <a:ext cx="1964700" cy="62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Tahoma"/>
                <a:ea typeface="Tahoma"/>
                <a:cs typeface="Tahoma"/>
                <a:sym typeface="Tahoma"/>
              </a:rPr>
              <a:t>Предприятие использует современную компьютерную технику, соответствующую требованиям рабочих мест.</a:t>
            </a:r>
            <a:endParaRPr sz="1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388575" y="425755"/>
            <a:ext cx="1625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2700" marR="5080" rtl="0" algn="l">
              <a:lnSpc>
                <a:spcPct val="10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/>
              <a:t>Анализ программного и аппаратного обеспечения</a:t>
            </a:r>
            <a:endParaRPr sz="850"/>
          </a:p>
        </p:txBody>
      </p:sp>
      <p:sp>
        <p:nvSpPr>
          <p:cNvPr id="71" name="Google Shape;71;p10"/>
          <p:cNvSpPr/>
          <p:nvPr/>
        </p:nvSpPr>
        <p:spPr>
          <a:xfrm>
            <a:off x="1511" y="313626"/>
            <a:ext cx="2485390" cy="36830"/>
          </a:xfrm>
          <a:custGeom>
            <a:rect b="b" l="l" r="r" t="t"/>
            <a:pathLst>
              <a:path extrusionOk="0" h="36829" w="248539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25" y="1879850"/>
            <a:ext cx="1102975" cy="8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2789000" y="1879850"/>
            <a:ext cx="2329800" cy="118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 организации используется широкий спектр программного обеспечения, в том числе операционная система Windows, офисные пакеты Microsoft Office, система управления базами данных 1С:Предприятие</a:t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250" y="2211325"/>
            <a:ext cx="933099" cy="93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0250" y="586750"/>
            <a:ext cx="909550" cy="9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8988" y="1406075"/>
            <a:ext cx="1509424" cy="4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89500" y="550950"/>
            <a:ext cx="646523" cy="646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/>
        </p:nvSpPr>
        <p:spPr>
          <a:xfrm>
            <a:off x="270400" y="861710"/>
            <a:ext cx="1947600" cy="184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50">
                <a:latin typeface="Tahoma"/>
                <a:ea typeface="Tahoma"/>
                <a:cs typeface="Tahoma"/>
                <a:sym typeface="Tahoma"/>
              </a:rPr>
              <a:t>Во время практики была разработана программа для упрощения учёта номеров сотрудников. </a:t>
            </a:r>
            <a:endParaRPr sz="85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5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50">
                <a:latin typeface="Tahoma"/>
                <a:ea typeface="Tahoma"/>
                <a:cs typeface="Tahoma"/>
                <a:sym typeface="Tahoma"/>
              </a:rPr>
              <a:t>Программа была разработана на языке программирования C# с использованием WPF для создания графического интерфейса.</a:t>
            </a:r>
            <a:endParaRPr sz="85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latin typeface="Tahoma"/>
                <a:ea typeface="Tahoma"/>
                <a:cs typeface="Tahoma"/>
                <a:sym typeface="Tahoma"/>
              </a:rPr>
              <a:t>Программа позволяет упростить процесс учёта данных о сотрудниках, а также предоставляет возможность создания отчетов в различных форматах.</a:t>
            </a:r>
            <a:endParaRPr sz="8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241800" y="428475"/>
            <a:ext cx="2182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Разработка программного обеспечения</a:t>
            </a:r>
            <a:endParaRPr sz="1100"/>
          </a:p>
        </p:txBody>
      </p:sp>
      <p:sp>
        <p:nvSpPr>
          <p:cNvPr id="84" name="Google Shape;84;p11"/>
          <p:cNvSpPr/>
          <p:nvPr/>
        </p:nvSpPr>
        <p:spPr>
          <a:xfrm>
            <a:off x="1511" y="313626"/>
            <a:ext cx="2485390" cy="36830"/>
          </a:xfrm>
          <a:custGeom>
            <a:rect b="b" l="l" r="r" t="t"/>
            <a:pathLst>
              <a:path extrusionOk="0" h="36829" w="248539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900" y="836600"/>
            <a:ext cx="3331900" cy="180095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>
            <a:hlinkClick action="ppaction://hlinksldjump" r:id="rId4"/>
          </p:cNvPr>
          <p:cNvSpPr/>
          <p:nvPr/>
        </p:nvSpPr>
        <p:spPr>
          <a:xfrm>
            <a:off x="3347913" y="2637550"/>
            <a:ext cx="762300" cy="1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Tahoma"/>
                <a:ea typeface="Tahoma"/>
                <a:cs typeface="Tahoma"/>
                <a:sym typeface="Tahoma"/>
              </a:rPr>
              <a:t>Номера</a:t>
            </a:r>
            <a:endParaRPr sz="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" name="Google Shape;87;p11">
            <a:hlinkClick action="ppaction://hlinksldjump" r:id="rId5"/>
          </p:cNvPr>
          <p:cNvSpPr/>
          <p:nvPr/>
        </p:nvSpPr>
        <p:spPr>
          <a:xfrm>
            <a:off x="4195488" y="2637550"/>
            <a:ext cx="762300" cy="1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Tahoma"/>
                <a:ea typeface="Tahoma"/>
                <a:cs typeface="Tahoma"/>
                <a:sym typeface="Tahoma"/>
              </a:rPr>
              <a:t>Пользователи</a:t>
            </a:r>
            <a:endParaRPr sz="6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/>
        </p:nvSpPr>
        <p:spPr>
          <a:xfrm>
            <a:off x="270400" y="861710"/>
            <a:ext cx="1947600" cy="184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50">
                <a:latin typeface="Tahoma"/>
                <a:ea typeface="Tahoma"/>
                <a:cs typeface="Tahoma"/>
                <a:sym typeface="Tahoma"/>
              </a:rPr>
              <a:t>Во время практики была разработана программа для упрощения учёта номеров сотрудников. </a:t>
            </a:r>
            <a:endParaRPr sz="85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5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50">
                <a:latin typeface="Tahoma"/>
                <a:ea typeface="Tahoma"/>
                <a:cs typeface="Tahoma"/>
                <a:sym typeface="Tahoma"/>
              </a:rPr>
              <a:t>Программа была разработана на языке программирования C# с использованием WPF для создания графического интерфейса.</a:t>
            </a:r>
            <a:endParaRPr sz="85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5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50">
                <a:latin typeface="Tahoma"/>
                <a:ea typeface="Tahoma"/>
                <a:cs typeface="Tahoma"/>
                <a:sym typeface="Tahoma"/>
              </a:rPr>
              <a:t>Программа позволяет упростить процесс учёта данных о сотрудниках, а также предоставляет возможность создания отчетов в различных форматах.</a:t>
            </a:r>
            <a:endParaRPr sz="8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Google Shape;93;p12"/>
          <p:cNvSpPr txBox="1"/>
          <p:nvPr>
            <p:ph type="title"/>
          </p:nvPr>
        </p:nvSpPr>
        <p:spPr>
          <a:xfrm>
            <a:off x="241800" y="428475"/>
            <a:ext cx="2182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Разработка программного обеспечения</a:t>
            </a:r>
            <a:endParaRPr sz="1100"/>
          </a:p>
        </p:txBody>
      </p:sp>
      <p:sp>
        <p:nvSpPr>
          <p:cNvPr id="94" name="Google Shape;94;p12"/>
          <p:cNvSpPr/>
          <p:nvPr/>
        </p:nvSpPr>
        <p:spPr>
          <a:xfrm>
            <a:off x="1511" y="313626"/>
            <a:ext cx="2485390" cy="36829"/>
          </a:xfrm>
          <a:custGeom>
            <a:rect b="b" l="l" r="r" t="t"/>
            <a:pathLst>
              <a:path extrusionOk="0" h="36829" w="248539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5" name="Google Shape;9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400" y="936075"/>
            <a:ext cx="3331902" cy="17936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2">
            <a:hlinkClick action="ppaction://hlinkshowjump?jump=previousslide"/>
          </p:cNvPr>
          <p:cNvSpPr/>
          <p:nvPr/>
        </p:nvSpPr>
        <p:spPr>
          <a:xfrm>
            <a:off x="3231413" y="2729750"/>
            <a:ext cx="762300" cy="1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Tahoma"/>
                <a:ea typeface="Tahoma"/>
                <a:cs typeface="Tahoma"/>
                <a:sym typeface="Tahoma"/>
              </a:rPr>
              <a:t>Назад</a:t>
            </a:r>
            <a:endParaRPr sz="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" name="Google Shape;97;p12">
            <a:hlinkClick action="ppaction://hlinksldjump" r:id="rId4"/>
          </p:cNvPr>
          <p:cNvSpPr/>
          <p:nvPr/>
        </p:nvSpPr>
        <p:spPr>
          <a:xfrm>
            <a:off x="4078988" y="2729750"/>
            <a:ext cx="762300" cy="1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Tahoma"/>
                <a:ea typeface="Tahoma"/>
                <a:cs typeface="Tahoma"/>
                <a:sym typeface="Tahoma"/>
              </a:rPr>
              <a:t>Пользователи</a:t>
            </a:r>
            <a:endParaRPr sz="6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/>
        </p:nvSpPr>
        <p:spPr>
          <a:xfrm>
            <a:off x="270400" y="861710"/>
            <a:ext cx="1947600" cy="184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50">
                <a:latin typeface="Tahoma"/>
                <a:ea typeface="Tahoma"/>
                <a:cs typeface="Tahoma"/>
                <a:sym typeface="Tahoma"/>
              </a:rPr>
              <a:t>Во время практики была разработана программа для упрощения учёта номеров сотрудников. </a:t>
            </a:r>
            <a:endParaRPr sz="85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5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50">
                <a:latin typeface="Tahoma"/>
                <a:ea typeface="Tahoma"/>
                <a:cs typeface="Tahoma"/>
                <a:sym typeface="Tahoma"/>
              </a:rPr>
              <a:t>Программа была разработана на языке программирования C# с использованием WPF для создания графического интерфейса.</a:t>
            </a:r>
            <a:endParaRPr sz="85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5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50">
                <a:latin typeface="Tahoma"/>
                <a:ea typeface="Tahoma"/>
                <a:cs typeface="Tahoma"/>
                <a:sym typeface="Tahoma"/>
              </a:rPr>
              <a:t>Программа позволяет упростить процесс учёта данных о сотрудниках, а также предоставляет возможность создания отчетов в различных форматах.</a:t>
            </a:r>
            <a:endParaRPr sz="8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241800" y="428475"/>
            <a:ext cx="2182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Разработка программного обеспечения</a:t>
            </a:r>
            <a:endParaRPr sz="1100"/>
          </a:p>
        </p:txBody>
      </p:sp>
      <p:sp>
        <p:nvSpPr>
          <p:cNvPr id="104" name="Google Shape;104;p13"/>
          <p:cNvSpPr/>
          <p:nvPr/>
        </p:nvSpPr>
        <p:spPr>
          <a:xfrm>
            <a:off x="1511" y="313626"/>
            <a:ext cx="2485390" cy="36829"/>
          </a:xfrm>
          <a:custGeom>
            <a:rect b="b" l="l" r="r" t="t"/>
            <a:pathLst>
              <a:path extrusionOk="0" h="36829" w="248539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400" y="936075"/>
            <a:ext cx="3331902" cy="177757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>
            <a:hlinkClick action="ppaction://hlinksldjump" r:id="rId4"/>
          </p:cNvPr>
          <p:cNvSpPr/>
          <p:nvPr/>
        </p:nvSpPr>
        <p:spPr>
          <a:xfrm>
            <a:off x="3231413" y="2713650"/>
            <a:ext cx="762300" cy="1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Tahoma"/>
                <a:ea typeface="Tahoma"/>
                <a:cs typeface="Tahoma"/>
                <a:sym typeface="Tahoma"/>
              </a:rPr>
              <a:t>Назад</a:t>
            </a:r>
            <a:endParaRPr sz="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13">
            <a:hlinkClick action="ppaction://hlinksldjump" r:id="rId5"/>
          </p:cNvPr>
          <p:cNvSpPr/>
          <p:nvPr/>
        </p:nvSpPr>
        <p:spPr>
          <a:xfrm>
            <a:off x="4078988" y="2713650"/>
            <a:ext cx="762300" cy="1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Tahoma"/>
                <a:ea typeface="Tahoma"/>
                <a:cs typeface="Tahoma"/>
                <a:sym typeface="Tahoma"/>
              </a:rPr>
              <a:t>Номера</a:t>
            </a:r>
            <a:endParaRPr sz="6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/>
        </p:nvSpPr>
        <p:spPr>
          <a:xfrm>
            <a:off x="367275" y="423045"/>
            <a:ext cx="20118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">
                <a:latin typeface="Verdana"/>
                <a:ea typeface="Verdana"/>
                <a:cs typeface="Verdana"/>
                <a:sym typeface="Verdana"/>
              </a:rPr>
              <a:t>Создание Базы данных</a:t>
            </a:r>
            <a:endParaRPr b="1" sz="95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">
                <a:latin typeface="Verdana"/>
                <a:ea typeface="Verdana"/>
                <a:cs typeface="Verdana"/>
                <a:sym typeface="Verdana"/>
              </a:rPr>
              <a:t>В СУБД</a:t>
            </a:r>
            <a:endParaRPr b="1" sz="9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14"/>
          <p:cNvSpPr txBox="1"/>
          <p:nvPr>
            <p:ph type="title"/>
          </p:nvPr>
        </p:nvSpPr>
        <p:spPr>
          <a:xfrm>
            <a:off x="2796075" y="264775"/>
            <a:ext cx="2379300" cy="53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>
                <a:latin typeface="Tahoma"/>
                <a:ea typeface="Tahoma"/>
                <a:cs typeface="Tahoma"/>
                <a:sym typeface="Tahoma"/>
              </a:rPr>
              <a:t>Для создания базы данных приложения была выбрана Microsoft SQL Server Management Studio. </a:t>
            </a:r>
            <a:endParaRPr b="0" sz="1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1511" y="312864"/>
            <a:ext cx="2483485" cy="36830"/>
          </a:xfrm>
          <a:custGeom>
            <a:rect b="b" l="l" r="r" t="t"/>
            <a:pathLst>
              <a:path extrusionOk="0" h="36829" w="2483485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5" name="Google Shape;11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250" y="839025"/>
            <a:ext cx="1687876" cy="10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513675" y="945063"/>
            <a:ext cx="1719000" cy="79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Созданы таблицы :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Employees, Objects, Jobs, Level Access. </a:t>
            </a:r>
            <a:br>
              <a:rPr lang="en-US" sz="1100">
                <a:latin typeface="Tahoma"/>
                <a:ea typeface="Tahoma"/>
                <a:cs typeface="Tahoma"/>
                <a:sym typeface="Tahoma"/>
              </a:rPr>
            </a:b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И установлены связи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75" y="1804175"/>
            <a:ext cx="2842375" cy="13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/>
        </p:nvSpPr>
        <p:spPr>
          <a:xfrm>
            <a:off x="3540100" y="775925"/>
            <a:ext cx="1621200" cy="1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5080" rtl="0" algn="l">
              <a:lnSpc>
                <a:spcPct val="10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Tahoma"/>
                <a:ea typeface="Tahoma"/>
                <a:cs typeface="Tahoma"/>
                <a:sym typeface="Tahoma"/>
              </a:rPr>
              <a:t>Цель практики, поставленная в начале, была достигнута. </a:t>
            </a:r>
            <a:endParaRPr sz="105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0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0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Tahoma"/>
                <a:ea typeface="Tahoma"/>
                <a:cs typeface="Tahoma"/>
                <a:sym typeface="Tahoma"/>
              </a:rPr>
              <a:t>Все задачи были успешно выполнены, а полученные навыки и знания будут полезны в дальнейшей профессиональной деятельности.</a:t>
            </a:r>
            <a:endParaRPr sz="10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15"/>
          <p:cNvSpPr txBox="1"/>
          <p:nvPr>
            <p:ph type="title"/>
          </p:nvPr>
        </p:nvSpPr>
        <p:spPr>
          <a:xfrm>
            <a:off x="3414599" y="438400"/>
            <a:ext cx="146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Заключение</a:t>
            </a:r>
            <a:endParaRPr sz="1300"/>
          </a:p>
        </p:txBody>
      </p:sp>
      <p:sp>
        <p:nvSpPr>
          <p:cNvPr id="124" name="Google Shape;124;p15"/>
          <p:cNvSpPr/>
          <p:nvPr/>
        </p:nvSpPr>
        <p:spPr>
          <a:xfrm>
            <a:off x="3401923" y="308127"/>
            <a:ext cx="2445385" cy="36830"/>
          </a:xfrm>
          <a:custGeom>
            <a:rect b="b" l="l" r="r" t="t"/>
            <a:pathLst>
              <a:path extrusionOk="0" h="36829" w="2445385">
                <a:moveTo>
                  <a:pt x="2444800" y="0"/>
                </a:moveTo>
                <a:lnTo>
                  <a:pt x="0" y="0"/>
                </a:lnTo>
                <a:lnTo>
                  <a:pt x="0" y="36525"/>
                </a:lnTo>
                <a:lnTo>
                  <a:pt x="2444800" y="36525"/>
                </a:lnTo>
                <a:lnTo>
                  <a:pt x="24448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15"/>
          <p:cNvSpPr txBox="1"/>
          <p:nvPr/>
        </p:nvSpPr>
        <p:spPr>
          <a:xfrm>
            <a:off x="208375" y="720175"/>
            <a:ext cx="1704600" cy="20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Tahoma"/>
                <a:ea typeface="Tahoma"/>
                <a:cs typeface="Tahoma"/>
                <a:sym typeface="Tahoma"/>
              </a:rPr>
              <a:t>В ходе практики были изучены цели и задачи, а также ознакомление с рабочим местом и руководством. </a:t>
            </a:r>
            <a:endParaRPr sz="105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latin typeface="Tahoma"/>
                <a:ea typeface="Tahoma"/>
                <a:cs typeface="Tahoma"/>
                <a:sym typeface="Tahoma"/>
              </a:rPr>
              <a:t>Был проведен анализ программного и аппаратного обеспечения организации.</a:t>
            </a:r>
            <a:endParaRPr sz="105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482" y="1053819"/>
            <a:ext cx="1188000" cy="11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