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61" r:id="rId2"/>
    <p:sldId id="362" r:id="rId3"/>
    <p:sldId id="363" r:id="rId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0F705"/>
    <a:srgbClr val="0033CC"/>
    <a:srgbClr val="FC5442"/>
    <a:srgbClr val="BF1503"/>
    <a:srgbClr val="CCFFFF"/>
    <a:srgbClr val="583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80" autoAdjust="0"/>
    <p:restoredTop sz="86395" autoAdjust="0"/>
  </p:normalViewPr>
  <p:slideViewPr>
    <p:cSldViewPr>
      <p:cViewPr varScale="1">
        <p:scale>
          <a:sx n="110" d="100"/>
          <a:sy n="110" d="100"/>
        </p:scale>
        <p:origin x="-184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30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0" tIns="48115" rIns="96230" bIns="48115" numCol="1" anchor="t" anchorCtr="0" compatLnSpc="1">
            <a:prstTxWarp prst="textNoShape">
              <a:avLst/>
            </a:prstTxWarp>
          </a:bodyPr>
          <a:lstStyle>
            <a:lvl1pPr defTabSz="962025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0" tIns="48115" rIns="96230" bIns="48115" numCol="1" anchor="t" anchorCtr="0" compatLnSpc="1">
            <a:prstTxWarp prst="textNoShape">
              <a:avLst/>
            </a:prstTxWarp>
          </a:bodyPr>
          <a:lstStyle>
            <a:lvl1pPr algn="r" defTabSz="962025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0" tIns="48115" rIns="96230" bIns="48115" numCol="1" anchor="b" anchorCtr="0" compatLnSpc="1">
            <a:prstTxWarp prst="textNoShape">
              <a:avLst/>
            </a:prstTxWarp>
          </a:bodyPr>
          <a:lstStyle>
            <a:lvl1pPr defTabSz="962025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0" tIns="48115" rIns="96230" bIns="48115" numCol="1" anchor="b" anchorCtr="0" compatLnSpc="1">
            <a:prstTxWarp prst="textNoShape">
              <a:avLst/>
            </a:prstTxWarp>
          </a:bodyPr>
          <a:lstStyle>
            <a:lvl1pPr algn="r" defTabSz="962025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89F0CF16-FA25-4EFC-93C8-D2C7CFC90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94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0" tIns="48115" rIns="96230" bIns="48115" numCol="1" anchor="t" anchorCtr="0" compatLnSpc="1">
            <a:prstTxWarp prst="textNoShape">
              <a:avLst/>
            </a:prstTxWarp>
          </a:bodyPr>
          <a:lstStyle>
            <a:lvl1pPr defTabSz="962025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0" tIns="48115" rIns="96230" bIns="48115" numCol="1" anchor="t" anchorCtr="0" compatLnSpc="1">
            <a:prstTxWarp prst="textNoShape">
              <a:avLst/>
            </a:prstTxWarp>
          </a:bodyPr>
          <a:lstStyle>
            <a:lvl1pPr algn="r" defTabSz="962025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2513"/>
            <a:ext cx="56769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0" tIns="48115" rIns="96230" bIns="481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0" tIns="48115" rIns="96230" bIns="48115" numCol="1" anchor="b" anchorCtr="0" compatLnSpc="1">
            <a:prstTxWarp prst="textNoShape">
              <a:avLst/>
            </a:prstTxWarp>
          </a:bodyPr>
          <a:lstStyle>
            <a:lvl1pPr defTabSz="962025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0" tIns="48115" rIns="96230" bIns="48115" numCol="1" anchor="b" anchorCtr="0" compatLnSpc="1">
            <a:prstTxWarp prst="textNoShape">
              <a:avLst/>
            </a:prstTxWarp>
          </a:bodyPr>
          <a:lstStyle>
            <a:lvl1pPr algn="r" defTabSz="962025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5D472035-2F17-472C-AF84-8663134165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65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FDA5DED5-00BE-4458-95CE-505E9FA0D46F}" type="slidenum">
              <a:rPr lang="en-US"/>
              <a:pPr>
                <a:defRPr/>
              </a:pPr>
              <a:t>‹#›</a:t>
            </a:fld>
            <a:r>
              <a:rPr lang="en-US"/>
              <a:t> - &lt;date&gt;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5F488535-FF37-495E-A174-AE3B4E0E68F5}" type="slidenum">
              <a:rPr lang="en-US"/>
              <a:pPr>
                <a:defRPr/>
              </a:pPr>
              <a:t>‹#›</a:t>
            </a:fld>
            <a:r>
              <a:rPr lang="en-US"/>
              <a:t> - &lt;date&gt;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E919B705-306C-4B96-8FC7-269303B84985}" type="slidenum">
              <a:rPr lang="en-US"/>
              <a:pPr>
                <a:defRPr/>
              </a:pPr>
              <a:t>‹#›</a:t>
            </a:fld>
            <a:r>
              <a:rPr lang="en-US"/>
              <a:t> - &lt;date&gt;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D1E45E9A-837F-4717-B01D-DFB6896F7980}" type="slidenum">
              <a:rPr lang="en-US"/>
              <a:pPr>
                <a:defRPr/>
              </a:pPr>
              <a:t>‹#›</a:t>
            </a:fld>
            <a:r>
              <a:rPr lang="en-US"/>
              <a:t> - &lt;date&gt;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41554049-EDB8-407A-B418-6F907669F1E6}" type="slidenum">
              <a:rPr lang="en-US"/>
              <a:pPr>
                <a:defRPr/>
              </a:pPr>
              <a:t>‹#›</a:t>
            </a:fld>
            <a:r>
              <a:rPr lang="en-US"/>
              <a:t> - &lt;date&gt;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B94BC9F6-405A-4894-8467-0C155C2244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98A3E9F-8C49-4AD5-A0FF-F1BA7FACE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6059971-2900-46BD-85E8-22A447EE4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89DBD00E-2BA2-4CCD-862E-0120C55F8483}" type="slidenum">
              <a:rPr lang="en-US"/>
              <a:pPr>
                <a:defRPr/>
              </a:pPr>
              <a:t>‹#›</a:t>
            </a:fld>
            <a:r>
              <a:rPr lang="en-US"/>
              <a:t> - &lt;date&gt;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DCF737B1-97CB-4FD5-8B34-CFC90C249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CAECA62F-2B4E-4486-B231-A719293F3421}" type="slidenum">
              <a:rPr lang="en-US"/>
              <a:pPr>
                <a:defRPr/>
              </a:pPr>
              <a:t>‹#›</a:t>
            </a:fld>
            <a:r>
              <a:rPr lang="en-US"/>
              <a:t> - &lt;date&gt;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for at redigere teksttypografierne i masteren</a:t>
            </a:r>
          </a:p>
          <a:p>
            <a:pPr lvl="1"/>
            <a:r>
              <a:rPr lang="en-US" smtClean="0"/>
              <a:t>Andet niveau</a:t>
            </a:r>
          </a:p>
          <a:p>
            <a:pPr lvl="2"/>
            <a:r>
              <a:rPr lang="en-US" smtClean="0"/>
              <a:t>Tredje niveau</a:t>
            </a:r>
          </a:p>
          <a:p>
            <a:pPr lvl="3"/>
            <a:r>
              <a:rPr lang="en-US" smtClean="0"/>
              <a:t>Fjerde niveau</a:t>
            </a:r>
          </a:p>
          <a:p>
            <a:pPr lvl="4"/>
            <a:r>
              <a:rPr lang="en-US" smtClean="0"/>
              <a:t>Femte niveau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8625" y="6429375"/>
            <a:ext cx="2133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57848BD-347E-4146-8841-8596724B8621}" type="slidenum">
              <a:rPr lang="en-US"/>
              <a:pPr>
                <a:defRPr/>
              </a:pPr>
              <a:t>‹#›</a:t>
            </a:fld>
            <a:r>
              <a:rPr lang="en-US" dirty="0"/>
              <a:t> - &lt;date&gt;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546247" y="332656"/>
            <a:ext cx="1394520" cy="352709"/>
          </a:xfrm>
          <a:prstGeom prst="roundRect">
            <a:avLst>
              <a:gd name="adj" fmla="val 21277"/>
            </a:avLst>
          </a:prstGeom>
          <a:solidFill>
            <a:schemeClr val="tx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Medical images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CT/MRI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Elbow Connector 23"/>
          <p:cNvCxnSpPr>
            <a:stCxn id="7" idx="2"/>
            <a:endCxn id="15" idx="0"/>
          </p:cNvCxnSpPr>
          <p:nvPr/>
        </p:nvCxnSpPr>
        <p:spPr>
          <a:xfrm rot="16200000" flipH="1">
            <a:off x="5099750" y="829121"/>
            <a:ext cx="287514" cy="1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426031" y="972879"/>
            <a:ext cx="1634954" cy="352709"/>
          </a:xfrm>
          <a:prstGeom prst="roundRect">
            <a:avLst>
              <a:gd name="adj" fmla="val 21277"/>
            </a:avLst>
          </a:prstGeom>
          <a:solidFill>
            <a:schemeClr val="tx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Segmentation </a:t>
            </a:r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Images </a:t>
            </a:r>
            <a:r>
              <a:rPr lang="en-US" sz="1100" dirty="0">
                <a:solidFill>
                  <a:schemeClr val="tx1"/>
                </a:solidFill>
              </a:rPr>
              <a:t>processing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>
            <a:stCxn id="15" idx="2"/>
            <a:endCxn id="28" idx="0"/>
          </p:cNvCxnSpPr>
          <p:nvPr/>
        </p:nvCxnSpPr>
        <p:spPr>
          <a:xfrm rot="5400000">
            <a:off x="4325322" y="867051"/>
            <a:ext cx="459649" cy="1376723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049308" y="1785237"/>
            <a:ext cx="1634954" cy="352709"/>
          </a:xfrm>
          <a:prstGeom prst="roundRect">
            <a:avLst>
              <a:gd name="adj" fmla="val 21277"/>
            </a:avLst>
          </a:prstGeom>
          <a:solidFill>
            <a:schemeClr val="tx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Surface mesh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.</a:t>
            </a:r>
            <a:r>
              <a:rPr lang="en-US" sz="1100" dirty="0" err="1" smtClean="0">
                <a:solidFill>
                  <a:schemeClr val="tx1"/>
                </a:solidFill>
              </a:rPr>
              <a:t>stl</a:t>
            </a:r>
            <a:r>
              <a:rPr lang="en-US" sz="1100" dirty="0" smtClean="0">
                <a:solidFill>
                  <a:schemeClr val="tx1"/>
                </a:solidFill>
              </a:rPr>
              <a:t> file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529334" y="1785237"/>
            <a:ext cx="1634954" cy="352709"/>
          </a:xfrm>
          <a:prstGeom prst="roundRect">
            <a:avLst>
              <a:gd name="adj" fmla="val 21277"/>
            </a:avLst>
          </a:prstGeom>
          <a:solidFill>
            <a:schemeClr val="tx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Volume model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stCxn id="15" idx="2"/>
            <a:endCxn id="29" idx="0"/>
          </p:cNvCxnSpPr>
          <p:nvPr/>
        </p:nvCxnSpPr>
        <p:spPr>
          <a:xfrm rot="16200000" flipH="1">
            <a:off x="5565335" y="1003760"/>
            <a:ext cx="459649" cy="110330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339753" y="2584975"/>
            <a:ext cx="3054063" cy="999055"/>
          </a:xfrm>
          <a:prstGeom prst="roundRect">
            <a:avLst>
              <a:gd name="adj" fmla="val 21277"/>
            </a:avLst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Musculoskeletal model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Simulation of Activities of Daily Living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Export muscle and joint forces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7" name="Elbow Connector 36"/>
          <p:cNvCxnSpPr>
            <a:stCxn id="28" idx="2"/>
            <a:endCxn id="36" idx="0"/>
          </p:cNvCxnSpPr>
          <p:nvPr/>
        </p:nvCxnSpPr>
        <p:spPr>
          <a:xfrm rot="5400000">
            <a:off x="3643271" y="2361461"/>
            <a:ext cx="447029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339752" y="4048235"/>
            <a:ext cx="3054063" cy="522230"/>
          </a:xfrm>
          <a:prstGeom prst="roundRect">
            <a:avLst>
              <a:gd name="adj" fmla="val 21277"/>
            </a:avLst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Finite Element Model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Compute tissue and device strain/stress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45" name="Elbow Connector 44"/>
          <p:cNvCxnSpPr>
            <a:stCxn id="36" idx="2"/>
            <a:endCxn id="44" idx="0"/>
          </p:cNvCxnSpPr>
          <p:nvPr/>
        </p:nvCxnSpPr>
        <p:spPr>
          <a:xfrm rot="5400000">
            <a:off x="3634682" y="3816133"/>
            <a:ext cx="464205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9" idx="2"/>
            <a:endCxn id="44" idx="3"/>
          </p:cNvCxnSpPr>
          <p:nvPr/>
        </p:nvCxnSpPr>
        <p:spPr>
          <a:xfrm rot="5400000">
            <a:off x="4784612" y="2747150"/>
            <a:ext cx="2171404" cy="952996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699792" y="3676216"/>
            <a:ext cx="1369930" cy="39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Provide boundary conditions (BC)</a:t>
            </a:r>
            <a:endParaRPr 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6349305" y="2829698"/>
            <a:ext cx="814982" cy="39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Generate FE mesh</a:t>
            </a:r>
            <a:endParaRPr lang="en-US" sz="1050" dirty="0"/>
          </a:p>
        </p:txBody>
      </p:sp>
      <p:sp>
        <p:nvSpPr>
          <p:cNvPr id="85" name="TextBox 84"/>
          <p:cNvSpPr txBox="1"/>
          <p:nvPr/>
        </p:nvSpPr>
        <p:spPr>
          <a:xfrm>
            <a:off x="2568457" y="2225576"/>
            <a:ext cx="1298326" cy="39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Scale the model and registration</a:t>
            </a:r>
            <a:endParaRPr lang="en-US" sz="1050" dirty="0"/>
          </a:p>
        </p:txBody>
      </p:sp>
      <p:sp>
        <p:nvSpPr>
          <p:cNvPr id="88" name="Rounded Rectangle 87"/>
          <p:cNvSpPr/>
          <p:nvPr/>
        </p:nvSpPr>
        <p:spPr>
          <a:xfrm>
            <a:off x="2797161" y="334597"/>
            <a:ext cx="1394520" cy="352709"/>
          </a:xfrm>
          <a:prstGeom prst="roundRect">
            <a:avLst>
              <a:gd name="adj" fmla="val 21277"/>
            </a:avLst>
          </a:prstGeom>
          <a:solidFill>
            <a:schemeClr val="tx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Anthropometric Data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89" name="Elbow Connector 88"/>
          <p:cNvCxnSpPr>
            <a:stCxn id="88" idx="1"/>
            <a:endCxn id="36" idx="1"/>
          </p:cNvCxnSpPr>
          <p:nvPr/>
        </p:nvCxnSpPr>
        <p:spPr>
          <a:xfrm rot="10800000" flipV="1">
            <a:off x="2339753" y="510951"/>
            <a:ext cx="457408" cy="2573551"/>
          </a:xfrm>
          <a:prstGeom prst="bentConnector3">
            <a:avLst>
              <a:gd name="adj1" fmla="val 14133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44" idx="2"/>
          </p:cNvCxnSpPr>
          <p:nvPr/>
        </p:nvCxnSpPr>
        <p:spPr>
          <a:xfrm rot="16200000" flipH="1">
            <a:off x="3663694" y="4773554"/>
            <a:ext cx="406181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568457" y="4604625"/>
            <a:ext cx="1241261" cy="544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Strength and fatigue evaluations</a:t>
            </a:r>
            <a:endParaRPr lang="en-US" sz="1050" dirty="0"/>
          </a:p>
        </p:txBody>
      </p:sp>
      <p:pic>
        <p:nvPicPr>
          <p:cNvPr id="1027" name="Picture 3" descr="C:\Users\md.ANYBODY\Documents\ABT\dev\src\AnyBody.5.1\Doc\AnyBody Tutorials\Tutorials\chap8_Finite_element_analysis\AnyBody.logo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32"/>
          <a:stretch/>
        </p:blipFill>
        <p:spPr bwMode="auto">
          <a:xfrm>
            <a:off x="2954977" y="2623097"/>
            <a:ext cx="1823617" cy="32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91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546247" y="332656"/>
            <a:ext cx="1394520" cy="352709"/>
          </a:xfrm>
          <a:prstGeom prst="roundRect">
            <a:avLst>
              <a:gd name="adj" fmla="val 21277"/>
            </a:avLst>
          </a:prstGeom>
          <a:solidFill>
            <a:schemeClr val="tx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Medical images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CT/MRI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Elbow Connector 23"/>
          <p:cNvCxnSpPr>
            <a:stCxn id="7" idx="2"/>
            <a:endCxn id="15" idx="0"/>
          </p:cNvCxnSpPr>
          <p:nvPr/>
        </p:nvCxnSpPr>
        <p:spPr>
          <a:xfrm rot="16200000" flipH="1">
            <a:off x="5099750" y="829121"/>
            <a:ext cx="287514" cy="1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426031" y="972879"/>
            <a:ext cx="1634954" cy="352709"/>
          </a:xfrm>
          <a:prstGeom prst="roundRect">
            <a:avLst>
              <a:gd name="adj" fmla="val 21277"/>
            </a:avLst>
          </a:prstGeom>
          <a:solidFill>
            <a:schemeClr val="tx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Segmentation </a:t>
            </a:r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Images </a:t>
            </a:r>
            <a:r>
              <a:rPr lang="en-US" sz="1100" dirty="0">
                <a:solidFill>
                  <a:schemeClr val="tx1"/>
                </a:solidFill>
              </a:rPr>
              <a:t>processing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>
            <a:stCxn id="15" idx="2"/>
            <a:endCxn id="28" idx="0"/>
          </p:cNvCxnSpPr>
          <p:nvPr/>
        </p:nvCxnSpPr>
        <p:spPr>
          <a:xfrm rot="5400000">
            <a:off x="4325322" y="867051"/>
            <a:ext cx="459649" cy="1376723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049308" y="1785237"/>
            <a:ext cx="1634954" cy="352709"/>
          </a:xfrm>
          <a:prstGeom prst="roundRect">
            <a:avLst>
              <a:gd name="adj" fmla="val 21277"/>
            </a:avLst>
          </a:prstGeom>
          <a:solidFill>
            <a:schemeClr val="tx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Surface mesh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.</a:t>
            </a:r>
            <a:r>
              <a:rPr lang="en-US" sz="1100" dirty="0" err="1" smtClean="0">
                <a:solidFill>
                  <a:schemeClr val="tx1"/>
                </a:solidFill>
              </a:rPr>
              <a:t>stl</a:t>
            </a:r>
            <a:r>
              <a:rPr lang="en-US" sz="1100" dirty="0" smtClean="0">
                <a:solidFill>
                  <a:schemeClr val="tx1"/>
                </a:solidFill>
              </a:rPr>
              <a:t> file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529334" y="1785237"/>
            <a:ext cx="1634954" cy="352709"/>
          </a:xfrm>
          <a:prstGeom prst="roundRect">
            <a:avLst>
              <a:gd name="adj" fmla="val 21277"/>
            </a:avLst>
          </a:prstGeom>
          <a:solidFill>
            <a:schemeClr val="tx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Volume model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stCxn id="15" idx="2"/>
            <a:endCxn id="29" idx="0"/>
          </p:cNvCxnSpPr>
          <p:nvPr/>
        </p:nvCxnSpPr>
        <p:spPr>
          <a:xfrm rot="16200000" flipH="1">
            <a:off x="5565335" y="1003760"/>
            <a:ext cx="459649" cy="110330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339753" y="2584975"/>
            <a:ext cx="3054063" cy="999055"/>
          </a:xfrm>
          <a:prstGeom prst="roundRect">
            <a:avLst>
              <a:gd name="adj" fmla="val 21277"/>
            </a:avLst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Musculoskeletal model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Simulation of Activities of Daily Living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Export muscle and joint forces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7" name="Elbow Connector 36"/>
          <p:cNvCxnSpPr>
            <a:stCxn id="28" idx="2"/>
            <a:endCxn id="36" idx="0"/>
          </p:cNvCxnSpPr>
          <p:nvPr/>
        </p:nvCxnSpPr>
        <p:spPr>
          <a:xfrm rot="5400000">
            <a:off x="3643271" y="2361461"/>
            <a:ext cx="447029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339752" y="5229200"/>
            <a:ext cx="3054063" cy="933544"/>
          </a:xfrm>
          <a:prstGeom prst="roundRect">
            <a:avLst>
              <a:gd name="adj" fmla="val 21277"/>
            </a:avLst>
          </a:prstGeom>
          <a:solidFill>
            <a:schemeClr val="accent5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ANSYS</a:t>
            </a:r>
            <a:endParaRPr lang="en-US" sz="1100" b="1" dirty="0" smtClean="0">
              <a:solidFill>
                <a:schemeClr val="tx1"/>
              </a:solidFill>
            </a:endParaRPr>
          </a:p>
          <a:p>
            <a:pPr algn="ctr"/>
            <a:endParaRPr lang="en-US" sz="11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Finite Element Model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Compute tissue and device strain/stress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45" name="Elbow Connector 44"/>
          <p:cNvCxnSpPr>
            <a:stCxn id="36" idx="2"/>
            <a:endCxn id="26" idx="0"/>
          </p:cNvCxnSpPr>
          <p:nvPr/>
        </p:nvCxnSpPr>
        <p:spPr>
          <a:xfrm rot="5400000">
            <a:off x="3620263" y="3830550"/>
            <a:ext cx="493043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9" idx="2"/>
            <a:endCxn id="44" idx="0"/>
          </p:cNvCxnSpPr>
          <p:nvPr/>
        </p:nvCxnSpPr>
        <p:spPr>
          <a:xfrm rot="5400000">
            <a:off x="3561171" y="2443560"/>
            <a:ext cx="3091254" cy="2480027"/>
          </a:xfrm>
          <a:prstGeom prst="bentConnector3">
            <a:avLst>
              <a:gd name="adj1" fmla="val 9241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436096" y="4957718"/>
            <a:ext cx="13699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including boundary conditions (BC)</a:t>
            </a:r>
            <a:endParaRPr 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6349305" y="2829698"/>
            <a:ext cx="814982" cy="39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Generate FE mesh</a:t>
            </a:r>
            <a:endParaRPr lang="en-US" sz="1050" dirty="0"/>
          </a:p>
        </p:txBody>
      </p:sp>
      <p:sp>
        <p:nvSpPr>
          <p:cNvPr id="85" name="TextBox 84"/>
          <p:cNvSpPr txBox="1"/>
          <p:nvPr/>
        </p:nvSpPr>
        <p:spPr>
          <a:xfrm>
            <a:off x="2568457" y="2225576"/>
            <a:ext cx="1298326" cy="39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Scale the model and registration</a:t>
            </a:r>
            <a:endParaRPr lang="en-US" sz="1050" dirty="0"/>
          </a:p>
        </p:txBody>
      </p:sp>
      <p:sp>
        <p:nvSpPr>
          <p:cNvPr id="88" name="Rounded Rectangle 87"/>
          <p:cNvSpPr/>
          <p:nvPr/>
        </p:nvSpPr>
        <p:spPr>
          <a:xfrm>
            <a:off x="2797161" y="334597"/>
            <a:ext cx="1394520" cy="352709"/>
          </a:xfrm>
          <a:prstGeom prst="roundRect">
            <a:avLst>
              <a:gd name="adj" fmla="val 21277"/>
            </a:avLst>
          </a:prstGeom>
          <a:solidFill>
            <a:schemeClr val="tx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Anthropometric Data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89" name="Elbow Connector 88"/>
          <p:cNvCxnSpPr>
            <a:stCxn id="88" idx="1"/>
            <a:endCxn id="36" idx="1"/>
          </p:cNvCxnSpPr>
          <p:nvPr/>
        </p:nvCxnSpPr>
        <p:spPr>
          <a:xfrm rot="10800000" flipV="1">
            <a:off x="2339753" y="510951"/>
            <a:ext cx="457408" cy="2573551"/>
          </a:xfrm>
          <a:prstGeom prst="bentConnector3">
            <a:avLst>
              <a:gd name="adj1" fmla="val 14133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44" idx="2"/>
          </p:cNvCxnSpPr>
          <p:nvPr/>
        </p:nvCxnSpPr>
        <p:spPr>
          <a:xfrm rot="16200000" flipH="1">
            <a:off x="3663695" y="6365833"/>
            <a:ext cx="406180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568457" y="6196904"/>
            <a:ext cx="1241261" cy="544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Strength and fatigue evaluations</a:t>
            </a:r>
            <a:endParaRPr lang="en-US" sz="1050" dirty="0"/>
          </a:p>
        </p:txBody>
      </p:sp>
      <p:pic>
        <p:nvPicPr>
          <p:cNvPr id="1027" name="Picture 3" descr="C:\Users\md.ANYBODY\Documents\ABT\dev\src\AnyBody.5.1\Doc\AnyBody Tutorials\Tutorials\chap8_Finite_element_analysis\AnyBody.logo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32"/>
          <a:stretch/>
        </p:blipFill>
        <p:spPr bwMode="auto">
          <a:xfrm>
            <a:off x="2954977" y="2623097"/>
            <a:ext cx="1823617" cy="32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3049306" y="4077073"/>
            <a:ext cx="1634954" cy="504056"/>
          </a:xfrm>
          <a:prstGeom prst="roundRect">
            <a:avLst>
              <a:gd name="adj" fmla="val 21277"/>
            </a:avLst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AnyFE</a:t>
            </a:r>
            <a:r>
              <a:rPr lang="en-US" sz="1100" b="1" dirty="0" smtClean="0">
                <a:solidFill>
                  <a:schemeClr val="tx1"/>
                </a:solidFill>
              </a:rPr>
              <a:t> Converter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(AnyFE2APDL.exe)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>
            <a:stCxn id="26" idx="2"/>
            <a:endCxn id="44" idx="0"/>
          </p:cNvCxnSpPr>
          <p:nvPr/>
        </p:nvCxnSpPr>
        <p:spPr>
          <a:xfrm rot="16200000" flipH="1">
            <a:off x="3542748" y="4905163"/>
            <a:ext cx="648071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6" idx="3"/>
          </p:cNvCxnSpPr>
          <p:nvPr/>
        </p:nvCxnSpPr>
        <p:spPr>
          <a:xfrm rot="10800000">
            <a:off x="4684261" y="4329101"/>
            <a:ext cx="709555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33148" y="3573016"/>
            <a:ext cx="1369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.</a:t>
            </a:r>
            <a:r>
              <a:rPr lang="en-US" sz="1050" dirty="0" smtClean="0"/>
              <a:t>AnyFE.xml file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5004048" y="4111188"/>
            <a:ext cx="12961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APDL template</a:t>
            </a:r>
            <a:endParaRPr lang="en-US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3851920" y="4581128"/>
            <a:ext cx="12961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.</a:t>
            </a:r>
            <a:r>
              <a:rPr lang="en-US" sz="1050" dirty="0" err="1" smtClean="0"/>
              <a:t>apdl</a:t>
            </a:r>
            <a:r>
              <a:rPr lang="en-US" sz="1050" dirty="0" smtClean="0"/>
              <a:t> file</a:t>
            </a:r>
            <a:endParaRPr 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5436096" y="4759260"/>
            <a:ext cx="12961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.</a:t>
            </a:r>
            <a:r>
              <a:rPr lang="en-US" sz="1050" dirty="0" err="1" smtClean="0"/>
              <a:t>odb</a:t>
            </a:r>
            <a:r>
              <a:rPr lang="en-US" sz="1050" dirty="0" smtClean="0"/>
              <a:t> file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2079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Elbow Connector 34"/>
          <p:cNvCxnSpPr>
            <a:stCxn id="29" idx="2"/>
            <a:endCxn id="26" idx="3"/>
          </p:cNvCxnSpPr>
          <p:nvPr/>
        </p:nvCxnSpPr>
        <p:spPr>
          <a:xfrm rot="5400000">
            <a:off x="4419959" y="2402248"/>
            <a:ext cx="2191155" cy="1662551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546247" y="332656"/>
            <a:ext cx="1394520" cy="352709"/>
          </a:xfrm>
          <a:prstGeom prst="roundRect">
            <a:avLst>
              <a:gd name="adj" fmla="val 21277"/>
            </a:avLst>
          </a:prstGeom>
          <a:solidFill>
            <a:schemeClr val="tx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Medical images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CT/MRI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Elbow Connector 23"/>
          <p:cNvCxnSpPr>
            <a:stCxn id="7" idx="2"/>
            <a:endCxn id="15" idx="0"/>
          </p:cNvCxnSpPr>
          <p:nvPr/>
        </p:nvCxnSpPr>
        <p:spPr>
          <a:xfrm rot="16200000" flipH="1">
            <a:off x="5099750" y="829121"/>
            <a:ext cx="287514" cy="1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426031" y="972879"/>
            <a:ext cx="1634954" cy="352709"/>
          </a:xfrm>
          <a:prstGeom prst="roundRect">
            <a:avLst>
              <a:gd name="adj" fmla="val 21277"/>
            </a:avLst>
          </a:prstGeom>
          <a:solidFill>
            <a:schemeClr val="tx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Segmentation </a:t>
            </a:r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Images </a:t>
            </a:r>
            <a:r>
              <a:rPr lang="en-US" sz="1100" dirty="0">
                <a:solidFill>
                  <a:schemeClr val="tx1"/>
                </a:solidFill>
              </a:rPr>
              <a:t>processing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>
            <a:stCxn id="15" idx="2"/>
            <a:endCxn id="28" idx="0"/>
          </p:cNvCxnSpPr>
          <p:nvPr/>
        </p:nvCxnSpPr>
        <p:spPr>
          <a:xfrm rot="5400000">
            <a:off x="4325322" y="867051"/>
            <a:ext cx="459649" cy="1376723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049308" y="1785237"/>
            <a:ext cx="1634954" cy="352709"/>
          </a:xfrm>
          <a:prstGeom prst="roundRect">
            <a:avLst>
              <a:gd name="adj" fmla="val 21277"/>
            </a:avLst>
          </a:prstGeom>
          <a:solidFill>
            <a:schemeClr val="tx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Surface mesh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.</a:t>
            </a:r>
            <a:r>
              <a:rPr lang="en-US" sz="1100" dirty="0" err="1" smtClean="0">
                <a:solidFill>
                  <a:schemeClr val="tx1"/>
                </a:solidFill>
              </a:rPr>
              <a:t>stl</a:t>
            </a:r>
            <a:r>
              <a:rPr lang="en-US" sz="1100" dirty="0" smtClean="0">
                <a:solidFill>
                  <a:schemeClr val="tx1"/>
                </a:solidFill>
              </a:rPr>
              <a:t> file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529334" y="1785237"/>
            <a:ext cx="1634954" cy="352709"/>
          </a:xfrm>
          <a:prstGeom prst="roundRect">
            <a:avLst>
              <a:gd name="adj" fmla="val 21277"/>
            </a:avLst>
          </a:prstGeom>
          <a:solidFill>
            <a:schemeClr val="tx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Volume model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stCxn id="15" idx="2"/>
            <a:endCxn id="29" idx="0"/>
          </p:cNvCxnSpPr>
          <p:nvPr/>
        </p:nvCxnSpPr>
        <p:spPr>
          <a:xfrm rot="16200000" flipH="1">
            <a:off x="5565335" y="1003760"/>
            <a:ext cx="459649" cy="110330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339753" y="2584975"/>
            <a:ext cx="3054063" cy="999055"/>
          </a:xfrm>
          <a:prstGeom prst="roundRect">
            <a:avLst>
              <a:gd name="adj" fmla="val 21277"/>
            </a:avLst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Musculoskeletal model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Simulation of Activities of Daily Living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Export muscle and joint forces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7" name="Elbow Connector 36"/>
          <p:cNvCxnSpPr>
            <a:stCxn id="28" idx="2"/>
            <a:endCxn id="36" idx="0"/>
          </p:cNvCxnSpPr>
          <p:nvPr/>
        </p:nvCxnSpPr>
        <p:spPr>
          <a:xfrm rot="5400000">
            <a:off x="3643271" y="2361461"/>
            <a:ext cx="447029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339752" y="5229200"/>
            <a:ext cx="3054063" cy="933544"/>
          </a:xfrm>
          <a:prstGeom prst="roundRect">
            <a:avLst>
              <a:gd name="adj" fmla="val 21277"/>
            </a:avLst>
          </a:prstGeom>
          <a:solidFill>
            <a:schemeClr val="accent5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Abaqus</a:t>
            </a:r>
            <a:endParaRPr lang="en-US" sz="1100" b="1" dirty="0" smtClean="0">
              <a:solidFill>
                <a:schemeClr val="tx1"/>
              </a:solidFill>
            </a:endParaRPr>
          </a:p>
          <a:p>
            <a:pPr algn="ctr"/>
            <a:endParaRPr lang="en-US" sz="11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Finite Element Model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Compute tissue and device strain/stress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45" name="Elbow Connector 44"/>
          <p:cNvCxnSpPr>
            <a:stCxn id="36" idx="2"/>
            <a:endCxn id="26" idx="0"/>
          </p:cNvCxnSpPr>
          <p:nvPr/>
        </p:nvCxnSpPr>
        <p:spPr>
          <a:xfrm rot="5400000">
            <a:off x="3620263" y="3830550"/>
            <a:ext cx="493043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699792" y="4837186"/>
            <a:ext cx="1369930" cy="39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Provide boundary conditions (BC)</a:t>
            </a:r>
            <a:endParaRPr 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6349305" y="2829698"/>
            <a:ext cx="814982" cy="39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Generate FE mesh</a:t>
            </a:r>
            <a:endParaRPr lang="en-US" sz="1050" dirty="0"/>
          </a:p>
        </p:txBody>
      </p:sp>
      <p:sp>
        <p:nvSpPr>
          <p:cNvPr id="85" name="TextBox 84"/>
          <p:cNvSpPr txBox="1"/>
          <p:nvPr/>
        </p:nvSpPr>
        <p:spPr>
          <a:xfrm>
            <a:off x="2568457" y="2225576"/>
            <a:ext cx="1298326" cy="39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Scale the model and registration</a:t>
            </a:r>
            <a:endParaRPr lang="en-US" sz="1050" dirty="0"/>
          </a:p>
        </p:txBody>
      </p:sp>
      <p:sp>
        <p:nvSpPr>
          <p:cNvPr id="88" name="Rounded Rectangle 87"/>
          <p:cNvSpPr/>
          <p:nvPr/>
        </p:nvSpPr>
        <p:spPr>
          <a:xfrm>
            <a:off x="2797161" y="334597"/>
            <a:ext cx="1394520" cy="352709"/>
          </a:xfrm>
          <a:prstGeom prst="roundRect">
            <a:avLst>
              <a:gd name="adj" fmla="val 21277"/>
            </a:avLst>
          </a:prstGeom>
          <a:solidFill>
            <a:schemeClr val="tx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Anthropometric Data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89" name="Elbow Connector 88"/>
          <p:cNvCxnSpPr>
            <a:stCxn id="88" idx="1"/>
            <a:endCxn id="36" idx="1"/>
          </p:cNvCxnSpPr>
          <p:nvPr/>
        </p:nvCxnSpPr>
        <p:spPr>
          <a:xfrm rot="10800000" flipV="1">
            <a:off x="2339753" y="510951"/>
            <a:ext cx="457408" cy="2573551"/>
          </a:xfrm>
          <a:prstGeom prst="bentConnector3">
            <a:avLst>
              <a:gd name="adj1" fmla="val 14133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44" idx="2"/>
          </p:cNvCxnSpPr>
          <p:nvPr/>
        </p:nvCxnSpPr>
        <p:spPr>
          <a:xfrm rot="16200000" flipH="1">
            <a:off x="3663695" y="6365833"/>
            <a:ext cx="406180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568457" y="6196904"/>
            <a:ext cx="1241261" cy="544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Strength and fatigue evaluations</a:t>
            </a:r>
            <a:endParaRPr lang="en-US" sz="1050" dirty="0"/>
          </a:p>
        </p:txBody>
      </p:sp>
      <p:pic>
        <p:nvPicPr>
          <p:cNvPr id="1027" name="Picture 3" descr="C:\Users\md.ANYBODY\Documents\ABT\dev\src\AnyBody.5.1\Doc\AnyBody Tutorials\Tutorials\chap8_Finite_element_analysis\AnyBody.logo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32"/>
          <a:stretch/>
        </p:blipFill>
        <p:spPr bwMode="auto">
          <a:xfrm>
            <a:off x="2954977" y="2623097"/>
            <a:ext cx="1823617" cy="32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3049306" y="4077073"/>
            <a:ext cx="1634954" cy="504056"/>
          </a:xfrm>
          <a:prstGeom prst="roundRect">
            <a:avLst>
              <a:gd name="adj" fmla="val 21277"/>
            </a:avLst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AnyFE</a:t>
            </a:r>
            <a:r>
              <a:rPr lang="en-US" sz="1100" b="1" dirty="0" smtClean="0">
                <a:solidFill>
                  <a:schemeClr val="tx1"/>
                </a:solidFill>
              </a:rPr>
              <a:t> Converter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(AnyFE2Abq.exe)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>
            <a:stCxn id="26" idx="2"/>
            <a:endCxn id="44" idx="0"/>
          </p:cNvCxnSpPr>
          <p:nvPr/>
        </p:nvCxnSpPr>
        <p:spPr>
          <a:xfrm rot="16200000" flipH="1">
            <a:off x="3542748" y="4905163"/>
            <a:ext cx="648071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33148" y="3573016"/>
            <a:ext cx="1369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.</a:t>
            </a:r>
            <a:r>
              <a:rPr lang="en-US" sz="1050" dirty="0" smtClean="0"/>
              <a:t>AnyFE.xml file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5436096" y="4578632"/>
            <a:ext cx="12961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mesh.inp</a:t>
            </a:r>
            <a:r>
              <a:rPr lang="en-US" sz="1050" dirty="0" smtClean="0"/>
              <a:t> file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3851920" y="4581128"/>
            <a:ext cx="12961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loads.inp</a:t>
            </a:r>
            <a:r>
              <a:rPr lang="en-US" sz="1050" dirty="0" smtClean="0"/>
              <a:t> file</a:t>
            </a:r>
            <a:endParaRPr lang="en-US" sz="1050" dirty="0"/>
          </a:p>
        </p:txBody>
      </p:sp>
      <p:cxnSp>
        <p:nvCxnSpPr>
          <p:cNvPr id="48" name="Elbow Connector 47"/>
          <p:cNvCxnSpPr>
            <a:stCxn id="29" idx="2"/>
          </p:cNvCxnSpPr>
          <p:nvPr/>
        </p:nvCxnSpPr>
        <p:spPr>
          <a:xfrm rot="5400000">
            <a:off x="3561173" y="2443560"/>
            <a:ext cx="3091253" cy="2480024"/>
          </a:xfrm>
          <a:prstGeom prst="bentConnector3">
            <a:avLst>
              <a:gd name="adj1" fmla="val 9269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14585"/>
      </p:ext>
    </p:extLst>
  </p:cSld>
  <p:clrMapOvr>
    <a:masterClrMapping/>
  </p:clrMapOvr>
</p:sld>
</file>

<file path=ppt/theme/theme1.xml><?xml version="1.0" encoding="utf-8"?>
<a:theme xmlns:a="http://schemas.openxmlformats.org/drawingml/2006/main" name="ABT template">
  <a:themeElements>
    <a:clrScheme name="">
      <a:dk1>
        <a:srgbClr val="5C1F00"/>
      </a:dk1>
      <a:lt1>
        <a:srgbClr val="52556F"/>
      </a:lt1>
      <a:dk2>
        <a:srgbClr val="590000"/>
      </a:dk2>
      <a:lt2>
        <a:srgbClr val="953733"/>
      </a:lt2>
      <a:accent1>
        <a:srgbClr val="EBC511"/>
      </a:accent1>
      <a:accent2>
        <a:srgbClr val="BE7960"/>
      </a:accent2>
      <a:accent3>
        <a:srgbClr val="B5AAAA"/>
      </a:accent3>
      <a:accent4>
        <a:srgbClr val="45475E"/>
      </a:accent4>
      <a:accent5>
        <a:srgbClr val="F3DFAA"/>
      </a:accent5>
      <a:accent6>
        <a:srgbClr val="AC6D56"/>
      </a:accent6>
      <a:hlink>
        <a:srgbClr val="2F8350"/>
      </a:hlink>
      <a:folHlink>
        <a:srgbClr val="D3A219"/>
      </a:folHlink>
    </a:clrScheme>
    <a:fontScheme name="AnyBody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nyBody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yBody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yBody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yBody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yBody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yBody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yBody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yBody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yBody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yBody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yBody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yBody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yBody Template 13">
        <a:dk1>
          <a:srgbClr val="5C1F00"/>
        </a:dk1>
        <a:lt1>
          <a:srgbClr val="FFFFFF"/>
        </a:lt1>
        <a:dk2>
          <a:srgbClr val="59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B5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yBody Template 14">
        <a:dk1>
          <a:srgbClr val="5C1F00"/>
        </a:dk1>
        <a:lt1>
          <a:srgbClr val="D0B5DA"/>
        </a:lt1>
        <a:dk2>
          <a:srgbClr val="59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B5AAAA"/>
        </a:accent3>
        <a:accent4>
          <a:srgbClr val="B19AB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yBody Template 15">
        <a:dk1>
          <a:srgbClr val="5C1F00"/>
        </a:dk1>
        <a:lt1>
          <a:srgbClr val="D0B5DA"/>
        </a:lt1>
        <a:dk2>
          <a:srgbClr val="590000"/>
        </a:dk2>
        <a:lt2>
          <a:srgbClr val="FFFFAF"/>
        </a:lt2>
        <a:accent1>
          <a:srgbClr val="CC3300"/>
        </a:accent1>
        <a:accent2>
          <a:srgbClr val="BE7960"/>
        </a:accent2>
        <a:accent3>
          <a:srgbClr val="B5AAAA"/>
        </a:accent3>
        <a:accent4>
          <a:srgbClr val="B19AB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yBody Template 16">
        <a:dk1>
          <a:srgbClr val="5C1F00"/>
        </a:dk1>
        <a:lt1>
          <a:srgbClr val="52556F"/>
        </a:lt1>
        <a:dk2>
          <a:srgbClr val="590000"/>
        </a:dk2>
        <a:lt2>
          <a:srgbClr val="953733"/>
        </a:lt2>
        <a:accent1>
          <a:srgbClr val="CC3300"/>
        </a:accent1>
        <a:accent2>
          <a:srgbClr val="BE7960"/>
        </a:accent2>
        <a:accent3>
          <a:srgbClr val="B5AAAA"/>
        </a:accent3>
        <a:accent4>
          <a:srgbClr val="45475E"/>
        </a:accent4>
        <a:accent5>
          <a:srgbClr val="E2ADAA"/>
        </a:accent5>
        <a:accent6>
          <a:srgbClr val="AC6D56"/>
        </a:accent6>
        <a:hlink>
          <a:srgbClr val="EBC511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ABT template</Template>
  <TotalTime>56245</TotalTime>
  <Words>192</Words>
  <Application>Microsoft Office PowerPoint</Application>
  <PresentationFormat>On-screen Show (4:3)</PresentationFormat>
  <Paragraphs>66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ABT 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Selected Segments - Features</dc:title>
  <dc:creator>Per Sondrup</dc:creator>
  <cp:lastModifiedBy>Michael Damsgaard</cp:lastModifiedBy>
  <cp:revision>891</cp:revision>
  <dcterms:created xsi:type="dcterms:W3CDTF">2009-03-20T10:05:22Z</dcterms:created>
  <dcterms:modified xsi:type="dcterms:W3CDTF">2011-04-04T14:10:16Z</dcterms:modified>
</cp:coreProperties>
</file>