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ileron" panose="020B0604020202020204" charset="0"/>
      <p:regular r:id="rId12"/>
    </p:embeddedFont>
    <p:embeddedFont>
      <p:font typeface="Aileron Bold" panose="020B0604020202020204" charset="0"/>
      <p:regular r:id="rId13"/>
    </p:embeddedFont>
    <p:embeddedFont>
      <p:font typeface="Glacial Indifference Bold" panose="020B0604020202020204" charset="0"/>
      <p:regular r:id="rId14"/>
    </p:embeddedFont>
    <p:embeddedFont>
      <p:font typeface="HK Grotesk" panose="020B0604020202020204" charset="0"/>
      <p:regular r:id="rId15"/>
    </p:embeddedFont>
    <p:embeddedFont>
      <p:font typeface="HK Grotesk Bold" panose="020B0604020202020204" charset="0"/>
      <p:regular r:id="rId16"/>
    </p:embeddedFont>
    <p:embeddedFont>
      <p:font typeface="HK Grotesk Light"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7" d="100"/>
          <a:sy n="67" d="100"/>
        </p:scale>
        <p:origin x="136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flipH="1">
            <a:off x="1322166" y="3639871"/>
            <a:ext cx="0" cy="5251480"/>
          </a:xfrm>
          <a:prstGeom prst="line">
            <a:avLst/>
          </a:prstGeom>
          <a:ln w="133350" cap="flat">
            <a:solidFill>
              <a:srgbClr val="D15353"/>
            </a:solidFill>
            <a:prstDash val="solid"/>
            <a:headEnd type="none" w="sm" len="sm"/>
            <a:tailEnd type="none" w="sm" len="sm"/>
          </a:ln>
        </p:spPr>
      </p:sp>
      <p:sp>
        <p:nvSpPr>
          <p:cNvPr id="3" name="Freeform 3"/>
          <p:cNvSpPr/>
          <p:nvPr/>
        </p:nvSpPr>
        <p:spPr>
          <a:xfrm rot="6681127" flipV="1">
            <a:off x="5640036" y="2158128"/>
            <a:ext cx="19549414" cy="11658559"/>
          </a:xfrm>
          <a:custGeom>
            <a:avLst/>
            <a:gdLst/>
            <a:ahLst/>
            <a:cxnLst/>
            <a:rect l="l" t="t" r="r" b="b"/>
            <a:pathLst>
              <a:path w="19549414" h="11658559">
                <a:moveTo>
                  <a:pt x="0" y="11658559"/>
                </a:moveTo>
                <a:lnTo>
                  <a:pt x="19549414" y="11658559"/>
                </a:lnTo>
                <a:lnTo>
                  <a:pt x="19549414" y="0"/>
                </a:lnTo>
                <a:lnTo>
                  <a:pt x="0" y="0"/>
                </a:lnTo>
                <a:lnTo>
                  <a:pt x="0" y="1165855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AutoShape 4"/>
          <p:cNvSpPr/>
          <p:nvPr/>
        </p:nvSpPr>
        <p:spPr>
          <a:xfrm flipV="1">
            <a:off x="1714629" y="9072441"/>
            <a:ext cx="4055161" cy="14287"/>
          </a:xfrm>
          <a:prstGeom prst="line">
            <a:avLst/>
          </a:prstGeom>
          <a:ln w="9525" cap="flat">
            <a:solidFill>
              <a:srgbClr val="253439"/>
            </a:solidFill>
            <a:prstDash val="solid"/>
            <a:headEnd type="none" w="sm" len="sm"/>
            <a:tailEnd type="none" w="sm" len="sm"/>
          </a:ln>
        </p:spPr>
      </p:sp>
      <p:sp>
        <p:nvSpPr>
          <p:cNvPr id="5" name="Freeform 5"/>
          <p:cNvSpPr/>
          <p:nvPr/>
        </p:nvSpPr>
        <p:spPr>
          <a:xfrm>
            <a:off x="6680207" y="8717946"/>
            <a:ext cx="403543" cy="403543"/>
          </a:xfrm>
          <a:custGeom>
            <a:avLst/>
            <a:gdLst/>
            <a:ahLst/>
            <a:cxnLst/>
            <a:rect l="l" t="t" r="r" b="b"/>
            <a:pathLst>
              <a:path w="403543" h="403543">
                <a:moveTo>
                  <a:pt x="0" y="0"/>
                </a:moveTo>
                <a:lnTo>
                  <a:pt x="403543" y="0"/>
                </a:lnTo>
                <a:lnTo>
                  <a:pt x="403543" y="403543"/>
                </a:lnTo>
                <a:lnTo>
                  <a:pt x="0" y="4035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714629" y="3560499"/>
            <a:ext cx="10334700" cy="1337024"/>
          </a:xfrm>
          <a:prstGeom prst="rect">
            <a:avLst/>
          </a:prstGeom>
        </p:spPr>
        <p:txBody>
          <a:bodyPr lIns="0" tIns="0" rIns="0" bIns="0" rtlCol="0" anchor="t">
            <a:spAutoFit/>
          </a:bodyPr>
          <a:lstStyle/>
          <a:p>
            <a:pPr marL="0" lvl="0" indent="0" algn="just">
              <a:lnSpc>
                <a:spcPts val="10205"/>
              </a:lnSpc>
            </a:pPr>
            <a:r>
              <a:rPr lang="en-US" sz="9277" b="1">
                <a:solidFill>
                  <a:srgbClr val="253439"/>
                </a:solidFill>
                <a:latin typeface="HK Grotesk Bold"/>
                <a:ea typeface="HK Grotesk Bold"/>
                <a:cs typeface="HK Grotesk Bold"/>
                <a:sym typeface="HK Grotesk Bold"/>
              </a:rPr>
              <a:t>AI-POWERED</a:t>
            </a:r>
          </a:p>
        </p:txBody>
      </p:sp>
      <p:sp>
        <p:nvSpPr>
          <p:cNvPr id="7" name="TextBox 7"/>
          <p:cNvSpPr txBox="1"/>
          <p:nvPr/>
        </p:nvSpPr>
        <p:spPr>
          <a:xfrm>
            <a:off x="1792267" y="4916573"/>
            <a:ext cx="12063833" cy="459552"/>
          </a:xfrm>
          <a:prstGeom prst="rect">
            <a:avLst/>
          </a:prstGeom>
        </p:spPr>
        <p:txBody>
          <a:bodyPr lIns="0" tIns="0" rIns="0" bIns="0" rtlCol="0" anchor="t">
            <a:spAutoFit/>
          </a:bodyPr>
          <a:lstStyle/>
          <a:p>
            <a:pPr marL="0" lvl="0" indent="0" algn="just">
              <a:lnSpc>
                <a:spcPts val="3503"/>
              </a:lnSpc>
            </a:pPr>
            <a:r>
              <a:rPr lang="en-US" sz="3185" b="1">
                <a:solidFill>
                  <a:srgbClr val="253439"/>
                </a:solidFill>
                <a:latin typeface="Glacial Indifference Bold"/>
                <a:ea typeface="Glacial Indifference Bold"/>
                <a:cs typeface="Glacial Indifference Bold"/>
                <a:sym typeface="Glacial Indifference Bold"/>
              </a:rPr>
              <a:t>MEDICAL DIAGNOSIS SYSTEM</a:t>
            </a:r>
          </a:p>
        </p:txBody>
      </p:sp>
      <p:sp>
        <p:nvSpPr>
          <p:cNvPr id="8" name="TextBox 8"/>
          <p:cNvSpPr txBox="1"/>
          <p:nvPr/>
        </p:nvSpPr>
        <p:spPr>
          <a:xfrm>
            <a:off x="1248374" y="8717946"/>
            <a:ext cx="5352167" cy="243656"/>
          </a:xfrm>
          <a:prstGeom prst="rect">
            <a:avLst/>
          </a:prstGeom>
        </p:spPr>
        <p:txBody>
          <a:bodyPr lIns="0" tIns="0" rIns="0" bIns="0" rtlCol="0" anchor="t">
            <a:spAutoFit/>
          </a:bodyPr>
          <a:lstStyle/>
          <a:p>
            <a:pPr algn="ctr">
              <a:lnSpc>
                <a:spcPts val="1911"/>
              </a:lnSpc>
            </a:pPr>
            <a:r>
              <a:rPr lang="en-US" sz="1737" b="1" spc="147" dirty="0">
                <a:solidFill>
                  <a:srgbClr val="253439"/>
                </a:solidFill>
                <a:latin typeface="Aileron Bold"/>
                <a:ea typeface="Aileron Bold"/>
                <a:cs typeface="Aileron Bold"/>
                <a:sym typeface="Aileron Bold"/>
              </a:rPr>
              <a:t>Presenter: Amir Hussain</a:t>
            </a:r>
          </a:p>
        </p:txBody>
      </p:sp>
      <p:sp>
        <p:nvSpPr>
          <p:cNvPr id="9" name="Freeform 9"/>
          <p:cNvSpPr/>
          <p:nvPr/>
        </p:nvSpPr>
        <p:spPr>
          <a:xfrm>
            <a:off x="2908874" y="853826"/>
            <a:ext cx="1015584" cy="388896"/>
          </a:xfrm>
          <a:custGeom>
            <a:avLst/>
            <a:gdLst/>
            <a:ahLst/>
            <a:cxnLst/>
            <a:rect l="l" t="t" r="r" b="b"/>
            <a:pathLst>
              <a:path w="1015584" h="388896">
                <a:moveTo>
                  <a:pt x="0" y="0"/>
                </a:moveTo>
                <a:lnTo>
                  <a:pt x="1015584" y="0"/>
                </a:lnTo>
                <a:lnTo>
                  <a:pt x="1015584" y="388896"/>
                </a:lnTo>
                <a:lnTo>
                  <a:pt x="0" y="388896"/>
                </a:lnTo>
                <a:lnTo>
                  <a:pt x="0" y="0"/>
                </a:lnTo>
                <a:close/>
              </a:path>
            </a:pathLst>
          </a:custGeom>
          <a:blipFill>
            <a:blip r:embed="rId6"/>
            <a:stretch>
              <a:fillRect/>
            </a:stretch>
          </a:blipFill>
        </p:spPr>
      </p:sp>
      <p:sp>
        <p:nvSpPr>
          <p:cNvPr id="10" name="Freeform 10"/>
          <p:cNvSpPr/>
          <p:nvPr/>
        </p:nvSpPr>
        <p:spPr>
          <a:xfrm>
            <a:off x="2776609" y="767358"/>
            <a:ext cx="9525" cy="561718"/>
          </a:xfrm>
          <a:custGeom>
            <a:avLst/>
            <a:gdLst/>
            <a:ahLst/>
            <a:cxnLst/>
            <a:rect l="l" t="t" r="r" b="b"/>
            <a:pathLst>
              <a:path w="9525" h="561718">
                <a:moveTo>
                  <a:pt x="0" y="0"/>
                </a:moveTo>
                <a:lnTo>
                  <a:pt x="9525" y="0"/>
                </a:lnTo>
                <a:lnTo>
                  <a:pt x="9525" y="561718"/>
                </a:lnTo>
                <a:lnTo>
                  <a:pt x="0" y="561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1124146" y="728324"/>
            <a:ext cx="1584703" cy="453819"/>
          </a:xfrm>
          <a:custGeom>
            <a:avLst/>
            <a:gdLst/>
            <a:ahLst/>
            <a:cxnLst/>
            <a:rect l="l" t="t" r="r" b="b"/>
            <a:pathLst>
              <a:path w="1584703" h="453819">
                <a:moveTo>
                  <a:pt x="0" y="0"/>
                </a:moveTo>
                <a:lnTo>
                  <a:pt x="1584703" y="0"/>
                </a:lnTo>
                <a:lnTo>
                  <a:pt x="1584703" y="453819"/>
                </a:lnTo>
                <a:lnTo>
                  <a:pt x="0" y="453819"/>
                </a:lnTo>
                <a:lnTo>
                  <a:pt x="0" y="0"/>
                </a:lnTo>
                <a:close/>
              </a:path>
            </a:pathLst>
          </a:custGeom>
          <a:blipFill>
            <a:blip r:embed="rId9"/>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a:off x="16448441" y="3608926"/>
            <a:ext cx="0" cy="1576081"/>
          </a:xfrm>
          <a:prstGeom prst="line">
            <a:avLst/>
          </a:prstGeom>
          <a:ln w="133350" cap="flat">
            <a:solidFill>
              <a:srgbClr val="D15353"/>
            </a:solidFill>
            <a:prstDash val="solid"/>
            <a:headEnd type="none" w="sm" len="sm"/>
            <a:tailEnd type="none" w="sm" len="sm"/>
          </a:ln>
        </p:spPr>
      </p:sp>
      <p:sp>
        <p:nvSpPr>
          <p:cNvPr id="3" name="Freeform 3"/>
          <p:cNvSpPr/>
          <p:nvPr/>
        </p:nvSpPr>
        <p:spPr>
          <a:xfrm rot="-4397829" flipV="1">
            <a:off x="-4697129" y="-1512169"/>
            <a:ext cx="16435483" cy="9801524"/>
          </a:xfrm>
          <a:custGeom>
            <a:avLst/>
            <a:gdLst/>
            <a:ahLst/>
            <a:cxnLst/>
            <a:rect l="l" t="t" r="r" b="b"/>
            <a:pathLst>
              <a:path w="16435483" h="9801524">
                <a:moveTo>
                  <a:pt x="0" y="9801524"/>
                </a:moveTo>
                <a:lnTo>
                  <a:pt x="16435483" y="9801524"/>
                </a:lnTo>
                <a:lnTo>
                  <a:pt x="16435483" y="0"/>
                </a:lnTo>
                <a:lnTo>
                  <a:pt x="0" y="0"/>
                </a:lnTo>
                <a:lnTo>
                  <a:pt x="0" y="980152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7012610" y="3694651"/>
            <a:ext cx="8995754" cy="1490356"/>
          </a:xfrm>
          <a:prstGeom prst="rect">
            <a:avLst/>
          </a:prstGeom>
        </p:spPr>
        <p:txBody>
          <a:bodyPr lIns="0" tIns="0" rIns="0" bIns="0" rtlCol="0" anchor="t">
            <a:spAutoFit/>
          </a:bodyPr>
          <a:lstStyle/>
          <a:p>
            <a:pPr algn="r">
              <a:lnSpc>
                <a:spcPts val="11446"/>
              </a:lnSpc>
            </a:pPr>
            <a:r>
              <a:rPr lang="en-US" sz="10406" b="1" spc="416">
                <a:solidFill>
                  <a:srgbClr val="253439"/>
                </a:solidFill>
                <a:latin typeface="Aileron Bold"/>
                <a:ea typeface="Aileron Bold"/>
                <a:cs typeface="Aileron Bold"/>
                <a:sym typeface="Aileron Bold"/>
              </a:rPr>
              <a:t>THANK YOU</a:t>
            </a:r>
          </a:p>
        </p:txBody>
      </p:sp>
      <p:sp>
        <p:nvSpPr>
          <p:cNvPr id="5" name="Freeform 5"/>
          <p:cNvSpPr/>
          <p:nvPr/>
        </p:nvSpPr>
        <p:spPr>
          <a:xfrm>
            <a:off x="16692641" y="717980"/>
            <a:ext cx="1015584" cy="388896"/>
          </a:xfrm>
          <a:custGeom>
            <a:avLst/>
            <a:gdLst/>
            <a:ahLst/>
            <a:cxnLst/>
            <a:rect l="l" t="t" r="r" b="b"/>
            <a:pathLst>
              <a:path w="1015584" h="388896">
                <a:moveTo>
                  <a:pt x="0" y="0"/>
                </a:moveTo>
                <a:lnTo>
                  <a:pt x="1015584" y="0"/>
                </a:lnTo>
                <a:lnTo>
                  <a:pt x="1015584" y="388896"/>
                </a:lnTo>
                <a:lnTo>
                  <a:pt x="0" y="388896"/>
                </a:lnTo>
                <a:lnTo>
                  <a:pt x="0" y="0"/>
                </a:lnTo>
                <a:close/>
              </a:path>
            </a:pathLst>
          </a:custGeom>
          <a:blipFill>
            <a:blip r:embed="rId4"/>
            <a:stretch>
              <a:fillRect/>
            </a:stretch>
          </a:blipFill>
        </p:spPr>
      </p:sp>
      <p:sp>
        <p:nvSpPr>
          <p:cNvPr id="6" name="Freeform 6"/>
          <p:cNvSpPr/>
          <p:nvPr/>
        </p:nvSpPr>
        <p:spPr>
          <a:xfrm>
            <a:off x="16560377" y="631512"/>
            <a:ext cx="9525" cy="561718"/>
          </a:xfrm>
          <a:custGeom>
            <a:avLst/>
            <a:gdLst/>
            <a:ahLst/>
            <a:cxnLst/>
            <a:rect l="l" t="t" r="r" b="b"/>
            <a:pathLst>
              <a:path w="9525" h="561718">
                <a:moveTo>
                  <a:pt x="0" y="0"/>
                </a:moveTo>
                <a:lnTo>
                  <a:pt x="9525" y="0"/>
                </a:lnTo>
                <a:lnTo>
                  <a:pt x="9525" y="561718"/>
                </a:lnTo>
                <a:lnTo>
                  <a:pt x="0" y="5617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4907913" y="592479"/>
            <a:ext cx="1584703" cy="453819"/>
          </a:xfrm>
          <a:custGeom>
            <a:avLst/>
            <a:gdLst/>
            <a:ahLst/>
            <a:cxnLst/>
            <a:rect l="l" t="t" r="r" b="b"/>
            <a:pathLst>
              <a:path w="1584703" h="453819">
                <a:moveTo>
                  <a:pt x="0" y="0"/>
                </a:moveTo>
                <a:lnTo>
                  <a:pt x="1584703" y="0"/>
                </a:lnTo>
                <a:lnTo>
                  <a:pt x="1584703" y="453818"/>
                </a:lnTo>
                <a:lnTo>
                  <a:pt x="0" y="453818"/>
                </a:lnTo>
                <a:lnTo>
                  <a:pt x="0" y="0"/>
                </a:lnTo>
                <a:close/>
              </a:path>
            </a:pathLst>
          </a:custGeom>
          <a:blipFill>
            <a:blip r:embed="rId7"/>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0800000">
            <a:off x="2411250" y="1468031"/>
            <a:ext cx="13072576" cy="2581834"/>
          </a:xfrm>
          <a:custGeom>
            <a:avLst/>
            <a:gdLst/>
            <a:ahLst/>
            <a:cxnLst/>
            <a:rect l="l" t="t" r="r" b="b"/>
            <a:pathLst>
              <a:path w="13072576" h="2581834">
                <a:moveTo>
                  <a:pt x="0" y="0"/>
                </a:moveTo>
                <a:lnTo>
                  <a:pt x="13072576" y="0"/>
                </a:lnTo>
                <a:lnTo>
                  <a:pt x="13072576" y="2581834"/>
                </a:lnTo>
                <a:lnTo>
                  <a:pt x="0" y="2581834"/>
                </a:lnTo>
                <a:lnTo>
                  <a:pt x="0" y="0"/>
                </a:lnTo>
                <a:close/>
              </a:path>
            </a:pathLst>
          </a:custGeom>
          <a:blipFill>
            <a:blip r:embed="rId2">
              <a:alphaModFix amt="77000"/>
            </a:blip>
            <a:stretch>
              <a:fillRect/>
            </a:stretch>
          </a:blipFill>
        </p:spPr>
      </p:sp>
      <p:sp>
        <p:nvSpPr>
          <p:cNvPr id="3" name="Freeform 3"/>
          <p:cNvSpPr/>
          <p:nvPr/>
        </p:nvSpPr>
        <p:spPr>
          <a:xfrm rot="4607186" flipV="1">
            <a:off x="9935555" y="-1925105"/>
            <a:ext cx="15050346" cy="9958773"/>
          </a:xfrm>
          <a:custGeom>
            <a:avLst/>
            <a:gdLst/>
            <a:ahLst/>
            <a:cxnLst/>
            <a:rect l="l" t="t" r="r" b="b"/>
            <a:pathLst>
              <a:path w="15050346" h="9958773">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368495" flipV="1">
            <a:off x="-4240061" y="3541863"/>
            <a:ext cx="14038586" cy="9289294"/>
          </a:xfrm>
          <a:custGeom>
            <a:avLst/>
            <a:gdLst/>
            <a:ahLst/>
            <a:cxnLst/>
            <a:rect l="l" t="t" r="r" b="b"/>
            <a:pathLst>
              <a:path w="14038586" h="9289294">
                <a:moveTo>
                  <a:pt x="0" y="9289293"/>
                </a:moveTo>
                <a:lnTo>
                  <a:pt x="14038586" y="9289293"/>
                </a:lnTo>
                <a:lnTo>
                  <a:pt x="14038586" y="0"/>
                </a:lnTo>
                <a:lnTo>
                  <a:pt x="0" y="0"/>
                </a:lnTo>
                <a:lnTo>
                  <a:pt x="0" y="928929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411250" y="6456913"/>
            <a:ext cx="13072576" cy="2581834"/>
          </a:xfrm>
          <a:custGeom>
            <a:avLst/>
            <a:gdLst/>
            <a:ahLst/>
            <a:cxnLst/>
            <a:rect l="l" t="t" r="r" b="b"/>
            <a:pathLst>
              <a:path w="13072576" h="2581834">
                <a:moveTo>
                  <a:pt x="0" y="0"/>
                </a:moveTo>
                <a:lnTo>
                  <a:pt x="13072576" y="0"/>
                </a:lnTo>
                <a:lnTo>
                  <a:pt x="13072576" y="2581834"/>
                </a:lnTo>
                <a:lnTo>
                  <a:pt x="0" y="2581834"/>
                </a:lnTo>
                <a:lnTo>
                  <a:pt x="0" y="0"/>
                </a:lnTo>
                <a:close/>
              </a:path>
            </a:pathLst>
          </a:custGeom>
          <a:blipFill>
            <a:blip r:embed="rId2">
              <a:alphaModFix amt="77000"/>
            </a:blip>
            <a:stretch>
              <a:fillRect/>
            </a:stretch>
          </a:blipFill>
        </p:spPr>
      </p:sp>
      <p:grpSp>
        <p:nvGrpSpPr>
          <p:cNvPr id="6" name="Group 6"/>
          <p:cNvGrpSpPr/>
          <p:nvPr/>
        </p:nvGrpSpPr>
        <p:grpSpPr>
          <a:xfrm>
            <a:off x="2321970" y="2001604"/>
            <a:ext cx="13251136" cy="6441998"/>
            <a:chOff x="0" y="0"/>
            <a:chExt cx="3490011" cy="1696658"/>
          </a:xfrm>
        </p:grpSpPr>
        <p:sp>
          <p:nvSpPr>
            <p:cNvPr id="7" name="Freeform 7"/>
            <p:cNvSpPr/>
            <p:nvPr/>
          </p:nvSpPr>
          <p:spPr>
            <a:xfrm>
              <a:off x="0" y="0"/>
              <a:ext cx="3490011" cy="1696658"/>
            </a:xfrm>
            <a:custGeom>
              <a:avLst/>
              <a:gdLst/>
              <a:ahLst/>
              <a:cxnLst/>
              <a:rect l="l" t="t" r="r" b="b"/>
              <a:pathLst>
                <a:path w="3490011" h="1696658">
                  <a:moveTo>
                    <a:pt x="0" y="0"/>
                  </a:moveTo>
                  <a:lnTo>
                    <a:pt x="3490011" y="0"/>
                  </a:lnTo>
                  <a:lnTo>
                    <a:pt x="3490011" y="1696658"/>
                  </a:lnTo>
                  <a:lnTo>
                    <a:pt x="0" y="1696658"/>
                  </a:lnTo>
                  <a:close/>
                </a:path>
              </a:pathLst>
            </a:custGeom>
            <a:gradFill rotWithShape="1">
              <a:gsLst>
                <a:gs pos="0">
                  <a:srgbClr val="FDF7EF">
                    <a:alpha val="100000"/>
                  </a:srgbClr>
                </a:gs>
                <a:gs pos="100000">
                  <a:srgbClr val="FFFFFF">
                    <a:alpha val="100000"/>
                  </a:srgbClr>
                </a:gs>
              </a:gsLst>
              <a:lin ang="0"/>
            </a:gradFill>
          </p:spPr>
        </p:sp>
        <p:sp>
          <p:nvSpPr>
            <p:cNvPr id="8" name="TextBox 8"/>
            <p:cNvSpPr txBox="1"/>
            <p:nvPr/>
          </p:nvSpPr>
          <p:spPr>
            <a:xfrm>
              <a:off x="0" y="-47625"/>
              <a:ext cx="3490011" cy="1744283"/>
            </a:xfrm>
            <a:prstGeom prst="rect">
              <a:avLst/>
            </a:prstGeom>
          </p:spPr>
          <p:txBody>
            <a:bodyPr lIns="50800" tIns="50800" rIns="50800" bIns="50800" rtlCol="0" anchor="ctr"/>
            <a:lstStyle/>
            <a:p>
              <a:pPr algn="ctr">
                <a:lnSpc>
                  <a:spcPts val="3244"/>
                </a:lnSpc>
              </a:pPr>
              <a:endParaRPr/>
            </a:p>
          </p:txBody>
        </p:sp>
      </p:grpSp>
      <p:sp>
        <p:nvSpPr>
          <p:cNvPr id="9" name="AutoShape 9"/>
          <p:cNvSpPr/>
          <p:nvPr/>
        </p:nvSpPr>
        <p:spPr>
          <a:xfrm>
            <a:off x="8869730" y="3054453"/>
            <a:ext cx="11133" cy="4336301"/>
          </a:xfrm>
          <a:prstGeom prst="line">
            <a:avLst/>
          </a:prstGeom>
          <a:ln w="133350" cap="flat">
            <a:solidFill>
              <a:srgbClr val="D15353"/>
            </a:solidFill>
            <a:prstDash val="solid"/>
            <a:headEnd type="none" w="sm" len="sm"/>
            <a:tailEnd type="none" w="sm" len="sm"/>
          </a:ln>
        </p:spPr>
      </p:sp>
      <p:sp>
        <p:nvSpPr>
          <p:cNvPr id="10" name="TextBox 10"/>
          <p:cNvSpPr txBox="1"/>
          <p:nvPr/>
        </p:nvSpPr>
        <p:spPr>
          <a:xfrm>
            <a:off x="9308680" y="2430973"/>
            <a:ext cx="5189970" cy="5478487"/>
          </a:xfrm>
          <a:prstGeom prst="rect">
            <a:avLst/>
          </a:prstGeom>
        </p:spPr>
        <p:txBody>
          <a:bodyPr lIns="0" tIns="0" rIns="0" bIns="0" rtlCol="0" anchor="t">
            <a:spAutoFit/>
          </a:bodyPr>
          <a:lstStyle/>
          <a:p>
            <a:pPr marL="279944" lvl="1" indent="-139972" algn="l">
              <a:lnSpc>
                <a:spcPts val="2593"/>
              </a:lnSpc>
              <a:buFont typeface="Arial"/>
              <a:buChar char="•"/>
            </a:pPr>
            <a:r>
              <a:rPr lang="en-US" sz="1296">
                <a:solidFill>
                  <a:srgbClr val="253439"/>
                </a:solidFill>
                <a:latin typeface="Aileron"/>
                <a:ea typeface="Aileron"/>
                <a:cs typeface="Aileron"/>
                <a:sym typeface="Aileron"/>
              </a:rPr>
              <a:t>Introduction</a:t>
            </a:r>
          </a:p>
          <a:p>
            <a:pPr marL="279944" lvl="1" indent="-139972" algn="l">
              <a:lnSpc>
                <a:spcPts val="2593"/>
              </a:lnSpc>
              <a:buFont typeface="Arial"/>
              <a:buChar char="•"/>
            </a:pPr>
            <a:r>
              <a:rPr lang="en-US" sz="1296">
                <a:solidFill>
                  <a:srgbClr val="253439"/>
                </a:solidFill>
                <a:latin typeface="Aileron"/>
                <a:ea typeface="Aileron"/>
                <a:cs typeface="Aileron"/>
                <a:sym typeface="Aileron"/>
              </a:rPr>
              <a:t>Problem Statement</a:t>
            </a:r>
          </a:p>
          <a:p>
            <a:pPr marL="279944" lvl="1" indent="-139972" algn="l">
              <a:lnSpc>
                <a:spcPts val="2593"/>
              </a:lnSpc>
              <a:buFont typeface="Arial"/>
              <a:buChar char="•"/>
            </a:pPr>
            <a:r>
              <a:rPr lang="en-US" sz="1296">
                <a:solidFill>
                  <a:srgbClr val="253439"/>
                </a:solidFill>
                <a:latin typeface="Aileron"/>
                <a:ea typeface="Aileron"/>
                <a:cs typeface="Aileron"/>
                <a:sym typeface="Aileron"/>
              </a:rPr>
              <a:t>Motivation</a:t>
            </a:r>
          </a:p>
          <a:p>
            <a:pPr marL="279944" lvl="1" indent="-139972" algn="l">
              <a:lnSpc>
                <a:spcPts val="2593"/>
              </a:lnSpc>
              <a:buFont typeface="Arial"/>
              <a:buChar char="•"/>
            </a:pPr>
            <a:r>
              <a:rPr lang="en-US" sz="1296">
                <a:solidFill>
                  <a:srgbClr val="253439"/>
                </a:solidFill>
                <a:latin typeface="Aileron"/>
                <a:ea typeface="Aileron"/>
                <a:cs typeface="Aileron"/>
                <a:sym typeface="Aileron"/>
              </a:rPr>
              <a:t>Objectives</a:t>
            </a:r>
          </a:p>
          <a:p>
            <a:pPr marL="279944" lvl="1" indent="-139972" algn="l">
              <a:lnSpc>
                <a:spcPts val="2593"/>
              </a:lnSpc>
              <a:buFont typeface="Arial"/>
              <a:buChar char="•"/>
            </a:pPr>
            <a:r>
              <a:rPr lang="en-US" sz="1296">
                <a:solidFill>
                  <a:srgbClr val="253439"/>
                </a:solidFill>
                <a:latin typeface="Aileron"/>
                <a:ea typeface="Aileron"/>
                <a:cs typeface="Aileron"/>
                <a:sym typeface="Aileron"/>
              </a:rPr>
              <a:t>Scope of the Project</a:t>
            </a:r>
          </a:p>
          <a:p>
            <a:pPr marL="279944" lvl="1" indent="-139972" algn="l">
              <a:lnSpc>
                <a:spcPts val="2593"/>
              </a:lnSpc>
              <a:buFont typeface="Arial"/>
              <a:buChar char="•"/>
            </a:pPr>
            <a:r>
              <a:rPr lang="en-US" sz="1296">
                <a:solidFill>
                  <a:srgbClr val="253439"/>
                </a:solidFill>
                <a:latin typeface="Aileron"/>
                <a:ea typeface="Aileron"/>
                <a:cs typeface="Aileron"/>
                <a:sym typeface="Aileron"/>
              </a:rPr>
              <a:t>Literature Survey</a:t>
            </a:r>
          </a:p>
          <a:p>
            <a:pPr marL="279944" lvl="1" indent="-139972" algn="l">
              <a:lnSpc>
                <a:spcPts val="2593"/>
              </a:lnSpc>
              <a:buFont typeface="Arial"/>
              <a:buChar char="•"/>
            </a:pPr>
            <a:r>
              <a:rPr lang="en-US" sz="1296">
                <a:solidFill>
                  <a:srgbClr val="253439"/>
                </a:solidFill>
                <a:latin typeface="Aileron"/>
                <a:ea typeface="Aileron"/>
                <a:cs typeface="Aileron"/>
                <a:sym typeface="Aileron"/>
              </a:rPr>
              <a:t>Proposed Methodology</a:t>
            </a:r>
          </a:p>
          <a:p>
            <a:pPr marL="279944" lvl="1" indent="-139972" algn="l">
              <a:lnSpc>
                <a:spcPts val="2593"/>
              </a:lnSpc>
              <a:buFont typeface="Arial"/>
              <a:buChar char="•"/>
            </a:pPr>
            <a:r>
              <a:rPr lang="en-US" sz="1296">
                <a:solidFill>
                  <a:srgbClr val="253439"/>
                </a:solidFill>
                <a:latin typeface="Aileron"/>
                <a:ea typeface="Aileron"/>
                <a:cs typeface="Aileron"/>
                <a:sym typeface="Aileron"/>
              </a:rPr>
              <a:t>System Design</a:t>
            </a:r>
          </a:p>
          <a:p>
            <a:pPr marL="279944" lvl="1" indent="-139972" algn="l">
              <a:lnSpc>
                <a:spcPts val="2593"/>
              </a:lnSpc>
              <a:buFont typeface="Arial"/>
              <a:buChar char="•"/>
            </a:pPr>
            <a:r>
              <a:rPr lang="en-US" sz="1296">
                <a:solidFill>
                  <a:srgbClr val="253439"/>
                </a:solidFill>
                <a:latin typeface="Aileron"/>
                <a:ea typeface="Aileron"/>
                <a:cs typeface="Aileron"/>
                <a:sym typeface="Aileron"/>
              </a:rPr>
              <a:t>Requirement Specification</a:t>
            </a:r>
          </a:p>
          <a:p>
            <a:pPr marL="279944" lvl="1" indent="-139972" algn="l">
              <a:lnSpc>
                <a:spcPts val="2593"/>
              </a:lnSpc>
              <a:buFont typeface="Arial"/>
              <a:buChar char="•"/>
            </a:pPr>
            <a:r>
              <a:rPr lang="en-US" sz="1296">
                <a:solidFill>
                  <a:srgbClr val="253439"/>
                </a:solidFill>
                <a:latin typeface="Aileron"/>
                <a:ea typeface="Aileron"/>
                <a:cs typeface="Aileron"/>
                <a:sym typeface="Aileron"/>
              </a:rPr>
              <a:t>Implementation and Results</a:t>
            </a:r>
          </a:p>
          <a:p>
            <a:pPr marL="279944" lvl="1" indent="-139972" algn="l">
              <a:lnSpc>
                <a:spcPts val="2593"/>
              </a:lnSpc>
              <a:buFont typeface="Arial"/>
              <a:buChar char="•"/>
            </a:pPr>
            <a:r>
              <a:rPr lang="en-US" sz="1296">
                <a:solidFill>
                  <a:srgbClr val="253439"/>
                </a:solidFill>
                <a:latin typeface="Aileron"/>
                <a:ea typeface="Aileron"/>
                <a:cs typeface="Aileron"/>
                <a:sym typeface="Aileron"/>
              </a:rPr>
              <a:t>Snapshots of Results</a:t>
            </a:r>
          </a:p>
          <a:p>
            <a:pPr marL="279944" lvl="1" indent="-139972" algn="l">
              <a:lnSpc>
                <a:spcPts val="2593"/>
              </a:lnSpc>
              <a:buFont typeface="Arial"/>
              <a:buChar char="•"/>
            </a:pPr>
            <a:r>
              <a:rPr lang="en-US" sz="1296">
                <a:solidFill>
                  <a:srgbClr val="253439"/>
                </a:solidFill>
                <a:latin typeface="Aileron"/>
                <a:ea typeface="Aileron"/>
                <a:cs typeface="Aileron"/>
                <a:sym typeface="Aileron"/>
              </a:rPr>
              <a:t>GitHub Link</a:t>
            </a:r>
          </a:p>
          <a:p>
            <a:pPr marL="279944" lvl="1" indent="-139972" algn="l">
              <a:lnSpc>
                <a:spcPts val="2593"/>
              </a:lnSpc>
              <a:buFont typeface="Arial"/>
              <a:buChar char="•"/>
            </a:pPr>
            <a:r>
              <a:rPr lang="en-US" sz="1296">
                <a:solidFill>
                  <a:srgbClr val="253439"/>
                </a:solidFill>
                <a:latin typeface="Aileron"/>
                <a:ea typeface="Aileron"/>
                <a:cs typeface="Aileron"/>
                <a:sym typeface="Aileron"/>
              </a:rPr>
              <a:t>Discussion and Conclusion</a:t>
            </a:r>
          </a:p>
          <a:p>
            <a:pPr marL="279944" lvl="1" indent="-139972" algn="l">
              <a:lnSpc>
                <a:spcPts val="2593"/>
              </a:lnSpc>
              <a:buFont typeface="Arial"/>
              <a:buChar char="•"/>
            </a:pPr>
            <a:r>
              <a:rPr lang="en-US" sz="1296">
                <a:solidFill>
                  <a:srgbClr val="253439"/>
                </a:solidFill>
                <a:latin typeface="Aileron"/>
                <a:ea typeface="Aileron"/>
                <a:cs typeface="Aileron"/>
                <a:sym typeface="Aileron"/>
              </a:rPr>
              <a:t>Future Work</a:t>
            </a:r>
          </a:p>
          <a:p>
            <a:pPr marL="279944" lvl="1" indent="-139972" algn="l">
              <a:lnSpc>
                <a:spcPts val="2593"/>
              </a:lnSpc>
              <a:buFont typeface="Arial"/>
              <a:buChar char="•"/>
            </a:pPr>
            <a:r>
              <a:rPr lang="en-US" sz="1296">
                <a:solidFill>
                  <a:srgbClr val="253439"/>
                </a:solidFill>
                <a:latin typeface="Aileron"/>
                <a:ea typeface="Aileron"/>
                <a:cs typeface="Aileron"/>
                <a:sym typeface="Aileron"/>
              </a:rPr>
              <a:t>Conclusion</a:t>
            </a:r>
          </a:p>
          <a:p>
            <a:pPr marL="279944" lvl="1" indent="-139972" algn="l">
              <a:lnSpc>
                <a:spcPts val="2593"/>
              </a:lnSpc>
              <a:buFont typeface="Arial"/>
              <a:buChar char="•"/>
            </a:pPr>
            <a:r>
              <a:rPr lang="en-US" sz="1296">
                <a:solidFill>
                  <a:srgbClr val="253439"/>
                </a:solidFill>
                <a:latin typeface="Aileron"/>
                <a:ea typeface="Aileron"/>
                <a:cs typeface="Aileron"/>
                <a:sym typeface="Aileron"/>
              </a:rPr>
              <a:t>References</a:t>
            </a:r>
          </a:p>
          <a:p>
            <a:pPr marL="279944" lvl="1" indent="-139972" algn="l">
              <a:lnSpc>
                <a:spcPts val="2593"/>
              </a:lnSpc>
              <a:buFont typeface="Arial"/>
              <a:buChar char="•"/>
            </a:pPr>
            <a:endParaRPr lang="en-US" sz="1296">
              <a:solidFill>
                <a:srgbClr val="253439"/>
              </a:solidFill>
              <a:latin typeface="Aileron"/>
              <a:ea typeface="Aileron"/>
              <a:cs typeface="Aileron"/>
              <a:sym typeface="Aileron"/>
            </a:endParaRPr>
          </a:p>
        </p:txBody>
      </p:sp>
      <p:sp>
        <p:nvSpPr>
          <p:cNvPr id="11" name="TextBox 11"/>
          <p:cNvSpPr txBox="1"/>
          <p:nvPr/>
        </p:nvSpPr>
        <p:spPr>
          <a:xfrm>
            <a:off x="2629046" y="4202526"/>
            <a:ext cx="5752634" cy="941070"/>
          </a:xfrm>
          <a:prstGeom prst="rect">
            <a:avLst/>
          </a:prstGeom>
        </p:spPr>
        <p:txBody>
          <a:bodyPr lIns="0" tIns="0" rIns="0" bIns="0" rtlCol="0" anchor="t">
            <a:spAutoFit/>
          </a:bodyPr>
          <a:lstStyle/>
          <a:p>
            <a:pPr marL="0" lvl="0" indent="0" algn="r">
              <a:lnSpc>
                <a:spcPts val="7260"/>
              </a:lnSpc>
            </a:pPr>
            <a:r>
              <a:rPr lang="en-US" sz="6600">
                <a:solidFill>
                  <a:srgbClr val="253439"/>
                </a:solidFill>
                <a:latin typeface="HK Grotesk"/>
                <a:ea typeface="HK Grotesk"/>
                <a:cs typeface="HK Grotesk"/>
                <a:sym typeface="HK Grotesk"/>
              </a:rPr>
              <a:t>TABLE OF</a:t>
            </a:r>
          </a:p>
        </p:txBody>
      </p:sp>
      <p:sp>
        <p:nvSpPr>
          <p:cNvPr id="12" name="TextBox 12"/>
          <p:cNvSpPr txBox="1"/>
          <p:nvPr/>
        </p:nvSpPr>
        <p:spPr>
          <a:xfrm>
            <a:off x="2629046" y="5077305"/>
            <a:ext cx="5752634" cy="1088390"/>
          </a:xfrm>
          <a:prstGeom prst="rect">
            <a:avLst/>
          </a:prstGeom>
        </p:spPr>
        <p:txBody>
          <a:bodyPr lIns="0" tIns="0" rIns="0" bIns="0" rtlCol="0" anchor="t">
            <a:spAutoFit/>
          </a:bodyPr>
          <a:lstStyle/>
          <a:p>
            <a:pPr marL="0" lvl="0" indent="0" algn="r">
              <a:lnSpc>
                <a:spcPts val="8470"/>
              </a:lnSpc>
            </a:pPr>
            <a:r>
              <a:rPr lang="en-US" sz="7700" b="1">
                <a:solidFill>
                  <a:srgbClr val="253439"/>
                </a:solidFill>
                <a:latin typeface="Glacial Indifference Bold"/>
                <a:ea typeface="Glacial Indifference Bold"/>
                <a:cs typeface="Glacial Indifference Bold"/>
                <a:sym typeface="Glacial Indifference Bold"/>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3439"/>
        </a:solidFill>
        <a:effectLst/>
      </p:bgPr>
    </p:bg>
    <p:spTree>
      <p:nvGrpSpPr>
        <p:cNvPr id="1" name=""/>
        <p:cNvGrpSpPr/>
        <p:nvPr/>
      </p:nvGrpSpPr>
      <p:grpSpPr>
        <a:xfrm>
          <a:off x="0" y="0"/>
          <a:ext cx="0" cy="0"/>
          <a:chOff x="0" y="0"/>
          <a:chExt cx="0" cy="0"/>
        </a:xfrm>
      </p:grpSpPr>
      <p:sp>
        <p:nvSpPr>
          <p:cNvPr id="2" name="Freeform 2"/>
          <p:cNvSpPr/>
          <p:nvPr/>
        </p:nvSpPr>
        <p:spPr>
          <a:xfrm rot="3791821">
            <a:off x="-4090527" y="1974085"/>
            <a:ext cx="14579653" cy="8694775"/>
          </a:xfrm>
          <a:custGeom>
            <a:avLst/>
            <a:gdLst/>
            <a:ahLst/>
            <a:cxnLst/>
            <a:rect l="l" t="t" r="r" b="b"/>
            <a:pathLst>
              <a:path w="14579653" h="8694775">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15234" y="2973208"/>
            <a:ext cx="20370072" cy="6018193"/>
            <a:chOff x="0" y="0"/>
            <a:chExt cx="5364957" cy="1585039"/>
          </a:xfrm>
        </p:grpSpPr>
        <p:sp>
          <p:nvSpPr>
            <p:cNvPr id="4" name="Freeform 4"/>
            <p:cNvSpPr/>
            <p:nvPr/>
          </p:nvSpPr>
          <p:spPr>
            <a:xfrm>
              <a:off x="0" y="0"/>
              <a:ext cx="5364957" cy="1585039"/>
            </a:xfrm>
            <a:custGeom>
              <a:avLst/>
              <a:gdLst/>
              <a:ahLst/>
              <a:cxnLst/>
              <a:rect l="l" t="t" r="r" b="b"/>
              <a:pathLst>
                <a:path w="5364957" h="1585039">
                  <a:moveTo>
                    <a:pt x="0" y="0"/>
                  </a:moveTo>
                  <a:lnTo>
                    <a:pt x="5364957" y="0"/>
                  </a:lnTo>
                  <a:lnTo>
                    <a:pt x="5364957" y="1585039"/>
                  </a:lnTo>
                  <a:lnTo>
                    <a:pt x="0" y="1585039"/>
                  </a:lnTo>
                  <a:close/>
                </a:path>
              </a:pathLst>
            </a:custGeom>
            <a:gradFill rotWithShape="1">
              <a:gsLst>
                <a:gs pos="0">
                  <a:srgbClr val="FDF7EF">
                    <a:alpha val="100000"/>
                  </a:srgbClr>
                </a:gs>
                <a:gs pos="100000">
                  <a:srgbClr val="FFFFFF">
                    <a:alpha val="100000"/>
                  </a:srgbClr>
                </a:gs>
              </a:gsLst>
              <a:lin ang="0"/>
            </a:gradFill>
          </p:spPr>
        </p:sp>
        <p:sp>
          <p:nvSpPr>
            <p:cNvPr id="5" name="TextBox 5"/>
            <p:cNvSpPr txBox="1"/>
            <p:nvPr/>
          </p:nvSpPr>
          <p:spPr>
            <a:xfrm>
              <a:off x="0" y="9525"/>
              <a:ext cx="5364957" cy="1575514"/>
            </a:xfrm>
            <a:prstGeom prst="rect">
              <a:avLst/>
            </a:prstGeom>
          </p:spPr>
          <p:txBody>
            <a:bodyPr lIns="50800" tIns="50800" rIns="50800" bIns="50800" rtlCol="0" anchor="ctr"/>
            <a:lstStyle/>
            <a:p>
              <a:pPr algn="ctr">
                <a:lnSpc>
                  <a:spcPts val="1869"/>
                </a:lnSpc>
              </a:pPr>
              <a:endParaRPr/>
            </a:p>
          </p:txBody>
        </p:sp>
      </p:grpSp>
      <p:sp>
        <p:nvSpPr>
          <p:cNvPr id="6" name="TextBox 6"/>
          <p:cNvSpPr txBox="1"/>
          <p:nvPr/>
        </p:nvSpPr>
        <p:spPr>
          <a:xfrm>
            <a:off x="-999739" y="1540743"/>
            <a:ext cx="8239830" cy="941070"/>
          </a:xfrm>
          <a:prstGeom prst="rect">
            <a:avLst/>
          </a:prstGeom>
        </p:spPr>
        <p:txBody>
          <a:bodyPr lIns="0" tIns="0" rIns="0" bIns="0" rtlCol="0" anchor="t">
            <a:spAutoFit/>
          </a:bodyPr>
          <a:lstStyle/>
          <a:p>
            <a:pPr algn="r">
              <a:lnSpc>
                <a:spcPts val="7260"/>
              </a:lnSpc>
            </a:pPr>
            <a:r>
              <a:rPr lang="en-US" sz="6600">
                <a:solidFill>
                  <a:srgbClr val="FFFFFF"/>
                </a:solidFill>
                <a:latin typeface="HK Grotesk Light"/>
                <a:ea typeface="HK Grotesk Light"/>
                <a:cs typeface="HK Grotesk Light"/>
                <a:sym typeface="HK Grotesk Light"/>
              </a:rPr>
              <a:t>INTRODUCTION</a:t>
            </a:r>
          </a:p>
        </p:txBody>
      </p:sp>
      <p:sp>
        <p:nvSpPr>
          <p:cNvPr id="7" name="TextBox 7"/>
          <p:cNvSpPr txBox="1"/>
          <p:nvPr/>
        </p:nvSpPr>
        <p:spPr>
          <a:xfrm>
            <a:off x="440342" y="3060924"/>
            <a:ext cx="6799749" cy="5018531"/>
          </a:xfrm>
          <a:prstGeom prst="rect">
            <a:avLst/>
          </a:prstGeom>
        </p:spPr>
        <p:txBody>
          <a:bodyPr lIns="0" tIns="0" rIns="0" bIns="0" rtlCol="0" anchor="t">
            <a:spAutoFit/>
          </a:bodyPr>
          <a:lstStyle/>
          <a:p>
            <a:pPr marL="367035" lvl="1" indent="-183518" algn="l">
              <a:lnSpc>
                <a:spcPts val="2499"/>
              </a:lnSpc>
              <a:buFont typeface="Arial"/>
              <a:buChar char="•"/>
            </a:pPr>
            <a:r>
              <a:rPr lang="en-US" sz="1700" b="1">
                <a:solidFill>
                  <a:srgbClr val="000000"/>
                </a:solidFill>
                <a:latin typeface="Aileron Bold"/>
                <a:ea typeface="Aileron Bold"/>
                <a:cs typeface="Aileron Bold"/>
                <a:sym typeface="Aileron Bold"/>
              </a:rPr>
              <a:t>Problem Statement</a:t>
            </a:r>
          </a:p>
          <a:p>
            <a:pPr marL="367035" lvl="1" indent="-183518" algn="l">
              <a:lnSpc>
                <a:spcPts val="2499"/>
              </a:lnSpc>
              <a:buFont typeface="Arial"/>
              <a:buChar char="•"/>
            </a:pPr>
            <a:r>
              <a:rPr lang="en-US" sz="1700">
                <a:solidFill>
                  <a:srgbClr val="000000"/>
                </a:solidFill>
                <a:latin typeface="Aileron"/>
                <a:ea typeface="Aileron"/>
                <a:cs typeface="Aileron"/>
                <a:sym typeface="Aileron"/>
              </a:rPr>
              <a:t>Medical diagnosis is a critical but time-consuming and error-prone task, particularly when performed manually. In healthcare settings where resources are limited, there is a need for automated systems that assist professionals in diagnosing diseases quickly and accurately. This project addresses this need by developing a machine learning-based diagnosis system focused on diabetes prediction.</a:t>
            </a:r>
          </a:p>
          <a:p>
            <a:pPr marL="367035" lvl="1" indent="-183518" algn="l">
              <a:lnSpc>
                <a:spcPts val="2499"/>
              </a:lnSpc>
              <a:buFont typeface="Arial"/>
              <a:buChar char="•"/>
            </a:pPr>
            <a:r>
              <a:rPr lang="en-US" sz="1700" b="1">
                <a:solidFill>
                  <a:srgbClr val="000000"/>
                </a:solidFill>
                <a:latin typeface="Aileron Bold"/>
                <a:ea typeface="Aileron Bold"/>
                <a:cs typeface="Aileron Bold"/>
                <a:sym typeface="Aileron Bold"/>
              </a:rPr>
              <a:t>Motivation</a:t>
            </a:r>
          </a:p>
          <a:p>
            <a:pPr marL="367035" lvl="1" indent="-183518" algn="l">
              <a:lnSpc>
                <a:spcPts val="2499"/>
              </a:lnSpc>
              <a:buFont typeface="Arial"/>
              <a:buChar char="•"/>
            </a:pPr>
            <a:r>
              <a:rPr lang="en-US" sz="1700">
                <a:solidFill>
                  <a:srgbClr val="000000"/>
                </a:solidFill>
                <a:latin typeface="Aileron"/>
                <a:ea typeface="Aileron"/>
                <a:cs typeface="Aileron"/>
                <a:sym typeface="Aileron"/>
              </a:rPr>
              <a:t>The increasing prevalence of diseases like diabetes highlights the need for fast, accurate diagnostic systems. AI-based tools have the potential to support healthcare professionals by reducing human errors and speeding up the decision-making process. This project aims to leverage machine learning techniques to improve diagnostic accuracy, particularly in resource-limited settings.</a:t>
            </a:r>
          </a:p>
          <a:p>
            <a:pPr algn="l">
              <a:lnSpc>
                <a:spcPts val="2499"/>
              </a:lnSpc>
            </a:pPr>
            <a:endParaRPr lang="en-US" sz="1700">
              <a:solidFill>
                <a:srgbClr val="000000"/>
              </a:solidFill>
              <a:latin typeface="Aileron"/>
              <a:ea typeface="Aileron"/>
              <a:cs typeface="Aileron"/>
              <a:sym typeface="Aileron"/>
            </a:endParaRPr>
          </a:p>
        </p:txBody>
      </p:sp>
      <p:sp>
        <p:nvSpPr>
          <p:cNvPr id="8" name="AutoShape 8"/>
          <p:cNvSpPr/>
          <p:nvPr/>
        </p:nvSpPr>
        <p:spPr>
          <a:xfrm>
            <a:off x="8803196" y="3254121"/>
            <a:ext cx="0" cy="4106023"/>
          </a:xfrm>
          <a:prstGeom prst="line">
            <a:avLst/>
          </a:prstGeom>
          <a:ln w="133350" cap="flat">
            <a:solidFill>
              <a:srgbClr val="D15353"/>
            </a:solidFill>
            <a:prstDash val="solid"/>
            <a:headEnd type="none" w="sm" len="sm"/>
            <a:tailEnd type="none" w="sm" len="sm"/>
          </a:ln>
        </p:spPr>
      </p:sp>
      <p:sp>
        <p:nvSpPr>
          <p:cNvPr id="9" name="TextBox 9"/>
          <p:cNvSpPr txBox="1"/>
          <p:nvPr/>
        </p:nvSpPr>
        <p:spPr>
          <a:xfrm>
            <a:off x="9540524" y="3206496"/>
            <a:ext cx="6799749" cy="4704206"/>
          </a:xfrm>
          <a:prstGeom prst="rect">
            <a:avLst/>
          </a:prstGeom>
        </p:spPr>
        <p:txBody>
          <a:bodyPr lIns="0" tIns="0" rIns="0" bIns="0" rtlCol="0" anchor="t">
            <a:spAutoFit/>
          </a:bodyPr>
          <a:lstStyle/>
          <a:p>
            <a:pPr marL="367035" lvl="1" indent="-183518" algn="l">
              <a:lnSpc>
                <a:spcPts val="2499"/>
              </a:lnSpc>
              <a:buFont typeface="Arial"/>
              <a:buChar char="•"/>
            </a:pPr>
            <a:r>
              <a:rPr lang="en-US" sz="1700" b="1">
                <a:solidFill>
                  <a:srgbClr val="000000"/>
                </a:solidFill>
                <a:latin typeface="Aileron Bold"/>
                <a:ea typeface="Aileron Bold"/>
                <a:cs typeface="Aileron Bold"/>
                <a:sym typeface="Aileron Bold"/>
              </a:rPr>
              <a:t>Objectives</a:t>
            </a:r>
          </a:p>
          <a:p>
            <a:pPr marL="367035" lvl="1" indent="-183518" algn="l">
              <a:lnSpc>
                <a:spcPts val="2499"/>
              </a:lnSpc>
              <a:buFont typeface="Arial"/>
              <a:buChar char="•"/>
            </a:pPr>
            <a:r>
              <a:rPr lang="en-US" sz="1700">
                <a:solidFill>
                  <a:srgbClr val="000000"/>
                </a:solidFill>
                <a:latin typeface="Aileron"/>
                <a:ea typeface="Aileron"/>
                <a:cs typeface="Aileron"/>
                <a:sym typeface="Aileron"/>
              </a:rPr>
              <a:t>Build an AI-based system for medical diagnosis that uses machine learning models.</a:t>
            </a:r>
          </a:p>
          <a:p>
            <a:pPr marL="367035" lvl="1" indent="-183518" algn="l">
              <a:lnSpc>
                <a:spcPts val="2499"/>
              </a:lnSpc>
              <a:buFont typeface="Arial"/>
              <a:buChar char="•"/>
            </a:pPr>
            <a:r>
              <a:rPr lang="en-US" sz="1700">
                <a:solidFill>
                  <a:srgbClr val="000000"/>
                </a:solidFill>
                <a:latin typeface="Aileron"/>
                <a:ea typeface="Aileron"/>
                <a:cs typeface="Aileron"/>
                <a:sym typeface="Aileron"/>
              </a:rPr>
              <a:t>Preprocess medical data to handle missing values and scale features appropriately.</a:t>
            </a:r>
          </a:p>
          <a:p>
            <a:pPr marL="367035" lvl="1" indent="-183518" algn="l">
              <a:lnSpc>
                <a:spcPts val="2499"/>
              </a:lnSpc>
              <a:buFont typeface="Arial"/>
              <a:buChar char="•"/>
            </a:pPr>
            <a:r>
              <a:rPr lang="en-US" sz="1700">
                <a:solidFill>
                  <a:srgbClr val="000000"/>
                </a:solidFill>
                <a:latin typeface="Aileron"/>
                <a:ea typeface="Aileron"/>
                <a:cs typeface="Aileron"/>
                <a:sym typeface="Aileron"/>
              </a:rPr>
              <a:t>Implement and evaluate models like SVM, Logistic Regression, and Random Forest.</a:t>
            </a:r>
          </a:p>
          <a:p>
            <a:pPr marL="367035" lvl="1" indent="-183518" algn="l">
              <a:lnSpc>
                <a:spcPts val="2499"/>
              </a:lnSpc>
              <a:buFont typeface="Arial"/>
              <a:buChar char="•"/>
            </a:pPr>
            <a:r>
              <a:rPr lang="en-US" sz="1700">
                <a:solidFill>
                  <a:srgbClr val="000000"/>
                </a:solidFill>
                <a:latin typeface="Aileron"/>
                <a:ea typeface="Aileron"/>
                <a:cs typeface="Aileron"/>
                <a:sym typeface="Aileron"/>
              </a:rPr>
              <a:t>Deploy the system via a web-based interface for real-time interaction.</a:t>
            </a:r>
          </a:p>
          <a:p>
            <a:pPr marL="367035" lvl="1" indent="-183518" algn="l">
              <a:lnSpc>
                <a:spcPts val="2499"/>
              </a:lnSpc>
              <a:buFont typeface="Arial"/>
              <a:buChar char="•"/>
            </a:pPr>
            <a:r>
              <a:rPr lang="en-US" sz="1700" b="1">
                <a:solidFill>
                  <a:srgbClr val="000000"/>
                </a:solidFill>
                <a:latin typeface="Aileron Bold"/>
                <a:ea typeface="Aileron Bold"/>
                <a:cs typeface="Aileron Bold"/>
                <a:sym typeface="Aileron Bold"/>
              </a:rPr>
              <a:t>Scope of the Project</a:t>
            </a:r>
          </a:p>
          <a:p>
            <a:pPr marL="367035" lvl="1" indent="-183518" algn="l">
              <a:lnSpc>
                <a:spcPts val="2499"/>
              </a:lnSpc>
              <a:buFont typeface="Arial"/>
              <a:buChar char="•"/>
            </a:pPr>
            <a:r>
              <a:rPr lang="en-US" sz="1700">
                <a:solidFill>
                  <a:srgbClr val="000000"/>
                </a:solidFill>
                <a:latin typeface="Aileron"/>
                <a:ea typeface="Aileron"/>
                <a:cs typeface="Aileron"/>
                <a:sym typeface="Aileron"/>
              </a:rPr>
              <a:t>This project focuses on diabetes prediction using the PIMA Indians Diabetes Dataset, but the system can be extended to other medical conditions. The initial scope is limited to classification problems, though it can be expanded to regression tasks in future iterations.</a:t>
            </a:r>
          </a:p>
          <a:p>
            <a:pPr algn="l">
              <a:lnSpc>
                <a:spcPts val="2499"/>
              </a:lnSpc>
            </a:pPr>
            <a:endParaRPr lang="en-US" sz="1700">
              <a:solidFill>
                <a:srgbClr val="000000"/>
              </a:solidFill>
              <a:latin typeface="Aileron"/>
              <a:ea typeface="Aileron"/>
              <a:cs typeface="Aileron"/>
              <a:sym typeface="Ailer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53439"/>
        </a:solidFill>
        <a:effectLst/>
      </p:bgPr>
    </p:bg>
    <p:spTree>
      <p:nvGrpSpPr>
        <p:cNvPr id="1" name=""/>
        <p:cNvGrpSpPr/>
        <p:nvPr/>
      </p:nvGrpSpPr>
      <p:grpSpPr>
        <a:xfrm>
          <a:off x="0" y="0"/>
          <a:ext cx="0" cy="0"/>
          <a:chOff x="0" y="0"/>
          <a:chExt cx="0" cy="0"/>
        </a:xfrm>
      </p:grpSpPr>
      <p:sp>
        <p:nvSpPr>
          <p:cNvPr id="2" name="Freeform 2"/>
          <p:cNvSpPr/>
          <p:nvPr/>
        </p:nvSpPr>
        <p:spPr>
          <a:xfrm rot="3791821">
            <a:off x="5235740" y="1285047"/>
            <a:ext cx="14579653" cy="8694775"/>
          </a:xfrm>
          <a:custGeom>
            <a:avLst/>
            <a:gdLst/>
            <a:ahLst/>
            <a:cxnLst/>
            <a:rect l="l" t="t" r="r" b="b"/>
            <a:pathLst>
              <a:path w="14579653" h="8694775">
                <a:moveTo>
                  <a:pt x="0" y="0"/>
                </a:moveTo>
                <a:lnTo>
                  <a:pt x="14579653" y="0"/>
                </a:lnTo>
                <a:lnTo>
                  <a:pt x="14579653"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67509" y="2895570"/>
            <a:ext cx="20370072" cy="6018193"/>
            <a:chOff x="0" y="0"/>
            <a:chExt cx="5364957" cy="1585039"/>
          </a:xfrm>
        </p:grpSpPr>
        <p:sp>
          <p:nvSpPr>
            <p:cNvPr id="4" name="Freeform 4"/>
            <p:cNvSpPr/>
            <p:nvPr/>
          </p:nvSpPr>
          <p:spPr>
            <a:xfrm>
              <a:off x="0" y="0"/>
              <a:ext cx="5364957" cy="1585039"/>
            </a:xfrm>
            <a:custGeom>
              <a:avLst/>
              <a:gdLst/>
              <a:ahLst/>
              <a:cxnLst/>
              <a:rect l="l" t="t" r="r" b="b"/>
              <a:pathLst>
                <a:path w="5364957" h="1585039">
                  <a:moveTo>
                    <a:pt x="0" y="0"/>
                  </a:moveTo>
                  <a:lnTo>
                    <a:pt x="5364957" y="0"/>
                  </a:lnTo>
                  <a:lnTo>
                    <a:pt x="5364957" y="1585039"/>
                  </a:lnTo>
                  <a:lnTo>
                    <a:pt x="0" y="1585039"/>
                  </a:lnTo>
                  <a:close/>
                </a:path>
              </a:pathLst>
            </a:custGeom>
            <a:gradFill rotWithShape="1">
              <a:gsLst>
                <a:gs pos="0">
                  <a:srgbClr val="FDF7EF">
                    <a:alpha val="100000"/>
                  </a:srgbClr>
                </a:gs>
                <a:gs pos="100000">
                  <a:srgbClr val="FFFFFF">
                    <a:alpha val="100000"/>
                  </a:srgbClr>
                </a:gs>
              </a:gsLst>
              <a:lin ang="0"/>
            </a:gradFill>
          </p:spPr>
        </p:sp>
        <p:sp>
          <p:nvSpPr>
            <p:cNvPr id="5" name="TextBox 5"/>
            <p:cNvSpPr txBox="1"/>
            <p:nvPr/>
          </p:nvSpPr>
          <p:spPr>
            <a:xfrm>
              <a:off x="0" y="9525"/>
              <a:ext cx="5364957" cy="1575514"/>
            </a:xfrm>
            <a:prstGeom prst="rect">
              <a:avLst/>
            </a:prstGeom>
          </p:spPr>
          <p:txBody>
            <a:bodyPr lIns="50800" tIns="50800" rIns="50800" bIns="50800" rtlCol="0" anchor="ctr"/>
            <a:lstStyle/>
            <a:p>
              <a:pPr algn="ctr">
                <a:lnSpc>
                  <a:spcPts val="1869"/>
                </a:lnSpc>
              </a:pPr>
              <a:endParaRPr/>
            </a:p>
          </p:txBody>
        </p:sp>
      </p:grpSp>
      <p:sp>
        <p:nvSpPr>
          <p:cNvPr id="6" name="AutoShape 6"/>
          <p:cNvSpPr/>
          <p:nvPr/>
        </p:nvSpPr>
        <p:spPr>
          <a:xfrm>
            <a:off x="8803196" y="3254121"/>
            <a:ext cx="0" cy="4106023"/>
          </a:xfrm>
          <a:prstGeom prst="line">
            <a:avLst/>
          </a:prstGeom>
          <a:ln w="133350" cap="flat">
            <a:solidFill>
              <a:srgbClr val="D15353"/>
            </a:solidFill>
            <a:prstDash val="solid"/>
            <a:headEnd type="none" w="sm" len="sm"/>
            <a:tailEnd type="none" w="sm" len="sm"/>
          </a:ln>
        </p:spPr>
      </p:sp>
      <p:sp>
        <p:nvSpPr>
          <p:cNvPr id="7" name="Freeform 7"/>
          <p:cNvSpPr/>
          <p:nvPr/>
        </p:nvSpPr>
        <p:spPr>
          <a:xfrm>
            <a:off x="9381918" y="3117146"/>
            <a:ext cx="8158169" cy="3109010"/>
          </a:xfrm>
          <a:custGeom>
            <a:avLst/>
            <a:gdLst/>
            <a:ahLst/>
            <a:cxnLst/>
            <a:rect l="l" t="t" r="r" b="b"/>
            <a:pathLst>
              <a:path w="8158169" h="3109010">
                <a:moveTo>
                  <a:pt x="0" y="0"/>
                </a:moveTo>
                <a:lnTo>
                  <a:pt x="8158170" y="0"/>
                </a:lnTo>
                <a:lnTo>
                  <a:pt x="8158170" y="3109010"/>
                </a:lnTo>
                <a:lnTo>
                  <a:pt x="0" y="3109010"/>
                </a:lnTo>
                <a:lnTo>
                  <a:pt x="0" y="0"/>
                </a:lnTo>
                <a:close/>
              </a:path>
            </a:pathLst>
          </a:custGeom>
          <a:blipFill>
            <a:blip r:embed="rId4"/>
            <a:stretch>
              <a:fillRect/>
            </a:stretch>
          </a:blipFill>
        </p:spPr>
      </p:sp>
      <p:sp>
        <p:nvSpPr>
          <p:cNvPr id="8" name="TextBox 8"/>
          <p:cNvSpPr txBox="1"/>
          <p:nvPr/>
        </p:nvSpPr>
        <p:spPr>
          <a:xfrm>
            <a:off x="232764" y="2036225"/>
            <a:ext cx="8511563" cy="626111"/>
          </a:xfrm>
          <a:prstGeom prst="rect">
            <a:avLst/>
          </a:prstGeom>
        </p:spPr>
        <p:txBody>
          <a:bodyPr lIns="0" tIns="0" rIns="0" bIns="0" rtlCol="0" anchor="t">
            <a:spAutoFit/>
          </a:bodyPr>
          <a:lstStyle/>
          <a:p>
            <a:pPr algn="l">
              <a:lnSpc>
                <a:spcPts val="4730"/>
              </a:lnSpc>
            </a:pPr>
            <a:r>
              <a:rPr lang="en-US" sz="4300">
                <a:solidFill>
                  <a:srgbClr val="FFFFFF"/>
                </a:solidFill>
                <a:latin typeface="HK Grotesk Light"/>
                <a:ea typeface="HK Grotesk Light"/>
                <a:cs typeface="HK Grotesk Light"/>
                <a:sym typeface="HK Grotesk Light"/>
              </a:rPr>
              <a:t>CHAPTER 2: LITERATURE SURVEY</a:t>
            </a:r>
          </a:p>
        </p:txBody>
      </p:sp>
      <p:sp>
        <p:nvSpPr>
          <p:cNvPr id="9" name="TextBox 9"/>
          <p:cNvSpPr txBox="1"/>
          <p:nvPr/>
        </p:nvSpPr>
        <p:spPr>
          <a:xfrm>
            <a:off x="481794" y="3147855"/>
            <a:ext cx="6799749" cy="3506723"/>
          </a:xfrm>
          <a:prstGeom prst="rect">
            <a:avLst/>
          </a:prstGeom>
        </p:spPr>
        <p:txBody>
          <a:bodyPr lIns="0" tIns="0" rIns="0" bIns="0" rtlCol="0" anchor="t">
            <a:spAutoFit/>
          </a:bodyPr>
          <a:lstStyle/>
          <a:p>
            <a:pPr algn="l">
              <a:lnSpc>
                <a:spcPts val="2793"/>
              </a:lnSpc>
            </a:pPr>
            <a:r>
              <a:rPr lang="en-US" sz="1900">
                <a:solidFill>
                  <a:srgbClr val="000000"/>
                </a:solidFill>
                <a:latin typeface="Aileron"/>
                <a:ea typeface="Aileron"/>
                <a:cs typeface="Aileron"/>
                <a:sym typeface="Aileron"/>
              </a:rPr>
              <a:t>Several studies have examined the application of machine learning techniques in medical diagnosis, with models like decision trees, neural networks, and ensemble methods playing a key role. Ming-Hsuan Yang et al. conducted a comprehensive survey on pattern recognition techniques, providing insights into the utility of AI in medical diagnosis. While many existing systems achieve high accuracy, they often lack usability or real-time deployment capabilities, which this project aims to address with an interactive user interface via Streamlit.</a:t>
            </a:r>
          </a:p>
        </p:txBody>
      </p:sp>
      <p:sp>
        <p:nvSpPr>
          <p:cNvPr id="10" name="TextBox 10"/>
          <p:cNvSpPr txBox="1"/>
          <p:nvPr/>
        </p:nvSpPr>
        <p:spPr>
          <a:xfrm>
            <a:off x="10943935" y="6468595"/>
            <a:ext cx="8511563" cy="219077"/>
          </a:xfrm>
          <a:prstGeom prst="rect">
            <a:avLst/>
          </a:prstGeom>
        </p:spPr>
        <p:txBody>
          <a:bodyPr lIns="0" tIns="0" rIns="0" bIns="0" rtlCol="0" anchor="t">
            <a:spAutoFit/>
          </a:bodyPr>
          <a:lstStyle/>
          <a:p>
            <a:pPr algn="l">
              <a:lnSpc>
                <a:spcPts val="1650"/>
              </a:lnSpc>
            </a:pPr>
            <a:r>
              <a:rPr lang="en-US" sz="1500">
                <a:solidFill>
                  <a:srgbClr val="000000"/>
                </a:solidFill>
                <a:latin typeface="HK Grotesk Light"/>
                <a:ea typeface="HK Grotesk Light"/>
                <a:cs typeface="HK Grotesk Light"/>
                <a:sym typeface="HK Grotesk Light"/>
              </a:rPr>
              <a:t>CODE FOR CLEANING &amp; REMOVING DUPLICATES.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53439"/>
        </a:solidFill>
        <a:effectLst/>
      </p:bgPr>
    </p:bg>
    <p:spTree>
      <p:nvGrpSpPr>
        <p:cNvPr id="1" name=""/>
        <p:cNvGrpSpPr/>
        <p:nvPr/>
      </p:nvGrpSpPr>
      <p:grpSpPr>
        <a:xfrm>
          <a:off x="0" y="0"/>
          <a:ext cx="0" cy="0"/>
          <a:chOff x="0" y="0"/>
          <a:chExt cx="0" cy="0"/>
        </a:xfrm>
      </p:grpSpPr>
      <p:sp>
        <p:nvSpPr>
          <p:cNvPr id="2" name="Freeform 2"/>
          <p:cNvSpPr/>
          <p:nvPr/>
        </p:nvSpPr>
        <p:spPr>
          <a:xfrm rot="3791821">
            <a:off x="5235740" y="1285047"/>
            <a:ext cx="14579653" cy="8694775"/>
          </a:xfrm>
          <a:custGeom>
            <a:avLst/>
            <a:gdLst/>
            <a:ahLst/>
            <a:cxnLst/>
            <a:rect l="l" t="t" r="r" b="b"/>
            <a:pathLst>
              <a:path w="14579653" h="8694775">
                <a:moveTo>
                  <a:pt x="0" y="0"/>
                </a:moveTo>
                <a:lnTo>
                  <a:pt x="14579653" y="0"/>
                </a:lnTo>
                <a:lnTo>
                  <a:pt x="14579653"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82271" y="2885865"/>
            <a:ext cx="20370072" cy="6018193"/>
            <a:chOff x="0" y="0"/>
            <a:chExt cx="5364957" cy="1585039"/>
          </a:xfrm>
        </p:grpSpPr>
        <p:sp>
          <p:nvSpPr>
            <p:cNvPr id="4" name="Freeform 4"/>
            <p:cNvSpPr/>
            <p:nvPr/>
          </p:nvSpPr>
          <p:spPr>
            <a:xfrm>
              <a:off x="0" y="0"/>
              <a:ext cx="5364957" cy="1585039"/>
            </a:xfrm>
            <a:custGeom>
              <a:avLst/>
              <a:gdLst/>
              <a:ahLst/>
              <a:cxnLst/>
              <a:rect l="l" t="t" r="r" b="b"/>
              <a:pathLst>
                <a:path w="5364957" h="1585039">
                  <a:moveTo>
                    <a:pt x="0" y="0"/>
                  </a:moveTo>
                  <a:lnTo>
                    <a:pt x="5364957" y="0"/>
                  </a:lnTo>
                  <a:lnTo>
                    <a:pt x="5364957" y="1585039"/>
                  </a:lnTo>
                  <a:lnTo>
                    <a:pt x="0" y="1585039"/>
                  </a:lnTo>
                  <a:close/>
                </a:path>
              </a:pathLst>
            </a:custGeom>
            <a:gradFill rotWithShape="1">
              <a:gsLst>
                <a:gs pos="0">
                  <a:srgbClr val="FDF7EF">
                    <a:alpha val="100000"/>
                  </a:srgbClr>
                </a:gs>
                <a:gs pos="100000">
                  <a:srgbClr val="FFFFFF">
                    <a:alpha val="100000"/>
                  </a:srgbClr>
                </a:gs>
              </a:gsLst>
              <a:lin ang="0"/>
            </a:gradFill>
          </p:spPr>
        </p:sp>
        <p:sp>
          <p:nvSpPr>
            <p:cNvPr id="5" name="TextBox 5"/>
            <p:cNvSpPr txBox="1"/>
            <p:nvPr/>
          </p:nvSpPr>
          <p:spPr>
            <a:xfrm>
              <a:off x="0" y="9525"/>
              <a:ext cx="5364957" cy="1575514"/>
            </a:xfrm>
            <a:prstGeom prst="rect">
              <a:avLst/>
            </a:prstGeom>
          </p:spPr>
          <p:txBody>
            <a:bodyPr lIns="50800" tIns="50800" rIns="50800" bIns="50800" rtlCol="0" anchor="ctr"/>
            <a:lstStyle/>
            <a:p>
              <a:pPr algn="ctr">
                <a:lnSpc>
                  <a:spcPts val="1869"/>
                </a:lnSpc>
              </a:pPr>
              <a:endParaRPr/>
            </a:p>
            <a:p>
              <a:pPr algn="ctr">
                <a:lnSpc>
                  <a:spcPts val="1869"/>
                </a:lnSpc>
              </a:pPr>
              <a:endParaRPr/>
            </a:p>
          </p:txBody>
        </p:sp>
      </p:grpSp>
      <p:sp>
        <p:nvSpPr>
          <p:cNvPr id="6" name="AutoShape 6"/>
          <p:cNvSpPr/>
          <p:nvPr/>
        </p:nvSpPr>
        <p:spPr>
          <a:xfrm>
            <a:off x="7473644" y="3195480"/>
            <a:ext cx="0" cy="4106023"/>
          </a:xfrm>
          <a:prstGeom prst="line">
            <a:avLst/>
          </a:prstGeom>
          <a:ln w="133350" cap="flat">
            <a:solidFill>
              <a:srgbClr val="D15353"/>
            </a:solidFill>
            <a:prstDash val="solid"/>
            <a:headEnd type="none" w="sm" len="sm"/>
            <a:tailEnd type="none" w="sm" len="sm"/>
          </a:ln>
        </p:spPr>
      </p:sp>
      <p:sp>
        <p:nvSpPr>
          <p:cNvPr id="7" name="TextBox 7"/>
          <p:cNvSpPr txBox="1"/>
          <p:nvPr/>
        </p:nvSpPr>
        <p:spPr>
          <a:xfrm>
            <a:off x="232764" y="2036225"/>
            <a:ext cx="12568150" cy="626111"/>
          </a:xfrm>
          <a:prstGeom prst="rect">
            <a:avLst/>
          </a:prstGeom>
        </p:spPr>
        <p:txBody>
          <a:bodyPr lIns="0" tIns="0" rIns="0" bIns="0" rtlCol="0" anchor="t">
            <a:spAutoFit/>
          </a:bodyPr>
          <a:lstStyle/>
          <a:p>
            <a:pPr algn="l">
              <a:lnSpc>
                <a:spcPts val="4730"/>
              </a:lnSpc>
            </a:pPr>
            <a:r>
              <a:rPr lang="en-US" sz="4300">
                <a:solidFill>
                  <a:srgbClr val="FFFFFF"/>
                </a:solidFill>
                <a:latin typeface="HK Grotesk Light"/>
                <a:ea typeface="HK Grotesk Light"/>
                <a:cs typeface="HK Grotesk Light"/>
                <a:sym typeface="HK Grotesk Light"/>
              </a:rPr>
              <a:t>CHAPTER 3: PROPOSED METHODOLOGY</a:t>
            </a:r>
          </a:p>
        </p:txBody>
      </p:sp>
      <p:sp>
        <p:nvSpPr>
          <p:cNvPr id="8" name="TextBox 8"/>
          <p:cNvSpPr txBox="1"/>
          <p:nvPr/>
        </p:nvSpPr>
        <p:spPr>
          <a:xfrm>
            <a:off x="481794" y="3147855"/>
            <a:ext cx="6799749" cy="4916423"/>
          </a:xfrm>
          <a:prstGeom prst="rect">
            <a:avLst/>
          </a:prstGeom>
        </p:spPr>
        <p:txBody>
          <a:bodyPr lIns="0" tIns="0" rIns="0" bIns="0" rtlCol="0" anchor="t">
            <a:spAutoFit/>
          </a:bodyPr>
          <a:lstStyle/>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System Design</a:t>
            </a:r>
          </a:p>
          <a:p>
            <a:pPr marL="410214" lvl="1" indent="-205107" algn="l">
              <a:lnSpc>
                <a:spcPts val="2793"/>
              </a:lnSpc>
              <a:buFont typeface="Arial"/>
              <a:buChar char="•"/>
            </a:pPr>
            <a:r>
              <a:rPr lang="en-US" sz="1900">
                <a:solidFill>
                  <a:srgbClr val="000000"/>
                </a:solidFill>
                <a:latin typeface="Aileron"/>
                <a:ea typeface="Aileron"/>
                <a:cs typeface="Aileron"/>
                <a:sym typeface="Aileron"/>
              </a:rPr>
              <a:t>The system follows a modular design consisting of data collection, preprocessing, model training, evaluation, and deployment. Key steps:</a:t>
            </a:r>
          </a:p>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Data Preprocessing:</a:t>
            </a:r>
            <a:r>
              <a:rPr lang="en-US" sz="1900">
                <a:solidFill>
                  <a:srgbClr val="000000"/>
                </a:solidFill>
                <a:latin typeface="Aileron"/>
                <a:ea typeface="Aileron"/>
                <a:cs typeface="Aileron"/>
                <a:sym typeface="Aileron"/>
              </a:rPr>
              <a:t> Handles missing data, scales features using StandardScaler, and splits the dataset into training and testing sets.</a:t>
            </a:r>
          </a:p>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Model Training: </a:t>
            </a:r>
            <a:r>
              <a:rPr lang="en-US" sz="1900">
                <a:solidFill>
                  <a:srgbClr val="000000"/>
                </a:solidFill>
                <a:latin typeface="Aileron"/>
                <a:ea typeface="Aileron"/>
                <a:cs typeface="Aileron"/>
                <a:sym typeface="Aileron"/>
              </a:rPr>
              <a:t>Trains models such as Random Forest, SVM, and Logistic Regression.</a:t>
            </a:r>
          </a:p>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Evaluation: </a:t>
            </a:r>
            <a:r>
              <a:rPr lang="en-US" sz="1900">
                <a:solidFill>
                  <a:srgbClr val="000000"/>
                </a:solidFill>
                <a:latin typeface="Aileron"/>
                <a:ea typeface="Aileron"/>
                <a:cs typeface="Aileron"/>
                <a:sym typeface="Aileron"/>
              </a:rPr>
              <a:t>Evaluates models based on accuracy, precision, recall, and F1-score.</a:t>
            </a:r>
          </a:p>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Real-time Deployment: </a:t>
            </a:r>
            <a:r>
              <a:rPr lang="en-US" sz="1900">
                <a:solidFill>
                  <a:srgbClr val="000000"/>
                </a:solidFill>
                <a:latin typeface="Aileron"/>
                <a:ea typeface="Aileron"/>
                <a:cs typeface="Aileron"/>
                <a:sym typeface="Aileron"/>
              </a:rPr>
              <a:t>Deployed via Streamlit, allowing real-time predictions based on user input.</a:t>
            </a:r>
          </a:p>
          <a:p>
            <a:pPr algn="l">
              <a:lnSpc>
                <a:spcPts val="2793"/>
              </a:lnSpc>
            </a:pPr>
            <a:endParaRPr lang="en-US" sz="1900">
              <a:solidFill>
                <a:srgbClr val="000000"/>
              </a:solidFill>
              <a:latin typeface="Aileron"/>
              <a:ea typeface="Aileron"/>
              <a:cs typeface="Aileron"/>
              <a:sym typeface="Aileron"/>
            </a:endParaRPr>
          </a:p>
        </p:txBody>
      </p:sp>
      <p:sp>
        <p:nvSpPr>
          <p:cNvPr id="9" name="TextBox 9"/>
          <p:cNvSpPr txBox="1"/>
          <p:nvPr/>
        </p:nvSpPr>
        <p:spPr>
          <a:xfrm>
            <a:off x="8388291" y="3206084"/>
            <a:ext cx="6799749" cy="3506723"/>
          </a:xfrm>
          <a:prstGeom prst="rect">
            <a:avLst/>
          </a:prstGeom>
        </p:spPr>
        <p:txBody>
          <a:bodyPr lIns="0" tIns="0" rIns="0" bIns="0" rtlCol="0" anchor="t">
            <a:spAutoFit/>
          </a:bodyPr>
          <a:lstStyle/>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Requirement Specification</a:t>
            </a:r>
          </a:p>
          <a:p>
            <a:pPr marL="410214" lvl="1" indent="-205107" algn="l">
              <a:lnSpc>
                <a:spcPts val="2793"/>
              </a:lnSpc>
              <a:buFont typeface="Arial"/>
              <a:buChar char="•"/>
            </a:pPr>
            <a:r>
              <a:rPr lang="en-US" sz="1900" b="1">
                <a:solidFill>
                  <a:srgbClr val="000000"/>
                </a:solidFill>
                <a:latin typeface="Aileron Bold"/>
                <a:ea typeface="Aileron Bold"/>
                <a:cs typeface="Aileron Bold"/>
                <a:sym typeface="Aileron Bold"/>
              </a:rPr>
              <a:t>Hardware Requirements</a:t>
            </a:r>
          </a:p>
          <a:p>
            <a:pPr marL="410214" lvl="1" indent="-205107" algn="l">
              <a:lnSpc>
                <a:spcPts val="2793"/>
              </a:lnSpc>
              <a:buFont typeface="Arial"/>
              <a:buChar char="•"/>
            </a:pPr>
            <a:r>
              <a:rPr lang="en-US" sz="1900">
                <a:solidFill>
                  <a:srgbClr val="000000"/>
                </a:solidFill>
                <a:latin typeface="Aileron"/>
                <a:ea typeface="Aileron"/>
                <a:cs typeface="Aileron"/>
                <a:sym typeface="Aileron"/>
              </a:rPr>
              <a:t>4GB RAM minimum and Intel i5 processor (or equivalent).</a:t>
            </a:r>
          </a:p>
          <a:p>
            <a:pPr marL="410214" lvl="1" indent="-205107" algn="l">
              <a:lnSpc>
                <a:spcPts val="2793"/>
              </a:lnSpc>
              <a:buFont typeface="Arial"/>
              <a:buChar char="•"/>
            </a:pPr>
            <a:r>
              <a:rPr lang="en-US" sz="1900">
                <a:solidFill>
                  <a:srgbClr val="000000"/>
                </a:solidFill>
                <a:latin typeface="Aileron"/>
                <a:ea typeface="Aileron"/>
                <a:cs typeface="Aileron"/>
                <a:sym typeface="Aileron"/>
              </a:rPr>
              <a:t>Software Requirements</a:t>
            </a:r>
          </a:p>
          <a:p>
            <a:pPr marL="410214" lvl="1" indent="-205107" algn="l">
              <a:lnSpc>
                <a:spcPts val="2793"/>
              </a:lnSpc>
              <a:buFont typeface="Arial"/>
              <a:buChar char="•"/>
            </a:pPr>
            <a:r>
              <a:rPr lang="en-US" sz="1900">
                <a:solidFill>
                  <a:srgbClr val="000000"/>
                </a:solidFill>
                <a:latin typeface="Aileron"/>
                <a:ea typeface="Aileron"/>
                <a:cs typeface="Aileron"/>
                <a:sym typeface="Aileron"/>
              </a:rPr>
              <a:t>Python 3.x</a:t>
            </a:r>
          </a:p>
          <a:p>
            <a:pPr marL="410214" lvl="1" indent="-205107" algn="l">
              <a:lnSpc>
                <a:spcPts val="2793"/>
              </a:lnSpc>
              <a:buFont typeface="Arial"/>
              <a:buChar char="•"/>
            </a:pPr>
            <a:r>
              <a:rPr lang="en-US" sz="1900">
                <a:solidFill>
                  <a:srgbClr val="000000"/>
                </a:solidFill>
                <a:latin typeface="Aileron"/>
                <a:ea typeface="Aileron"/>
                <a:cs typeface="Aileron"/>
                <a:sym typeface="Aileron"/>
              </a:rPr>
              <a:t>Pandas and NumPy: For data manipulation.</a:t>
            </a:r>
          </a:p>
          <a:p>
            <a:pPr marL="410214" lvl="1" indent="-205107" algn="l">
              <a:lnSpc>
                <a:spcPts val="2793"/>
              </a:lnSpc>
              <a:buFont typeface="Arial"/>
              <a:buChar char="•"/>
            </a:pPr>
            <a:r>
              <a:rPr lang="en-US" sz="1900">
                <a:solidFill>
                  <a:srgbClr val="000000"/>
                </a:solidFill>
                <a:latin typeface="Aileron"/>
                <a:ea typeface="Aileron"/>
                <a:cs typeface="Aileron"/>
                <a:sym typeface="Aileron"/>
              </a:rPr>
              <a:t>Scikit-learn: For machine learning models.</a:t>
            </a:r>
          </a:p>
          <a:p>
            <a:pPr marL="410214" lvl="1" indent="-205107" algn="l">
              <a:lnSpc>
                <a:spcPts val="2793"/>
              </a:lnSpc>
              <a:buFont typeface="Arial"/>
              <a:buChar char="•"/>
            </a:pPr>
            <a:r>
              <a:rPr lang="en-US" sz="1900">
                <a:solidFill>
                  <a:srgbClr val="000000"/>
                </a:solidFill>
                <a:latin typeface="Aileron"/>
                <a:ea typeface="Aileron"/>
                <a:cs typeface="Aileron"/>
                <a:sym typeface="Aileron"/>
              </a:rPr>
              <a:t>Streamlit: For deploying the web interface.</a:t>
            </a:r>
          </a:p>
          <a:p>
            <a:pPr marL="410214" lvl="1" indent="-205107" algn="l">
              <a:lnSpc>
                <a:spcPts val="2793"/>
              </a:lnSpc>
              <a:buFont typeface="Arial"/>
              <a:buChar char="•"/>
            </a:pPr>
            <a:r>
              <a:rPr lang="en-US" sz="1900">
                <a:solidFill>
                  <a:srgbClr val="000000"/>
                </a:solidFill>
                <a:latin typeface="Aileron"/>
                <a:ea typeface="Aileron"/>
                <a:cs typeface="Aileron"/>
                <a:sym typeface="Aileron"/>
              </a:rPr>
              <a:t>Matplotlib: For plotting ROC curves and visualizations.</a:t>
            </a:r>
          </a:p>
          <a:p>
            <a:pPr algn="l">
              <a:lnSpc>
                <a:spcPts val="2793"/>
              </a:lnSpc>
            </a:pPr>
            <a:endParaRPr lang="en-US" sz="1900">
              <a:solidFill>
                <a:srgbClr val="000000"/>
              </a:solidFill>
              <a:latin typeface="Aileron"/>
              <a:ea typeface="Aileron"/>
              <a:cs typeface="Aileron"/>
              <a:sym typeface="Ailero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6979616">
            <a:off x="7809083" y="6024590"/>
            <a:ext cx="11173984" cy="7393795"/>
          </a:xfrm>
          <a:custGeom>
            <a:avLst/>
            <a:gdLst/>
            <a:ahLst/>
            <a:cxnLst/>
            <a:rect l="l" t="t" r="r" b="b"/>
            <a:pathLst>
              <a:path w="11173984" h="7393795">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flipV="1">
            <a:off x="655822" y="313953"/>
            <a:ext cx="0" cy="990600"/>
          </a:xfrm>
          <a:prstGeom prst="line">
            <a:avLst/>
          </a:prstGeom>
          <a:ln w="133350" cap="flat">
            <a:solidFill>
              <a:srgbClr val="D15353"/>
            </a:solidFill>
            <a:prstDash val="solid"/>
            <a:headEnd type="none" w="sm" len="sm"/>
            <a:tailEnd type="none" w="sm" len="sm"/>
          </a:ln>
        </p:spPr>
      </p:sp>
      <p:sp>
        <p:nvSpPr>
          <p:cNvPr id="4" name="Freeform 4"/>
          <p:cNvSpPr/>
          <p:nvPr/>
        </p:nvSpPr>
        <p:spPr>
          <a:xfrm>
            <a:off x="814167" y="2844349"/>
            <a:ext cx="6649532" cy="2425023"/>
          </a:xfrm>
          <a:custGeom>
            <a:avLst/>
            <a:gdLst/>
            <a:ahLst/>
            <a:cxnLst/>
            <a:rect l="l" t="t" r="r" b="b"/>
            <a:pathLst>
              <a:path w="6649532" h="2425023">
                <a:moveTo>
                  <a:pt x="0" y="0"/>
                </a:moveTo>
                <a:lnTo>
                  <a:pt x="6649532" y="0"/>
                </a:lnTo>
                <a:lnTo>
                  <a:pt x="6649532" y="2425023"/>
                </a:lnTo>
                <a:lnTo>
                  <a:pt x="0" y="2425023"/>
                </a:lnTo>
                <a:lnTo>
                  <a:pt x="0" y="0"/>
                </a:lnTo>
                <a:close/>
              </a:path>
            </a:pathLst>
          </a:custGeom>
          <a:blipFill>
            <a:blip r:embed="rId4"/>
            <a:stretch>
              <a:fillRect/>
            </a:stretch>
          </a:blipFill>
        </p:spPr>
      </p:sp>
      <p:sp>
        <p:nvSpPr>
          <p:cNvPr id="5" name="Freeform 5"/>
          <p:cNvSpPr/>
          <p:nvPr/>
        </p:nvSpPr>
        <p:spPr>
          <a:xfrm>
            <a:off x="9487366" y="3533386"/>
            <a:ext cx="5703977" cy="2137110"/>
          </a:xfrm>
          <a:custGeom>
            <a:avLst/>
            <a:gdLst/>
            <a:ahLst/>
            <a:cxnLst/>
            <a:rect l="l" t="t" r="r" b="b"/>
            <a:pathLst>
              <a:path w="5703977" h="2137110">
                <a:moveTo>
                  <a:pt x="0" y="0"/>
                </a:moveTo>
                <a:lnTo>
                  <a:pt x="5703977" y="0"/>
                </a:lnTo>
                <a:lnTo>
                  <a:pt x="5703977" y="2137110"/>
                </a:lnTo>
                <a:lnTo>
                  <a:pt x="0" y="2137110"/>
                </a:lnTo>
                <a:lnTo>
                  <a:pt x="0" y="0"/>
                </a:lnTo>
                <a:close/>
              </a:path>
            </a:pathLst>
          </a:custGeom>
          <a:blipFill>
            <a:blip r:embed="rId5"/>
            <a:stretch>
              <a:fillRect/>
            </a:stretch>
          </a:blipFill>
        </p:spPr>
      </p:sp>
      <p:sp>
        <p:nvSpPr>
          <p:cNvPr id="6" name="Freeform 6"/>
          <p:cNvSpPr/>
          <p:nvPr/>
        </p:nvSpPr>
        <p:spPr>
          <a:xfrm>
            <a:off x="830509" y="6167064"/>
            <a:ext cx="6616849" cy="3554423"/>
          </a:xfrm>
          <a:custGeom>
            <a:avLst/>
            <a:gdLst/>
            <a:ahLst/>
            <a:cxnLst/>
            <a:rect l="l" t="t" r="r" b="b"/>
            <a:pathLst>
              <a:path w="6616849" h="3554423">
                <a:moveTo>
                  <a:pt x="0" y="0"/>
                </a:moveTo>
                <a:lnTo>
                  <a:pt x="6616849" y="0"/>
                </a:lnTo>
                <a:lnTo>
                  <a:pt x="6616849" y="3554423"/>
                </a:lnTo>
                <a:lnTo>
                  <a:pt x="0" y="3554423"/>
                </a:lnTo>
                <a:lnTo>
                  <a:pt x="0" y="0"/>
                </a:lnTo>
                <a:close/>
              </a:path>
            </a:pathLst>
          </a:custGeom>
          <a:blipFill>
            <a:blip r:embed="rId6"/>
            <a:stretch>
              <a:fillRect/>
            </a:stretch>
          </a:blipFill>
        </p:spPr>
      </p:sp>
      <p:sp>
        <p:nvSpPr>
          <p:cNvPr id="7" name="TextBox 7"/>
          <p:cNvSpPr txBox="1"/>
          <p:nvPr/>
        </p:nvSpPr>
        <p:spPr>
          <a:xfrm>
            <a:off x="655822" y="1748566"/>
            <a:ext cx="6545849" cy="1017269"/>
          </a:xfrm>
          <a:prstGeom prst="rect">
            <a:avLst/>
          </a:prstGeom>
        </p:spPr>
        <p:txBody>
          <a:bodyPr lIns="0" tIns="0" rIns="0" bIns="0" rtlCol="0" anchor="t">
            <a:spAutoFit/>
          </a:bodyPr>
          <a:lstStyle/>
          <a:p>
            <a:pPr marL="388625" lvl="1" indent="-194312" algn="l">
              <a:lnSpc>
                <a:spcPts val="2700"/>
              </a:lnSpc>
              <a:buFont typeface="Arial"/>
              <a:buChar char="•"/>
            </a:pPr>
            <a:r>
              <a:rPr lang="en-US" sz="1800" b="1">
                <a:solidFill>
                  <a:srgbClr val="253439"/>
                </a:solidFill>
                <a:latin typeface="Aileron Bold"/>
                <a:ea typeface="Aileron Bold"/>
                <a:cs typeface="Aileron Bold"/>
                <a:sym typeface="Aileron Bold"/>
              </a:rPr>
              <a:t>Snapshots of Results</a:t>
            </a:r>
          </a:p>
          <a:p>
            <a:pPr marL="388625" lvl="1" indent="-194312" algn="l">
              <a:lnSpc>
                <a:spcPts val="2700"/>
              </a:lnSpc>
              <a:spcBef>
                <a:spcPct val="0"/>
              </a:spcBef>
              <a:buFont typeface="Arial"/>
              <a:buChar char="•"/>
            </a:pPr>
            <a:r>
              <a:rPr lang="en-US" sz="1800" b="1">
                <a:solidFill>
                  <a:srgbClr val="253439"/>
                </a:solidFill>
                <a:latin typeface="Aileron Bold"/>
                <a:ea typeface="Aileron Bold"/>
                <a:cs typeface="Aileron Bold"/>
                <a:sym typeface="Aileron Bold"/>
              </a:rPr>
              <a:t>Data Preprocessing: Screenshot of dataset cleaning and scaling. </a:t>
            </a:r>
          </a:p>
        </p:txBody>
      </p:sp>
      <p:sp>
        <p:nvSpPr>
          <p:cNvPr id="8" name="TextBox 8"/>
          <p:cNvSpPr txBox="1"/>
          <p:nvPr/>
        </p:nvSpPr>
        <p:spPr>
          <a:xfrm>
            <a:off x="1093248" y="304428"/>
            <a:ext cx="6842848" cy="1000125"/>
          </a:xfrm>
          <a:prstGeom prst="rect">
            <a:avLst/>
          </a:prstGeom>
        </p:spPr>
        <p:txBody>
          <a:bodyPr lIns="0" tIns="0" rIns="0" bIns="0" rtlCol="0" anchor="t">
            <a:spAutoFit/>
          </a:bodyPr>
          <a:lstStyle/>
          <a:p>
            <a:pPr marL="0" lvl="0" indent="0" algn="l">
              <a:lnSpc>
                <a:spcPts val="3960"/>
              </a:lnSpc>
              <a:spcBef>
                <a:spcPct val="0"/>
              </a:spcBef>
            </a:pPr>
            <a:r>
              <a:rPr lang="en-US" sz="3300">
                <a:solidFill>
                  <a:srgbClr val="253439"/>
                </a:solidFill>
                <a:latin typeface="HK Grotesk"/>
                <a:ea typeface="HK Grotesk"/>
                <a:cs typeface="HK Grotesk"/>
                <a:sym typeface="HK Grotesk"/>
              </a:rPr>
              <a:t>CHAPTER 4: IMPLEMENTATION AND RESULTS</a:t>
            </a:r>
          </a:p>
        </p:txBody>
      </p:sp>
      <p:sp>
        <p:nvSpPr>
          <p:cNvPr id="9" name="TextBox 9"/>
          <p:cNvSpPr txBox="1"/>
          <p:nvPr/>
        </p:nvSpPr>
        <p:spPr>
          <a:xfrm>
            <a:off x="9144000" y="2437604"/>
            <a:ext cx="6545849" cy="1360169"/>
          </a:xfrm>
          <a:prstGeom prst="rect">
            <a:avLst/>
          </a:prstGeom>
        </p:spPr>
        <p:txBody>
          <a:bodyPr lIns="0" tIns="0" rIns="0" bIns="0" rtlCol="0" anchor="t">
            <a:spAutoFit/>
          </a:bodyPr>
          <a:lstStyle/>
          <a:p>
            <a:pPr algn="l">
              <a:lnSpc>
                <a:spcPts val="2700"/>
              </a:lnSpc>
            </a:pPr>
            <a:endParaRPr/>
          </a:p>
          <a:p>
            <a:pPr marL="388625" lvl="1" indent="-194312" algn="l">
              <a:lnSpc>
                <a:spcPts val="2700"/>
              </a:lnSpc>
              <a:buFont typeface="Arial"/>
              <a:buChar char="•"/>
            </a:pPr>
            <a:r>
              <a:rPr lang="en-US" sz="1800" b="1">
                <a:solidFill>
                  <a:srgbClr val="253439"/>
                </a:solidFill>
                <a:latin typeface="Aileron Bold"/>
                <a:ea typeface="Aileron Bold"/>
                <a:cs typeface="Aileron Bold"/>
                <a:sym typeface="Aileron Bold"/>
              </a:rPr>
              <a:t>Model Training: Screenshot of model selection and performance metrics. </a:t>
            </a:r>
          </a:p>
          <a:p>
            <a:pPr marL="0" lvl="1" indent="0" algn="l">
              <a:lnSpc>
                <a:spcPts val="2700"/>
              </a:lnSpc>
              <a:spcBef>
                <a:spcPct val="0"/>
              </a:spcBef>
            </a:pPr>
            <a:endParaRPr lang="en-US" sz="1800" b="1">
              <a:solidFill>
                <a:srgbClr val="253439"/>
              </a:solidFill>
              <a:latin typeface="Aileron Bold"/>
              <a:ea typeface="Aileron Bold"/>
              <a:cs typeface="Aileron Bold"/>
              <a:sym typeface="Aileron Bold"/>
            </a:endParaRPr>
          </a:p>
        </p:txBody>
      </p:sp>
      <p:sp>
        <p:nvSpPr>
          <p:cNvPr id="10" name="TextBox 10"/>
          <p:cNvSpPr txBox="1"/>
          <p:nvPr/>
        </p:nvSpPr>
        <p:spPr>
          <a:xfrm>
            <a:off x="733460" y="5375268"/>
            <a:ext cx="6545849" cy="1017269"/>
          </a:xfrm>
          <a:prstGeom prst="rect">
            <a:avLst/>
          </a:prstGeom>
        </p:spPr>
        <p:txBody>
          <a:bodyPr lIns="0" tIns="0" rIns="0" bIns="0" rtlCol="0" anchor="t">
            <a:spAutoFit/>
          </a:bodyPr>
          <a:lstStyle/>
          <a:p>
            <a:pPr marL="388625" lvl="1" indent="-194312" algn="l">
              <a:lnSpc>
                <a:spcPts val="2700"/>
              </a:lnSpc>
              <a:buFont typeface="Arial"/>
              <a:buChar char="•"/>
            </a:pPr>
            <a:r>
              <a:rPr lang="en-US" sz="1800" b="1">
                <a:solidFill>
                  <a:srgbClr val="253439"/>
                </a:solidFill>
                <a:latin typeface="Aileron Bold"/>
                <a:ea typeface="Aileron Bold"/>
                <a:cs typeface="Aileron Bold"/>
                <a:sym typeface="Aileron Bold"/>
              </a:rPr>
              <a:t>ROC Curve: ROC curve for Random Forest with AUC score of 0.92.</a:t>
            </a:r>
          </a:p>
          <a:p>
            <a:pPr marL="0" lvl="1" indent="0" algn="l">
              <a:lnSpc>
                <a:spcPts val="2700"/>
              </a:lnSpc>
              <a:spcBef>
                <a:spcPct val="0"/>
              </a:spcBef>
            </a:pPr>
            <a:endParaRPr lang="en-US" sz="1800" b="1">
              <a:solidFill>
                <a:srgbClr val="253439"/>
              </a:solidFill>
              <a:latin typeface="Aileron Bold"/>
              <a:ea typeface="Aileron Bold"/>
              <a:cs typeface="Aileron Bold"/>
              <a:sym typeface="Aileron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6979616">
            <a:off x="7809083" y="6024590"/>
            <a:ext cx="11173984" cy="7393795"/>
          </a:xfrm>
          <a:custGeom>
            <a:avLst/>
            <a:gdLst/>
            <a:ahLst/>
            <a:cxnLst/>
            <a:rect l="l" t="t" r="r" b="b"/>
            <a:pathLst>
              <a:path w="11173984" h="7393795">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flipH="1" flipV="1">
            <a:off x="5255874" y="2083842"/>
            <a:ext cx="0" cy="5057040"/>
          </a:xfrm>
          <a:prstGeom prst="line">
            <a:avLst/>
          </a:prstGeom>
          <a:ln w="133350" cap="flat">
            <a:solidFill>
              <a:srgbClr val="D15353"/>
            </a:solidFill>
            <a:prstDash val="solid"/>
            <a:headEnd type="none" w="sm" len="sm"/>
            <a:tailEnd type="none" w="sm" len="sm"/>
          </a:ln>
        </p:spPr>
      </p:sp>
      <p:sp>
        <p:nvSpPr>
          <p:cNvPr id="4" name="Freeform 4"/>
          <p:cNvSpPr/>
          <p:nvPr/>
        </p:nvSpPr>
        <p:spPr>
          <a:xfrm>
            <a:off x="714050" y="2949683"/>
            <a:ext cx="4311946" cy="3622870"/>
          </a:xfrm>
          <a:custGeom>
            <a:avLst/>
            <a:gdLst/>
            <a:ahLst/>
            <a:cxnLst/>
            <a:rect l="l" t="t" r="r" b="b"/>
            <a:pathLst>
              <a:path w="4311946" h="3622870">
                <a:moveTo>
                  <a:pt x="0" y="0"/>
                </a:moveTo>
                <a:lnTo>
                  <a:pt x="4311946" y="0"/>
                </a:lnTo>
                <a:lnTo>
                  <a:pt x="4311946" y="3622870"/>
                </a:lnTo>
                <a:lnTo>
                  <a:pt x="0" y="3622870"/>
                </a:lnTo>
                <a:lnTo>
                  <a:pt x="0" y="0"/>
                </a:lnTo>
                <a:close/>
              </a:path>
            </a:pathLst>
          </a:custGeom>
          <a:blipFill>
            <a:blip r:embed="rId4"/>
            <a:stretch>
              <a:fillRect/>
            </a:stretch>
          </a:blipFill>
        </p:spPr>
      </p:sp>
      <p:sp>
        <p:nvSpPr>
          <p:cNvPr id="5" name="Freeform 5"/>
          <p:cNvSpPr/>
          <p:nvPr/>
        </p:nvSpPr>
        <p:spPr>
          <a:xfrm>
            <a:off x="11830379" y="3004571"/>
            <a:ext cx="4817233" cy="3513092"/>
          </a:xfrm>
          <a:custGeom>
            <a:avLst/>
            <a:gdLst/>
            <a:ahLst/>
            <a:cxnLst/>
            <a:rect l="l" t="t" r="r" b="b"/>
            <a:pathLst>
              <a:path w="4817233" h="3513092">
                <a:moveTo>
                  <a:pt x="0" y="0"/>
                </a:moveTo>
                <a:lnTo>
                  <a:pt x="4817233" y="0"/>
                </a:lnTo>
                <a:lnTo>
                  <a:pt x="4817233" y="3513093"/>
                </a:lnTo>
                <a:lnTo>
                  <a:pt x="0" y="3513093"/>
                </a:lnTo>
                <a:lnTo>
                  <a:pt x="0" y="0"/>
                </a:lnTo>
                <a:close/>
              </a:path>
            </a:pathLst>
          </a:custGeom>
          <a:blipFill>
            <a:blip r:embed="rId5"/>
            <a:stretch>
              <a:fillRect/>
            </a:stretch>
          </a:blipFill>
        </p:spPr>
      </p:sp>
      <p:sp>
        <p:nvSpPr>
          <p:cNvPr id="6" name="Freeform 6"/>
          <p:cNvSpPr/>
          <p:nvPr/>
        </p:nvSpPr>
        <p:spPr>
          <a:xfrm>
            <a:off x="5727927" y="2949683"/>
            <a:ext cx="4771709" cy="3551039"/>
          </a:xfrm>
          <a:custGeom>
            <a:avLst/>
            <a:gdLst/>
            <a:ahLst/>
            <a:cxnLst/>
            <a:rect l="l" t="t" r="r" b="b"/>
            <a:pathLst>
              <a:path w="4771709" h="3551039">
                <a:moveTo>
                  <a:pt x="0" y="0"/>
                </a:moveTo>
                <a:lnTo>
                  <a:pt x="4771709" y="0"/>
                </a:lnTo>
                <a:lnTo>
                  <a:pt x="4771709" y="3551039"/>
                </a:lnTo>
                <a:lnTo>
                  <a:pt x="0" y="3551039"/>
                </a:lnTo>
                <a:lnTo>
                  <a:pt x="0" y="0"/>
                </a:lnTo>
                <a:close/>
              </a:path>
            </a:pathLst>
          </a:custGeom>
          <a:blipFill>
            <a:blip r:embed="rId6"/>
            <a:stretch>
              <a:fillRect/>
            </a:stretch>
          </a:blipFill>
        </p:spPr>
      </p:sp>
      <p:sp>
        <p:nvSpPr>
          <p:cNvPr id="7" name="TextBox 7"/>
          <p:cNvSpPr txBox="1"/>
          <p:nvPr/>
        </p:nvSpPr>
        <p:spPr>
          <a:xfrm>
            <a:off x="655822" y="2091466"/>
            <a:ext cx="6545849" cy="674369"/>
          </a:xfrm>
          <a:prstGeom prst="rect">
            <a:avLst/>
          </a:prstGeom>
        </p:spPr>
        <p:txBody>
          <a:bodyPr lIns="0" tIns="0" rIns="0" bIns="0" rtlCol="0" anchor="t">
            <a:spAutoFit/>
          </a:bodyPr>
          <a:lstStyle/>
          <a:p>
            <a:pPr marL="388625" lvl="1" indent="-194312" algn="l">
              <a:lnSpc>
                <a:spcPts val="2700"/>
              </a:lnSpc>
              <a:buFont typeface="Arial"/>
              <a:buChar char="•"/>
            </a:pPr>
            <a:r>
              <a:rPr lang="en-US" sz="1800" b="1">
                <a:solidFill>
                  <a:srgbClr val="253439"/>
                </a:solidFill>
                <a:latin typeface="Aileron Bold"/>
                <a:ea typeface="Aileron Bold"/>
                <a:cs typeface="Aileron Bold"/>
                <a:sym typeface="Aileron Bold"/>
              </a:rPr>
              <a:t>Snapshots of Results</a:t>
            </a:r>
          </a:p>
          <a:p>
            <a:pPr algn="l">
              <a:lnSpc>
                <a:spcPts val="2700"/>
              </a:lnSpc>
              <a:spcBef>
                <a:spcPct val="0"/>
              </a:spcBef>
            </a:pPr>
            <a:r>
              <a:rPr lang="en-US" sz="1800" b="1" spc="-9">
                <a:solidFill>
                  <a:srgbClr val="253439"/>
                </a:solidFill>
                <a:latin typeface="Aileron Bold"/>
                <a:ea typeface="Aileron Bold"/>
                <a:cs typeface="Aileron Bold"/>
                <a:sym typeface="Aileron Bold"/>
              </a:rPr>
              <a:t>1) Logistic Regression ROC Curve</a:t>
            </a:r>
          </a:p>
        </p:txBody>
      </p:sp>
      <p:sp>
        <p:nvSpPr>
          <p:cNvPr id="8" name="TextBox 8"/>
          <p:cNvSpPr txBox="1"/>
          <p:nvPr/>
        </p:nvSpPr>
        <p:spPr>
          <a:xfrm>
            <a:off x="1093248" y="304428"/>
            <a:ext cx="6842848" cy="1000125"/>
          </a:xfrm>
          <a:prstGeom prst="rect">
            <a:avLst/>
          </a:prstGeom>
        </p:spPr>
        <p:txBody>
          <a:bodyPr lIns="0" tIns="0" rIns="0" bIns="0" rtlCol="0" anchor="t">
            <a:spAutoFit/>
          </a:bodyPr>
          <a:lstStyle/>
          <a:p>
            <a:pPr marL="0" lvl="0" indent="0" algn="l">
              <a:lnSpc>
                <a:spcPts val="3960"/>
              </a:lnSpc>
              <a:spcBef>
                <a:spcPct val="0"/>
              </a:spcBef>
            </a:pPr>
            <a:r>
              <a:rPr lang="en-US" sz="3300">
                <a:solidFill>
                  <a:srgbClr val="253439"/>
                </a:solidFill>
                <a:latin typeface="HK Grotesk"/>
                <a:ea typeface="HK Grotesk"/>
                <a:cs typeface="HK Grotesk"/>
                <a:sym typeface="HK Grotesk"/>
              </a:rPr>
              <a:t>CHAPTER 4: IMPLEMENTATION AND RESULTS</a:t>
            </a:r>
          </a:p>
        </p:txBody>
      </p:sp>
      <p:sp>
        <p:nvSpPr>
          <p:cNvPr id="9" name="TextBox 9"/>
          <p:cNvSpPr txBox="1"/>
          <p:nvPr/>
        </p:nvSpPr>
        <p:spPr>
          <a:xfrm>
            <a:off x="5871075" y="2434366"/>
            <a:ext cx="6545849" cy="674369"/>
          </a:xfrm>
          <a:prstGeom prst="rect">
            <a:avLst/>
          </a:prstGeom>
        </p:spPr>
        <p:txBody>
          <a:bodyPr lIns="0" tIns="0" rIns="0" bIns="0" rtlCol="0" anchor="t">
            <a:spAutoFit/>
          </a:bodyPr>
          <a:lstStyle/>
          <a:p>
            <a:pPr algn="l">
              <a:lnSpc>
                <a:spcPts val="2700"/>
              </a:lnSpc>
            </a:pPr>
            <a:r>
              <a:rPr lang="en-US" sz="1800" b="1" spc="-9">
                <a:solidFill>
                  <a:srgbClr val="253439"/>
                </a:solidFill>
                <a:latin typeface="Aileron Bold"/>
                <a:ea typeface="Aileron Bold"/>
                <a:cs typeface="Aileron Bold"/>
                <a:sym typeface="Aileron Bold"/>
              </a:rPr>
              <a:t>2) Random Forest ROC Curve </a:t>
            </a:r>
          </a:p>
          <a:p>
            <a:pPr marL="0" lvl="1" indent="0" algn="l">
              <a:lnSpc>
                <a:spcPts val="2700"/>
              </a:lnSpc>
              <a:spcBef>
                <a:spcPct val="0"/>
              </a:spcBef>
            </a:pPr>
            <a:endParaRPr lang="en-US" sz="1800" b="1" spc="-9">
              <a:solidFill>
                <a:srgbClr val="253439"/>
              </a:solidFill>
              <a:latin typeface="Aileron Bold"/>
              <a:ea typeface="Aileron Bold"/>
              <a:cs typeface="Aileron Bold"/>
              <a:sym typeface="Aileron Bold"/>
            </a:endParaRPr>
          </a:p>
        </p:txBody>
      </p:sp>
      <p:sp>
        <p:nvSpPr>
          <p:cNvPr id="10" name="TextBox 10"/>
          <p:cNvSpPr txBox="1"/>
          <p:nvPr/>
        </p:nvSpPr>
        <p:spPr>
          <a:xfrm>
            <a:off x="11742151" y="2434366"/>
            <a:ext cx="6545849" cy="331469"/>
          </a:xfrm>
          <a:prstGeom prst="rect">
            <a:avLst/>
          </a:prstGeom>
        </p:spPr>
        <p:txBody>
          <a:bodyPr lIns="0" tIns="0" rIns="0" bIns="0" rtlCol="0" anchor="t">
            <a:spAutoFit/>
          </a:bodyPr>
          <a:lstStyle/>
          <a:p>
            <a:pPr algn="l">
              <a:lnSpc>
                <a:spcPts val="2700"/>
              </a:lnSpc>
              <a:spcBef>
                <a:spcPct val="0"/>
              </a:spcBef>
            </a:pPr>
            <a:r>
              <a:rPr lang="en-US" sz="1800" b="1">
                <a:solidFill>
                  <a:srgbClr val="253439"/>
                </a:solidFill>
                <a:latin typeface="Aileron Bold"/>
                <a:ea typeface="Aileron Bold"/>
                <a:cs typeface="Aileron Bold"/>
                <a:sym typeface="Aileron Bold"/>
              </a:rPr>
              <a:t>3) SVM ROC Curve:</a:t>
            </a:r>
          </a:p>
        </p:txBody>
      </p:sp>
      <p:sp>
        <p:nvSpPr>
          <p:cNvPr id="11" name="AutoShape 11"/>
          <p:cNvSpPr/>
          <p:nvPr/>
        </p:nvSpPr>
        <p:spPr>
          <a:xfrm flipV="1">
            <a:off x="808222" y="466353"/>
            <a:ext cx="0" cy="990600"/>
          </a:xfrm>
          <a:prstGeom prst="line">
            <a:avLst/>
          </a:prstGeom>
          <a:ln w="133350" cap="flat">
            <a:solidFill>
              <a:srgbClr val="D15353"/>
            </a:solidFill>
            <a:prstDash val="solid"/>
            <a:headEnd type="none" w="sm" len="sm"/>
            <a:tailEnd type="none" w="sm" len="sm"/>
          </a:ln>
        </p:spPr>
      </p:sp>
      <p:sp>
        <p:nvSpPr>
          <p:cNvPr id="12" name="AutoShape 12"/>
          <p:cNvSpPr/>
          <p:nvPr/>
        </p:nvSpPr>
        <p:spPr>
          <a:xfrm flipH="1" flipV="1">
            <a:off x="11120893" y="2083842"/>
            <a:ext cx="0" cy="5057040"/>
          </a:xfrm>
          <a:prstGeom prst="line">
            <a:avLst/>
          </a:prstGeom>
          <a:ln w="133350" cap="flat">
            <a:solidFill>
              <a:srgbClr val="D15353"/>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6979616">
            <a:off x="9348246" y="1628337"/>
            <a:ext cx="11173984" cy="7393795"/>
          </a:xfrm>
          <a:custGeom>
            <a:avLst/>
            <a:gdLst/>
            <a:ahLst/>
            <a:cxnLst/>
            <a:rect l="l" t="t" r="r" b="b"/>
            <a:pathLst>
              <a:path w="11173984" h="7393795">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flipV="1">
            <a:off x="665526" y="944762"/>
            <a:ext cx="0" cy="990600"/>
          </a:xfrm>
          <a:prstGeom prst="line">
            <a:avLst/>
          </a:prstGeom>
          <a:ln w="133350" cap="flat">
            <a:solidFill>
              <a:srgbClr val="D15353"/>
            </a:solidFill>
            <a:prstDash val="solid"/>
            <a:headEnd type="none" w="sm" len="sm"/>
            <a:tailEnd type="none" w="sm" len="sm"/>
          </a:ln>
        </p:spPr>
      </p:sp>
      <p:sp>
        <p:nvSpPr>
          <p:cNvPr id="4" name="TextBox 4"/>
          <p:cNvSpPr txBox="1"/>
          <p:nvPr/>
        </p:nvSpPr>
        <p:spPr>
          <a:xfrm>
            <a:off x="905299" y="2377440"/>
            <a:ext cx="7691010" cy="5817869"/>
          </a:xfrm>
          <a:prstGeom prst="rect">
            <a:avLst/>
          </a:prstGeom>
        </p:spPr>
        <p:txBody>
          <a:bodyPr lIns="0" tIns="0" rIns="0" bIns="0" rtlCol="0" anchor="t">
            <a:spAutoFit/>
          </a:bodyPr>
          <a:lstStyle/>
          <a:p>
            <a:pPr algn="l">
              <a:lnSpc>
                <a:spcPts val="2700"/>
              </a:lnSpc>
            </a:pPr>
            <a:r>
              <a:rPr lang="en-US" sz="1800" b="1">
                <a:solidFill>
                  <a:srgbClr val="253439"/>
                </a:solidFill>
                <a:latin typeface="Aileron Bold"/>
                <a:ea typeface="Aileron Bold"/>
                <a:cs typeface="Aileron Bold"/>
                <a:sym typeface="Aileron Bold"/>
              </a:rPr>
              <a:t>Future Work</a:t>
            </a:r>
          </a:p>
          <a:p>
            <a:pPr marL="388625" lvl="1" indent="-194312" algn="l">
              <a:lnSpc>
                <a:spcPts val="2700"/>
              </a:lnSpc>
              <a:buFont typeface="Arial"/>
              <a:buChar char="•"/>
            </a:pPr>
            <a:r>
              <a:rPr lang="en-US" sz="1800">
                <a:solidFill>
                  <a:srgbClr val="253439"/>
                </a:solidFill>
                <a:latin typeface="Aileron"/>
                <a:ea typeface="Aileron"/>
                <a:cs typeface="Aileron"/>
                <a:sym typeface="Aileron"/>
              </a:rPr>
              <a:t>Implement more advanced machine learning models like Neural Networks.</a:t>
            </a:r>
          </a:p>
          <a:p>
            <a:pPr marL="388625" lvl="1" indent="-194312" algn="l">
              <a:lnSpc>
                <a:spcPts val="2700"/>
              </a:lnSpc>
              <a:buFont typeface="Arial"/>
              <a:buChar char="•"/>
            </a:pPr>
            <a:r>
              <a:rPr lang="en-US" sz="1800">
                <a:solidFill>
                  <a:srgbClr val="253439"/>
                </a:solidFill>
                <a:latin typeface="Aileron"/>
                <a:ea typeface="Aileron"/>
                <a:cs typeface="Aileron"/>
                <a:sym typeface="Aileron"/>
              </a:rPr>
              <a:t>Add cross-validation for improved model evaluation.</a:t>
            </a:r>
          </a:p>
          <a:p>
            <a:pPr marL="388625" lvl="1" indent="-194312" algn="l">
              <a:lnSpc>
                <a:spcPts val="2700"/>
              </a:lnSpc>
              <a:buFont typeface="Arial"/>
              <a:buChar char="•"/>
            </a:pPr>
            <a:r>
              <a:rPr lang="en-US" sz="1800">
                <a:solidFill>
                  <a:srgbClr val="253439"/>
                </a:solidFill>
                <a:latin typeface="Aileron"/>
                <a:ea typeface="Aileron"/>
                <a:cs typeface="Aileron"/>
                <a:sym typeface="Aileron"/>
              </a:rPr>
              <a:t>Expand the system to diagnose other diseases.</a:t>
            </a:r>
          </a:p>
          <a:p>
            <a:pPr marL="388625" lvl="1" indent="-194312" algn="l">
              <a:lnSpc>
                <a:spcPts val="2700"/>
              </a:lnSpc>
              <a:buFont typeface="Arial"/>
              <a:buChar char="•"/>
            </a:pPr>
            <a:r>
              <a:rPr lang="en-US" sz="1800">
                <a:solidFill>
                  <a:srgbClr val="253439"/>
                </a:solidFill>
                <a:latin typeface="Aileron"/>
                <a:ea typeface="Aileron"/>
                <a:cs typeface="Aileron"/>
                <a:sym typeface="Aileron"/>
              </a:rPr>
              <a:t>Develop a mobile application to make the system more accessible.</a:t>
            </a:r>
          </a:p>
          <a:p>
            <a:pPr algn="l">
              <a:lnSpc>
                <a:spcPts val="2700"/>
              </a:lnSpc>
            </a:pPr>
            <a:r>
              <a:rPr lang="en-US" sz="1800">
                <a:solidFill>
                  <a:srgbClr val="253439"/>
                </a:solidFill>
                <a:latin typeface="Aileron"/>
                <a:ea typeface="Aileron"/>
                <a:cs typeface="Aileron"/>
                <a:sym typeface="Aileron"/>
              </a:rPr>
              <a:t> </a:t>
            </a:r>
            <a:r>
              <a:rPr lang="en-US" sz="1800" b="1">
                <a:solidFill>
                  <a:srgbClr val="253439"/>
                </a:solidFill>
                <a:latin typeface="Aileron Bold"/>
                <a:ea typeface="Aileron Bold"/>
                <a:cs typeface="Aileron Bold"/>
                <a:sym typeface="Aileron Bold"/>
              </a:rPr>
              <a:t>Conclusion</a:t>
            </a:r>
          </a:p>
          <a:p>
            <a:pPr marL="388625" lvl="1" indent="-194312" algn="l">
              <a:lnSpc>
                <a:spcPts val="2700"/>
              </a:lnSpc>
              <a:buFont typeface="Arial"/>
              <a:buChar char="•"/>
            </a:pPr>
            <a:r>
              <a:rPr lang="en-US" sz="1800">
                <a:solidFill>
                  <a:srgbClr val="253439"/>
                </a:solidFill>
                <a:latin typeface="Aileron"/>
                <a:ea typeface="Aileron"/>
                <a:cs typeface="Aileron"/>
                <a:sym typeface="Aileron"/>
              </a:rPr>
              <a:t>The AI-Powered Medical Diagnosis System provides a promising solution to improving healthcare diagnostics through machine learning. By automating predictions, it minimizes human error and expedites the diagnostic process. The project demonstrated high accuracy with the Random Forest model, achieving 92% accuracy. The user-friendly Streamlit interface enables real-time interaction with the system, making it accessible even to those without technical expertise. The project has significant potential for further expansion into more complex models and broader medical applications.</a:t>
            </a:r>
          </a:p>
          <a:p>
            <a:pPr marL="0" lvl="1" indent="0" algn="l">
              <a:lnSpc>
                <a:spcPts val="2700"/>
              </a:lnSpc>
              <a:spcBef>
                <a:spcPct val="0"/>
              </a:spcBef>
            </a:pPr>
            <a:endParaRPr lang="en-US" sz="1800">
              <a:solidFill>
                <a:srgbClr val="253439"/>
              </a:solidFill>
              <a:latin typeface="Aileron"/>
              <a:ea typeface="Aileron"/>
              <a:cs typeface="Aileron"/>
              <a:sym typeface="Aileron"/>
            </a:endParaRPr>
          </a:p>
        </p:txBody>
      </p:sp>
      <p:sp>
        <p:nvSpPr>
          <p:cNvPr id="5" name="TextBox 5"/>
          <p:cNvSpPr txBox="1"/>
          <p:nvPr/>
        </p:nvSpPr>
        <p:spPr>
          <a:xfrm>
            <a:off x="1102953" y="935237"/>
            <a:ext cx="6842848" cy="1000125"/>
          </a:xfrm>
          <a:prstGeom prst="rect">
            <a:avLst/>
          </a:prstGeom>
        </p:spPr>
        <p:txBody>
          <a:bodyPr lIns="0" tIns="0" rIns="0" bIns="0" rtlCol="0" anchor="t">
            <a:spAutoFit/>
          </a:bodyPr>
          <a:lstStyle/>
          <a:p>
            <a:pPr marL="0" lvl="0" indent="0" algn="l">
              <a:lnSpc>
                <a:spcPts val="3960"/>
              </a:lnSpc>
              <a:spcBef>
                <a:spcPct val="0"/>
              </a:spcBef>
            </a:pPr>
            <a:r>
              <a:rPr lang="en-US" sz="3300">
                <a:solidFill>
                  <a:srgbClr val="253439"/>
                </a:solidFill>
                <a:latin typeface="HK Grotesk"/>
                <a:ea typeface="HK Grotesk"/>
                <a:cs typeface="HK Grotesk"/>
                <a:sym typeface="HK Grotesk"/>
              </a:rPr>
              <a:t>CHAPTER 5: DISCUSSION AND CONCLUSION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FDF7EF">
                <a:alpha val="100000"/>
              </a:srgbClr>
            </a:gs>
            <a:gs pos="100000">
              <a:srgbClr val="FFFFFF">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6979616">
            <a:off x="8032293" y="6422485"/>
            <a:ext cx="11173984" cy="7393795"/>
          </a:xfrm>
          <a:custGeom>
            <a:avLst/>
            <a:gdLst/>
            <a:ahLst/>
            <a:cxnLst/>
            <a:rect l="l" t="t" r="r" b="b"/>
            <a:pathLst>
              <a:path w="11173984" h="7393795">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flipV="1">
            <a:off x="665526" y="944762"/>
            <a:ext cx="0" cy="990600"/>
          </a:xfrm>
          <a:prstGeom prst="line">
            <a:avLst/>
          </a:prstGeom>
          <a:ln w="133350" cap="flat">
            <a:solidFill>
              <a:srgbClr val="D15353"/>
            </a:solidFill>
            <a:prstDash val="solid"/>
            <a:headEnd type="none" w="sm" len="sm"/>
            <a:tailEnd type="none" w="sm" len="sm"/>
          </a:ln>
        </p:spPr>
      </p:sp>
      <p:sp>
        <p:nvSpPr>
          <p:cNvPr id="4" name="TextBox 4"/>
          <p:cNvSpPr txBox="1"/>
          <p:nvPr/>
        </p:nvSpPr>
        <p:spPr>
          <a:xfrm>
            <a:off x="665526" y="1960895"/>
            <a:ext cx="7797763" cy="2731769"/>
          </a:xfrm>
          <a:prstGeom prst="rect">
            <a:avLst/>
          </a:prstGeom>
        </p:spPr>
        <p:txBody>
          <a:bodyPr lIns="0" tIns="0" rIns="0" bIns="0" rtlCol="0" anchor="t">
            <a:spAutoFit/>
          </a:bodyPr>
          <a:lstStyle/>
          <a:p>
            <a:pPr marL="388625" lvl="1" indent="-194312" algn="l">
              <a:lnSpc>
                <a:spcPts val="2700"/>
              </a:lnSpc>
              <a:buFont typeface="Arial"/>
              <a:buChar char="•"/>
            </a:pPr>
            <a:r>
              <a:rPr lang="en-US" sz="1800">
                <a:solidFill>
                  <a:srgbClr val="253439"/>
                </a:solidFill>
                <a:latin typeface="Aileron"/>
                <a:ea typeface="Aileron"/>
                <a:cs typeface="Aileron"/>
                <a:sym typeface="Aileron"/>
              </a:rPr>
              <a:t>Ming-Hsuan Yang, David J. Kriegman, Narendra Ahuja, "Detecting Faces in Images: A Survey," IEEE Transactions on Pattern Analysis and Machine Intelligence, Vol. 24, No. 1, 2002.</a:t>
            </a:r>
          </a:p>
          <a:p>
            <a:pPr marL="388625" lvl="1" indent="-194312" algn="l">
              <a:lnSpc>
                <a:spcPts val="2700"/>
              </a:lnSpc>
              <a:buFont typeface="Arial"/>
              <a:buChar char="•"/>
            </a:pPr>
            <a:r>
              <a:rPr lang="en-US" sz="1800">
                <a:solidFill>
                  <a:srgbClr val="253439"/>
                </a:solidFill>
                <a:latin typeface="Aileron"/>
                <a:ea typeface="Aileron"/>
                <a:cs typeface="Aileron"/>
                <a:sym typeface="Aileron"/>
              </a:rPr>
              <a:t>Smith et al., "Machine Learning in Medical Diagnostics," Journal of Healthcare Research, 2020.</a:t>
            </a:r>
          </a:p>
          <a:p>
            <a:pPr marL="388625" lvl="1" indent="-194312" algn="l">
              <a:lnSpc>
                <a:spcPts val="2700"/>
              </a:lnSpc>
              <a:buFont typeface="Arial"/>
              <a:buChar char="•"/>
            </a:pPr>
            <a:r>
              <a:rPr lang="en-US" sz="1800">
                <a:solidFill>
                  <a:srgbClr val="253439"/>
                </a:solidFill>
                <a:latin typeface="Aileron"/>
                <a:ea typeface="Aileron"/>
                <a:cs typeface="Aileron"/>
                <a:sym typeface="Aileron"/>
              </a:rPr>
              <a:t>John Doe, "Artificial Intelligence in Healthcare: Trends and Challenges," AI in Medicine, 2021.</a:t>
            </a:r>
          </a:p>
          <a:p>
            <a:pPr marL="0" lvl="1" indent="0" algn="l">
              <a:lnSpc>
                <a:spcPts val="2700"/>
              </a:lnSpc>
              <a:spcBef>
                <a:spcPct val="0"/>
              </a:spcBef>
            </a:pPr>
            <a:endParaRPr lang="en-US" sz="1800">
              <a:solidFill>
                <a:srgbClr val="253439"/>
              </a:solidFill>
              <a:latin typeface="Aileron"/>
              <a:ea typeface="Aileron"/>
              <a:cs typeface="Aileron"/>
              <a:sym typeface="Aileron"/>
            </a:endParaRPr>
          </a:p>
        </p:txBody>
      </p:sp>
      <p:sp>
        <p:nvSpPr>
          <p:cNvPr id="5" name="TextBox 5"/>
          <p:cNvSpPr txBox="1"/>
          <p:nvPr/>
        </p:nvSpPr>
        <p:spPr>
          <a:xfrm>
            <a:off x="1102953" y="935237"/>
            <a:ext cx="6842848" cy="504825"/>
          </a:xfrm>
          <a:prstGeom prst="rect">
            <a:avLst/>
          </a:prstGeom>
        </p:spPr>
        <p:txBody>
          <a:bodyPr lIns="0" tIns="0" rIns="0" bIns="0" rtlCol="0" anchor="t">
            <a:spAutoFit/>
          </a:bodyPr>
          <a:lstStyle/>
          <a:p>
            <a:pPr marL="0" lvl="0" indent="0" algn="l">
              <a:lnSpc>
                <a:spcPts val="3960"/>
              </a:lnSpc>
              <a:spcBef>
                <a:spcPct val="0"/>
              </a:spcBef>
            </a:pPr>
            <a:r>
              <a:rPr lang="en-US" sz="3300">
                <a:solidFill>
                  <a:srgbClr val="253439"/>
                </a:solidFill>
                <a:latin typeface="HK Grotesk"/>
                <a:ea typeface="HK Grotesk"/>
                <a:cs typeface="HK Grotesk"/>
                <a:sym typeface="HK Grotesk"/>
              </a:rPr>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792</Words>
  <Application>Microsoft Office PowerPoint</Application>
  <PresentationFormat>Custom</PresentationFormat>
  <Paragraphs>76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HK Grotesk Bold</vt:lpstr>
      <vt:lpstr>Glacial Indifference Bold</vt:lpstr>
      <vt:lpstr>Aileron Bold</vt:lpstr>
      <vt:lpstr>Arial</vt:lpstr>
      <vt:lpstr>HK Grotesk Light</vt:lpstr>
      <vt:lpstr>HK Grotesk</vt:lpstr>
      <vt:lpstr>Aileron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www.reallygreatsite.com</dc:title>
  <cp:lastModifiedBy>AMIR HUSSAIN</cp:lastModifiedBy>
  <cp:revision>2</cp:revision>
  <dcterms:created xsi:type="dcterms:W3CDTF">2006-08-16T00:00:00Z</dcterms:created>
  <dcterms:modified xsi:type="dcterms:W3CDTF">2025-03-12T10:44:35Z</dcterms:modified>
  <dc:identifier>DAGhNdkBKnc</dc:identifier>
</cp:coreProperties>
</file>