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94" r:id="rId7"/>
    <p:sldId id="267" r:id="rId8"/>
    <p:sldId id="268" r:id="rId9"/>
    <p:sldId id="291" r:id="rId10"/>
    <p:sldId id="269" r:id="rId11"/>
    <p:sldId id="270" r:id="rId12"/>
    <p:sldId id="271" r:id="rId13"/>
    <p:sldId id="272" r:id="rId14"/>
    <p:sldId id="303" r:id="rId15"/>
    <p:sldId id="306" r:id="rId16"/>
    <p:sldId id="307" r:id="rId17"/>
    <p:sldId id="308" r:id="rId18"/>
    <p:sldId id="309" r:id="rId19"/>
    <p:sldId id="310" r:id="rId20"/>
    <p:sldId id="299" r:id="rId21"/>
    <p:sldId id="300" r:id="rId22"/>
    <p:sldId id="311" r:id="rId23"/>
    <p:sldId id="312" r:id="rId24"/>
    <p:sldId id="305" r:id="rId25"/>
    <p:sldId id="304" r:id="rId26"/>
    <p:sldId id="283"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01r" initials="2"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2D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4660"/>
  </p:normalViewPr>
  <p:slideViewPr>
    <p:cSldViewPr snapToGrid="0">
      <p:cViewPr varScale="1">
        <p:scale>
          <a:sx n="77" d="100"/>
          <a:sy n="77" d="100"/>
        </p:scale>
        <p:origin x="4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D6DBE-1EC8-4F21-8C1A-F9AC36007C69}"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13D6DBE-1EC8-4F21-8C1A-F9AC36007C69}" type="datetimeFigureOut">
              <a:rPr lang="en-IN" smtClean="0"/>
              <a:t>08-05-2022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13D6DBE-1EC8-4F21-8C1A-F9AC36007C69}" type="datetimeFigureOut">
              <a:rPr lang="en-IN" smtClean="0"/>
              <a:t>08-05-2022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13D6DBE-1EC8-4F21-8C1A-F9AC36007C69}" type="datetimeFigureOut">
              <a:rPr lang="en-IN" smtClean="0"/>
              <a:t>08-05-2022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D6DBE-1EC8-4F21-8C1A-F9AC36007C69}" type="datetimeFigureOut">
              <a:rPr lang="en-IN" smtClean="0"/>
              <a:t>08-05-2022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D6DBE-1EC8-4F21-8C1A-F9AC36007C69}" type="datetimeFigureOut">
              <a:rPr lang="en-IN" smtClean="0"/>
              <a:t>08-05-2022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D6DBE-1EC8-4F21-8C1A-F9AC36007C69}" type="datetimeFigureOut">
              <a:rPr lang="en-IN" smtClean="0"/>
              <a:t>08-05-2022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D6DBE-1EC8-4F21-8C1A-F9AC36007C69}" type="datetimeFigureOut">
              <a:rPr lang="en-IN" smtClean="0"/>
              <a:t>08-05-2022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A533-0936-4F70-B60C-D89377C5CB3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en.wikipedia.org/wiki/Smile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
        <p:nvSpPr>
          <p:cNvPr id="7" name="Rectangle 6"/>
          <p:cNvSpPr/>
          <p:nvPr/>
        </p:nvSpPr>
        <p:spPr>
          <a:xfrm>
            <a:off x="525666" y="742885"/>
            <a:ext cx="11140679" cy="5816977"/>
          </a:xfrm>
          <a:prstGeom prst="rect">
            <a:avLst/>
          </a:prstGeom>
          <a:noFill/>
        </p:spPr>
        <p:txBody>
          <a:bodyPr wrap="none" lIns="91440" tIns="45720" rIns="91440" bIns="45720">
            <a:spAutoFit/>
          </a:bodyPr>
          <a:lstStyle/>
          <a:p>
            <a:pPr algn="ctr"/>
            <a:r>
              <a:rPr lang="en-US" sz="48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Capstone Project – 3</a:t>
            </a:r>
          </a:p>
          <a:p>
            <a:pPr algn="ctr"/>
            <a:r>
              <a:rPr lang="en-US" sz="480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Machine Learning – Classification</a:t>
            </a:r>
          </a:p>
          <a:p>
            <a:pPr algn="ctr"/>
            <a:r>
              <a:rPr lang="en-US" sz="36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a:t>
            </a:r>
            <a:r>
              <a:rPr lang="en-US" sz="36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Champions</a:t>
            </a:r>
            <a:r>
              <a:rPr lang="en-US" sz="36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Coronavirus Tweet Sentiment Analysis</a:t>
            </a:r>
          </a:p>
          <a:p>
            <a:pPr algn="ctr"/>
            <a:endParaRPr lang="en-US" sz="4400" dirty="0">
              <a:ln w="0"/>
              <a:solidFill>
                <a:schemeClr val="accent1">
                  <a:lumMod val="50000"/>
                </a:schemeClr>
              </a:solidFill>
              <a:effectLst>
                <a:outerShdw blurRad="38100" dist="19050" dir="2700000" algn="tl" rotWithShape="0">
                  <a:schemeClr val="dk1">
                    <a:alpha val="40000"/>
                  </a:schemeClr>
                </a:outerShdw>
              </a:effectLst>
            </a:endParaRPr>
          </a:p>
          <a:p>
            <a:pPr algn="ctr"/>
            <a:r>
              <a:rPr lang="en-US" sz="2800" b="1" u="sng"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Me</a:t>
            </a:r>
            <a:r>
              <a:rPr lang="en-US" sz="2800" b="1" u="sng"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mbers</a:t>
            </a:r>
          </a:p>
          <a:p>
            <a:pPr algn="ctr"/>
            <a:r>
              <a:rPr lang="en-US" sz="28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Varsha Rani</a:t>
            </a: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Vivek Chandrakant Pawar</a:t>
            </a:r>
          </a:p>
          <a:p>
            <a:pPr algn="ctr"/>
            <a:r>
              <a:rPr lang="en-US" sz="280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Rabista</a:t>
            </a: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Parween</a:t>
            </a: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Tushar Gaikwad</a:t>
            </a:r>
          </a:p>
          <a:p>
            <a:pPr algn="ct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0756"/>
            <a:ext cx="11738610" cy="637097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r>
              <a:rPr lang="en-US" sz="2400" b="1" dirty="0">
                <a:solidFill>
                  <a:srgbClr val="042D85"/>
                </a:solidFill>
                <a:latin typeface="Times New Roman" panose="02020603050405020304" pitchFamily="18" charset="0"/>
                <a:cs typeface="Times New Roman" panose="02020603050405020304" pitchFamily="18" charset="0"/>
              </a:rPr>
              <a:t>Original Tweet according to ‘</a:t>
            </a:r>
            <a:r>
              <a:rPr lang="en-US" sz="2400" b="1" dirty="0" err="1">
                <a:solidFill>
                  <a:srgbClr val="042D85"/>
                </a:solidFill>
                <a:latin typeface="Times New Roman" panose="02020603050405020304" pitchFamily="18" charset="0"/>
                <a:cs typeface="Times New Roman" panose="02020603050405020304" pitchFamily="18" charset="0"/>
              </a:rPr>
              <a:t>TweetAt</a:t>
            </a:r>
            <a:r>
              <a:rPr lang="en-US" sz="2400" b="1" dirty="0">
                <a:solidFill>
                  <a:srgbClr val="042D85"/>
                </a:solidFill>
                <a:latin typeface="Times New Roman" panose="02020603050405020304" pitchFamily="18" charset="0"/>
                <a:cs typeface="Times New Roman" panose="02020603050405020304" pitchFamily="18" charset="0"/>
              </a:rPr>
              <a:t>’ column</a:t>
            </a: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400" b="1" dirty="0">
              <a:solidFill>
                <a:srgbClr val="042D85"/>
              </a:solidFill>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400" b="1" dirty="0">
              <a:solidFill>
                <a:srgbClr val="042D85"/>
              </a:solidFill>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400" b="1" dirty="0">
              <a:solidFill>
                <a:srgbClr val="042D85"/>
              </a:solidFill>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400" b="1" dirty="0">
              <a:solidFill>
                <a:srgbClr val="042D85"/>
              </a:solidFill>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400" b="1" dirty="0">
              <a:solidFill>
                <a:srgbClr val="042D85"/>
              </a:solidFill>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400" b="1" dirty="0">
              <a:solidFill>
                <a:srgbClr val="042D85"/>
              </a:solidFill>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r>
              <a:rPr lang="en-US" sz="2400" dirty="0">
                <a:solidFill>
                  <a:srgbClr val="042D85"/>
                </a:solidFill>
                <a:latin typeface="Times New Roman" panose="02020603050405020304" pitchFamily="18" charset="0"/>
                <a:cs typeface="Times New Roman" panose="02020603050405020304" pitchFamily="18" charset="0"/>
              </a:rPr>
              <a:t>The above graph shows </a:t>
            </a:r>
            <a:r>
              <a:rPr lang="en-US" sz="2400" dirty="0" err="1">
                <a:solidFill>
                  <a:srgbClr val="042D85"/>
                </a:solidFill>
                <a:latin typeface="Times New Roman" panose="02020603050405020304" pitchFamily="18" charset="0"/>
                <a:cs typeface="Times New Roman" panose="02020603050405020304" pitchFamily="18" charset="0"/>
              </a:rPr>
              <a:t>OriginalTweet</a:t>
            </a:r>
            <a:r>
              <a:rPr lang="en-US" sz="2400" dirty="0">
                <a:solidFill>
                  <a:srgbClr val="042D85"/>
                </a:solidFill>
                <a:latin typeface="Times New Roman" panose="02020603050405020304" pitchFamily="18" charset="0"/>
                <a:cs typeface="Times New Roman" panose="02020603050405020304" pitchFamily="18" charset="0"/>
              </a:rPr>
              <a:t> according to </a:t>
            </a:r>
            <a:r>
              <a:rPr lang="en-US" sz="2400" dirty="0" err="1">
                <a:solidFill>
                  <a:srgbClr val="042D85"/>
                </a:solidFill>
                <a:latin typeface="Times New Roman" panose="02020603050405020304" pitchFamily="18" charset="0"/>
                <a:cs typeface="Times New Roman" panose="02020603050405020304" pitchFamily="18" charset="0"/>
              </a:rPr>
              <a:t>TweetAt</a:t>
            </a:r>
            <a:r>
              <a:rPr lang="en-US" sz="2400" dirty="0">
                <a:solidFill>
                  <a:srgbClr val="042D85"/>
                </a:solidFill>
                <a:latin typeface="Times New Roman" panose="02020603050405020304" pitchFamily="18" charset="0"/>
                <a:cs typeface="Times New Roman" panose="02020603050405020304" pitchFamily="18" charset="0"/>
              </a:rPr>
              <a:t> column.</a:t>
            </a:r>
            <a:endParaRPr lang="en-US" sz="2400" i="0" dirty="0">
              <a:solidFill>
                <a:srgbClr val="042D85"/>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EDF270E-7835-4A41-91C4-EE3ED89655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7D17A459-2495-4041-A49A-3E67AF513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676" y="1411085"/>
            <a:ext cx="10726647" cy="4467849"/>
          </a:xfrm>
          <a:prstGeom prst="rect">
            <a:avLst/>
          </a:prstGeom>
        </p:spPr>
      </p:pic>
    </p:spTree>
    <p:extLst>
      <p:ext uri="{BB962C8B-B14F-4D97-AF65-F5344CB8AC3E}">
        <p14:creationId xmlns:p14="http://schemas.microsoft.com/office/powerpoint/2010/main" val="1914088033"/>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56505"/>
            <a:ext cx="11738610" cy="6304611"/>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Histogram plot of Original Tweet</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The above histogram plot shows original tweets.</a:t>
            </a:r>
          </a:p>
        </p:txBody>
      </p:sp>
      <p:pic>
        <p:nvPicPr>
          <p:cNvPr id="6" name="Picture 5">
            <a:extLst>
              <a:ext uri="{FF2B5EF4-FFF2-40B4-BE49-F238E27FC236}">
                <a16:creationId xmlns:a16="http://schemas.microsoft.com/office/drawing/2014/main" id="{656C0656-014E-4ECB-8EBF-5EDA5B7F23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299BFAD7-F04E-427E-A2FB-5C5FE5B35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71" y="1623155"/>
            <a:ext cx="11164858" cy="4239217"/>
          </a:xfrm>
          <a:prstGeom prst="rect">
            <a:avLst/>
          </a:prstGeom>
        </p:spPr>
      </p:pic>
    </p:spTree>
    <p:extLst>
      <p:ext uri="{BB962C8B-B14F-4D97-AF65-F5344CB8AC3E}">
        <p14:creationId xmlns:p14="http://schemas.microsoft.com/office/powerpoint/2010/main" val="982247279"/>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73049"/>
            <a:ext cx="11738610" cy="6647974"/>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lnSpc>
                <a:spcPct val="150000"/>
              </a:lnSpc>
            </a:pPr>
            <a:r>
              <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Top 10 Locations</a:t>
            </a:r>
          </a:p>
          <a:p>
            <a:pPr algn="just">
              <a:lnSpc>
                <a:spcPct val="150000"/>
              </a:lnSpc>
            </a:pP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dirty="0">
                <a:ln w="0"/>
                <a:solidFill>
                  <a:srgbClr val="042D85"/>
                </a:solidFill>
                <a:latin typeface="Times New Roman" panose="02020603050405020304" pitchFamily="18" charset="0"/>
                <a:cs typeface="Times New Roman" panose="02020603050405020304" pitchFamily="18" charset="0"/>
              </a:rPr>
              <a:t>The above graph shows top 10 locations from where tweets are received. Most tweets received from London followed by United States.</a:t>
            </a:r>
            <a:endParaRPr lang="en-US" sz="2800" dirty="0">
              <a:ln w="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D7E67B7-EFA1-4689-A9AF-BC2DA26056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1F68F882-0EE7-424B-B176-B2CA97566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95" y="1480586"/>
            <a:ext cx="11738610" cy="4498873"/>
          </a:xfrm>
          <a:prstGeom prst="rect">
            <a:avLst/>
          </a:prstGeom>
        </p:spPr>
      </p:pic>
    </p:spTree>
    <p:extLst>
      <p:ext uri="{BB962C8B-B14F-4D97-AF65-F5344CB8AC3E}">
        <p14:creationId xmlns:p14="http://schemas.microsoft.com/office/powerpoint/2010/main" val="306523990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0283"/>
            <a:ext cx="11738610" cy="1226298"/>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Most common words in tweets</a:t>
            </a:r>
          </a:p>
        </p:txBody>
      </p:sp>
      <p:pic>
        <p:nvPicPr>
          <p:cNvPr id="6" name="Picture 5">
            <a:extLst>
              <a:ext uri="{FF2B5EF4-FFF2-40B4-BE49-F238E27FC236}">
                <a16:creationId xmlns:a16="http://schemas.microsoft.com/office/drawing/2014/main" id="{70465705-B307-4AF1-A76E-56C9D327F3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ACA4073C-DE94-426A-BC18-4C9D69D78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56581"/>
            <a:ext cx="12192000" cy="5081926"/>
          </a:xfrm>
          <a:prstGeom prst="rect">
            <a:avLst/>
          </a:prstGeom>
        </p:spPr>
      </p:pic>
    </p:spTree>
    <p:extLst>
      <p:ext uri="{BB962C8B-B14F-4D97-AF65-F5344CB8AC3E}">
        <p14:creationId xmlns:p14="http://schemas.microsoft.com/office/powerpoint/2010/main" val="1626032743"/>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0283"/>
            <a:ext cx="11738610" cy="6647974"/>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Word Cloud</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0" i="0" dirty="0">
              <a:solidFill>
                <a:srgbClr val="042D85"/>
              </a:solidFill>
              <a:effectLst/>
              <a:latin typeface="Times New Roman" panose="02020603050405020304" pitchFamily="18" charset="0"/>
              <a:cs typeface="Times New Roman" panose="02020603050405020304" pitchFamily="18" charset="0"/>
            </a:endParaRPr>
          </a:p>
          <a:p>
            <a:pPr algn="just"/>
            <a:r>
              <a:rPr lang="en-US" sz="2000" b="0" i="0" dirty="0">
                <a:solidFill>
                  <a:srgbClr val="042D85"/>
                </a:solidFill>
                <a:effectLst/>
                <a:latin typeface="Times New Roman" panose="02020603050405020304" pitchFamily="18" charset="0"/>
                <a:cs typeface="Times New Roman" panose="02020603050405020304" pitchFamily="18" charset="0"/>
              </a:rPr>
              <a:t>Word Clouds are </a:t>
            </a:r>
            <a:r>
              <a:rPr lang="en-US" sz="2000" b="1" i="0" dirty="0">
                <a:solidFill>
                  <a:srgbClr val="042D85"/>
                </a:solidFill>
                <a:effectLst/>
                <a:latin typeface="Times New Roman" panose="02020603050405020304" pitchFamily="18" charset="0"/>
                <a:cs typeface="Times New Roman" panose="02020603050405020304" pitchFamily="18" charset="0"/>
              </a:rPr>
              <a:t>visual displays of text data – simple text analysis</a:t>
            </a:r>
            <a:r>
              <a:rPr lang="en-US" sz="2000" b="0" i="0" dirty="0">
                <a:solidFill>
                  <a:srgbClr val="042D85"/>
                </a:solidFill>
                <a:effectLst/>
                <a:latin typeface="Times New Roman" panose="02020603050405020304" pitchFamily="18" charset="0"/>
                <a:cs typeface="Times New Roman" panose="02020603050405020304" pitchFamily="18" charset="0"/>
              </a:rPr>
              <a:t>. Word Clouds display the most prominent or frequent words in a body of text. </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465705-B307-4AF1-A76E-56C9D327F3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5" name="Picture 4">
            <a:extLst>
              <a:ext uri="{FF2B5EF4-FFF2-40B4-BE49-F238E27FC236}">
                <a16:creationId xmlns:a16="http://schemas.microsoft.com/office/drawing/2014/main" id="{FD4B4BC5-757B-4C70-B51E-F79CA08DD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4585" y="1139124"/>
            <a:ext cx="7542829" cy="4865750"/>
          </a:xfrm>
          <a:prstGeom prst="rect">
            <a:avLst/>
          </a:prstGeom>
        </p:spPr>
      </p:pic>
    </p:spTree>
    <p:extLst>
      <p:ext uri="{BB962C8B-B14F-4D97-AF65-F5344CB8AC3E}">
        <p14:creationId xmlns:p14="http://schemas.microsoft.com/office/powerpoint/2010/main" val="1783339887"/>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0283"/>
            <a:ext cx="11738610" cy="6089167"/>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 Preprocessing</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Extracting Features From Text</a:t>
            </a:r>
          </a:p>
          <a:p>
            <a:pPr marL="342900" indent="-342900" algn="just">
              <a:buFont typeface="Arial" panose="020B0604020202020204" pitchFamily="34" charset="0"/>
              <a:buChar char="•"/>
            </a:pPr>
            <a:r>
              <a:rPr lang="en-US" sz="2400" b="1" dirty="0">
                <a:ln w="0"/>
                <a:solidFill>
                  <a:schemeClr val="tx1">
                    <a:lumMod val="95000"/>
                    <a:lumOff val="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Count Vectorizer - </a:t>
            </a:r>
            <a:r>
              <a:rPr lang="en-US" sz="2000" dirty="0" err="1">
                <a:ln w="0"/>
                <a:solidFill>
                  <a:schemeClr val="tx1">
                    <a:lumMod val="95000"/>
                    <a:lumOff val="5000"/>
                  </a:schemeClr>
                </a:solidFill>
                <a:latin typeface="Times New Roman" panose="02020603050405020304" pitchFamily="18" charset="0"/>
                <a:cs typeface="Times New Roman" panose="02020603050405020304" pitchFamily="18" charset="0"/>
              </a:rPr>
              <a:t>CountVectorizer</a:t>
            </a:r>
            <a:r>
              <a:rPr lang="en-US" sz="2000" dirty="0">
                <a:ln w="0"/>
                <a:solidFill>
                  <a:schemeClr val="tx1">
                    <a:lumMod val="95000"/>
                    <a:lumOff val="5000"/>
                  </a:schemeClr>
                </a:solidFill>
                <a:latin typeface="Times New Roman" panose="02020603050405020304" pitchFamily="18" charset="0"/>
                <a:cs typeface="Times New Roman" panose="02020603050405020304" pitchFamily="18" charset="0"/>
              </a:rPr>
              <a:t> is a great tool provided by the scikit-learn library in Python. It is used to transform a given text into a vector on the basis of the frequency (count) of each word that occurs in the entire text. </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465705-B307-4AF1-A76E-56C9D327F3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8" name="Picture 7">
            <a:extLst>
              <a:ext uri="{FF2B5EF4-FFF2-40B4-BE49-F238E27FC236}">
                <a16:creationId xmlns:a16="http://schemas.microsoft.com/office/drawing/2014/main" id="{04F0B668-E3D0-F0BD-7A85-AF758CB653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677" y="2716706"/>
            <a:ext cx="8192643" cy="382958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08912018"/>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0283"/>
            <a:ext cx="11738610" cy="5170646"/>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 Preprocessing</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Extracting Features From Text</a:t>
            </a:r>
          </a:p>
          <a:p>
            <a:pPr marL="342900" indent="-342900" algn="just">
              <a:buFont typeface="Arial" panose="020B0604020202020204" pitchFamily="34" charset="0"/>
              <a:buChar char="•"/>
            </a:pPr>
            <a:r>
              <a:rPr lang="en-US" sz="2400" b="1" dirty="0" err="1">
                <a:ln w="0"/>
                <a:solidFill>
                  <a:schemeClr val="tx1">
                    <a:lumMod val="95000"/>
                    <a:lumOff val="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NGram</a:t>
            </a:r>
            <a:r>
              <a:rPr lang="en-US" sz="2400" b="1" dirty="0">
                <a:ln w="0"/>
                <a:solidFill>
                  <a:schemeClr val="tx1">
                    <a:lumMod val="95000"/>
                    <a:lumOff val="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Vectorizer - </a:t>
            </a:r>
            <a:r>
              <a:rPr lang="en-US" sz="2000" dirty="0">
                <a:ln w="0"/>
                <a:solidFill>
                  <a:schemeClr val="tx1">
                    <a:lumMod val="95000"/>
                    <a:lumOff val="5000"/>
                  </a:schemeClr>
                </a:solidFill>
                <a:latin typeface="Times New Roman" panose="02020603050405020304" pitchFamily="18" charset="0"/>
                <a:cs typeface="Times New Roman" panose="02020603050405020304" pitchFamily="18" charset="0"/>
              </a:rPr>
              <a:t>Similar to the count vectorization technique, in the N-Gram method, a document term matrix is generated, and each cell represents the count. Count vectorization is a special case of N-Gram where n=1. N-grams consider the sequence of n words in the text; where n is (1,2,3.. ) like 1-gram, 2-gram. for token pair. Unlike BOW, it maintains word order.</a:t>
            </a:r>
            <a:endParaRPr lang="en-US" sz="20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dirty="0">
                <a:ln w="0"/>
                <a:solidFill>
                  <a:schemeClr val="tx1">
                    <a:lumMod val="95000"/>
                    <a:lumOff val="5000"/>
                  </a:schemeClr>
                </a:solidFill>
                <a:latin typeface="Times New Roman" panose="02020603050405020304" pitchFamily="18" charset="0"/>
                <a:cs typeface="Times New Roman" panose="02020603050405020304" pitchFamily="18" charset="0"/>
              </a:rPr>
              <a:t>If we choose N as a smaller number, then it may not be sufficient enough to provide the most useful information. But on the contrary, if we choose N as a high value, then it will yield a huge matrix with lots of features. Therefore, N-gram may be a powerful technique, but it needs a little more care.</a:t>
            </a:r>
          </a:p>
        </p:txBody>
      </p:sp>
      <p:pic>
        <p:nvPicPr>
          <p:cNvPr id="6" name="Picture 5">
            <a:extLst>
              <a:ext uri="{FF2B5EF4-FFF2-40B4-BE49-F238E27FC236}">
                <a16:creationId xmlns:a16="http://schemas.microsoft.com/office/drawing/2014/main" id="{70465705-B307-4AF1-A76E-56C9D327F3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1AF241F0-AB6A-CDB4-3F45-CA6ED558B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546" y="2890762"/>
            <a:ext cx="8106906" cy="1076475"/>
          </a:xfrm>
          <a:prstGeom prst="rect">
            <a:avLst/>
          </a:prstGeom>
        </p:spPr>
      </p:pic>
    </p:spTree>
    <p:extLst>
      <p:ext uri="{BB962C8B-B14F-4D97-AF65-F5344CB8AC3E}">
        <p14:creationId xmlns:p14="http://schemas.microsoft.com/office/powerpoint/2010/main" val="1121590690"/>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0283"/>
            <a:ext cx="11738610" cy="4370427"/>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 Preprocessing</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Extracting Features From Text</a:t>
            </a:r>
          </a:p>
          <a:p>
            <a:pPr marL="342900" indent="-342900" algn="just">
              <a:buFont typeface="Arial" panose="020B0604020202020204" pitchFamily="34" charset="0"/>
              <a:buChar char="•"/>
            </a:pPr>
            <a:r>
              <a:rPr lang="en-US" sz="2400" b="1" dirty="0">
                <a:ln w="0"/>
                <a:solidFill>
                  <a:schemeClr val="tx1">
                    <a:lumMod val="95000"/>
                    <a:lumOff val="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TF-IDF - </a:t>
            </a:r>
            <a:r>
              <a:rPr lang="en-US" sz="2400" b="0" i="0" dirty="0">
                <a:solidFill>
                  <a:srgbClr val="222222"/>
                </a:solidFill>
                <a:effectLst/>
                <a:latin typeface="Lato" panose="020F0502020204030203" pitchFamily="34" charset="0"/>
              </a:rPr>
              <a:t> </a:t>
            </a:r>
            <a:r>
              <a:rPr lang="en-US" sz="2000" dirty="0">
                <a:solidFill>
                  <a:srgbClr val="222222"/>
                </a:solidFill>
                <a:latin typeface="Times New Roman" panose="02020603050405020304" pitchFamily="18" charset="0"/>
                <a:cs typeface="Times New Roman" panose="02020603050405020304" pitchFamily="18" charset="0"/>
              </a:rPr>
              <a:t>Count Vectorizer</a:t>
            </a:r>
            <a:r>
              <a:rPr lang="en-US" sz="2000" b="0" i="0" dirty="0">
                <a:solidFill>
                  <a:srgbClr val="222222"/>
                </a:solidFill>
                <a:effectLst/>
                <a:latin typeface="Times New Roman" panose="02020603050405020304" pitchFamily="18" charset="0"/>
                <a:cs typeface="Times New Roman" panose="02020603050405020304" pitchFamily="18" charset="0"/>
              </a:rPr>
              <a:t> method is simple and works well, but the problem with that is that it treats all words equally. As a result, it cannot distinguish very common words or rare words. So, to solve this problem, TF-IDF comes into the picture! Term frequency-inverse document frequency ( TF-IDF) gives a measure that takes the importance of a word into consideration depending on how frequently it occurs in a document and a corpus.</a:t>
            </a: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TF – Term Frequency </a:t>
            </a:r>
          </a:p>
          <a:p>
            <a:pPr algn="just"/>
            <a:r>
              <a:rPr lang="en-US" sz="2000" b="0" i="0" dirty="0">
                <a:solidFill>
                  <a:srgbClr val="222222"/>
                </a:solidFill>
                <a:effectLst/>
                <a:latin typeface="Times New Roman" panose="02020603050405020304" pitchFamily="18" charset="0"/>
                <a:cs typeface="Times New Roman" panose="02020603050405020304" pitchFamily="18" charset="0"/>
              </a:rPr>
              <a:t>Term frequency denotes the frequency of a word in a document.</a:t>
            </a:r>
            <a:endParaRPr lang="en-US" sz="2000" b="1" i="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0" i="0" dirty="0">
                <a:solidFill>
                  <a:srgbClr val="222222"/>
                </a:solidFill>
                <a:effectLst/>
                <a:latin typeface="Times New Roman" panose="02020603050405020304" pitchFamily="18" charset="0"/>
                <a:cs typeface="Times New Roman" panose="02020603050405020304" pitchFamily="18" charset="0"/>
              </a:rPr>
              <a:t>It is the percentage of the number of times a word (x) occurs in a particular document (y) divided by the total number of words in that document</a:t>
            </a: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465705-B307-4AF1-A76E-56C9D327F3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5" name="Picture 4">
            <a:extLst>
              <a:ext uri="{FF2B5EF4-FFF2-40B4-BE49-F238E27FC236}">
                <a16:creationId xmlns:a16="http://schemas.microsoft.com/office/drawing/2014/main" id="{B95CF1A0-0947-AF38-6481-54BAEAA2ED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7118" y="4385259"/>
            <a:ext cx="6691622" cy="2342458"/>
          </a:xfrm>
          <a:prstGeom prst="rect">
            <a:avLst/>
          </a:prstGeom>
        </p:spPr>
      </p:pic>
    </p:spTree>
    <p:extLst>
      <p:ext uri="{BB962C8B-B14F-4D97-AF65-F5344CB8AC3E}">
        <p14:creationId xmlns:p14="http://schemas.microsoft.com/office/powerpoint/2010/main" val="609013026"/>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0283"/>
            <a:ext cx="11738610" cy="3139321"/>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 Preprocessing</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Extracting Features From Text</a:t>
            </a:r>
          </a:p>
          <a:p>
            <a:pPr algn="l"/>
            <a:r>
              <a:rPr lang="en-IN" sz="2000" b="1" i="0" dirty="0">
                <a:solidFill>
                  <a:srgbClr val="222222"/>
                </a:solidFill>
                <a:effectLst/>
                <a:latin typeface="Lato" panose="020F0502020204030203" pitchFamily="34" charset="0"/>
              </a:rPr>
              <a:t>Inverse Document Frequency - </a:t>
            </a:r>
            <a:r>
              <a:rPr lang="en-US" sz="2000" b="0" i="0" dirty="0">
                <a:solidFill>
                  <a:srgbClr val="222222"/>
                </a:solidFill>
                <a:effectLst/>
                <a:latin typeface="Times New Roman" panose="02020603050405020304" pitchFamily="18" charset="0"/>
                <a:cs typeface="Times New Roman" panose="02020603050405020304" pitchFamily="18" charset="0"/>
              </a:rPr>
              <a:t>It measures the importance of the word in the corpus. It measures how common a particular word is across all the documents in the corpus.</a:t>
            </a:r>
          </a:p>
          <a:p>
            <a:pPr algn="l"/>
            <a:r>
              <a:rPr lang="en-US" sz="2000" b="0" i="0" dirty="0">
                <a:solidFill>
                  <a:srgbClr val="222222"/>
                </a:solidFill>
                <a:effectLst/>
                <a:latin typeface="Times New Roman" panose="02020603050405020304" pitchFamily="18" charset="0"/>
                <a:cs typeface="Times New Roman" panose="02020603050405020304" pitchFamily="18" charset="0"/>
              </a:rPr>
              <a:t>It is the logarithmic ratio of no. of total documents to no. of a document with a particular word.</a:t>
            </a:r>
          </a:p>
          <a:p>
            <a:pPr marL="342900" indent="-342900" algn="just">
              <a:buFont typeface="Arial" panose="020B0604020202020204" pitchFamily="34" charset="0"/>
              <a:buChar char="•"/>
            </a:pPr>
            <a:endParaRPr lang="en-IN" sz="2000" b="0" i="0" dirty="0">
              <a:solidFill>
                <a:srgbClr val="222222"/>
              </a:solidFill>
              <a:effectLst/>
              <a:latin typeface="Lato" panose="020F0502020204030203" pitchFamily="34" charset="0"/>
            </a:endParaRPr>
          </a:p>
          <a:p>
            <a:pPr algn="just"/>
            <a:r>
              <a:rPr lang="en-US" sz="2000" b="0" i="0" dirty="0">
                <a:solidFill>
                  <a:srgbClr val="222222"/>
                </a:solidFill>
                <a:effectLst/>
                <a:latin typeface="Lato" panose="020F0502020204030203" pitchFamily="34" charset="0"/>
              </a:rPr>
              <a:t>The difference in the TF-IDF method is that each cell doesn’t indicate the term frequency, but contains a weight value that signifies how important a word is for an individual text message or document</a:t>
            </a: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465705-B307-4AF1-A76E-56C9D327F3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091AC107-1C83-3A70-92C3-664B50CC3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5875" y="3298023"/>
            <a:ext cx="6152662" cy="2942577"/>
          </a:xfrm>
          <a:prstGeom prst="rect">
            <a:avLst/>
          </a:prstGeom>
        </p:spPr>
      </p:pic>
    </p:spTree>
    <p:extLst>
      <p:ext uri="{BB962C8B-B14F-4D97-AF65-F5344CB8AC3E}">
        <p14:creationId xmlns:p14="http://schemas.microsoft.com/office/powerpoint/2010/main" val="2259989489"/>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0283"/>
            <a:ext cx="11738610" cy="3996287"/>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 Training</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Algorithm Used</a:t>
            </a:r>
          </a:p>
          <a:p>
            <a:pPr marL="342900" indent="-342900" algn="just">
              <a:lnSpc>
                <a:spcPct val="150000"/>
              </a:lnSpc>
              <a:buFont typeface="Arial" panose="020B0604020202020204" pitchFamily="34" charset="0"/>
              <a:buChar char="•"/>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Logistic Regression</a:t>
            </a:r>
          </a:p>
          <a:p>
            <a:pPr marL="342900" indent="-342900" algn="just">
              <a:lnSpc>
                <a:spcPct val="150000"/>
              </a:lnSpc>
              <a:buFont typeface="Arial" panose="020B0604020202020204" pitchFamily="34" charset="0"/>
              <a:buChar char="•"/>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Decision Tree</a:t>
            </a:r>
          </a:p>
          <a:p>
            <a:pPr marL="342900" indent="-342900" algn="just">
              <a:lnSpc>
                <a:spcPct val="150000"/>
              </a:lnSpc>
              <a:buFont typeface="Arial" panose="020B0604020202020204" pitchFamily="34" charset="0"/>
              <a:buChar char="•"/>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Random Forest</a:t>
            </a:r>
          </a:p>
          <a:p>
            <a:pPr marL="342900" indent="-342900" algn="just">
              <a:lnSpc>
                <a:spcPct val="150000"/>
              </a:lnSpc>
              <a:buFont typeface="Arial" panose="020B0604020202020204" pitchFamily="34" charset="0"/>
              <a:buChar char="•"/>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Gradient Boosting</a:t>
            </a:r>
          </a:p>
          <a:p>
            <a:pPr marL="342900" indent="-342900" algn="just">
              <a:lnSpc>
                <a:spcPct val="150000"/>
              </a:lnSpc>
              <a:buFont typeface="Arial" panose="020B0604020202020204" pitchFamily="34" charset="0"/>
              <a:buChar char="•"/>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465705-B307-4AF1-A76E-56C9D327F3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981576776"/>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5452"/>
            <a:ext cx="11738610" cy="6402843"/>
          </a:xfrm>
          <a:prstGeom prst="rect">
            <a:avLst/>
          </a:prstGeom>
          <a:noFill/>
        </p:spPr>
        <p:txBody>
          <a:bodyPr wrap="square" lIns="91440" tIns="45720" rIns="91440" bIns="45720">
            <a:spAutoFit/>
          </a:bodyPr>
          <a:lstStyle/>
          <a:p>
            <a:pPr>
              <a:lnSpc>
                <a:spcPct val="150000"/>
              </a:lnSpc>
            </a:pPr>
            <a:r>
              <a:rPr lang="en-US" sz="28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POINTS FOR DISCUSSION</a:t>
            </a:r>
            <a:endPar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Description</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Summary</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Inspection</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Feature Engineering</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Modeling</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Performance Metrics and Accuracy</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Confusion Metrics</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p:txBody>
      </p:sp>
      <p:pic>
        <p:nvPicPr>
          <p:cNvPr id="5" name="Picture 4">
            <a:extLst>
              <a:ext uri="{FF2B5EF4-FFF2-40B4-BE49-F238E27FC236}">
                <a16:creationId xmlns:a16="http://schemas.microsoft.com/office/drawing/2014/main" id="{7C42A4AF-A42B-4D35-A7D7-6DDE55938E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6309420"/>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Performance Metrics and Accuracy</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r>
              <a:rPr lang="en-US" sz="2400" b="1" i="0" dirty="0">
                <a:solidFill>
                  <a:srgbClr val="042D85"/>
                </a:solidFill>
                <a:effectLst/>
                <a:latin typeface="Times New Roman" panose="02020603050405020304" pitchFamily="18" charset="0"/>
                <a:cs typeface="Times New Roman" panose="02020603050405020304" pitchFamily="18" charset="0"/>
              </a:rPr>
              <a:t>Performance of Logistic Regression Model</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IN" sz="2000" b="0" i="0" dirty="0">
                <a:solidFill>
                  <a:srgbClr val="042D85"/>
                </a:solidFill>
                <a:effectLst/>
                <a:latin typeface="Times New Roman" panose="02020603050405020304" pitchFamily="18" charset="0"/>
                <a:cs typeface="Times New Roman" panose="02020603050405020304" pitchFamily="18" charset="0"/>
              </a:rPr>
              <a:t>Accuracy : 0.7710636207320068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Precision : 0.7857896154337569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Recall : 0.7710636207320068</a:t>
            </a:r>
          </a:p>
          <a:p>
            <a:pPr algn="just"/>
            <a:endParaRPr lang="en-IN" sz="2000" dirty="0">
              <a:ln w="0"/>
              <a:solidFill>
                <a:srgbClr val="042D85"/>
              </a:solidFill>
              <a:latin typeface="Times New Roman" panose="02020603050405020304" pitchFamily="18" charset="0"/>
              <a:cs typeface="Times New Roman" panose="02020603050405020304" pitchFamily="18" charset="0"/>
            </a:endParaRPr>
          </a:p>
          <a:p>
            <a:pPr algn="just"/>
            <a:r>
              <a:rPr lang="en-US" sz="2400" b="1" i="0" dirty="0">
                <a:solidFill>
                  <a:srgbClr val="042D85"/>
                </a:solidFill>
                <a:effectLst/>
                <a:latin typeface="Times New Roman" panose="02020603050405020304" pitchFamily="18" charset="0"/>
                <a:cs typeface="Times New Roman" panose="02020603050405020304" pitchFamily="18" charset="0"/>
              </a:rPr>
              <a:t>Performance of Decision Tree Classifier</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Accuracy : 0.6129943502824858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Precision : 0.6109013482361811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Recall : 0.6129943502824858</a:t>
            </a:r>
          </a:p>
          <a:p>
            <a:pPr algn="just"/>
            <a:endParaRPr lang="en-IN" sz="2000" dirty="0">
              <a:ln w="0"/>
              <a:solidFill>
                <a:srgbClr val="042D85"/>
              </a:solidFill>
              <a:latin typeface="Times New Roman" panose="02020603050405020304" pitchFamily="18" charset="0"/>
              <a:cs typeface="Times New Roman" panose="02020603050405020304" pitchFamily="18" charset="0"/>
            </a:endParaRPr>
          </a:p>
          <a:p>
            <a:pPr algn="just"/>
            <a:r>
              <a:rPr lang="en-US" sz="2400" b="1" i="0" dirty="0">
                <a:solidFill>
                  <a:srgbClr val="042D85"/>
                </a:solidFill>
                <a:effectLst/>
                <a:latin typeface="Times New Roman" panose="02020603050405020304" pitchFamily="18" charset="0"/>
                <a:cs typeface="Times New Roman" panose="02020603050405020304" pitchFamily="18" charset="0"/>
              </a:rPr>
              <a:t>Performance of Random Forest Classifier</a:t>
            </a:r>
            <a:endParaRPr lang="en-IN" sz="2400" b="1" dirty="0">
              <a:ln w="0"/>
              <a:solidFill>
                <a:srgbClr val="042D85"/>
              </a:solidFill>
              <a:latin typeface="Times New Roman" panose="02020603050405020304" pitchFamily="18" charset="0"/>
              <a:cs typeface="Times New Roman" panose="02020603050405020304" pitchFamily="18" charset="0"/>
            </a:endParaRPr>
          </a:p>
          <a:p>
            <a:pPr algn="just"/>
            <a:r>
              <a:rPr lang="en-IN" sz="2000" b="0" i="0" dirty="0">
                <a:solidFill>
                  <a:srgbClr val="042D85"/>
                </a:solidFill>
                <a:effectLst/>
                <a:latin typeface="Times New Roman" panose="02020603050405020304" pitchFamily="18" charset="0"/>
                <a:cs typeface="Times New Roman" panose="02020603050405020304" pitchFamily="18" charset="0"/>
              </a:rPr>
              <a:t>Accuracy : 0.7248833210513388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Precision : 0.7282331957151178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Recall : 0.7248833210513388</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57063334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3785652"/>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Performance Metrics and Accuracy</a:t>
            </a:r>
            <a:endParaRPr lang="en-IN" sz="2000" dirty="0">
              <a:ln w="0"/>
              <a:solidFill>
                <a:srgbClr val="042D85"/>
              </a:solidFill>
              <a:latin typeface="Times New Roman" panose="02020603050405020304" pitchFamily="18" charset="0"/>
              <a:cs typeface="Times New Roman" panose="02020603050405020304" pitchFamily="18" charset="0"/>
            </a:endParaRPr>
          </a:p>
          <a:p>
            <a:pPr algn="just"/>
            <a:r>
              <a:rPr lang="en-US" sz="2400" b="1" i="0" dirty="0">
                <a:solidFill>
                  <a:srgbClr val="042D85"/>
                </a:solidFill>
                <a:effectLst/>
                <a:latin typeface="Times New Roman" panose="02020603050405020304" pitchFamily="18" charset="0"/>
                <a:cs typeface="Times New Roman" panose="02020603050405020304" pitchFamily="18" charset="0"/>
              </a:rPr>
              <a:t>Performance of Gradient Boosting Classifier</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Accuracy : 0.6545074920167036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Precision : 0.6962747491301503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Recall : 0.6545074920167036</a:t>
            </a:r>
          </a:p>
          <a:p>
            <a:pPr algn="just"/>
            <a:endParaRPr lang="en-IN" sz="2000" dirty="0">
              <a:solidFill>
                <a:srgbClr val="042D85"/>
              </a:solidFill>
              <a:latin typeface="Times New Roman" panose="02020603050405020304" pitchFamily="18" charset="0"/>
              <a:cs typeface="Times New Roman" panose="02020603050405020304" pitchFamily="18" charset="0"/>
            </a:endParaRPr>
          </a:p>
          <a:p>
            <a:pPr algn="just"/>
            <a:endParaRPr lang="en-IN" sz="2000" b="0" i="0" dirty="0">
              <a:solidFill>
                <a:srgbClr val="042D85"/>
              </a:solidFill>
              <a:effectLst/>
              <a:latin typeface="Times New Roman" panose="02020603050405020304" pitchFamily="18" charset="0"/>
              <a:cs typeface="Times New Roman" panose="02020603050405020304" pitchFamily="18" charset="0"/>
            </a:endParaRPr>
          </a:p>
          <a:p>
            <a:pPr algn="just"/>
            <a:r>
              <a:rPr lang="en-IN"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Precision Accuracy And Recall</a:t>
            </a:r>
          </a:p>
          <a:p>
            <a:pPr algn="just"/>
            <a:endParaRPr lang="en-IN"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A7290A87-A993-7331-F6E6-48FAEF78C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541" y="3215640"/>
            <a:ext cx="7074918" cy="3229392"/>
          </a:xfrm>
          <a:prstGeom prst="rect">
            <a:avLst/>
          </a:prstGeom>
        </p:spPr>
      </p:pic>
    </p:spTree>
    <p:extLst>
      <p:ext uri="{BB962C8B-B14F-4D97-AF65-F5344CB8AC3E}">
        <p14:creationId xmlns:p14="http://schemas.microsoft.com/office/powerpoint/2010/main" val="1069423080"/>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5816977"/>
          </a:xfrm>
          <a:prstGeom prst="rect">
            <a:avLst/>
          </a:prstGeom>
          <a:noFill/>
        </p:spPr>
        <p:txBody>
          <a:bodyPr wrap="square" lIns="91440" tIns="45720" rIns="91440" bIns="45720">
            <a:spAutoFit/>
          </a:bodyPr>
          <a:lstStyle/>
          <a:p>
            <a:pPr algn="just"/>
            <a:r>
              <a:rPr lang="en-IN"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Precision Accuracy And Recall</a:t>
            </a:r>
          </a:p>
          <a:p>
            <a:pPr algn="just"/>
            <a:endParaRPr lang="en-IN"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IN" sz="3600" b="1" dirty="0">
                <a:solidFill>
                  <a:srgbClr val="042D85"/>
                </a:solidFill>
                <a:latin typeface="Times New Roman" panose="02020603050405020304" pitchFamily="18" charset="0"/>
                <a:cs typeface="Times New Roman" panose="02020603050405020304" pitchFamily="18" charset="0"/>
              </a:rPr>
              <a:t>Precision </a:t>
            </a:r>
          </a:p>
          <a:p>
            <a:pPr algn="just"/>
            <a:r>
              <a:rPr lang="en-US" sz="2000" b="0" i="0" dirty="0">
                <a:solidFill>
                  <a:srgbClr val="292929"/>
                </a:solidFill>
                <a:effectLst/>
                <a:latin typeface="Times New Roman" panose="02020603050405020304" pitchFamily="18" charset="0"/>
                <a:cs typeface="Times New Roman" panose="02020603050405020304" pitchFamily="18" charset="0"/>
              </a:rPr>
              <a:t>Precision is the proportion of correct predictions among all predictions of a certain class. In other words, it is the proportion of true positives among all positive predictions.</a:t>
            </a:r>
          </a:p>
          <a:p>
            <a:pPr algn="just"/>
            <a:endParaRPr lang="en-US" sz="2000" dirty="0">
              <a:solidFill>
                <a:srgbClr val="292929"/>
              </a:solidFill>
              <a:latin typeface="Times New Roman" panose="02020603050405020304" pitchFamily="18" charset="0"/>
              <a:cs typeface="Times New Roman" panose="02020603050405020304" pitchFamily="18" charset="0"/>
            </a:endParaRPr>
          </a:p>
          <a:p>
            <a:pPr algn="just"/>
            <a:endParaRPr lang="en-US" sz="2000" b="0" i="0" dirty="0">
              <a:solidFill>
                <a:srgbClr val="292929"/>
              </a:solidFill>
              <a:effectLst/>
              <a:latin typeface="Times New Roman" panose="02020603050405020304" pitchFamily="18" charset="0"/>
              <a:cs typeface="Times New Roman" panose="02020603050405020304" pitchFamily="18" charset="0"/>
            </a:endParaRPr>
          </a:p>
          <a:p>
            <a:pPr algn="just"/>
            <a:endParaRPr lang="en-US" sz="3200" dirty="0">
              <a:solidFill>
                <a:srgbClr val="292929"/>
              </a:solidFill>
              <a:latin typeface="Times New Roman" panose="02020603050405020304" pitchFamily="18" charset="0"/>
              <a:cs typeface="Times New Roman" panose="02020603050405020304" pitchFamily="18" charset="0"/>
            </a:endParaRPr>
          </a:p>
          <a:p>
            <a:pPr algn="just"/>
            <a:r>
              <a:rPr lang="en-US" sz="3600" b="1" dirty="0">
                <a:solidFill>
                  <a:srgbClr val="042D85"/>
                </a:solidFill>
                <a:latin typeface="Times New Roman" panose="02020603050405020304" pitchFamily="18" charset="0"/>
                <a:cs typeface="Times New Roman" panose="02020603050405020304" pitchFamily="18" charset="0"/>
              </a:rPr>
              <a:t>Accuracy</a:t>
            </a:r>
          </a:p>
          <a:p>
            <a:pPr algn="just"/>
            <a:r>
              <a:rPr lang="en-US" sz="2000" b="0" i="0" dirty="0">
                <a:solidFill>
                  <a:srgbClr val="292929"/>
                </a:solidFill>
                <a:effectLst/>
                <a:latin typeface="Times New Roman" panose="02020603050405020304" pitchFamily="18" charset="0"/>
                <a:cs typeface="Times New Roman" panose="02020603050405020304" pitchFamily="18" charset="0"/>
              </a:rPr>
              <a:t>Accuracy is the proportion of examples that were correctly classified. More precisely, it is sum of the number of true positives and true negatives, divided by the number of examples in the dataset.</a:t>
            </a:r>
            <a:endParaRPr lang="en-IN" sz="2000" b="1" dirty="0">
              <a:solidFill>
                <a:srgbClr val="042D85"/>
              </a:solidFill>
              <a:latin typeface="Times New Roman" panose="02020603050405020304" pitchFamily="18" charset="0"/>
              <a:cs typeface="Times New Roman" panose="02020603050405020304" pitchFamily="18" charset="0"/>
            </a:endParaRPr>
          </a:p>
          <a:p>
            <a:pPr algn="just"/>
            <a:endParaRPr lang="en-IN"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IN"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6F39617B-C15E-3E90-4AA0-A2F088045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1003" y="4692859"/>
            <a:ext cx="6382641" cy="1200318"/>
          </a:xfrm>
          <a:prstGeom prst="rect">
            <a:avLst/>
          </a:prstGeom>
        </p:spPr>
      </p:pic>
      <p:pic>
        <p:nvPicPr>
          <p:cNvPr id="7" name="Picture 6">
            <a:extLst>
              <a:ext uri="{FF2B5EF4-FFF2-40B4-BE49-F238E27FC236}">
                <a16:creationId xmlns:a16="http://schemas.microsoft.com/office/drawing/2014/main" id="{E9A83B15-937F-006B-2483-F32355B1F7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8339" y="2455976"/>
            <a:ext cx="3915321" cy="1057423"/>
          </a:xfrm>
          <a:prstGeom prst="rect">
            <a:avLst/>
          </a:prstGeom>
        </p:spPr>
      </p:pic>
    </p:spTree>
    <p:extLst>
      <p:ext uri="{BB962C8B-B14F-4D97-AF65-F5344CB8AC3E}">
        <p14:creationId xmlns:p14="http://schemas.microsoft.com/office/powerpoint/2010/main" val="1779491367"/>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1754326"/>
          </a:xfrm>
          <a:prstGeom prst="rect">
            <a:avLst/>
          </a:prstGeom>
          <a:noFill/>
        </p:spPr>
        <p:txBody>
          <a:bodyPr wrap="square" lIns="91440" tIns="45720" rIns="91440" bIns="45720">
            <a:spAutoFit/>
          </a:bodyPr>
          <a:lstStyle/>
          <a:p>
            <a:pPr algn="just"/>
            <a:r>
              <a:rPr lang="en-IN"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Precision Accuracy And Recall</a:t>
            </a:r>
          </a:p>
          <a:p>
            <a:pPr algn="just"/>
            <a:r>
              <a:rPr lang="en-IN" sz="3600" b="1" dirty="0">
                <a:solidFill>
                  <a:srgbClr val="042D85"/>
                </a:solidFill>
                <a:latin typeface="Times New Roman" panose="02020603050405020304" pitchFamily="18" charset="0"/>
                <a:cs typeface="Times New Roman" panose="02020603050405020304" pitchFamily="18" charset="0"/>
              </a:rPr>
              <a:t>Recall </a:t>
            </a:r>
          </a:p>
          <a:p>
            <a:pPr algn="just"/>
            <a:r>
              <a:rPr lang="en-US" sz="2000" b="0" i="0" dirty="0">
                <a:solidFill>
                  <a:srgbClr val="292929"/>
                </a:solidFill>
                <a:effectLst/>
                <a:latin typeface="charter"/>
              </a:rPr>
              <a:t>Recall is the proportion of examples of a certain class that have been predicted by the model as belonging to that class. In other words, it is the proportion of true positives among all true examples.</a:t>
            </a:r>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6" name="Picture 5">
            <a:extLst>
              <a:ext uri="{FF2B5EF4-FFF2-40B4-BE49-F238E27FC236}">
                <a16:creationId xmlns:a16="http://schemas.microsoft.com/office/drawing/2014/main" id="{B0075FEF-F336-2ADA-8A7C-D826A09C2E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366" y="2101102"/>
            <a:ext cx="3353268" cy="809738"/>
          </a:xfrm>
          <a:prstGeom prst="rect">
            <a:avLst/>
          </a:prstGeom>
        </p:spPr>
      </p:pic>
    </p:spTree>
    <p:extLst>
      <p:ext uri="{BB962C8B-B14F-4D97-AF65-F5344CB8AC3E}">
        <p14:creationId xmlns:p14="http://schemas.microsoft.com/office/powerpoint/2010/main" val="3553312013"/>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2369880"/>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Confusion Matrix</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0" i="0" dirty="0">
              <a:solidFill>
                <a:srgbClr val="042D85"/>
              </a:solidFill>
              <a:effectLst/>
              <a:latin typeface="Times New Roman" panose="02020603050405020304" pitchFamily="18" charset="0"/>
              <a:cs typeface="Times New Roman" panose="02020603050405020304" pitchFamily="18" charset="0"/>
            </a:endParaRPr>
          </a:p>
          <a:p>
            <a:pPr algn="just"/>
            <a:r>
              <a:rPr lang="en-US" sz="2400" b="0" i="0" dirty="0">
                <a:solidFill>
                  <a:srgbClr val="042D85"/>
                </a:solidFill>
                <a:effectLst/>
                <a:latin typeface="Times New Roman" panose="02020603050405020304" pitchFamily="18" charset="0"/>
                <a:cs typeface="Times New Roman" panose="02020603050405020304" pitchFamily="18" charset="0"/>
              </a:rPr>
              <a:t>A </a:t>
            </a:r>
            <a:r>
              <a:rPr lang="en-US" sz="2400" b="1" i="0" dirty="0">
                <a:solidFill>
                  <a:srgbClr val="042D85"/>
                </a:solidFill>
                <a:effectLst/>
                <a:latin typeface="Times New Roman" panose="02020603050405020304" pitchFamily="18" charset="0"/>
                <a:cs typeface="Times New Roman" panose="02020603050405020304" pitchFamily="18" charset="0"/>
              </a:rPr>
              <a:t>Confusion matrix</a:t>
            </a:r>
            <a:r>
              <a:rPr lang="en-US" sz="2400" b="0" i="0" dirty="0">
                <a:solidFill>
                  <a:srgbClr val="042D85"/>
                </a:solidFill>
                <a:effectLst/>
                <a:latin typeface="Times New Roman" panose="02020603050405020304" pitchFamily="18" charset="0"/>
                <a:cs typeface="Times New Roman" panose="02020603050405020304" pitchFamily="18" charset="0"/>
              </a:rPr>
              <a:t> is an N x N matrix </a:t>
            </a:r>
            <a:r>
              <a:rPr lang="en-US" sz="2400" b="1" i="0" dirty="0">
                <a:solidFill>
                  <a:srgbClr val="042D85"/>
                </a:solidFill>
                <a:effectLst/>
                <a:latin typeface="Times New Roman" panose="02020603050405020304" pitchFamily="18" charset="0"/>
                <a:cs typeface="Times New Roman" panose="02020603050405020304" pitchFamily="18" charset="0"/>
              </a:rPr>
              <a:t>used for</a:t>
            </a:r>
            <a:r>
              <a:rPr lang="en-US" sz="2400" b="0" i="0" dirty="0">
                <a:solidFill>
                  <a:srgbClr val="042D85"/>
                </a:solidFill>
                <a:effectLst/>
                <a:latin typeface="Times New Roman" panose="02020603050405020304" pitchFamily="18" charset="0"/>
                <a:cs typeface="Times New Roman" panose="02020603050405020304" pitchFamily="18" charset="0"/>
              </a:rPr>
              <a:t> evaluating the performance of a classification model, where N is the number of target classes.</a:t>
            </a:r>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400" b="0" i="0" dirty="0">
              <a:solidFill>
                <a:srgbClr val="042D85"/>
              </a:solidFill>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1271FCB6-DE4D-47AD-3976-B481AAF6D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69" y="1930688"/>
            <a:ext cx="5396750" cy="4609724"/>
          </a:xfrm>
          <a:prstGeom prst="rect">
            <a:avLst/>
          </a:prstGeom>
        </p:spPr>
      </p:pic>
      <p:pic>
        <p:nvPicPr>
          <p:cNvPr id="8" name="Picture 7">
            <a:extLst>
              <a:ext uri="{FF2B5EF4-FFF2-40B4-BE49-F238E27FC236}">
                <a16:creationId xmlns:a16="http://schemas.microsoft.com/office/drawing/2014/main" id="{1EC82A59-7F42-DDA9-0CEF-938FD19EDC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2621" y="1930688"/>
            <a:ext cx="5760958" cy="4920818"/>
          </a:xfrm>
          <a:prstGeom prst="rect">
            <a:avLst/>
          </a:prstGeom>
        </p:spPr>
      </p:pic>
    </p:spTree>
    <p:extLst>
      <p:ext uri="{BB962C8B-B14F-4D97-AF65-F5344CB8AC3E}">
        <p14:creationId xmlns:p14="http://schemas.microsoft.com/office/powerpoint/2010/main" val="3695951856"/>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1261884"/>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Confusion Matrix</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0" i="0" dirty="0">
              <a:solidFill>
                <a:srgbClr val="042D85"/>
              </a:solidFill>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6" name="Picture 5">
            <a:extLst>
              <a:ext uri="{FF2B5EF4-FFF2-40B4-BE49-F238E27FC236}">
                <a16:creationId xmlns:a16="http://schemas.microsoft.com/office/drawing/2014/main" id="{E94B075A-5F76-6077-A194-FCB8A36AA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878" y="1338084"/>
            <a:ext cx="5336954" cy="4558648"/>
          </a:xfrm>
          <a:prstGeom prst="rect">
            <a:avLst/>
          </a:prstGeom>
        </p:spPr>
      </p:pic>
      <p:pic>
        <p:nvPicPr>
          <p:cNvPr id="11" name="Picture 10">
            <a:extLst>
              <a:ext uri="{FF2B5EF4-FFF2-40B4-BE49-F238E27FC236}">
                <a16:creationId xmlns:a16="http://schemas.microsoft.com/office/drawing/2014/main" id="{3F5F9346-6994-72FC-4DDF-D246804580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9954" y="1338084"/>
            <a:ext cx="5336954" cy="4558648"/>
          </a:xfrm>
          <a:prstGeom prst="rect">
            <a:avLst/>
          </a:prstGeom>
        </p:spPr>
      </p:pic>
    </p:spTree>
    <p:extLst>
      <p:ext uri="{BB962C8B-B14F-4D97-AF65-F5344CB8AC3E}">
        <p14:creationId xmlns:p14="http://schemas.microsoft.com/office/powerpoint/2010/main" val="243066584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01864"/>
            <a:ext cx="11738610" cy="6924973"/>
          </a:xfrm>
          <a:prstGeom prst="rect">
            <a:avLst/>
          </a:prstGeom>
          <a:noFill/>
        </p:spPr>
        <p:txBody>
          <a:bodyPr wrap="square" lIns="91440" tIns="45720" rIns="91440" bIns="45720">
            <a:spAutoFit/>
          </a:bodyPr>
          <a:lstStyle/>
          <a:p>
            <a:r>
              <a:rPr lang="en-US" sz="40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a:p>
            <a:r>
              <a:rPr lang="en-US" sz="2400" b="1" u="sng"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Conclusion on EDA</a:t>
            </a:r>
            <a:r>
              <a:rPr lang="en-US" sz="32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a:t>
            </a:r>
          </a:p>
          <a:p>
            <a:endParaRPr lang="en-US" sz="12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Original Dataset contains 6 columns and 41157 rows.</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Location column contains null values. So, we have dropped the null values.</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And we added a new column "</a:t>
            </a:r>
            <a:r>
              <a:rPr lang="en-US" b="0" i="0" dirty="0" err="1">
                <a:solidFill>
                  <a:srgbClr val="042D85"/>
                </a:solidFill>
                <a:effectLst/>
                <a:latin typeface="Times New Roman" panose="02020603050405020304" pitchFamily="18" charset="0"/>
                <a:cs typeface="Times New Roman" panose="02020603050405020304" pitchFamily="18" charset="0"/>
              </a:rPr>
              <a:t>clean_tweets</a:t>
            </a:r>
            <a:r>
              <a:rPr lang="en-US" b="0" i="0" dirty="0">
                <a:solidFill>
                  <a:srgbClr val="042D85"/>
                </a:solidFill>
                <a:effectLst/>
                <a:latin typeface="Times New Roman" panose="02020603050405020304" pitchFamily="18" charset="0"/>
                <a:cs typeface="Times New Roman" panose="02020603050405020304" pitchFamily="18" charset="0"/>
              </a:rPr>
              <a:t>" after cleaning the tweets.</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After dropping and adding a new column, now we have 7 columns and 32567 rows.</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In order to analyze the data we required only two columns "</a:t>
            </a:r>
            <a:r>
              <a:rPr lang="en-US" b="0" i="0" dirty="0" err="1">
                <a:solidFill>
                  <a:srgbClr val="042D85"/>
                </a:solidFill>
                <a:effectLst/>
                <a:latin typeface="Times New Roman" panose="02020603050405020304" pitchFamily="18" charset="0"/>
                <a:cs typeface="Times New Roman" panose="02020603050405020304" pitchFamily="18" charset="0"/>
              </a:rPr>
              <a:t>OriginalTweet</a:t>
            </a:r>
            <a:r>
              <a:rPr lang="en-US" b="0" i="0" dirty="0">
                <a:solidFill>
                  <a:srgbClr val="042D85"/>
                </a:solidFill>
                <a:effectLst/>
                <a:latin typeface="Times New Roman" panose="02020603050405020304" pitchFamily="18" charset="0"/>
                <a:cs typeface="Times New Roman" panose="02020603050405020304" pitchFamily="18" charset="0"/>
              </a:rPr>
              <a:t>" and "Sentiment".</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The columns such as "</a:t>
            </a:r>
            <a:r>
              <a:rPr lang="en-US" b="0" i="0" dirty="0" err="1">
                <a:solidFill>
                  <a:srgbClr val="042D85"/>
                </a:solidFill>
                <a:effectLst/>
                <a:latin typeface="Times New Roman" panose="02020603050405020304" pitchFamily="18" charset="0"/>
                <a:cs typeface="Times New Roman" panose="02020603050405020304" pitchFamily="18" charset="0"/>
              </a:rPr>
              <a:t>UserName</a:t>
            </a:r>
            <a:r>
              <a:rPr lang="en-US" b="0" i="0" dirty="0">
                <a:solidFill>
                  <a:srgbClr val="042D85"/>
                </a:solidFill>
                <a:effectLst/>
                <a:latin typeface="Times New Roman" panose="02020603050405020304" pitchFamily="18" charset="0"/>
                <a:cs typeface="Times New Roman" panose="02020603050405020304" pitchFamily="18" charset="0"/>
              </a:rPr>
              <a:t>" and "</a:t>
            </a:r>
            <a:r>
              <a:rPr lang="en-US" b="0" i="0" dirty="0" err="1">
                <a:solidFill>
                  <a:srgbClr val="042D85"/>
                </a:solidFill>
                <a:effectLst/>
                <a:latin typeface="Times New Roman" panose="02020603050405020304" pitchFamily="18" charset="0"/>
                <a:cs typeface="Times New Roman" panose="02020603050405020304" pitchFamily="18" charset="0"/>
              </a:rPr>
              <a:t>ScreenName</a:t>
            </a:r>
            <a:r>
              <a:rPr lang="en-US" b="0" i="0" dirty="0">
                <a:solidFill>
                  <a:srgbClr val="042D85"/>
                </a:solidFill>
                <a:effectLst/>
                <a:latin typeface="Times New Roman" panose="02020603050405020304" pitchFamily="18" charset="0"/>
                <a:cs typeface="Times New Roman" panose="02020603050405020304" pitchFamily="18" charset="0"/>
              </a:rPr>
              <a:t>" does not give any meaningful insights for our analysis.</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There are five types of sentiments - Extremely Positive, Positive, Extremely Negative, Negative and Neutral.</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We have renamed the Extremely Positive and Extremely Negative sentiments to Positive and Negative respectively. And we are left with three types of sentiments - Positive, Negative and Neutral.</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The pie chart shows the proportion of sentiments.</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Bar plot for unique values shows us the number of unique values in each column.</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The graphical representation of top 10 locations shows us that most of the tweets came from London followed by United States.</a:t>
            </a:r>
          </a:p>
          <a:p>
            <a:pPr algn="just"/>
            <a:endParaRPr lang="en-US" dirty="0">
              <a:ln w="0"/>
              <a:solidFill>
                <a:srgbClr val="042D85"/>
              </a:solidFill>
              <a:latin typeface="Times New Roman" panose="02020603050405020304" pitchFamily="18" charset="0"/>
              <a:cs typeface="Times New Roman" panose="02020603050405020304" pitchFamily="18" charset="0"/>
            </a:endParaRPr>
          </a:p>
          <a:p>
            <a:pPr algn="just"/>
            <a:r>
              <a:rPr lang="en-US" sz="2400" b="1" u="sng"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Conclusion on Model Training</a:t>
            </a:r>
            <a:r>
              <a:rPr lang="en-US" sz="32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en-US" sz="1200" b="0" i="0" dirty="0">
              <a:solidFill>
                <a:srgbClr val="042D85"/>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At the end we conclude our classification project with five models namely - Logistic Regression Model, Decision Tree Classifier, Random Forest Classifier</a:t>
            </a:r>
            <a:r>
              <a:rPr lang="en-US" dirty="0">
                <a:solidFill>
                  <a:srgbClr val="042D85"/>
                </a:solidFill>
                <a:latin typeface="Times New Roman" panose="02020603050405020304" pitchFamily="18" charset="0"/>
                <a:cs typeface="Times New Roman" panose="02020603050405020304" pitchFamily="18" charset="0"/>
              </a:rPr>
              <a:t> and </a:t>
            </a:r>
            <a:r>
              <a:rPr lang="en-US" b="0" i="0" dirty="0">
                <a:solidFill>
                  <a:srgbClr val="042D85"/>
                </a:solidFill>
                <a:effectLst/>
                <a:latin typeface="Times New Roman" panose="02020603050405020304" pitchFamily="18" charset="0"/>
                <a:cs typeface="Times New Roman" panose="02020603050405020304" pitchFamily="18" charset="0"/>
              </a:rPr>
              <a:t>Gradient Boosting Classifier.</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We are getting the highest accuracy of about 77% with Logistic Regression.</a:t>
            </a:r>
          </a:p>
        </p:txBody>
      </p:sp>
      <p:pic>
        <p:nvPicPr>
          <p:cNvPr id="4" name="Picture 3">
            <a:extLst>
              <a:ext uri="{FF2B5EF4-FFF2-40B4-BE49-F238E27FC236}">
                <a16:creationId xmlns:a16="http://schemas.microsoft.com/office/drawing/2014/main" id="{12C958CA-3C2F-4E75-A888-ABBCDE270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41836018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892" y="215139"/>
            <a:ext cx="6476215" cy="6735498"/>
          </a:xfrm>
          <a:prstGeom prst="rect">
            <a:avLst/>
          </a:prstGeom>
          <a:noFill/>
        </p:spPr>
        <p:txBody>
          <a:bodyPr wrap="square" lIns="91440" tIns="45720" rIns="91440" bIns="45720">
            <a:spAutoFit/>
          </a:bodyPr>
          <a:lstStyle/>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4400" b="1" i="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a:p>
            <a:pPr algn="ct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3AF5B2B-6397-4F64-8521-2F1F345A0F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5" name="Picture 4">
            <a:extLst>
              <a:ext uri="{FF2B5EF4-FFF2-40B4-BE49-F238E27FC236}">
                <a16:creationId xmlns:a16="http://schemas.microsoft.com/office/drawing/2014/main" id="{510979E5-FD90-47F0-8115-C626C9C3DAB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780888" y="3429000"/>
            <a:ext cx="682396" cy="652806"/>
          </a:xfrm>
          <a:prstGeom prst="rect">
            <a:avLst/>
          </a:prstGeom>
        </p:spPr>
      </p:pic>
    </p:spTree>
    <p:extLst>
      <p:ext uri="{BB962C8B-B14F-4D97-AF65-F5344CB8AC3E}">
        <p14:creationId xmlns:p14="http://schemas.microsoft.com/office/powerpoint/2010/main" val="2630973154"/>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05304"/>
            <a:ext cx="11738610" cy="5109091"/>
          </a:xfrm>
          <a:prstGeom prst="rect">
            <a:avLst/>
          </a:prstGeom>
          <a:noFill/>
        </p:spPr>
        <p:txBody>
          <a:bodyPr wrap="square" lIns="91440" tIns="45720" rIns="91440" bIns="45720">
            <a:spAutoFit/>
          </a:bodyPr>
          <a:lstStyle/>
          <a:p>
            <a:r>
              <a:rPr lang="en-US" sz="36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a:t>
            </a:r>
            <a:r>
              <a:rPr lang="en-US" sz="36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Description</a:t>
            </a:r>
            <a:endParaRPr lang="en-US" sz="44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r>
              <a:rPr lang="en-US" sz="2400" b="0" i="0" dirty="0">
                <a:solidFill>
                  <a:srgbClr val="042D85"/>
                </a:solidFill>
                <a:effectLst/>
                <a:latin typeface="Times New Roman" panose="02020603050405020304" pitchFamily="18" charset="0"/>
                <a:cs typeface="Times New Roman" panose="02020603050405020304" pitchFamily="18" charset="0"/>
              </a:rPr>
              <a:t>This challenge asks us to build a classification model to predict the sentiment of COVID-19 tweets. The tweets have been pulled from Twitter and manual tagging has been done then.</a:t>
            </a:r>
          </a:p>
          <a:p>
            <a:pPr algn="l"/>
            <a:endParaRPr lang="en-US" sz="2400" b="0" i="0" dirty="0">
              <a:solidFill>
                <a:srgbClr val="042D85"/>
              </a:solidFill>
              <a:effectLst/>
              <a:latin typeface="Times New Roman" panose="02020603050405020304" pitchFamily="18" charset="0"/>
              <a:cs typeface="Times New Roman" panose="02020603050405020304" pitchFamily="18" charset="0"/>
            </a:endParaRPr>
          </a:p>
          <a:p>
            <a:pPr algn="l"/>
            <a:r>
              <a:rPr lang="en-US" sz="2400" b="0" i="0" dirty="0">
                <a:solidFill>
                  <a:srgbClr val="042D85"/>
                </a:solidFill>
                <a:effectLst/>
                <a:latin typeface="Times New Roman" panose="02020603050405020304" pitchFamily="18" charset="0"/>
                <a:cs typeface="Times New Roman" panose="02020603050405020304" pitchFamily="18" charset="0"/>
              </a:rPr>
              <a:t>The names and usernames have been given codes to avoid any privacy concerns.</a:t>
            </a:r>
          </a:p>
          <a:p>
            <a:pPr algn="l"/>
            <a:endParaRPr lang="en-US" sz="2400" b="0" i="0" dirty="0">
              <a:solidFill>
                <a:srgbClr val="042D85"/>
              </a:solidFill>
              <a:effectLst/>
              <a:latin typeface="Times New Roman" panose="02020603050405020304" pitchFamily="18" charset="0"/>
              <a:cs typeface="Times New Roman" panose="02020603050405020304" pitchFamily="18" charset="0"/>
            </a:endParaRPr>
          </a:p>
          <a:p>
            <a:pPr algn="l"/>
            <a:r>
              <a:rPr lang="en-US" sz="2400" dirty="0">
                <a:solidFill>
                  <a:srgbClr val="042D85"/>
                </a:solidFill>
                <a:latin typeface="Times New Roman" panose="02020603050405020304" pitchFamily="18" charset="0"/>
                <a:cs typeface="Times New Roman" panose="02020603050405020304" pitchFamily="18" charset="0"/>
              </a:rPr>
              <a:t>We</a:t>
            </a:r>
            <a:r>
              <a:rPr lang="en-US" sz="2400" b="0" i="0" dirty="0">
                <a:solidFill>
                  <a:srgbClr val="042D85"/>
                </a:solidFill>
                <a:effectLst/>
                <a:latin typeface="Times New Roman" panose="02020603050405020304" pitchFamily="18" charset="0"/>
                <a:cs typeface="Times New Roman" panose="02020603050405020304" pitchFamily="18" charset="0"/>
              </a:rPr>
              <a:t> are given the following information:</a:t>
            </a:r>
          </a:p>
          <a:p>
            <a:pPr marL="457200" indent="-457200" algn="l">
              <a:buFont typeface="+mj-lt"/>
              <a:buAutoNum type="arabicPeriod"/>
            </a:pPr>
            <a:r>
              <a:rPr lang="en-US" sz="2400" b="0" i="0" dirty="0">
                <a:solidFill>
                  <a:srgbClr val="042D85"/>
                </a:solidFill>
                <a:effectLst/>
                <a:latin typeface="Times New Roman" panose="02020603050405020304" pitchFamily="18" charset="0"/>
                <a:cs typeface="Times New Roman" panose="02020603050405020304" pitchFamily="18" charset="0"/>
              </a:rPr>
              <a:t>Location</a:t>
            </a:r>
          </a:p>
          <a:p>
            <a:pPr marL="457200" indent="-457200" algn="l">
              <a:buFont typeface="+mj-lt"/>
              <a:buAutoNum type="arabicPeriod"/>
            </a:pPr>
            <a:r>
              <a:rPr lang="en-US" sz="2400" b="0" i="0" dirty="0">
                <a:solidFill>
                  <a:srgbClr val="042D85"/>
                </a:solidFill>
                <a:effectLst/>
                <a:latin typeface="Times New Roman" panose="02020603050405020304" pitchFamily="18" charset="0"/>
                <a:cs typeface="Times New Roman" panose="02020603050405020304" pitchFamily="18" charset="0"/>
              </a:rPr>
              <a:t>Tweet At</a:t>
            </a:r>
          </a:p>
          <a:p>
            <a:pPr marL="457200" indent="-457200" algn="l">
              <a:buFont typeface="+mj-lt"/>
              <a:buAutoNum type="arabicPeriod"/>
            </a:pPr>
            <a:r>
              <a:rPr lang="en-US" sz="2400" b="0" i="0" dirty="0">
                <a:solidFill>
                  <a:srgbClr val="042D85"/>
                </a:solidFill>
                <a:effectLst/>
                <a:latin typeface="Times New Roman" panose="02020603050405020304" pitchFamily="18" charset="0"/>
                <a:cs typeface="Times New Roman" panose="02020603050405020304" pitchFamily="18" charset="0"/>
              </a:rPr>
              <a:t>Original Tweet</a:t>
            </a:r>
          </a:p>
          <a:p>
            <a:pPr marL="457200" indent="-457200" algn="l">
              <a:buFont typeface="+mj-lt"/>
              <a:buAutoNum type="arabicPeriod"/>
            </a:pPr>
            <a:r>
              <a:rPr lang="en-US" sz="2400" b="0" i="0" dirty="0">
                <a:solidFill>
                  <a:srgbClr val="042D85"/>
                </a:solidFill>
                <a:effectLst/>
                <a:latin typeface="Times New Roman" panose="02020603050405020304" pitchFamily="18" charset="0"/>
                <a:cs typeface="Times New Roman" panose="02020603050405020304" pitchFamily="18" charset="0"/>
              </a:rPr>
              <a:t>Label</a:t>
            </a:r>
          </a:p>
          <a:p>
            <a:pPr algn="l"/>
            <a:endParaRPr lang="en-US" sz="2000" b="0" i="0" dirty="0">
              <a:solidFill>
                <a:srgbClr val="042D85"/>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47E411F-E70A-420B-9CD8-2C20D84B76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3843852226"/>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36081"/>
            <a:ext cx="11738610" cy="6432530"/>
          </a:xfrm>
          <a:prstGeom prst="rect">
            <a:avLst/>
          </a:prstGeom>
          <a:noFill/>
        </p:spPr>
        <p:txBody>
          <a:bodyPr wrap="square" lIns="91440" tIns="45720" rIns="91440" bIns="45720">
            <a:spAutoFit/>
          </a:bodyPr>
          <a:lstStyle/>
          <a:p>
            <a:r>
              <a:rPr lang="en-US" sz="32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Summary</a:t>
            </a:r>
          </a:p>
          <a:p>
            <a:r>
              <a:rPr lang="en-US" sz="2000" dirty="0">
                <a:ln w="0"/>
                <a:solidFill>
                  <a:srgbClr val="042D85"/>
                </a:solidFill>
                <a:latin typeface="Times New Roman" panose="02020603050405020304" pitchFamily="18" charset="0"/>
                <a:cs typeface="Times New Roman" panose="02020603050405020304" pitchFamily="18" charset="0"/>
              </a:rPr>
              <a:t>We are given data set : </a:t>
            </a:r>
            <a:r>
              <a:rPr lang="en-US" sz="2000" b="1" dirty="0">
                <a:ln w="0"/>
                <a:solidFill>
                  <a:srgbClr val="042D85"/>
                </a:solidFill>
                <a:latin typeface="Times New Roman" panose="02020603050405020304" pitchFamily="18" charset="0"/>
                <a:cs typeface="Times New Roman" panose="02020603050405020304" pitchFamily="18" charset="0"/>
              </a:rPr>
              <a:t>Coronavirus Tweets.csv</a:t>
            </a:r>
          </a:p>
          <a:p>
            <a:pPr algn="l"/>
            <a:endParaRPr lang="en-US" sz="2000" i="0" dirty="0">
              <a:solidFill>
                <a:srgbClr val="042D85"/>
              </a:solidFill>
              <a:effectLst/>
              <a:latin typeface="Times New Roman" panose="02020603050405020304" pitchFamily="18" charset="0"/>
              <a:cs typeface="Times New Roman" panose="02020603050405020304" pitchFamily="18" charset="0"/>
            </a:endParaRPr>
          </a:p>
          <a:p>
            <a:pPr algn="l"/>
            <a:r>
              <a:rPr lang="en-US" sz="2000" i="0" dirty="0">
                <a:solidFill>
                  <a:srgbClr val="042D85"/>
                </a:solidFill>
                <a:effectLst/>
                <a:latin typeface="Times New Roman" panose="02020603050405020304" pitchFamily="18" charset="0"/>
                <a:cs typeface="Times New Roman" panose="02020603050405020304" pitchFamily="18" charset="0"/>
              </a:rPr>
              <a:t>We are given the dataset having 6 columns – </a:t>
            </a:r>
          </a:p>
          <a:p>
            <a:pPr marL="342900" indent="-342900" algn="l">
              <a:buFont typeface="Arial" panose="020B0604020202020204" pitchFamily="34" charset="0"/>
              <a:buChar char="•"/>
            </a:pPr>
            <a:r>
              <a:rPr lang="en-US" sz="2000" i="0" dirty="0" err="1">
                <a:solidFill>
                  <a:srgbClr val="042D85"/>
                </a:solidFill>
                <a:effectLst/>
                <a:latin typeface="Times New Roman" panose="02020603050405020304" pitchFamily="18" charset="0"/>
                <a:cs typeface="Times New Roman" panose="02020603050405020304" pitchFamily="18" charset="0"/>
              </a:rPr>
              <a:t>UserName</a:t>
            </a:r>
            <a:endParaRPr lang="en-US" sz="2000" i="0" dirty="0">
              <a:solidFill>
                <a:srgbClr val="042D85"/>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dirty="0" err="1">
                <a:solidFill>
                  <a:srgbClr val="042D85"/>
                </a:solidFill>
                <a:effectLst/>
                <a:latin typeface="Times New Roman" panose="02020603050405020304" pitchFamily="18" charset="0"/>
                <a:cs typeface="Times New Roman" panose="02020603050405020304" pitchFamily="18" charset="0"/>
              </a:rPr>
              <a:t>ScreenName</a:t>
            </a:r>
            <a:endParaRPr lang="en-US" sz="2000" i="0" dirty="0">
              <a:solidFill>
                <a:srgbClr val="042D85"/>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dirty="0">
                <a:solidFill>
                  <a:srgbClr val="042D85"/>
                </a:solidFill>
                <a:effectLst/>
                <a:latin typeface="Times New Roman" panose="02020603050405020304" pitchFamily="18" charset="0"/>
                <a:cs typeface="Times New Roman" panose="02020603050405020304" pitchFamily="18" charset="0"/>
              </a:rPr>
              <a:t>Location</a:t>
            </a:r>
          </a:p>
          <a:p>
            <a:pPr marL="342900" indent="-342900" algn="l">
              <a:buFont typeface="Arial" panose="020B0604020202020204" pitchFamily="34" charset="0"/>
              <a:buChar char="•"/>
            </a:pPr>
            <a:r>
              <a:rPr lang="en-US" sz="2000" i="0" dirty="0" err="1">
                <a:solidFill>
                  <a:srgbClr val="042D85"/>
                </a:solidFill>
                <a:effectLst/>
                <a:latin typeface="Times New Roman" panose="02020603050405020304" pitchFamily="18" charset="0"/>
                <a:cs typeface="Times New Roman" panose="02020603050405020304" pitchFamily="18" charset="0"/>
              </a:rPr>
              <a:t>TweetAt</a:t>
            </a:r>
            <a:endParaRPr lang="en-US" sz="2000" i="0" dirty="0">
              <a:solidFill>
                <a:srgbClr val="042D85"/>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dirty="0" err="1">
                <a:solidFill>
                  <a:srgbClr val="042D85"/>
                </a:solidFill>
                <a:effectLst/>
                <a:latin typeface="Times New Roman" panose="02020603050405020304" pitchFamily="18" charset="0"/>
                <a:cs typeface="Times New Roman" panose="02020603050405020304" pitchFamily="18" charset="0"/>
              </a:rPr>
              <a:t>OriginalTweet</a:t>
            </a:r>
            <a:endParaRPr lang="en-US" sz="2000" i="0" dirty="0">
              <a:solidFill>
                <a:srgbClr val="042D85"/>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dirty="0">
                <a:solidFill>
                  <a:srgbClr val="042D85"/>
                </a:solidFill>
                <a:effectLst/>
                <a:latin typeface="Times New Roman" panose="02020603050405020304" pitchFamily="18" charset="0"/>
                <a:cs typeface="Times New Roman" panose="02020603050405020304" pitchFamily="18" charset="0"/>
              </a:rPr>
              <a:t>Sentiment</a:t>
            </a:r>
          </a:p>
          <a:p>
            <a:pPr algn="l"/>
            <a:endParaRPr lang="en-US" sz="2000" dirty="0">
              <a:solidFill>
                <a:srgbClr val="042D85"/>
              </a:solidFill>
              <a:latin typeface="Times New Roman" panose="02020603050405020304" pitchFamily="18" charset="0"/>
              <a:cs typeface="Times New Roman" panose="02020603050405020304" pitchFamily="18" charset="0"/>
            </a:endParaRPr>
          </a:p>
          <a:p>
            <a:pPr algn="l"/>
            <a:r>
              <a:rPr lang="en-US" sz="2000" i="0" dirty="0">
                <a:solidFill>
                  <a:srgbClr val="042D85"/>
                </a:solidFill>
                <a:effectLst/>
                <a:latin typeface="Times New Roman" panose="02020603050405020304" pitchFamily="18" charset="0"/>
                <a:cs typeface="Times New Roman" panose="02020603050405020304" pitchFamily="18" charset="0"/>
              </a:rPr>
              <a:t>We have removed punctuation and stop words from ‘</a:t>
            </a:r>
            <a:r>
              <a:rPr lang="en-US" sz="2000" i="0" dirty="0" err="1">
                <a:solidFill>
                  <a:srgbClr val="042D85"/>
                </a:solidFill>
                <a:effectLst/>
                <a:latin typeface="Times New Roman" panose="02020603050405020304" pitchFamily="18" charset="0"/>
                <a:cs typeface="Times New Roman" panose="02020603050405020304" pitchFamily="18" charset="0"/>
              </a:rPr>
              <a:t>OriginalTweet</a:t>
            </a:r>
            <a:r>
              <a:rPr lang="en-US" sz="2000" i="0" dirty="0">
                <a:solidFill>
                  <a:srgbClr val="042D85"/>
                </a:solidFill>
                <a:effectLst/>
                <a:latin typeface="Times New Roman" panose="02020603050405020304" pitchFamily="18" charset="0"/>
                <a:cs typeface="Times New Roman" panose="02020603050405020304" pitchFamily="18" charset="0"/>
              </a:rPr>
              <a:t>’ column and added a new column ‘</a:t>
            </a:r>
            <a:r>
              <a:rPr lang="en-US" sz="2000" i="0" dirty="0" err="1">
                <a:solidFill>
                  <a:srgbClr val="042D85"/>
                </a:solidFill>
                <a:effectLst/>
                <a:latin typeface="Times New Roman" panose="02020603050405020304" pitchFamily="18" charset="0"/>
                <a:cs typeface="Times New Roman" panose="02020603050405020304" pitchFamily="18" charset="0"/>
              </a:rPr>
              <a:t>clean_tweets</a:t>
            </a:r>
            <a:r>
              <a:rPr lang="en-US" sz="2000" i="0" dirty="0">
                <a:solidFill>
                  <a:srgbClr val="042D85"/>
                </a:solidFill>
                <a:effectLst/>
                <a:latin typeface="Times New Roman" panose="02020603050405020304" pitchFamily="18" charset="0"/>
                <a:cs typeface="Times New Roman" panose="02020603050405020304" pitchFamily="18" charset="0"/>
              </a:rPr>
              <a:t>’ to the dataset.</a:t>
            </a:r>
          </a:p>
          <a:p>
            <a:pPr algn="l"/>
            <a:endParaRPr lang="en-US" sz="2000" dirty="0">
              <a:solidFill>
                <a:srgbClr val="042D85"/>
              </a:solidFill>
              <a:latin typeface="Times New Roman" panose="02020603050405020304" pitchFamily="18" charset="0"/>
              <a:cs typeface="Times New Roman" panose="02020603050405020304" pitchFamily="18" charset="0"/>
            </a:endParaRPr>
          </a:p>
          <a:p>
            <a:r>
              <a:rPr lang="en-US" sz="2000" b="0" i="0" dirty="0">
                <a:solidFill>
                  <a:srgbClr val="042D85"/>
                </a:solidFill>
                <a:effectLst/>
                <a:latin typeface="Times New Roman" panose="02020603050405020304" pitchFamily="18" charset="0"/>
                <a:cs typeface="Times New Roman" panose="02020603050405020304" pitchFamily="18" charset="0"/>
              </a:rPr>
              <a:t>We have done classification using five models namely – </a:t>
            </a:r>
          </a:p>
          <a:p>
            <a:pPr marL="342900" indent="-342900">
              <a:buFont typeface="Arial" panose="020B0604020202020204" pitchFamily="34" charset="0"/>
              <a:buChar char="•"/>
            </a:pPr>
            <a:r>
              <a:rPr lang="en-US" sz="2000" b="0" i="0" dirty="0">
                <a:solidFill>
                  <a:srgbClr val="042D85"/>
                </a:solidFill>
                <a:effectLst/>
                <a:latin typeface="Times New Roman" panose="02020603050405020304" pitchFamily="18" charset="0"/>
                <a:cs typeface="Times New Roman" panose="02020603050405020304" pitchFamily="18" charset="0"/>
              </a:rPr>
              <a:t>Logistic Regression Model</a:t>
            </a:r>
            <a:endParaRPr lang="en-US" sz="2000" dirty="0">
              <a:solidFill>
                <a:srgbClr val="042D85"/>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042D85"/>
                </a:solidFill>
                <a:effectLst/>
                <a:latin typeface="Times New Roman" panose="02020603050405020304" pitchFamily="18" charset="0"/>
                <a:cs typeface="Times New Roman" panose="02020603050405020304" pitchFamily="18" charset="0"/>
              </a:rPr>
              <a:t>Decision Tree Classifier</a:t>
            </a:r>
            <a:endParaRPr lang="en-US" sz="2000" dirty="0">
              <a:solidFill>
                <a:srgbClr val="042D85"/>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042D85"/>
                </a:solidFill>
                <a:effectLst/>
                <a:latin typeface="Times New Roman" panose="02020603050405020304" pitchFamily="18" charset="0"/>
                <a:cs typeface="Times New Roman" panose="02020603050405020304" pitchFamily="18" charset="0"/>
              </a:rPr>
              <a:t>Random Forest Classifier</a:t>
            </a:r>
            <a:endParaRPr lang="en-US" sz="2000" dirty="0">
              <a:solidFill>
                <a:srgbClr val="042D85"/>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042D85"/>
                </a:solidFill>
                <a:effectLst/>
                <a:latin typeface="Times New Roman" panose="02020603050405020304" pitchFamily="18" charset="0"/>
                <a:cs typeface="Times New Roman" panose="02020603050405020304" pitchFamily="18" charset="0"/>
              </a:rPr>
              <a:t>Gradient Boosting Classifier</a:t>
            </a:r>
          </a:p>
          <a:p>
            <a:pPr marL="342900" indent="-342900">
              <a:buFont typeface="Arial" panose="020B0604020202020204" pitchFamily="34" charset="0"/>
              <a:buChar char="•"/>
            </a:pPr>
            <a:r>
              <a:rPr lang="en-US" sz="2000" b="0" i="0" dirty="0">
                <a:solidFill>
                  <a:srgbClr val="042D85"/>
                </a:solidFill>
                <a:effectLst/>
                <a:latin typeface="Times New Roman" panose="02020603050405020304" pitchFamily="18" charset="0"/>
                <a:cs typeface="Times New Roman" panose="02020603050405020304" pitchFamily="18" charset="0"/>
              </a:rPr>
              <a:t>Passive Aggressive Classifier.</a:t>
            </a:r>
          </a:p>
        </p:txBody>
      </p:sp>
      <p:pic>
        <p:nvPicPr>
          <p:cNvPr id="5" name="Picture 4">
            <a:extLst>
              <a:ext uri="{FF2B5EF4-FFF2-40B4-BE49-F238E27FC236}">
                <a16:creationId xmlns:a16="http://schemas.microsoft.com/office/drawing/2014/main" id="{B912E7B3-E1E3-495D-8084-AEA350DCF9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141347690"/>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11295"/>
            <a:ext cx="11738610" cy="6863417"/>
          </a:xfrm>
          <a:prstGeom prst="rect">
            <a:avLst/>
          </a:prstGeom>
          <a:noFill/>
        </p:spPr>
        <p:txBody>
          <a:bodyPr wrap="square" lIns="91440" tIns="45720" rIns="91440" bIns="45720">
            <a:spAutoFit/>
          </a:bodyPr>
          <a:lstStyle/>
          <a:p>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Importing </a:t>
            </a:r>
            <a:r>
              <a:rPr lang="en-US" sz="32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Libraries &amp; Data Inspection</a:t>
            </a:r>
            <a:endParaRPr lang="en-US" sz="2400" b="1" i="0" dirty="0">
              <a:solidFill>
                <a:srgbClr val="042D85"/>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n w="0"/>
                <a:solidFill>
                  <a:srgbClr val="042D85"/>
                </a:solidFill>
                <a:latin typeface="Times New Roman" panose="02020603050405020304" pitchFamily="18" charset="0"/>
                <a:cs typeface="Times New Roman" panose="02020603050405020304" pitchFamily="18" charset="0"/>
              </a:rPr>
              <a:t>Pandas – M</a:t>
            </a:r>
            <a:r>
              <a:rPr lang="en-US" sz="2400" i="0" dirty="0">
                <a:solidFill>
                  <a:srgbClr val="042D85"/>
                </a:solidFill>
                <a:effectLst/>
                <a:latin typeface="Times New Roman" panose="02020603050405020304" pitchFamily="18" charset="0"/>
                <a:cs typeface="Times New Roman" panose="02020603050405020304" pitchFamily="18" charset="0"/>
              </a:rPr>
              <a:t>anipulation of tabular data in </a:t>
            </a:r>
            <a:r>
              <a:rPr lang="en-US" sz="2400" i="0" dirty="0" err="1">
                <a:solidFill>
                  <a:srgbClr val="042D85"/>
                </a:solidFill>
                <a:effectLst/>
                <a:latin typeface="Times New Roman" panose="02020603050405020304" pitchFamily="18" charset="0"/>
                <a:cs typeface="Times New Roman" panose="02020603050405020304" pitchFamily="18" charset="0"/>
              </a:rPr>
              <a:t>Dataframes</a:t>
            </a:r>
            <a:r>
              <a:rPr lang="en-US" sz="2400" dirty="0">
                <a:solidFill>
                  <a:srgbClr val="042D85"/>
                </a:solidFill>
                <a:latin typeface="Times New Roman" panose="02020603050405020304" pitchFamily="18" charset="0"/>
                <a:cs typeface="Times New Roman" panose="02020603050405020304" pitchFamily="18" charset="0"/>
              </a:rPr>
              <a:t> </a:t>
            </a:r>
            <a:endParaRPr lang="en-US" sz="2400" dirty="0">
              <a:ln w="0"/>
              <a:solidFill>
                <a:srgbClr val="042D85"/>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err="1">
                <a:ln w="0"/>
                <a:solidFill>
                  <a:srgbClr val="042D85"/>
                </a:solidFill>
                <a:latin typeface="Times New Roman" panose="02020603050405020304" pitchFamily="18" charset="0"/>
                <a:cs typeface="Times New Roman" panose="02020603050405020304" pitchFamily="18" charset="0"/>
              </a:rPr>
              <a:t>Numpy</a:t>
            </a:r>
            <a:r>
              <a:rPr lang="en-US" sz="2400" dirty="0">
                <a:ln w="0"/>
                <a:solidFill>
                  <a:srgbClr val="042D85"/>
                </a:solidFill>
                <a:latin typeface="Times New Roman" panose="02020603050405020304" pitchFamily="18" charset="0"/>
                <a:cs typeface="Times New Roman" panose="02020603050405020304" pitchFamily="18" charset="0"/>
              </a:rPr>
              <a:t> – </a:t>
            </a:r>
            <a:r>
              <a:rPr lang="en-IN" sz="2400" dirty="0">
                <a:ln w="0"/>
                <a:solidFill>
                  <a:srgbClr val="042D85"/>
                </a:solidFill>
                <a:latin typeface="Times New Roman" panose="02020603050405020304" pitchFamily="18" charset="0"/>
                <a:cs typeface="Times New Roman" panose="02020603050405020304" pitchFamily="18" charset="0"/>
              </a:rPr>
              <a:t>M</a:t>
            </a:r>
            <a:r>
              <a:rPr lang="en-IN" sz="2400" i="0" dirty="0">
                <a:solidFill>
                  <a:srgbClr val="042D85"/>
                </a:solidFill>
                <a:effectLst/>
                <a:latin typeface="Times New Roman" panose="02020603050405020304" pitchFamily="18" charset="0"/>
                <a:cs typeface="Times New Roman" panose="02020603050405020304" pitchFamily="18" charset="0"/>
              </a:rPr>
              <a:t>athematical operations on arrays</a:t>
            </a:r>
            <a:endParaRPr lang="en-US" sz="2400" dirty="0">
              <a:ln w="0"/>
              <a:solidFill>
                <a:srgbClr val="042D85"/>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n w="0"/>
                <a:solidFill>
                  <a:srgbClr val="042D85"/>
                </a:solidFill>
                <a:latin typeface="Times New Roman" panose="02020603050405020304" pitchFamily="18" charset="0"/>
                <a:cs typeface="Times New Roman" panose="02020603050405020304" pitchFamily="18" charset="0"/>
              </a:rPr>
              <a:t>Matplotlib – Visualization</a:t>
            </a:r>
          </a:p>
          <a:p>
            <a:pPr marL="342900" indent="-342900" algn="just">
              <a:buFont typeface="Arial" panose="020B0604020202020204" pitchFamily="34" charset="0"/>
              <a:buChar char="•"/>
            </a:pPr>
            <a:r>
              <a:rPr lang="en-US" sz="2400" dirty="0">
                <a:ln w="0"/>
                <a:solidFill>
                  <a:srgbClr val="042D85"/>
                </a:solidFill>
                <a:latin typeface="Times New Roman" panose="02020603050405020304" pitchFamily="18" charset="0"/>
                <a:cs typeface="Times New Roman" panose="02020603050405020304" pitchFamily="18" charset="0"/>
              </a:rPr>
              <a:t>Seaborn – Visualization</a:t>
            </a:r>
          </a:p>
          <a:p>
            <a:pPr marL="342900" indent="-342900" algn="just">
              <a:buFont typeface="Arial" panose="020B0604020202020204" pitchFamily="34" charset="0"/>
              <a:buChar char="•"/>
            </a:pPr>
            <a:r>
              <a:rPr lang="en-US" sz="2400" dirty="0" err="1">
                <a:ln w="0"/>
                <a:solidFill>
                  <a:srgbClr val="042D85"/>
                </a:solidFill>
                <a:latin typeface="Times New Roman" panose="02020603050405020304" pitchFamily="18" charset="0"/>
                <a:cs typeface="Times New Roman" panose="02020603050405020304" pitchFamily="18" charset="0"/>
              </a:rPr>
              <a:t>Sklearn</a:t>
            </a:r>
            <a:r>
              <a:rPr lang="en-US" sz="2400" dirty="0">
                <a:ln w="0"/>
                <a:solidFill>
                  <a:srgbClr val="042D85"/>
                </a:solidFill>
                <a:latin typeface="Times New Roman" panose="02020603050405020304" pitchFamily="18" charset="0"/>
                <a:cs typeface="Times New Roman" panose="02020603050405020304" pitchFamily="18" charset="0"/>
              </a:rPr>
              <a:t> – Data Modeling</a:t>
            </a:r>
          </a:p>
          <a:p>
            <a:pPr marL="342900" indent="-342900" algn="just">
              <a:buFont typeface="Arial" panose="020B0604020202020204" pitchFamily="34" charset="0"/>
              <a:buChar char="•"/>
            </a:pPr>
            <a:r>
              <a:rPr lang="en-US" sz="2400" dirty="0" err="1">
                <a:ln w="0"/>
                <a:solidFill>
                  <a:srgbClr val="042D85"/>
                </a:solidFill>
                <a:latin typeface="Times New Roman" panose="02020603050405020304" pitchFamily="18" charset="0"/>
                <a:cs typeface="Times New Roman" panose="02020603050405020304" pitchFamily="18" charset="0"/>
              </a:rPr>
              <a:t>Nltk</a:t>
            </a:r>
            <a:r>
              <a:rPr lang="en-US" sz="2400" dirty="0">
                <a:ln w="0"/>
                <a:solidFill>
                  <a:srgbClr val="042D85"/>
                </a:solidFill>
                <a:latin typeface="Times New Roman" panose="02020603050405020304" pitchFamily="18" charset="0"/>
                <a:cs typeface="Times New Roman" panose="02020603050405020304" pitchFamily="18" charset="0"/>
              </a:rPr>
              <a:t> – Pre Processing / Feature Engineering</a:t>
            </a:r>
          </a:p>
          <a:p>
            <a:pPr marL="342900" indent="-342900" algn="just">
              <a:buFont typeface="Arial" panose="020B0604020202020204" pitchFamily="34" charset="0"/>
              <a:buChar char="•"/>
            </a:pPr>
            <a:r>
              <a:rPr lang="en-US" sz="2400" dirty="0" err="1">
                <a:ln w="0"/>
                <a:solidFill>
                  <a:srgbClr val="042D85"/>
                </a:solidFill>
                <a:latin typeface="Times New Roman" panose="02020603050405020304" pitchFamily="18" charset="0"/>
                <a:cs typeface="Times New Roman" panose="02020603050405020304" pitchFamily="18" charset="0"/>
              </a:rPr>
              <a:t>WordCloud</a:t>
            </a:r>
            <a:r>
              <a:rPr lang="en-US" sz="2400" dirty="0">
                <a:ln w="0"/>
                <a:solidFill>
                  <a:srgbClr val="042D85"/>
                </a:solidFill>
                <a:latin typeface="Times New Roman" panose="02020603050405020304" pitchFamily="18" charset="0"/>
                <a:cs typeface="Times New Roman" panose="02020603050405020304" pitchFamily="18" charset="0"/>
              </a:rPr>
              <a:t> – Visualization</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0" i="0" dirty="0">
                <a:solidFill>
                  <a:srgbClr val="042D85"/>
                </a:solidFill>
                <a:effectLst/>
                <a:latin typeface="Times New Roman" panose="02020603050405020304" pitchFamily="18" charset="0"/>
                <a:cs typeface="Times New Roman" panose="02020603050405020304" pitchFamily="18" charset="0"/>
              </a:rPr>
              <a:t>Original Dataset contains 6 columns and 41157 rows.</a:t>
            </a:r>
            <a:r>
              <a:rPr lang="en-US" sz="2000" b="1" i="0" dirty="0">
                <a:solidFill>
                  <a:srgbClr val="042D85"/>
                </a:solidFill>
                <a:effectLst/>
                <a:latin typeface="Times New Roman" panose="02020603050405020304" pitchFamily="18" charset="0"/>
                <a:cs typeface="Times New Roman" panose="02020603050405020304" pitchFamily="18" charset="0"/>
              </a:rPr>
              <a:t> </a:t>
            </a:r>
            <a:endParaRPr lang="en-US" sz="2000" dirty="0">
              <a:ln w="0"/>
              <a:solidFill>
                <a:srgbClr val="042D85"/>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9EF2768-FB1F-483C-8A83-D6FC6B82E0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F28BBFBF-0A13-481E-8510-86A4A5A56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027" y="3358337"/>
            <a:ext cx="10145943" cy="2763265"/>
          </a:xfrm>
          <a:prstGeom prst="rect">
            <a:avLst/>
          </a:prstGeom>
        </p:spPr>
      </p:pic>
    </p:spTree>
    <p:extLst>
      <p:ext uri="{BB962C8B-B14F-4D97-AF65-F5344CB8AC3E}">
        <p14:creationId xmlns:p14="http://schemas.microsoft.com/office/powerpoint/2010/main" val="3904316167"/>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11295"/>
            <a:ext cx="11738610" cy="6678751"/>
          </a:xfrm>
          <a:prstGeom prst="rect">
            <a:avLst/>
          </a:prstGeom>
          <a:noFill/>
        </p:spPr>
        <p:txBody>
          <a:bodyPr wrap="square" lIns="91440" tIns="45720" rIns="91440" bIns="45720">
            <a:spAutoFit/>
          </a:bodyPr>
          <a:lstStyle/>
          <a:p>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Feature Engineering</a:t>
            </a:r>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lnSpc>
                <a:spcPct val="150000"/>
              </a:lnSpc>
            </a:pPr>
            <a:r>
              <a:rPr lang="en-US" sz="2400" dirty="0">
                <a:ln w="0"/>
                <a:solidFill>
                  <a:srgbClr val="042D85"/>
                </a:solidFill>
                <a:latin typeface="Times New Roman" panose="02020603050405020304" pitchFamily="18" charset="0"/>
                <a:cs typeface="Times New Roman" panose="02020603050405020304" pitchFamily="18" charset="0"/>
              </a:rPr>
              <a:t>Step 1 : Converted all characters to lowercase.</a:t>
            </a:r>
          </a:p>
          <a:p>
            <a:pPr algn="just">
              <a:lnSpc>
                <a:spcPct val="150000"/>
              </a:lnSpc>
            </a:pPr>
            <a:r>
              <a:rPr lang="en-US" sz="2400" dirty="0">
                <a:ln w="0"/>
                <a:solidFill>
                  <a:srgbClr val="042D85"/>
                </a:solidFill>
                <a:latin typeface="Times New Roman" panose="02020603050405020304" pitchFamily="18" charset="0"/>
                <a:cs typeface="Times New Roman" panose="02020603050405020304" pitchFamily="18" charset="0"/>
              </a:rPr>
              <a:t>Step 2 : Removed Punctuation.</a:t>
            </a:r>
          </a:p>
          <a:p>
            <a:pPr algn="just">
              <a:lnSpc>
                <a:spcPct val="150000"/>
              </a:lnSpc>
            </a:pPr>
            <a:r>
              <a:rPr lang="en-US" sz="2400" dirty="0">
                <a:ln w="0"/>
                <a:solidFill>
                  <a:srgbClr val="042D85"/>
                </a:solidFill>
                <a:latin typeface="Times New Roman" panose="02020603050405020304" pitchFamily="18" charset="0"/>
                <a:cs typeface="Times New Roman" panose="02020603050405020304" pitchFamily="18" charset="0"/>
              </a:rPr>
              <a:t>Step 3 : Removed stop words.</a:t>
            </a:r>
          </a:p>
          <a:p>
            <a:pPr algn="just">
              <a:lnSpc>
                <a:spcPct val="150000"/>
              </a:lnSpc>
            </a:pPr>
            <a:endParaRPr lang="en-US" sz="2400"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dirty="0">
              <a:ln w="0"/>
              <a:solidFill>
                <a:srgbClr val="042D85"/>
              </a:solidFill>
              <a:latin typeface="Times New Roman" panose="02020603050405020304" pitchFamily="18" charset="0"/>
              <a:cs typeface="Times New Roman" panose="02020603050405020304" pitchFamily="18" charset="0"/>
            </a:endParaRPr>
          </a:p>
          <a:p>
            <a:pPr algn="just"/>
            <a:endParaRPr lang="en-US" sz="2400" dirty="0">
              <a:ln w="0"/>
              <a:solidFill>
                <a:srgbClr val="042D85"/>
              </a:solidFill>
              <a:latin typeface="Times New Roman" panose="02020603050405020304" pitchFamily="18" charset="0"/>
              <a:cs typeface="Times New Roman" panose="02020603050405020304" pitchFamily="18" charset="0"/>
            </a:endParaRPr>
          </a:p>
          <a:p>
            <a:pPr algn="just"/>
            <a:r>
              <a:rPr lang="en-US" sz="2400" dirty="0">
                <a:ln w="0"/>
                <a:solidFill>
                  <a:srgbClr val="042D85"/>
                </a:solidFill>
                <a:latin typeface="Times New Roman" panose="02020603050405020304" pitchFamily="18" charset="0"/>
                <a:cs typeface="Times New Roman" panose="02020603050405020304" pitchFamily="18" charset="0"/>
              </a:rPr>
              <a:t>After dropping the null values and adding a new column ‘</a:t>
            </a:r>
            <a:r>
              <a:rPr lang="en-US" sz="2400" dirty="0" err="1">
                <a:ln w="0"/>
                <a:solidFill>
                  <a:srgbClr val="042D85"/>
                </a:solidFill>
                <a:latin typeface="Times New Roman" panose="02020603050405020304" pitchFamily="18" charset="0"/>
                <a:cs typeface="Times New Roman" panose="02020603050405020304" pitchFamily="18" charset="0"/>
              </a:rPr>
              <a:t>clean_tweets</a:t>
            </a:r>
            <a:r>
              <a:rPr lang="en-US" sz="2400" dirty="0">
                <a:ln w="0"/>
                <a:solidFill>
                  <a:srgbClr val="042D85"/>
                </a:solidFill>
                <a:latin typeface="Times New Roman" panose="02020603050405020304" pitchFamily="18" charset="0"/>
                <a:cs typeface="Times New Roman" panose="02020603050405020304" pitchFamily="18" charset="0"/>
              </a:rPr>
              <a:t>’, now we have 7 columns and 32567 rows.</a:t>
            </a:r>
            <a:r>
              <a:rPr lang="en-US" sz="2200" b="1" i="0" dirty="0">
                <a:solidFill>
                  <a:srgbClr val="042D85"/>
                </a:solidFill>
                <a:effectLst/>
                <a:latin typeface="Times New Roman" panose="02020603050405020304" pitchFamily="18" charset="0"/>
                <a:cs typeface="Times New Roman" panose="02020603050405020304" pitchFamily="18" charset="0"/>
              </a:rPr>
              <a:t> </a:t>
            </a:r>
            <a:endParaRPr lang="en-US" sz="22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9EF2768-FB1F-483C-8A83-D6FC6B82E0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8C9DCD36-E9A9-484F-BA1A-2FF53A9EE4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676" y="2928709"/>
            <a:ext cx="11624646" cy="2717391"/>
          </a:xfrm>
          <a:prstGeom prst="rect">
            <a:avLst/>
          </a:prstGeom>
        </p:spPr>
      </p:pic>
    </p:spTree>
    <p:extLst>
      <p:ext uri="{BB962C8B-B14F-4D97-AF65-F5344CB8AC3E}">
        <p14:creationId xmlns:p14="http://schemas.microsoft.com/office/powerpoint/2010/main" val="268749358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7602"/>
            <a:ext cx="11738610" cy="6443110"/>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endParaRPr lang="en-US" sz="2400" i="0" dirty="0">
              <a:solidFill>
                <a:schemeClr val="accent1">
                  <a:lumMod val="50000"/>
                </a:schemeClr>
              </a:solidFill>
              <a:effectLst/>
              <a:latin typeface="Times New Roman" panose="02020603050405020304" pitchFamily="18" charset="0"/>
              <a:cs typeface="Times New Roman" panose="02020603050405020304" pitchFamily="18" charset="0"/>
            </a:endParaRPr>
          </a:p>
          <a:p>
            <a:pPr algn="just"/>
            <a:endParaRPr lang="en-US" sz="700" i="0" dirty="0">
              <a:solidFill>
                <a:srgbClr val="042D85"/>
              </a:solidFill>
              <a:effectLst/>
              <a:latin typeface="Times New Roman" panose="02020603050405020304" pitchFamily="18" charset="0"/>
              <a:cs typeface="Times New Roman" panose="02020603050405020304" pitchFamily="18" charset="0"/>
            </a:endParaRPr>
          </a:p>
          <a:p>
            <a:pPr algn="just"/>
            <a:r>
              <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Sentiments</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r>
              <a:rPr lang="en-US" sz="24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There are five types of sentiments. The above graph shows count of each sentiment.</a:t>
            </a:r>
          </a:p>
        </p:txBody>
      </p:sp>
      <p:pic>
        <p:nvPicPr>
          <p:cNvPr id="5" name="Picture 4">
            <a:extLst>
              <a:ext uri="{FF2B5EF4-FFF2-40B4-BE49-F238E27FC236}">
                <a16:creationId xmlns:a16="http://schemas.microsoft.com/office/drawing/2014/main" id="{C8E36297-284F-4116-A5A4-4C41A9D6E6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4410F6B0-A953-4A25-8046-5FCA5CC6B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150" y="1206631"/>
            <a:ext cx="10745700" cy="4854804"/>
          </a:xfrm>
          <a:prstGeom prst="rect">
            <a:avLst/>
          </a:prstGeom>
        </p:spPr>
      </p:pic>
    </p:spTree>
    <p:extLst>
      <p:ext uri="{BB962C8B-B14F-4D97-AF65-F5344CB8AC3E}">
        <p14:creationId xmlns:p14="http://schemas.microsoft.com/office/powerpoint/2010/main" val="2085323218"/>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313065"/>
            <a:ext cx="11738610" cy="4647426"/>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r>
              <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New Sentiments</a:t>
            </a: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F6C41F8-826D-4F44-BCBC-F7ED1B82AC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D1F0C2D7-A840-4E83-A62F-E7017939C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94" y="1388200"/>
            <a:ext cx="5589644" cy="4887093"/>
          </a:xfrm>
          <a:prstGeom prst="rect">
            <a:avLst/>
          </a:prstGeom>
        </p:spPr>
      </p:pic>
      <p:sp>
        <p:nvSpPr>
          <p:cNvPr id="5" name="TextBox 4">
            <a:extLst>
              <a:ext uri="{FF2B5EF4-FFF2-40B4-BE49-F238E27FC236}">
                <a16:creationId xmlns:a16="http://schemas.microsoft.com/office/drawing/2014/main" id="{C2E115E3-20FC-4AFF-820A-44844D571631}"/>
              </a:ext>
            </a:extLst>
          </p:cNvPr>
          <p:cNvSpPr txBox="1"/>
          <p:nvPr/>
        </p:nvSpPr>
        <p:spPr>
          <a:xfrm flipH="1">
            <a:off x="6096000" y="1388200"/>
            <a:ext cx="5869304" cy="5016758"/>
          </a:xfrm>
          <a:prstGeom prst="rect">
            <a:avLst/>
          </a:prstGeom>
          <a:noFill/>
        </p:spPr>
        <p:txBody>
          <a:bodyPr wrap="square" rtlCol="0">
            <a:spAutoFit/>
          </a:bodyPr>
          <a:lstStyle/>
          <a:p>
            <a:pPr algn="just"/>
            <a:r>
              <a:rPr lang="en-IN" sz="2000" dirty="0">
                <a:solidFill>
                  <a:srgbClr val="042D85"/>
                </a:solidFill>
                <a:latin typeface="Times New Roman" panose="02020603050405020304" pitchFamily="18" charset="0"/>
                <a:cs typeface="Times New Roman" panose="02020603050405020304" pitchFamily="18" charset="0"/>
              </a:rPr>
              <a:t>As there was five types of sentiments – Positive Sentiment, Extremely Positive Sentiment, Negative Sentiment, Extremely Negative Sentiment and Neutral Sentiment. So, we have replaced Extremely Positive Sentiment by Positive Sentiment and Extremely Negative Sentiment by Negative Sentiment. Now we have three types of sentiments – Positive Sentiment, Negative Sentiment and Neutral Sentiment.</a:t>
            </a:r>
          </a:p>
          <a:p>
            <a:pPr algn="just"/>
            <a:endParaRPr lang="en-IN" sz="2000" dirty="0">
              <a:solidFill>
                <a:srgbClr val="042D85"/>
              </a:solidFill>
              <a:latin typeface="Times New Roman" panose="02020603050405020304" pitchFamily="18" charset="0"/>
              <a:cs typeface="Times New Roman" panose="02020603050405020304" pitchFamily="18" charset="0"/>
            </a:endParaRPr>
          </a:p>
          <a:p>
            <a:pPr algn="just"/>
            <a:r>
              <a:rPr lang="en-IN" sz="2000" dirty="0">
                <a:solidFill>
                  <a:srgbClr val="042D85"/>
                </a:solidFill>
                <a:latin typeface="Times New Roman" panose="02020603050405020304" pitchFamily="18" charset="0"/>
                <a:cs typeface="Times New Roman" panose="02020603050405020304" pitchFamily="18" charset="0"/>
              </a:rPr>
              <a:t>The Pi Chart shows the proportion of each sentiment.</a:t>
            </a:r>
          </a:p>
          <a:p>
            <a:pPr algn="just"/>
            <a:endParaRPr lang="en-IN" sz="2000" dirty="0">
              <a:solidFill>
                <a:srgbClr val="042D85"/>
              </a:solidFill>
              <a:latin typeface="Times New Roman" panose="02020603050405020304" pitchFamily="18" charset="0"/>
              <a:cs typeface="Times New Roman" panose="02020603050405020304" pitchFamily="18" charset="0"/>
            </a:endParaRPr>
          </a:p>
          <a:p>
            <a:pPr algn="just"/>
            <a:r>
              <a:rPr lang="en-IN" sz="2000" dirty="0">
                <a:solidFill>
                  <a:srgbClr val="042D85"/>
                </a:solidFill>
                <a:latin typeface="Times New Roman" panose="02020603050405020304" pitchFamily="18" charset="0"/>
                <a:cs typeface="Times New Roman" panose="02020603050405020304" pitchFamily="18" charset="0"/>
              </a:rPr>
              <a:t>There are 44.16% Positive Sentiments, 36.88% Negative Sentiments and 18.95% Neutral Sentiments.</a:t>
            </a:r>
          </a:p>
          <a:p>
            <a:pPr algn="just"/>
            <a:endParaRPr lang="en-IN" sz="2000" dirty="0">
              <a:solidFill>
                <a:srgbClr val="042D85"/>
              </a:solidFill>
              <a:latin typeface="Times New Roman" panose="02020603050405020304" pitchFamily="18" charset="0"/>
              <a:cs typeface="Times New Roman" panose="02020603050405020304" pitchFamily="18" charset="0"/>
            </a:endParaRPr>
          </a:p>
          <a:p>
            <a:pPr algn="just"/>
            <a:r>
              <a:rPr lang="en-IN" sz="2000" dirty="0">
                <a:solidFill>
                  <a:srgbClr val="042D85"/>
                </a:solidFill>
                <a:latin typeface="Times New Roman" panose="02020603050405020304" pitchFamily="18" charset="0"/>
                <a:cs typeface="Times New Roman" panose="02020603050405020304" pitchFamily="18" charset="0"/>
              </a:rPr>
              <a:t>Positive Sentiments are having higher proportion among all.</a:t>
            </a:r>
          </a:p>
        </p:txBody>
      </p:sp>
    </p:spTree>
    <p:extLst>
      <p:ext uri="{BB962C8B-B14F-4D97-AF65-F5344CB8AC3E}">
        <p14:creationId xmlns:p14="http://schemas.microsoft.com/office/powerpoint/2010/main" val="2536700386"/>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313065"/>
            <a:ext cx="11738610" cy="637097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r>
              <a:rPr lang="en-US" sz="2400" b="1" dirty="0">
                <a:solidFill>
                  <a:srgbClr val="042D85"/>
                </a:solidFill>
                <a:latin typeface="Times New Roman" panose="02020603050405020304" pitchFamily="18" charset="0"/>
                <a:cs typeface="Times New Roman" panose="02020603050405020304" pitchFamily="18" charset="0"/>
              </a:rPr>
              <a:t>Unique values in each column </a:t>
            </a: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dirty="0">
                <a:ln w="0"/>
                <a:solidFill>
                  <a:srgbClr val="042D85"/>
                </a:solidFill>
                <a:latin typeface="Times New Roman" panose="02020603050405020304" pitchFamily="18" charset="0"/>
                <a:cs typeface="Times New Roman" panose="02020603050405020304" pitchFamily="18" charset="0"/>
              </a:rPr>
              <a:t>The above graph shows unique values in each column.</a:t>
            </a:r>
          </a:p>
        </p:txBody>
      </p:sp>
      <p:pic>
        <p:nvPicPr>
          <p:cNvPr id="6" name="Picture 5">
            <a:extLst>
              <a:ext uri="{FF2B5EF4-FFF2-40B4-BE49-F238E27FC236}">
                <a16:creationId xmlns:a16="http://schemas.microsoft.com/office/drawing/2014/main" id="{7F6C41F8-826D-4F44-BCBC-F7ED1B82AC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87A658F9-BDF1-4DFB-8281-F13D24AD2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998" y="1481884"/>
            <a:ext cx="11284003" cy="4658940"/>
          </a:xfrm>
          <a:prstGeom prst="rect">
            <a:avLst/>
          </a:prstGeom>
        </p:spPr>
      </p:pic>
    </p:spTree>
    <p:extLst>
      <p:ext uri="{BB962C8B-B14F-4D97-AF65-F5344CB8AC3E}">
        <p14:creationId xmlns:p14="http://schemas.microsoft.com/office/powerpoint/2010/main" val="879433997"/>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1722</TotalTime>
  <Words>1443</Words>
  <Application>Microsoft Office PowerPoint</Application>
  <PresentationFormat>Widescreen</PresentationFormat>
  <Paragraphs>278</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charter</vt:lpstr>
      <vt:lpstr>Lato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Saday _</dc:creator>
  <cp:lastModifiedBy>vivek</cp:lastModifiedBy>
  <cp:revision>95</cp:revision>
  <dcterms:created xsi:type="dcterms:W3CDTF">2022-02-24T13:05:00Z</dcterms:created>
  <dcterms:modified xsi:type="dcterms:W3CDTF">2022-05-08T15:31:59Z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FEFAF25BBF814C47B6E39040459E70F4</vt:lpwstr>
  </property>
  <property fmtid="{D5CDD505-2E9C-101B-9397-08002B2CF9AE}" pid="3" name="KSOProductBuildVer">
    <vt:lpwstr>1033-11.2.0.10463</vt:lpwstr>
  </property>
</Properties>
</file>