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4" r:id="rId7"/>
    <p:sldId id="267" r:id="rId8"/>
    <p:sldId id="268" r:id="rId9"/>
    <p:sldId id="291" r:id="rId10"/>
    <p:sldId id="269" r:id="rId11"/>
    <p:sldId id="270" r:id="rId12"/>
    <p:sldId id="271" r:id="rId13"/>
    <p:sldId id="272" r:id="rId14"/>
    <p:sldId id="303" r:id="rId15"/>
    <p:sldId id="281" r:id="rId16"/>
    <p:sldId id="302" r:id="rId17"/>
    <p:sldId id="299" r:id="rId18"/>
    <p:sldId id="300" r:id="rId19"/>
    <p:sldId id="301" r:id="rId20"/>
    <p:sldId id="304" r:id="rId21"/>
    <p:sldId id="305" r:id="rId22"/>
    <p:sldId id="283"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81" d="100"/>
          <a:sy n="81" d="100"/>
        </p:scale>
        <p:origin x="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07-05-2022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en.wikipedia.org/wiki/Smile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525666" y="742885"/>
            <a:ext cx="11140679" cy="5816977"/>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3</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Machine Learning – Classification</a:t>
            </a:r>
          </a:p>
          <a:p>
            <a:pPr algn="ctr"/>
            <a:r>
              <a:rPr lang="en-US" sz="36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36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36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Coronavirus Tweet Sentiment Analysis</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0756"/>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solidFill>
                  <a:srgbClr val="042D85"/>
                </a:solidFill>
                <a:latin typeface="Times New Roman" panose="02020603050405020304" pitchFamily="18" charset="0"/>
                <a:cs typeface="Times New Roman" panose="02020603050405020304" pitchFamily="18" charset="0"/>
              </a:rPr>
              <a:t>Original Tweet according to ‘</a:t>
            </a:r>
            <a:r>
              <a:rPr lang="en-US" sz="2400" b="1" dirty="0" err="1">
                <a:solidFill>
                  <a:srgbClr val="042D85"/>
                </a:solidFill>
                <a:latin typeface="Times New Roman" panose="02020603050405020304" pitchFamily="18" charset="0"/>
                <a:cs typeface="Times New Roman" panose="02020603050405020304" pitchFamily="18" charset="0"/>
              </a:rPr>
              <a:t>TweetAt</a:t>
            </a:r>
            <a:r>
              <a:rPr lang="en-US" sz="2400" b="1" dirty="0">
                <a:solidFill>
                  <a:srgbClr val="042D85"/>
                </a:solidFill>
                <a:latin typeface="Times New Roman" panose="02020603050405020304" pitchFamily="18" charset="0"/>
                <a:cs typeface="Times New Roman" panose="02020603050405020304" pitchFamily="18" charset="0"/>
              </a:rPr>
              <a:t>’ column</a:t>
            </a: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400" b="1" dirty="0">
              <a:solidFill>
                <a:srgbClr val="042D85"/>
              </a:solidFill>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dirty="0">
                <a:solidFill>
                  <a:srgbClr val="042D85"/>
                </a:solidFill>
                <a:latin typeface="Times New Roman" panose="02020603050405020304" pitchFamily="18" charset="0"/>
                <a:cs typeface="Times New Roman" panose="02020603050405020304" pitchFamily="18" charset="0"/>
              </a:rPr>
              <a:t>The above graph shows </a:t>
            </a:r>
            <a:r>
              <a:rPr lang="en-US" sz="2400" dirty="0" err="1">
                <a:solidFill>
                  <a:srgbClr val="042D85"/>
                </a:solidFill>
                <a:latin typeface="Times New Roman" panose="02020603050405020304" pitchFamily="18" charset="0"/>
                <a:cs typeface="Times New Roman" panose="02020603050405020304" pitchFamily="18" charset="0"/>
              </a:rPr>
              <a:t>OriginalTweet</a:t>
            </a:r>
            <a:r>
              <a:rPr lang="en-US" sz="2400" dirty="0">
                <a:solidFill>
                  <a:srgbClr val="042D85"/>
                </a:solidFill>
                <a:latin typeface="Times New Roman" panose="02020603050405020304" pitchFamily="18" charset="0"/>
                <a:cs typeface="Times New Roman" panose="02020603050405020304" pitchFamily="18" charset="0"/>
              </a:rPr>
              <a:t> according to </a:t>
            </a:r>
            <a:r>
              <a:rPr lang="en-US" sz="2400" dirty="0" err="1">
                <a:solidFill>
                  <a:srgbClr val="042D85"/>
                </a:solidFill>
                <a:latin typeface="Times New Roman" panose="02020603050405020304" pitchFamily="18" charset="0"/>
                <a:cs typeface="Times New Roman" panose="02020603050405020304" pitchFamily="18" charset="0"/>
              </a:rPr>
              <a:t>TweetAt</a:t>
            </a:r>
            <a:r>
              <a:rPr lang="en-US" sz="2400" dirty="0">
                <a:solidFill>
                  <a:srgbClr val="042D85"/>
                </a:solidFill>
                <a:latin typeface="Times New Roman" panose="02020603050405020304" pitchFamily="18" charset="0"/>
                <a:cs typeface="Times New Roman" panose="02020603050405020304" pitchFamily="18" charset="0"/>
              </a:rPr>
              <a:t> column.</a:t>
            </a:r>
            <a:endParaRPr lang="en-US" sz="2400" i="0" dirty="0">
              <a:solidFill>
                <a:srgbClr val="042D85"/>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7D17A459-2495-4041-A49A-3E67AF513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76" y="1411085"/>
            <a:ext cx="10726647" cy="4467849"/>
          </a:xfrm>
          <a:prstGeom prst="rect">
            <a:avLst/>
          </a:prstGeom>
        </p:spPr>
      </p:pic>
    </p:spTree>
    <p:extLst>
      <p:ext uri="{BB962C8B-B14F-4D97-AF65-F5344CB8AC3E}">
        <p14:creationId xmlns:p14="http://schemas.microsoft.com/office/powerpoint/2010/main" val="191408803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30461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Histogram plot of Original Tweet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 above histogram plot shows original tweets.</a:t>
            </a:r>
          </a:p>
        </p:txBody>
      </p:sp>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299BFAD7-F04E-427E-A2FB-5C5FE5B35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71" y="1623155"/>
            <a:ext cx="11164858" cy="4239217"/>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73049"/>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Top 10 Locations</a:t>
            </a: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 above graph shows top 10 locations from where tweets are received. Most tweets received from London followed by United States.</a:t>
            </a:r>
            <a:endParaRPr lang="en-US" sz="2800" dirty="0">
              <a:ln w="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1F68F882-0EE7-424B-B176-B2CA97566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1480586"/>
            <a:ext cx="11738610" cy="4498873"/>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1226298"/>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common words in tweets</a:t>
            </a: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ACA4073C-DE94-426A-BC18-4C9D69D78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6581"/>
            <a:ext cx="12192000" cy="5081926"/>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Word Cloud</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Word Clouds are </a:t>
            </a:r>
            <a:r>
              <a:rPr lang="en-US" sz="2000" b="1" i="0" dirty="0">
                <a:solidFill>
                  <a:srgbClr val="042D85"/>
                </a:solidFill>
                <a:effectLst/>
                <a:latin typeface="Times New Roman" panose="02020603050405020304" pitchFamily="18" charset="0"/>
                <a:cs typeface="Times New Roman" panose="02020603050405020304" pitchFamily="18" charset="0"/>
              </a:rPr>
              <a:t>visual displays of text data – simple text analysis</a:t>
            </a:r>
            <a:r>
              <a:rPr lang="en-US" sz="2000" b="0" i="0" dirty="0">
                <a:solidFill>
                  <a:srgbClr val="042D85"/>
                </a:solidFill>
                <a:effectLst/>
                <a:latin typeface="Times New Roman" panose="02020603050405020304" pitchFamily="18" charset="0"/>
                <a:cs typeface="Times New Roman" panose="02020603050405020304" pitchFamily="18" charset="0"/>
              </a:rPr>
              <a:t>. Word Clouds display the most prominent or frequent words in a body of text. </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FD4B4BC5-757B-4C70-B51E-F79CA08DD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585" y="1139124"/>
            <a:ext cx="7542829" cy="4865750"/>
          </a:xfrm>
          <a:prstGeom prst="rect">
            <a:avLst/>
          </a:prstGeom>
        </p:spPr>
      </p:pic>
    </p:spTree>
    <p:extLst>
      <p:ext uri="{BB962C8B-B14F-4D97-AF65-F5344CB8AC3E}">
        <p14:creationId xmlns:p14="http://schemas.microsoft.com/office/powerpoint/2010/main" val="178333988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30942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Training</a:t>
            </a:r>
          </a:p>
          <a:p>
            <a:pPr algn="ct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Scatter Plot</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15" name="Picture 14">
            <a:extLst>
              <a:ext uri="{FF2B5EF4-FFF2-40B4-BE49-F238E27FC236}">
                <a16:creationId xmlns:a16="http://schemas.microsoft.com/office/drawing/2014/main" id="{7A441CC9-44C7-4850-8F2D-4685C84FD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21" y="976531"/>
            <a:ext cx="3760611" cy="2778440"/>
          </a:xfrm>
          <a:prstGeom prst="rect">
            <a:avLst/>
          </a:prstGeom>
        </p:spPr>
      </p:pic>
      <p:pic>
        <p:nvPicPr>
          <p:cNvPr id="17" name="Picture 16">
            <a:extLst>
              <a:ext uri="{FF2B5EF4-FFF2-40B4-BE49-F238E27FC236}">
                <a16:creationId xmlns:a16="http://schemas.microsoft.com/office/drawing/2014/main" id="{2C602805-BE4E-446A-9014-DE7CB4231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9147" y="976531"/>
            <a:ext cx="3760611" cy="2778440"/>
          </a:xfrm>
          <a:prstGeom prst="rect">
            <a:avLst/>
          </a:prstGeom>
        </p:spPr>
      </p:pic>
      <p:pic>
        <p:nvPicPr>
          <p:cNvPr id="19" name="Picture 18">
            <a:extLst>
              <a:ext uri="{FF2B5EF4-FFF2-40B4-BE49-F238E27FC236}">
                <a16:creationId xmlns:a16="http://schemas.microsoft.com/office/drawing/2014/main" id="{2D795A79-F19A-4A36-9355-BCC0A4F89E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5373" y="3754971"/>
            <a:ext cx="4167922" cy="2797210"/>
          </a:xfrm>
          <a:prstGeom prst="rect">
            <a:avLst/>
          </a:prstGeom>
        </p:spPr>
      </p:pic>
    </p:spTree>
    <p:extLst>
      <p:ext uri="{BB962C8B-B14F-4D97-AF65-F5344CB8AC3E}">
        <p14:creationId xmlns:p14="http://schemas.microsoft.com/office/powerpoint/2010/main" val="149887419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494085"/>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Training</a:t>
            </a:r>
          </a:p>
          <a:p>
            <a:pPr algn="ct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Scatter Plot</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Scatter plots</a:t>
            </a:r>
            <a:r>
              <a:rPr lang="en-US" sz="2400" b="0" i="0" dirty="0">
                <a:solidFill>
                  <a:srgbClr val="042D85"/>
                </a:solidFill>
                <a:effectLst/>
                <a:latin typeface="Times New Roman" panose="02020603050405020304" pitchFamily="18" charset="0"/>
                <a:cs typeface="Times New Roman" panose="02020603050405020304" pitchFamily="18" charset="0"/>
              </a:rPr>
              <a:t> are </a:t>
            </a:r>
            <a:r>
              <a:rPr lang="en-US" sz="2400" b="1" i="0" dirty="0">
                <a:solidFill>
                  <a:srgbClr val="042D85"/>
                </a:solidFill>
                <a:effectLst/>
                <a:latin typeface="Times New Roman" panose="02020603050405020304" pitchFamily="18" charset="0"/>
                <a:cs typeface="Times New Roman" panose="02020603050405020304" pitchFamily="18" charset="0"/>
              </a:rPr>
              <a:t>used to</a:t>
            </a:r>
            <a:r>
              <a:rPr lang="en-US" sz="2400" b="0" i="0" dirty="0">
                <a:solidFill>
                  <a:srgbClr val="042D85"/>
                </a:solidFill>
                <a:effectLst/>
                <a:latin typeface="Times New Roman" panose="02020603050405020304" pitchFamily="18" charset="0"/>
                <a:cs typeface="Times New Roman" panose="02020603050405020304" pitchFamily="18" charset="0"/>
              </a:rPr>
              <a:t> plot data points on a horizontal and a vertical axis in the attempt to show how much one variable is affected by another.</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05A3A5D5-BAA1-43AD-8BC0-FA2BBB7BA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93" y="1761892"/>
            <a:ext cx="4982270" cy="3334215"/>
          </a:xfrm>
          <a:prstGeom prst="rect">
            <a:avLst/>
          </a:prstGeom>
        </p:spPr>
      </p:pic>
      <p:pic>
        <p:nvPicPr>
          <p:cNvPr id="7" name="Picture 6">
            <a:extLst>
              <a:ext uri="{FF2B5EF4-FFF2-40B4-BE49-F238E27FC236}">
                <a16:creationId xmlns:a16="http://schemas.microsoft.com/office/drawing/2014/main" id="{BB2BB61B-2783-4FC9-80B0-CBAF35FD4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6880" y="1740036"/>
            <a:ext cx="4982270" cy="3350147"/>
          </a:xfrm>
          <a:prstGeom prst="rect">
            <a:avLst/>
          </a:prstGeom>
        </p:spPr>
      </p:pic>
    </p:spTree>
    <p:extLst>
      <p:ext uri="{BB962C8B-B14F-4D97-AF65-F5344CB8AC3E}">
        <p14:creationId xmlns:p14="http://schemas.microsoft.com/office/powerpoint/2010/main" val="275617820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30942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Metrics and Accuracy</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Logistic Regression Model</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0.7710636207320068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0.7857896154337569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0.7710636207320068</a:t>
            </a:r>
          </a:p>
          <a:p>
            <a:pPr algn="just"/>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Decision Tree Classifier</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0.6129943502824858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0.6109013482361811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0.6129943502824858</a:t>
            </a:r>
          </a:p>
          <a:p>
            <a:pPr algn="just"/>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Random Forest Classifier</a:t>
            </a:r>
            <a:endParaRPr lang="en-IN" sz="2400" b="1" dirty="0">
              <a:ln w="0"/>
              <a:solidFill>
                <a:srgbClr val="042D85"/>
              </a:solidFill>
              <a:latin typeface="Times New Roman" panose="02020603050405020304" pitchFamily="18" charset="0"/>
              <a:cs typeface="Times New Roman" panose="02020603050405020304" pitchFamily="18" charset="0"/>
            </a:endParaRP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0.7248833210513388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0.7282331957151178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0.7248833210513388</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57063334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46276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Metrics and Accuracy</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Gradient Boosting Classifier</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0.6545074920167036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0.6962747491301503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0.6545074920167036</a:t>
            </a:r>
          </a:p>
          <a:p>
            <a:pPr algn="just"/>
            <a:endParaRPr lang="en-IN" sz="2000" dirty="0">
              <a:ln w="0"/>
              <a:solidFill>
                <a:srgbClr val="042D85"/>
              </a:solidFill>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Performance of Passive Aggressive Classifier</a:t>
            </a:r>
            <a:endParaRPr lang="en-IN" sz="2400" b="1" dirty="0">
              <a:ln w="0"/>
              <a:solidFill>
                <a:srgbClr val="042D85"/>
              </a:solidFill>
              <a:latin typeface="Times New Roman" panose="02020603050405020304" pitchFamily="18" charset="0"/>
              <a:cs typeface="Times New Roman" panose="02020603050405020304" pitchFamily="18" charset="0"/>
            </a:endParaRPr>
          </a:p>
          <a:p>
            <a:pPr algn="just"/>
            <a:r>
              <a:rPr lang="en-IN" sz="2000" b="0" i="0" dirty="0">
                <a:solidFill>
                  <a:srgbClr val="042D85"/>
                </a:solidFill>
                <a:effectLst/>
                <a:latin typeface="Times New Roman" panose="02020603050405020304" pitchFamily="18" charset="0"/>
                <a:cs typeface="Times New Roman" panose="02020603050405020304" pitchFamily="18" charset="0"/>
              </a:rPr>
              <a:t>Accuracy : 0.7563252272169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Precision : 0.757026798471969 </a:t>
            </a:r>
          </a:p>
          <a:p>
            <a:pPr algn="just"/>
            <a:r>
              <a:rPr lang="en-IN" sz="2000" b="0" i="0" dirty="0">
                <a:solidFill>
                  <a:srgbClr val="042D85"/>
                </a:solidFill>
                <a:effectLst/>
                <a:latin typeface="Times New Roman" panose="02020603050405020304" pitchFamily="18" charset="0"/>
                <a:cs typeface="Times New Roman" panose="02020603050405020304" pitchFamily="18" charset="0"/>
              </a:rPr>
              <a:t>Recall : 0.7563252272169</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06942308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230832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Matrix</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just"/>
            <a:r>
              <a:rPr lang="en-US" sz="2400" b="0" i="0" dirty="0">
                <a:solidFill>
                  <a:srgbClr val="042D85"/>
                </a:solidFill>
                <a:effectLst/>
                <a:latin typeface="Times New Roman" panose="02020603050405020304" pitchFamily="18" charset="0"/>
                <a:cs typeface="Times New Roman" panose="02020603050405020304" pitchFamily="18" charset="0"/>
              </a:rPr>
              <a:t>A </a:t>
            </a:r>
            <a:r>
              <a:rPr lang="en-US" sz="2400" b="1" i="0" dirty="0">
                <a:solidFill>
                  <a:srgbClr val="042D85"/>
                </a:solidFill>
                <a:effectLst/>
                <a:latin typeface="Times New Roman" panose="02020603050405020304" pitchFamily="18" charset="0"/>
                <a:cs typeface="Times New Roman" panose="02020603050405020304" pitchFamily="18" charset="0"/>
              </a:rPr>
              <a:t>Confusion matrix</a:t>
            </a:r>
            <a:r>
              <a:rPr lang="en-US" sz="2400" b="0" i="0" dirty="0">
                <a:solidFill>
                  <a:srgbClr val="042D85"/>
                </a:solidFill>
                <a:effectLst/>
                <a:latin typeface="Times New Roman" panose="02020603050405020304" pitchFamily="18" charset="0"/>
                <a:cs typeface="Times New Roman" panose="02020603050405020304" pitchFamily="18" charset="0"/>
              </a:rPr>
              <a:t> is an N x N matrix </a:t>
            </a:r>
            <a:r>
              <a:rPr lang="en-US" sz="2400" b="1" i="0" dirty="0">
                <a:solidFill>
                  <a:srgbClr val="042D85"/>
                </a:solidFill>
                <a:effectLst/>
                <a:latin typeface="Times New Roman" panose="02020603050405020304" pitchFamily="18" charset="0"/>
                <a:cs typeface="Times New Roman" panose="02020603050405020304" pitchFamily="18" charset="0"/>
              </a:rPr>
              <a:t>used for</a:t>
            </a:r>
            <a:r>
              <a:rPr lang="en-US" sz="2400" b="0" i="0" dirty="0">
                <a:solidFill>
                  <a:srgbClr val="042D85"/>
                </a:solidFill>
                <a:effectLst/>
                <a:latin typeface="Times New Roman" panose="02020603050405020304" pitchFamily="18" charset="0"/>
                <a:cs typeface="Times New Roman" panose="02020603050405020304" pitchFamily="18" charset="0"/>
              </a:rPr>
              <a:t> evaluating the performance of a classification model, where N is the number of target classes.</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IN" sz="2000" dirty="0">
              <a:ln w="0"/>
              <a:solidFill>
                <a:srgbClr val="042D85"/>
              </a:solidFill>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6" name="Picture 5">
            <a:extLst>
              <a:ext uri="{FF2B5EF4-FFF2-40B4-BE49-F238E27FC236}">
                <a16:creationId xmlns:a16="http://schemas.microsoft.com/office/drawing/2014/main" id="{93669908-0381-415C-B50F-1B4F66EE5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69" y="2015192"/>
            <a:ext cx="5639587" cy="4067743"/>
          </a:xfrm>
          <a:prstGeom prst="rect">
            <a:avLst/>
          </a:prstGeom>
        </p:spPr>
      </p:pic>
      <p:pic>
        <p:nvPicPr>
          <p:cNvPr id="8" name="Picture 7">
            <a:extLst>
              <a:ext uri="{FF2B5EF4-FFF2-40B4-BE49-F238E27FC236}">
                <a16:creationId xmlns:a16="http://schemas.microsoft.com/office/drawing/2014/main" id="{30CD59DF-5A1B-49F0-A129-C640863D4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6970" y="2015192"/>
            <a:ext cx="5630061" cy="4039164"/>
          </a:xfrm>
          <a:prstGeom prst="rect">
            <a:avLst/>
          </a:prstGeom>
        </p:spPr>
      </p:pic>
    </p:spTree>
    <p:extLst>
      <p:ext uri="{BB962C8B-B14F-4D97-AF65-F5344CB8AC3E}">
        <p14:creationId xmlns:p14="http://schemas.microsoft.com/office/powerpoint/2010/main" val="229441781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402843"/>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Description</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Importing Libraries &amp; Data Inspection</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 Engineering</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Modeling</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Metrics and Accuracy</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Metrics</a:t>
            </a:r>
          </a:p>
          <a:p>
            <a:pPr marL="457200" indent="-457200" algn="just">
              <a:lnSpc>
                <a:spcPct val="200000"/>
              </a:lnSpc>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126188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Matrix</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9DC2114E-A7E5-47E7-BAC8-DF4528EF6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54" y="1338084"/>
            <a:ext cx="5725324" cy="4110498"/>
          </a:xfrm>
          <a:prstGeom prst="rect">
            <a:avLst/>
          </a:prstGeom>
        </p:spPr>
      </p:pic>
      <p:pic>
        <p:nvPicPr>
          <p:cNvPr id="9" name="Picture 8">
            <a:extLst>
              <a:ext uri="{FF2B5EF4-FFF2-40B4-BE49-F238E27FC236}">
                <a16:creationId xmlns:a16="http://schemas.microsoft.com/office/drawing/2014/main" id="{300FEB86-2322-4B3E-9D5A-6915C3F93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759" y="1338084"/>
            <a:ext cx="5887272" cy="4110498"/>
          </a:xfrm>
          <a:prstGeom prst="rect">
            <a:avLst/>
          </a:prstGeom>
        </p:spPr>
      </p:pic>
    </p:spTree>
    <p:extLst>
      <p:ext uri="{BB962C8B-B14F-4D97-AF65-F5344CB8AC3E}">
        <p14:creationId xmlns:p14="http://schemas.microsoft.com/office/powerpoint/2010/main" val="2430665842"/>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126188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Confusion Matrix</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6" name="Picture 5">
            <a:extLst>
              <a:ext uri="{FF2B5EF4-FFF2-40B4-BE49-F238E27FC236}">
                <a16:creationId xmlns:a16="http://schemas.microsoft.com/office/drawing/2014/main" id="{E332E51E-9E0C-48C9-ADB5-45EFCA309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755" y="1102935"/>
            <a:ext cx="6386489" cy="4374026"/>
          </a:xfrm>
          <a:prstGeom prst="rect">
            <a:avLst/>
          </a:prstGeom>
        </p:spPr>
      </p:pic>
    </p:spTree>
    <p:extLst>
      <p:ext uri="{BB962C8B-B14F-4D97-AF65-F5344CB8AC3E}">
        <p14:creationId xmlns:p14="http://schemas.microsoft.com/office/powerpoint/2010/main" val="3695951856"/>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924973"/>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EDA</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p>
          <a:p>
            <a:endParaRPr lang="en-US" sz="1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Original Dataset contains 6 columns and 41157 rows.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Location column contains null values. So, we have dropped the null values.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And we added a new column "</a:t>
            </a:r>
            <a:r>
              <a:rPr lang="en-US" b="0" i="0" dirty="0" err="1">
                <a:solidFill>
                  <a:srgbClr val="042D85"/>
                </a:solidFill>
                <a:effectLst/>
                <a:latin typeface="Times New Roman" panose="02020603050405020304" pitchFamily="18" charset="0"/>
                <a:cs typeface="Times New Roman" panose="02020603050405020304" pitchFamily="18" charset="0"/>
              </a:rPr>
              <a:t>clean_tweets</a:t>
            </a:r>
            <a:r>
              <a:rPr lang="en-US" b="0" i="0" dirty="0">
                <a:solidFill>
                  <a:srgbClr val="042D85"/>
                </a:solidFill>
                <a:effectLst/>
                <a:latin typeface="Times New Roman" panose="02020603050405020304" pitchFamily="18" charset="0"/>
                <a:cs typeface="Times New Roman" panose="02020603050405020304" pitchFamily="18" charset="0"/>
              </a:rPr>
              <a:t>" after cleaning the tweets.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After dropping and adding a new column, now we have 7 columns and 32567 rows.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In order to analyze the data we required only two columns "</a:t>
            </a:r>
            <a:r>
              <a:rPr lang="en-US" b="0" i="0" dirty="0" err="1">
                <a:solidFill>
                  <a:srgbClr val="042D85"/>
                </a:solidFill>
                <a:effectLst/>
                <a:latin typeface="Times New Roman" panose="02020603050405020304" pitchFamily="18" charset="0"/>
                <a:cs typeface="Times New Roman" panose="02020603050405020304" pitchFamily="18" charset="0"/>
              </a:rPr>
              <a:t>OriginalTweet</a:t>
            </a:r>
            <a:r>
              <a:rPr lang="en-US" b="0" i="0" dirty="0">
                <a:solidFill>
                  <a:srgbClr val="042D85"/>
                </a:solidFill>
                <a:effectLst/>
                <a:latin typeface="Times New Roman" panose="02020603050405020304" pitchFamily="18" charset="0"/>
                <a:cs typeface="Times New Roman" panose="02020603050405020304" pitchFamily="18" charset="0"/>
              </a:rPr>
              <a:t>" and "Sentiment".</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columns such as "</a:t>
            </a:r>
            <a:r>
              <a:rPr lang="en-US" b="0" i="0" dirty="0" err="1">
                <a:solidFill>
                  <a:srgbClr val="042D85"/>
                </a:solidFill>
                <a:effectLst/>
                <a:latin typeface="Times New Roman" panose="02020603050405020304" pitchFamily="18" charset="0"/>
                <a:cs typeface="Times New Roman" panose="02020603050405020304" pitchFamily="18" charset="0"/>
              </a:rPr>
              <a:t>UserName</a:t>
            </a:r>
            <a:r>
              <a:rPr lang="en-US" b="0" i="0" dirty="0">
                <a:solidFill>
                  <a:srgbClr val="042D85"/>
                </a:solidFill>
                <a:effectLst/>
                <a:latin typeface="Times New Roman" panose="02020603050405020304" pitchFamily="18" charset="0"/>
                <a:cs typeface="Times New Roman" panose="02020603050405020304" pitchFamily="18" charset="0"/>
              </a:rPr>
              <a:t>" and "</a:t>
            </a:r>
            <a:r>
              <a:rPr lang="en-US" b="0" i="0" dirty="0" err="1">
                <a:solidFill>
                  <a:srgbClr val="042D85"/>
                </a:solidFill>
                <a:effectLst/>
                <a:latin typeface="Times New Roman" panose="02020603050405020304" pitchFamily="18" charset="0"/>
                <a:cs typeface="Times New Roman" panose="02020603050405020304" pitchFamily="18" charset="0"/>
              </a:rPr>
              <a:t>ScreenName</a:t>
            </a:r>
            <a:r>
              <a:rPr lang="en-US" b="0" i="0" dirty="0">
                <a:solidFill>
                  <a:srgbClr val="042D85"/>
                </a:solidFill>
                <a:effectLst/>
                <a:latin typeface="Times New Roman" panose="02020603050405020304" pitchFamily="18" charset="0"/>
                <a:cs typeface="Times New Roman" panose="02020603050405020304" pitchFamily="18" charset="0"/>
              </a:rPr>
              <a:t>" does not give any meaningful insights for our analysis.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There are five types of sentiments - Extremely Positive, Positive, Extremely Negative, Negative and Neutral.</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We have renamed the Extremely Positive and Extremely Negative sentiments to Positive and Negative respectively. And we are left with three types of sentiments - Positive, Negative and Neutral.</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pie chart shows the proportion of sentiments.</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Bar plot for unique values shows us the number of unique values in each column.</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graphical representation of top 10 locations shows us that most of the tweets came from London followed by United States.</a:t>
            </a:r>
          </a:p>
          <a:p>
            <a:pPr algn="just"/>
            <a:endParaRPr lang="en-US" dirty="0">
              <a:ln w="0"/>
              <a:solidFill>
                <a:srgbClr val="042D85"/>
              </a:solidFill>
              <a:latin typeface="Times New Roman" panose="02020603050405020304" pitchFamily="18" charset="0"/>
              <a:cs typeface="Times New Roman" panose="02020603050405020304" pitchFamily="18" charset="0"/>
            </a:endParaRPr>
          </a:p>
          <a:p>
            <a:pPr algn="just"/>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Model Training</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1200" b="0" i="0" dirty="0">
              <a:solidFill>
                <a:srgbClr val="042D85"/>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At the end we conclude our classification project with five models namely - Logistic Regression Model, Decision Tree Classifier, Random Forest Classifier, Gradient Boosting Classifier and Passive Aggressive Classifier.</a:t>
            </a: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We are getting the highest accuracy of about 77% with Logistic Regression.</a:t>
            </a: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5109091"/>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a:t>
            </a:r>
            <a:r>
              <a:rPr lang="en-US" sz="36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Description</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r>
              <a:rPr lang="en-US" sz="2400" b="0" i="0" dirty="0">
                <a:solidFill>
                  <a:srgbClr val="042D85"/>
                </a:solidFill>
                <a:effectLst/>
                <a:latin typeface="Times New Roman" panose="02020603050405020304" pitchFamily="18" charset="0"/>
                <a:cs typeface="Times New Roman" panose="02020603050405020304" pitchFamily="18" charset="0"/>
              </a:rPr>
              <a:t>This challenge asks us to build a classification model to predict the sentiment of COVID-19 tweets. The tweets have been pulled from Twitter and manual tagging has been done then.</a:t>
            </a:r>
          </a:p>
          <a:p>
            <a:pPr algn="l"/>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l"/>
            <a:r>
              <a:rPr lang="en-US" sz="2400" b="0" i="0" dirty="0">
                <a:solidFill>
                  <a:srgbClr val="042D85"/>
                </a:solidFill>
                <a:effectLst/>
                <a:latin typeface="Times New Roman" panose="02020603050405020304" pitchFamily="18" charset="0"/>
                <a:cs typeface="Times New Roman" panose="02020603050405020304" pitchFamily="18" charset="0"/>
              </a:rPr>
              <a:t>The names and usernames have been given codes to avoid any privacy concerns.</a:t>
            </a:r>
          </a:p>
          <a:p>
            <a:pPr algn="l"/>
            <a:endParaRPr lang="en-US" sz="2400" b="0" i="0" dirty="0">
              <a:solidFill>
                <a:srgbClr val="042D85"/>
              </a:solidFill>
              <a:effectLst/>
              <a:latin typeface="Times New Roman" panose="02020603050405020304" pitchFamily="18" charset="0"/>
              <a:cs typeface="Times New Roman" panose="02020603050405020304" pitchFamily="18" charset="0"/>
            </a:endParaRPr>
          </a:p>
          <a:p>
            <a:pPr algn="l"/>
            <a:r>
              <a:rPr lang="en-US" sz="2400" dirty="0">
                <a:solidFill>
                  <a:srgbClr val="042D85"/>
                </a:solidFill>
                <a:latin typeface="Times New Roman" panose="02020603050405020304" pitchFamily="18" charset="0"/>
                <a:cs typeface="Times New Roman" panose="02020603050405020304" pitchFamily="18" charset="0"/>
              </a:rPr>
              <a:t>We</a:t>
            </a:r>
            <a:r>
              <a:rPr lang="en-US" sz="2400" b="0" i="0" dirty="0">
                <a:solidFill>
                  <a:srgbClr val="042D85"/>
                </a:solidFill>
                <a:effectLst/>
                <a:latin typeface="Times New Roman" panose="02020603050405020304" pitchFamily="18" charset="0"/>
                <a:cs typeface="Times New Roman" panose="02020603050405020304" pitchFamily="18" charset="0"/>
              </a:rPr>
              <a:t> are given the following information:</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Location</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Tweet At</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Original Tweet</a:t>
            </a:r>
          </a:p>
          <a:p>
            <a:pPr marL="457200" indent="-457200" algn="l">
              <a:buFont typeface="+mj-lt"/>
              <a:buAutoNum type="arabicPeriod"/>
            </a:pPr>
            <a:r>
              <a:rPr lang="en-US" sz="2400" b="0" i="0" dirty="0">
                <a:solidFill>
                  <a:srgbClr val="042D85"/>
                </a:solidFill>
                <a:effectLst/>
                <a:latin typeface="Times New Roman" panose="02020603050405020304" pitchFamily="18" charset="0"/>
                <a:cs typeface="Times New Roman" panose="02020603050405020304" pitchFamily="18" charset="0"/>
              </a:rPr>
              <a:t>Label</a:t>
            </a:r>
          </a:p>
          <a:p>
            <a:pPr algn="l"/>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6432530"/>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r>
              <a:rPr lang="en-US" sz="2000" dirty="0">
                <a:ln w="0"/>
                <a:solidFill>
                  <a:srgbClr val="042D85"/>
                </a:solidFill>
                <a:latin typeface="Times New Roman" panose="02020603050405020304" pitchFamily="18" charset="0"/>
                <a:cs typeface="Times New Roman" panose="02020603050405020304" pitchFamily="18" charset="0"/>
              </a:rPr>
              <a:t>We are given data set : </a:t>
            </a:r>
            <a:r>
              <a:rPr lang="en-US" sz="2000" b="1" dirty="0">
                <a:ln w="0"/>
                <a:solidFill>
                  <a:srgbClr val="042D85"/>
                </a:solidFill>
                <a:latin typeface="Times New Roman" panose="02020603050405020304" pitchFamily="18" charset="0"/>
                <a:cs typeface="Times New Roman" panose="02020603050405020304" pitchFamily="18" charset="0"/>
              </a:rPr>
              <a:t>Coronavirus Tweets.csv</a:t>
            </a:r>
          </a:p>
          <a:p>
            <a:pPr algn="l"/>
            <a:endParaRPr lang="en-US" sz="2000" i="0" dirty="0">
              <a:solidFill>
                <a:srgbClr val="042D85"/>
              </a:solidFill>
              <a:effectLst/>
              <a:latin typeface="Times New Roman" panose="02020603050405020304" pitchFamily="18" charset="0"/>
              <a:cs typeface="Times New Roman" panose="02020603050405020304" pitchFamily="18" charset="0"/>
            </a:endParaRPr>
          </a:p>
          <a:p>
            <a:pPr algn="l"/>
            <a:r>
              <a:rPr lang="en-US" sz="2000" i="0" dirty="0">
                <a:solidFill>
                  <a:srgbClr val="042D85"/>
                </a:solidFill>
                <a:effectLst/>
                <a:latin typeface="Times New Roman" panose="02020603050405020304" pitchFamily="18" charset="0"/>
                <a:cs typeface="Times New Roman" panose="02020603050405020304" pitchFamily="18" charset="0"/>
              </a:rPr>
              <a:t>We are given the dataset having 6 columns – </a:t>
            </a: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UserName</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ScreenName</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rgbClr val="042D85"/>
                </a:solidFill>
                <a:effectLst/>
                <a:latin typeface="Times New Roman" panose="02020603050405020304" pitchFamily="18" charset="0"/>
                <a:cs typeface="Times New Roman" panose="02020603050405020304" pitchFamily="18" charset="0"/>
              </a:rPr>
              <a:t>Location</a:t>
            </a: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TweetAt</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err="1">
                <a:solidFill>
                  <a:srgbClr val="042D85"/>
                </a:solidFill>
                <a:effectLst/>
                <a:latin typeface="Times New Roman" panose="02020603050405020304" pitchFamily="18" charset="0"/>
                <a:cs typeface="Times New Roman" panose="02020603050405020304" pitchFamily="18" charset="0"/>
              </a:rPr>
              <a:t>OriginalTweet</a:t>
            </a:r>
            <a:endParaRPr lang="en-US" sz="2000" i="0" dirty="0">
              <a:solidFill>
                <a:srgbClr val="042D85"/>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rgbClr val="042D85"/>
                </a:solidFill>
                <a:effectLst/>
                <a:latin typeface="Times New Roman" panose="02020603050405020304" pitchFamily="18" charset="0"/>
                <a:cs typeface="Times New Roman" panose="02020603050405020304" pitchFamily="18" charset="0"/>
              </a:rPr>
              <a:t>Sentiment</a:t>
            </a:r>
          </a:p>
          <a:p>
            <a:pPr algn="l"/>
            <a:endParaRPr lang="en-US" sz="2000" dirty="0">
              <a:solidFill>
                <a:srgbClr val="042D85"/>
              </a:solidFill>
              <a:latin typeface="Times New Roman" panose="02020603050405020304" pitchFamily="18" charset="0"/>
              <a:cs typeface="Times New Roman" panose="02020603050405020304" pitchFamily="18" charset="0"/>
            </a:endParaRPr>
          </a:p>
          <a:p>
            <a:pPr algn="l"/>
            <a:r>
              <a:rPr lang="en-US" sz="2000" i="0" dirty="0">
                <a:solidFill>
                  <a:srgbClr val="042D85"/>
                </a:solidFill>
                <a:effectLst/>
                <a:latin typeface="Times New Roman" panose="02020603050405020304" pitchFamily="18" charset="0"/>
                <a:cs typeface="Times New Roman" panose="02020603050405020304" pitchFamily="18" charset="0"/>
              </a:rPr>
              <a:t>We have removed punctuation and stop words from ‘</a:t>
            </a:r>
            <a:r>
              <a:rPr lang="en-US" sz="2000" i="0" dirty="0" err="1">
                <a:solidFill>
                  <a:srgbClr val="042D85"/>
                </a:solidFill>
                <a:effectLst/>
                <a:latin typeface="Times New Roman" panose="02020603050405020304" pitchFamily="18" charset="0"/>
                <a:cs typeface="Times New Roman" panose="02020603050405020304" pitchFamily="18" charset="0"/>
              </a:rPr>
              <a:t>OriginalTweet</a:t>
            </a:r>
            <a:r>
              <a:rPr lang="en-US" sz="2000" i="0" dirty="0">
                <a:solidFill>
                  <a:srgbClr val="042D85"/>
                </a:solidFill>
                <a:effectLst/>
                <a:latin typeface="Times New Roman" panose="02020603050405020304" pitchFamily="18" charset="0"/>
                <a:cs typeface="Times New Roman" panose="02020603050405020304" pitchFamily="18" charset="0"/>
              </a:rPr>
              <a:t>’ column and added a new column ‘</a:t>
            </a:r>
            <a:r>
              <a:rPr lang="en-US" sz="2000" i="0" dirty="0" err="1">
                <a:solidFill>
                  <a:srgbClr val="042D85"/>
                </a:solidFill>
                <a:effectLst/>
                <a:latin typeface="Times New Roman" panose="02020603050405020304" pitchFamily="18" charset="0"/>
                <a:cs typeface="Times New Roman" panose="02020603050405020304" pitchFamily="18" charset="0"/>
              </a:rPr>
              <a:t>clean_tweets</a:t>
            </a:r>
            <a:r>
              <a:rPr lang="en-US" sz="2000" i="0" dirty="0">
                <a:solidFill>
                  <a:srgbClr val="042D85"/>
                </a:solidFill>
                <a:effectLst/>
                <a:latin typeface="Times New Roman" panose="02020603050405020304" pitchFamily="18" charset="0"/>
                <a:cs typeface="Times New Roman" panose="02020603050405020304" pitchFamily="18" charset="0"/>
              </a:rPr>
              <a:t>’ to the dataset.</a:t>
            </a:r>
          </a:p>
          <a:p>
            <a:pPr algn="l"/>
            <a:endParaRPr lang="en-US" sz="2000" dirty="0">
              <a:solidFill>
                <a:srgbClr val="042D85"/>
              </a:solidFill>
              <a:latin typeface="Times New Roman" panose="02020603050405020304" pitchFamily="18" charset="0"/>
              <a:cs typeface="Times New Roman" panose="02020603050405020304" pitchFamily="18" charset="0"/>
            </a:endParaRPr>
          </a:p>
          <a:p>
            <a:r>
              <a:rPr lang="en-US" sz="2000" b="0" i="0" dirty="0">
                <a:solidFill>
                  <a:srgbClr val="042D85"/>
                </a:solidFill>
                <a:effectLst/>
                <a:latin typeface="Times New Roman" panose="02020603050405020304" pitchFamily="18" charset="0"/>
                <a:cs typeface="Times New Roman" panose="02020603050405020304" pitchFamily="18" charset="0"/>
              </a:rPr>
              <a:t>We have done classification using five models namely – </a:t>
            </a: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Logistic Regression Model</a:t>
            </a:r>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Decision Tree Classifier</a:t>
            </a:r>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Random Forest Classifier</a:t>
            </a:r>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Gradient Boosting Classifier</a:t>
            </a:r>
          </a:p>
          <a:p>
            <a:pPr marL="342900" indent="-342900">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Passive Aggressive Classifier.</a:t>
            </a: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863417"/>
          </a:xfrm>
          <a:prstGeom prst="rect">
            <a:avLst/>
          </a:prstGeom>
          <a:noFill/>
        </p:spPr>
        <p:txBody>
          <a:bodyPr wrap="square" lIns="91440" tIns="45720" rIns="91440" bIns="45720">
            <a:spAutoFit/>
          </a:bodyPr>
          <a:lstStyle/>
          <a:p>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Importing </a:t>
            </a:r>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Libraries &amp; Data Inspection</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Pandas – M</a:t>
            </a:r>
            <a:r>
              <a:rPr lang="en-US" sz="2400" i="0" dirty="0">
                <a:solidFill>
                  <a:srgbClr val="042D85"/>
                </a:solidFill>
                <a:effectLst/>
                <a:latin typeface="Times New Roman" panose="02020603050405020304" pitchFamily="18" charset="0"/>
                <a:cs typeface="Times New Roman" panose="02020603050405020304" pitchFamily="18" charset="0"/>
              </a:rPr>
              <a:t>anipulation of tabular data in </a:t>
            </a:r>
            <a:r>
              <a:rPr lang="en-US" sz="2400" i="0" dirty="0" err="1">
                <a:solidFill>
                  <a:srgbClr val="042D85"/>
                </a:solidFill>
                <a:effectLst/>
                <a:latin typeface="Times New Roman" panose="02020603050405020304" pitchFamily="18" charset="0"/>
                <a:cs typeface="Times New Roman" panose="02020603050405020304" pitchFamily="18" charset="0"/>
              </a:rPr>
              <a:t>Dataframes</a:t>
            </a:r>
            <a:r>
              <a:rPr lang="en-US" sz="2400" dirty="0">
                <a:solidFill>
                  <a:srgbClr val="042D85"/>
                </a:solidFill>
                <a:latin typeface="Times New Roman" panose="02020603050405020304" pitchFamily="18" charset="0"/>
                <a:cs typeface="Times New Roman" panose="02020603050405020304" pitchFamily="18" charset="0"/>
              </a:rPr>
              <a:t> </a:t>
            </a:r>
            <a:endParaRPr lang="en-US" sz="2400" dirty="0">
              <a:ln w="0"/>
              <a:solidFill>
                <a:srgbClr val="042D85"/>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Numpy</a:t>
            </a:r>
            <a:r>
              <a:rPr lang="en-US" sz="2400" dirty="0">
                <a:ln w="0"/>
                <a:solidFill>
                  <a:srgbClr val="042D85"/>
                </a:solidFill>
                <a:latin typeface="Times New Roman" panose="02020603050405020304" pitchFamily="18" charset="0"/>
                <a:cs typeface="Times New Roman" panose="02020603050405020304" pitchFamily="18" charset="0"/>
              </a:rPr>
              <a:t> – </a:t>
            </a:r>
            <a:r>
              <a:rPr lang="en-IN" sz="2400" dirty="0">
                <a:ln w="0"/>
                <a:solidFill>
                  <a:srgbClr val="042D85"/>
                </a:solidFill>
                <a:latin typeface="Times New Roman" panose="02020603050405020304" pitchFamily="18" charset="0"/>
                <a:cs typeface="Times New Roman" panose="02020603050405020304" pitchFamily="18" charset="0"/>
              </a:rPr>
              <a:t>M</a:t>
            </a:r>
            <a:r>
              <a:rPr lang="en-IN" sz="2400" i="0" dirty="0">
                <a:solidFill>
                  <a:srgbClr val="042D85"/>
                </a:solidFill>
                <a:effectLst/>
                <a:latin typeface="Times New Roman" panose="02020603050405020304" pitchFamily="18" charset="0"/>
                <a:cs typeface="Times New Roman" panose="02020603050405020304" pitchFamily="18" charset="0"/>
              </a:rPr>
              <a:t>athematical operations on arrays</a:t>
            </a:r>
            <a:endParaRPr lang="en-US" sz="2400" dirty="0">
              <a:ln w="0"/>
              <a:solidFill>
                <a:srgbClr val="042D85"/>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Matplotlib – Visualization</a:t>
            </a:r>
          </a:p>
          <a:p>
            <a:pPr marL="342900" indent="-342900" algn="just">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Seaborn – Visualization</a:t>
            </a: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Sklearn</a:t>
            </a:r>
            <a:r>
              <a:rPr lang="en-US" sz="2400" dirty="0">
                <a:ln w="0"/>
                <a:solidFill>
                  <a:srgbClr val="042D85"/>
                </a:solidFill>
                <a:latin typeface="Times New Roman" panose="02020603050405020304" pitchFamily="18" charset="0"/>
                <a:cs typeface="Times New Roman" panose="02020603050405020304" pitchFamily="18" charset="0"/>
              </a:rPr>
              <a:t> – Data Modeling</a:t>
            </a: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Nltk</a:t>
            </a:r>
            <a:r>
              <a:rPr lang="en-US" sz="2400" dirty="0">
                <a:ln w="0"/>
                <a:solidFill>
                  <a:srgbClr val="042D85"/>
                </a:solidFill>
                <a:latin typeface="Times New Roman" panose="02020603050405020304" pitchFamily="18" charset="0"/>
                <a:cs typeface="Times New Roman" panose="02020603050405020304" pitchFamily="18" charset="0"/>
              </a:rPr>
              <a:t> – Pre Processing / Feature Engineering</a:t>
            </a:r>
          </a:p>
          <a:p>
            <a:pPr marL="342900" indent="-342900" algn="just">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WordCloud</a:t>
            </a:r>
            <a:r>
              <a:rPr lang="en-US" sz="2400" dirty="0">
                <a:ln w="0"/>
                <a:solidFill>
                  <a:srgbClr val="042D85"/>
                </a:solidFill>
                <a:latin typeface="Times New Roman" panose="02020603050405020304" pitchFamily="18" charset="0"/>
                <a:cs typeface="Times New Roman" panose="02020603050405020304" pitchFamily="18" charset="0"/>
              </a:rPr>
              <a:t> – Visualization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dirty="0">
                <a:solidFill>
                  <a:srgbClr val="042D85"/>
                </a:solidFill>
                <a:effectLst/>
                <a:latin typeface="Times New Roman" panose="02020603050405020304" pitchFamily="18" charset="0"/>
                <a:cs typeface="Times New Roman" panose="02020603050405020304" pitchFamily="18" charset="0"/>
              </a:rPr>
              <a:t>Original Dataset contains 6 columns and 41157 rows.</a:t>
            </a:r>
            <a:r>
              <a:rPr lang="en-US" sz="2000" b="1" i="0" dirty="0">
                <a:solidFill>
                  <a:srgbClr val="042D85"/>
                </a:solidFill>
                <a:effectLst/>
                <a:latin typeface="Times New Roman" panose="02020603050405020304" pitchFamily="18" charset="0"/>
                <a:cs typeface="Times New Roman" panose="02020603050405020304" pitchFamily="18" charset="0"/>
              </a:rPr>
              <a:t> </a:t>
            </a:r>
            <a:endParaRPr lang="en-US" sz="2000" dirty="0">
              <a:ln w="0"/>
              <a:solidFill>
                <a:srgbClr val="042D85"/>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F28BBFBF-0A13-481E-8510-86A4A5A56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027" y="3358337"/>
            <a:ext cx="10145943" cy="2763265"/>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678751"/>
          </a:xfrm>
          <a:prstGeom prst="rect">
            <a:avLst/>
          </a:prstGeom>
          <a:noFill/>
        </p:spPr>
        <p:txBody>
          <a:bodyPr wrap="square" lIns="91440" tIns="45720" rIns="91440" bIns="45720">
            <a:spAutoFit/>
          </a:bodyPr>
          <a:lstStyle/>
          <a:p>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 Engineering</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lnSpc>
                <a:spcPct val="150000"/>
              </a:lnSpc>
            </a:pPr>
            <a:r>
              <a:rPr lang="en-US" sz="2400" dirty="0">
                <a:ln w="0"/>
                <a:solidFill>
                  <a:srgbClr val="042D85"/>
                </a:solidFill>
                <a:latin typeface="Times New Roman" panose="02020603050405020304" pitchFamily="18" charset="0"/>
                <a:cs typeface="Times New Roman" panose="02020603050405020304" pitchFamily="18" charset="0"/>
              </a:rPr>
              <a:t>Step 1 : Converted all characters to lowercase.</a:t>
            </a:r>
          </a:p>
          <a:p>
            <a:pPr algn="just">
              <a:lnSpc>
                <a:spcPct val="150000"/>
              </a:lnSpc>
            </a:pPr>
            <a:r>
              <a:rPr lang="en-US" sz="2400" dirty="0">
                <a:ln w="0"/>
                <a:solidFill>
                  <a:srgbClr val="042D85"/>
                </a:solidFill>
                <a:latin typeface="Times New Roman" panose="02020603050405020304" pitchFamily="18" charset="0"/>
                <a:cs typeface="Times New Roman" panose="02020603050405020304" pitchFamily="18" charset="0"/>
              </a:rPr>
              <a:t>Step 2 : Removed Punctuation.</a:t>
            </a:r>
          </a:p>
          <a:p>
            <a:pPr algn="just">
              <a:lnSpc>
                <a:spcPct val="150000"/>
              </a:lnSpc>
            </a:pPr>
            <a:r>
              <a:rPr lang="en-US" sz="2400" dirty="0">
                <a:ln w="0"/>
                <a:solidFill>
                  <a:srgbClr val="042D85"/>
                </a:solidFill>
                <a:latin typeface="Times New Roman" panose="02020603050405020304" pitchFamily="18" charset="0"/>
                <a:cs typeface="Times New Roman" panose="02020603050405020304" pitchFamily="18" charset="0"/>
              </a:rPr>
              <a:t>Step 3 : Removed stop words.</a:t>
            </a: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After dropping the null values and adding a new column ‘</a:t>
            </a:r>
            <a:r>
              <a:rPr lang="en-US" sz="2400" dirty="0" err="1">
                <a:ln w="0"/>
                <a:solidFill>
                  <a:srgbClr val="042D85"/>
                </a:solidFill>
                <a:latin typeface="Times New Roman" panose="02020603050405020304" pitchFamily="18" charset="0"/>
                <a:cs typeface="Times New Roman" panose="02020603050405020304" pitchFamily="18" charset="0"/>
              </a:rPr>
              <a:t>clean_tweets</a:t>
            </a:r>
            <a:r>
              <a:rPr lang="en-US" sz="2400" dirty="0">
                <a:ln w="0"/>
                <a:solidFill>
                  <a:srgbClr val="042D85"/>
                </a:solidFill>
                <a:latin typeface="Times New Roman" panose="02020603050405020304" pitchFamily="18" charset="0"/>
                <a:cs typeface="Times New Roman" panose="02020603050405020304" pitchFamily="18" charset="0"/>
              </a:rPr>
              <a:t>’, now we have 7 columns and 32567 rows.</a:t>
            </a:r>
            <a:r>
              <a:rPr lang="en-US" sz="2200" b="1" i="0" dirty="0">
                <a:solidFill>
                  <a:srgbClr val="042D85"/>
                </a:solidFill>
                <a:effectLst/>
                <a:latin typeface="Times New Roman" panose="02020603050405020304" pitchFamily="18" charset="0"/>
                <a:cs typeface="Times New Roman" panose="02020603050405020304" pitchFamily="18" charset="0"/>
              </a:rPr>
              <a:t> </a:t>
            </a:r>
            <a:endParaRPr lang="en-US" sz="22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C9DCD36-E9A9-484F-BA1A-2FF53A9EE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76" y="2928709"/>
            <a:ext cx="11624646" cy="2717391"/>
          </a:xfrm>
          <a:prstGeom prst="rect">
            <a:avLst/>
          </a:prstGeom>
        </p:spPr>
      </p:pic>
    </p:spTree>
    <p:extLst>
      <p:ext uri="{BB962C8B-B14F-4D97-AF65-F5344CB8AC3E}">
        <p14:creationId xmlns:p14="http://schemas.microsoft.com/office/powerpoint/2010/main" val="268749358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443110"/>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endParaRPr lang="en-US" sz="700"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five types of sentiments. The above graph shows count of each sentiment.</a:t>
            </a:r>
          </a:p>
        </p:txBody>
      </p:sp>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4410F6B0-A953-4A25-8046-5FCA5CC6B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150" y="1206631"/>
            <a:ext cx="10745700" cy="4854804"/>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464742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New Sentiments</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D1F0C2D7-A840-4E83-A62F-E7017939C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4" y="1388200"/>
            <a:ext cx="5589644" cy="4887093"/>
          </a:xfrm>
          <a:prstGeom prst="rect">
            <a:avLst/>
          </a:prstGeom>
        </p:spPr>
      </p:pic>
      <p:sp>
        <p:nvSpPr>
          <p:cNvPr id="5" name="TextBox 4">
            <a:extLst>
              <a:ext uri="{FF2B5EF4-FFF2-40B4-BE49-F238E27FC236}">
                <a16:creationId xmlns:a16="http://schemas.microsoft.com/office/drawing/2014/main" id="{C2E115E3-20FC-4AFF-820A-44844D571631}"/>
              </a:ext>
            </a:extLst>
          </p:cNvPr>
          <p:cNvSpPr txBox="1"/>
          <p:nvPr/>
        </p:nvSpPr>
        <p:spPr>
          <a:xfrm flipH="1">
            <a:off x="6096000" y="1388200"/>
            <a:ext cx="5869304" cy="5016758"/>
          </a:xfrm>
          <a:prstGeom prst="rect">
            <a:avLst/>
          </a:prstGeom>
          <a:noFill/>
        </p:spPr>
        <p:txBody>
          <a:bodyPr wrap="square" rtlCol="0">
            <a:spAutoFit/>
          </a:bodyPr>
          <a:lstStyle/>
          <a:p>
            <a:pPr algn="just"/>
            <a:r>
              <a:rPr lang="en-IN" sz="2000" dirty="0">
                <a:solidFill>
                  <a:srgbClr val="042D85"/>
                </a:solidFill>
                <a:latin typeface="Times New Roman" panose="02020603050405020304" pitchFamily="18" charset="0"/>
                <a:cs typeface="Times New Roman" panose="02020603050405020304" pitchFamily="18" charset="0"/>
              </a:rPr>
              <a:t>As there was five types of sentiments – Positive Sentiment, Extremely Positive Sentiment, Negative Sentiment, Extremely Negative Sentiment and Neutral Sentiment. So, we have replaced Extremely Positive Sentiment by Positive Sentiment and Extremely Negative Sentiment by Negative Sentiment. Now we have three types of sentiments – Positive Sentiment, Negative Sentiment and Neutral Sentiment.</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r>
              <a:rPr lang="en-IN" sz="2000" dirty="0">
                <a:solidFill>
                  <a:srgbClr val="042D85"/>
                </a:solidFill>
                <a:latin typeface="Times New Roman" panose="02020603050405020304" pitchFamily="18" charset="0"/>
                <a:cs typeface="Times New Roman" panose="02020603050405020304" pitchFamily="18" charset="0"/>
              </a:rPr>
              <a:t>The Pi Chart shows the proportion of each sentiment.</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r>
              <a:rPr lang="en-IN" sz="2000" dirty="0">
                <a:solidFill>
                  <a:srgbClr val="042D85"/>
                </a:solidFill>
                <a:latin typeface="Times New Roman" panose="02020603050405020304" pitchFamily="18" charset="0"/>
                <a:cs typeface="Times New Roman" panose="02020603050405020304" pitchFamily="18" charset="0"/>
              </a:rPr>
              <a:t>There are 44.16% Positive Sentiments, 36.88% Negative Sentiments and 18.95% Neutral Sentiments.</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r>
              <a:rPr lang="en-IN" sz="2000" dirty="0">
                <a:solidFill>
                  <a:srgbClr val="042D85"/>
                </a:solidFill>
                <a:latin typeface="Times New Roman" panose="02020603050405020304" pitchFamily="18" charset="0"/>
                <a:cs typeface="Times New Roman" panose="02020603050405020304" pitchFamily="18" charset="0"/>
              </a:rPr>
              <a:t>Positive Sentiments are having higher proportion among all.</a:t>
            </a:r>
          </a:p>
        </p:txBody>
      </p:sp>
    </p:spTree>
    <p:extLst>
      <p:ext uri="{BB962C8B-B14F-4D97-AF65-F5344CB8AC3E}">
        <p14:creationId xmlns:p14="http://schemas.microsoft.com/office/powerpoint/2010/main" val="253670038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solidFill>
                  <a:srgbClr val="042D85"/>
                </a:solidFill>
                <a:latin typeface="Times New Roman" panose="02020603050405020304" pitchFamily="18" charset="0"/>
                <a:cs typeface="Times New Roman" panose="02020603050405020304" pitchFamily="18" charset="0"/>
              </a:rPr>
              <a:t>Unique values in each column </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 above graph shows unique values in each column.</a:t>
            </a: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7A658F9-BDF1-4DFB-8281-F13D24AD2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98" y="1481884"/>
            <a:ext cx="11284003" cy="4658940"/>
          </a:xfrm>
          <a:prstGeom prst="rect">
            <a:avLst/>
          </a:prstGeom>
        </p:spPr>
      </p:pic>
    </p:spTree>
    <p:extLst>
      <p:ext uri="{BB962C8B-B14F-4D97-AF65-F5344CB8AC3E}">
        <p14:creationId xmlns:p14="http://schemas.microsoft.com/office/powerpoint/2010/main" val="87943399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1577</TotalTime>
  <Words>937</Words>
  <Application>Microsoft Office PowerPoint</Application>
  <PresentationFormat>Widescreen</PresentationFormat>
  <Paragraphs>258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Saday _</cp:lastModifiedBy>
  <cp:revision>94</cp:revision>
  <dcterms:created xsi:type="dcterms:W3CDTF">2022-02-24T13:05:00Z</dcterms:created>
  <dcterms:modified xsi:type="dcterms:W3CDTF">2022-05-07T08:42:16Z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