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267" r:id="rId8"/>
    <p:sldId id="268" r:id="rId9"/>
    <p:sldId id="291" r:id="rId10"/>
    <p:sldId id="269" r:id="rId11"/>
    <p:sldId id="270" r:id="rId12"/>
    <p:sldId id="271" r:id="rId13"/>
    <p:sldId id="272" r:id="rId14"/>
    <p:sldId id="303" r:id="rId15"/>
    <p:sldId id="281" r:id="rId16"/>
    <p:sldId id="302" r:id="rId17"/>
    <p:sldId id="299" r:id="rId18"/>
    <p:sldId id="300" r:id="rId19"/>
    <p:sldId id="301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1r" initials="2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6DBE-1EC8-4F21-8C1A-F9AC36007C6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A533-0936-4F70-B60C-D89377C5CB3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Smile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666" y="742885"/>
            <a:ext cx="11140679" cy="58169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– 3</a:t>
            </a:r>
          </a:p>
          <a:p>
            <a:pPr algn="ctr"/>
            <a:r>
              <a:rPr lang="en-US" sz="48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– Classification</a:t>
            </a:r>
          </a:p>
          <a:p>
            <a:pPr algn="ctr"/>
            <a:r>
              <a:rPr lang="en-US" sz="36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36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Champions</a:t>
            </a:r>
            <a:r>
              <a:rPr lang="en-US" sz="36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Coronavirus Tweet Sentiment Analysis</a:t>
            </a:r>
          </a:p>
          <a:p>
            <a:pPr algn="ctr"/>
            <a:endParaRPr lang="en-US" sz="4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 u="sng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Me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mbers</a:t>
            </a:r>
          </a:p>
          <a:p>
            <a:pPr algn="ctr"/>
            <a:r>
              <a:rPr lang="en-US" sz="28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Varsha Rani</a:t>
            </a:r>
          </a:p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Vivek Chandrakant Pawar</a:t>
            </a:r>
          </a:p>
          <a:p>
            <a:pPr algn="ctr"/>
            <a:r>
              <a:rPr lang="en-US" sz="280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Rabista</a:t>
            </a:r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Parween</a:t>
            </a:r>
            <a:endParaRPr lang="en-US" sz="28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Tushar Gaikwad</a:t>
            </a:r>
          </a:p>
          <a:p>
            <a:pPr algn="ctr"/>
            <a:endParaRPr lang="en-US" sz="28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10756"/>
            <a:ext cx="117386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Tweet according to ‘</a:t>
            </a:r>
            <a:r>
              <a:rPr lang="en-US" sz="2400" b="1" dirty="0" err="1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TweetAt</a:t>
            </a:r>
            <a:r>
              <a:rPr lang="en-US" sz="2400" b="1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column</a:t>
            </a:r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F270E-7835-4A41-91C4-EE3ED89655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7A459-2495-4041-A49A-3E67AF513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6" y="1411085"/>
            <a:ext cx="1072664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56505"/>
            <a:ext cx="11738610" cy="18726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Histogram plot of Original Tweet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C0656-014E-4ECB-8EBF-5EDA5B7F2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9BFAD7-F04E-427E-A2FB-5C5FE5B35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1" y="1623155"/>
            <a:ext cx="1116485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173049"/>
            <a:ext cx="11738610" cy="1307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 10 Locations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E67B7-EFA1-4689-A9AF-BC2DA26056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68F882-0EE7-424B-B176-B2CA97566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6" y="1480586"/>
            <a:ext cx="11269648" cy="44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30283"/>
            <a:ext cx="11738610" cy="12262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Most common words in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65705-B307-4AF1-A76E-56C9D327F3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A4073C-DE94-426A-BC18-4C9D69D78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581"/>
            <a:ext cx="12192000" cy="44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30283"/>
            <a:ext cx="11738610" cy="12262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65705-B307-4AF1-A76E-56C9D327F3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B4BC5-757B-4C70-B51E-F79CA08DD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53" y="1385000"/>
            <a:ext cx="8050491" cy="51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63094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algn="ctr"/>
            <a:r>
              <a:rPr lang="en-US" sz="28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sz="20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441CC9-44C7-4850-8F2D-4685C84FD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" y="976531"/>
            <a:ext cx="3760611" cy="27784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602805-BE4E-446A-9014-DE7CB4231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147" y="976531"/>
            <a:ext cx="3760611" cy="27784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795A79-F19A-4A36-9355-BCC0A4F89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73" y="3754971"/>
            <a:ext cx="4167922" cy="27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63094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algn="ctr"/>
            <a:r>
              <a:rPr lang="en-US" sz="28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sz="20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A3A5D5-BAA1-43AD-8BC0-FA2BBB7BA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3" y="1761892"/>
            <a:ext cx="4982270" cy="333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BB61B-2783-4FC9-80B0-CBAF35FD4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80" y="1740036"/>
            <a:ext cx="4982270" cy="33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63094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Accuracy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Logistic Regression Model</a:t>
            </a:r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: 0.7710636207320068 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: 0.7857896154337569 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: 0.7710636207320068</a:t>
            </a:r>
          </a:p>
          <a:p>
            <a:pPr algn="just"/>
            <a:endParaRPr lang="en-IN" sz="20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Decision Tree Classifier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: 0.6129943502824858 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: 0.6109013482361811 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: 0.6129943502824858</a:t>
            </a:r>
          </a:p>
          <a:p>
            <a:pPr algn="just"/>
            <a:endParaRPr lang="en-IN" sz="20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Random Forest Classifier</a:t>
            </a:r>
            <a:endParaRPr lang="en-IN" sz="2400" b="1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: 0.7248833210513388 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: 0.7282331957151178 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: 0.7248833210513388</a:t>
            </a:r>
            <a:endParaRPr lang="en-US" sz="20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44627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Accuracy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Gradient Boosting Classifier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: 0.6545074920167036 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: 0.6962747491301503 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: 0.6545074920167036</a:t>
            </a:r>
          </a:p>
          <a:p>
            <a:pPr algn="just"/>
            <a:endParaRPr lang="en-IN" sz="20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Passive Aggressive Classifier</a:t>
            </a:r>
            <a:endParaRPr lang="en-IN" sz="2400" b="1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: 0.7563252272169 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: 0.757026798471969 </a:t>
            </a:r>
          </a:p>
          <a:p>
            <a:pPr algn="just"/>
            <a:r>
              <a:rPr lang="en-IN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: 0.7563252272169</a:t>
            </a:r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1" y="76200"/>
            <a:ext cx="1173861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C5EE-F5B7-4467-81FD-E92050D03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FB551-E650-470E-8B6B-7B0F18F4A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96" y="565612"/>
            <a:ext cx="7655859" cy="48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15452"/>
            <a:ext cx="11738610" cy="60950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POINTS FOR DISCUSSION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endParaRPr lang="en-US" sz="2000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20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457200" indent="-457200" algn="just">
              <a:lnSpc>
                <a:spcPct val="20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  <a:p>
            <a:pPr marL="457200" indent="-457200" algn="just">
              <a:lnSpc>
                <a:spcPct val="20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 &amp; Data Inspection</a:t>
            </a:r>
          </a:p>
          <a:p>
            <a:pPr marL="457200" indent="-457200" algn="just">
              <a:lnSpc>
                <a:spcPct val="20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457200" indent="-457200" algn="just">
              <a:lnSpc>
                <a:spcPct val="20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200" indent="-457200" algn="just">
              <a:lnSpc>
                <a:spcPct val="20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marL="457200" indent="-457200" algn="just">
              <a:lnSpc>
                <a:spcPct val="20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Accuracy</a:t>
            </a:r>
          </a:p>
          <a:p>
            <a:pPr marL="457200" indent="-457200" algn="just">
              <a:lnSpc>
                <a:spcPct val="200000"/>
              </a:lnSpc>
              <a:spcBef>
                <a:spcPts val="60"/>
              </a:spcBef>
              <a:spcAft>
                <a:spcPts val="6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2A4AF-A42B-4D35-A7D7-6DDE55938E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101864"/>
            <a:ext cx="11738610" cy="69249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b="1" u="sng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on EDA</a:t>
            </a:r>
            <a:r>
              <a:rPr lang="en-US" sz="32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2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Dataset contains 6 columns and 41157 rows.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column contains null values. So, we have dropped the null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we added a new column "</a:t>
            </a:r>
            <a:r>
              <a:rPr lang="en-US" b="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clean_tweets</a:t>
            </a: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after cleaning the tweets.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dropping and adding a new column, now we have 7 columns and 32567 rows.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analyze the data we required only two columns "</a:t>
            </a:r>
            <a:r>
              <a:rPr lang="en-US" b="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OriginalTweet</a:t>
            </a: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and "Sentiment".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columns such as "</a:t>
            </a:r>
            <a:r>
              <a:rPr lang="en-US" b="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b="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ScreenName</a:t>
            </a: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does not give any meaningful insights for our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types of sentiments - Extremely Positive, Positive, Extremely Negative, Negative and Neutral.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renamed the Extremely Positive and Extremely Negative sentiments to Positive and Negative respectively. And we are left with three types of sentiments - Positive, Negative and Neutral.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pie chart shows the proportion of sentiments.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plot for unique values shows us the number of unique values in each column.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graphical representation of top 10 locations shows us that most of the tweets came from London followed by United States.</a:t>
            </a:r>
          </a:p>
          <a:p>
            <a:pPr algn="just"/>
            <a:endParaRPr lang="en-US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u="sng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on Model Training</a:t>
            </a:r>
            <a:r>
              <a:rPr lang="en-US" sz="3200" b="1" dirty="0">
                <a:ln w="0"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end we conclude our classification project with five models namely - Logistic Regression Model, Decision Tree Classifier, Random Forest Classifier, Gradient Boosting Classifier and Passive Aggressive Classifier.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getting the highest accuracy of about 77% with Logistic Regression.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958CA-3C2F-4E75-A888-ABBCDE270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892" y="215139"/>
            <a:ext cx="6476215" cy="673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1" i="1" u="sng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u="sng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u="sng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u="sng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u="sng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u="sng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i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  <a:p>
            <a:pPr algn="ctr"/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F5B2B-6397-4F64-8521-2F1F345A0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979E5-FD90-47F0-8115-C626C9C3D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80888" y="3429000"/>
            <a:ext cx="682396" cy="6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05304"/>
            <a:ext cx="11738610" cy="51090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4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challenge asks us to build a classification model to predict the sentiment of COVID-19 tweets. The tweets have been pulled from Twitter and manual tagging has been done then.</a:t>
            </a:r>
          </a:p>
          <a:p>
            <a:pPr algn="l"/>
            <a:endParaRPr lang="en-US" sz="2400" b="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names and usernames have been given codes to avoid any privacy concerns.</a:t>
            </a:r>
          </a:p>
          <a:p>
            <a:pPr algn="l"/>
            <a:endParaRPr lang="en-US" sz="2400" b="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are given the following information: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Tweet At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Tweet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  <a:p>
            <a:pPr algn="l"/>
            <a:endParaRPr lang="en-US" sz="2000" b="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E411F-E70A-420B-9CD8-2C20D84B76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5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36081"/>
            <a:ext cx="11738610" cy="58785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  <a:p>
            <a:r>
              <a:rPr lang="en-US" sz="20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data set : </a:t>
            </a:r>
            <a:r>
              <a:rPr lang="en-US" sz="2000" b="1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Coronavirus Tweets.csv</a:t>
            </a:r>
          </a:p>
          <a:p>
            <a:pPr algn="l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u="sng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fields</a:t>
            </a:r>
          </a:p>
          <a:p>
            <a:pPr algn="l"/>
            <a:endParaRPr lang="en-US" sz="2000" b="1" u="sng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the dataset having 6 columns – ‘</a:t>
            </a:r>
            <a:r>
              <a:rPr lang="en-US" sz="200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0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ScreenName</a:t>
            </a:r>
            <a:r>
              <a:rPr lang="en-US" sz="20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‘Location’, ‘</a:t>
            </a:r>
            <a:r>
              <a:rPr lang="en-US" sz="200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TweetAt</a:t>
            </a:r>
            <a:r>
              <a:rPr lang="en-US" sz="20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OriginalTweet</a:t>
            </a:r>
            <a:r>
              <a:rPr lang="en-US" sz="20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and ‘Sentiment’.</a:t>
            </a:r>
          </a:p>
          <a:p>
            <a:pPr algn="l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removed punctuation and stop words from ‘</a:t>
            </a:r>
            <a:r>
              <a:rPr lang="en-US" sz="200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OriginalTweet</a:t>
            </a:r>
            <a:r>
              <a:rPr lang="en-US" sz="20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column and added a new column ‘</a:t>
            </a:r>
            <a:r>
              <a:rPr lang="en-US" sz="2000" i="0" dirty="0" err="1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clean_tweets</a:t>
            </a:r>
            <a:r>
              <a:rPr lang="en-US" sz="20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to the dataset.</a:t>
            </a:r>
          </a:p>
          <a:p>
            <a:pPr algn="l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done classification using five models namely - Logistic Regression Model, Decision Tree Classifier, Random Forest Classifier, Gradient Boosting Classifier and Passive Aggressive Classifier.</a:t>
            </a:r>
          </a:p>
          <a:p>
            <a:pPr algn="l"/>
            <a:endParaRPr lang="en-US" sz="20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endParaRPr lang="en-US" sz="1600" b="1" u="sng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2E7B3-E1E3-495D-8084-AEA350DCF9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11295"/>
            <a:ext cx="11738610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sz="32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Data Inspection</a:t>
            </a:r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Dataset contains 6 columns and 41157 rows.</a:t>
            </a:r>
            <a:r>
              <a:rPr lang="en-US" sz="2000" b="1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F2768-FB1F-483C-8A83-D6FC6B82E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BBFBF-0A13-481E-8510-86A4A5A56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27" y="3358337"/>
            <a:ext cx="10145943" cy="27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1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4" y="111295"/>
            <a:ext cx="11738610" cy="66787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sz="2400" b="1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 Converted all characters to lowercase.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: Removed Punctuation.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: Removed stop words.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n w="0"/>
              <a:solidFill>
                <a:srgbClr val="042D8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dropping the null values and adding a new column ‘</a:t>
            </a:r>
            <a:r>
              <a:rPr lang="en-US" sz="2400" dirty="0" err="1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clean_tweets</a:t>
            </a:r>
            <a:r>
              <a:rPr lang="en-US" sz="2400" dirty="0">
                <a:ln w="0"/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now we have 7 columns and 32567 rows.</a:t>
            </a:r>
            <a:r>
              <a:rPr lang="en-US" sz="2200" b="1" i="0" dirty="0">
                <a:solidFill>
                  <a:srgbClr val="042D8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F2768-FB1F-483C-8A83-D6FC6B82E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9DCD36-E9A9-484F-BA1A-2FF53A9EE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6" y="3145526"/>
            <a:ext cx="11624646" cy="27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9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217602"/>
            <a:ext cx="11738610" cy="53351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40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700" i="0" dirty="0">
              <a:solidFill>
                <a:srgbClr val="042D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Sentiments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n w="0"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36297-284F-4116-A5A4-4C41A9D6E6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10F6B0-A953-4A25-8046-5FCA5CC6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1305282"/>
            <a:ext cx="10745700" cy="45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313065"/>
            <a:ext cx="11738610" cy="46474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</a:p>
          <a:p>
            <a:pPr algn="just"/>
            <a:r>
              <a:rPr lang="en-US" sz="2400" b="1" dirty="0">
                <a:ln w="0"/>
                <a:solidFill>
                  <a:srgbClr val="042D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Sentiments</a:t>
            </a: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C41F8-826D-4F44-BCBC-F7ED1B82A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F0C2D7-A840-4E83-A62F-E7017939C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" y="1627868"/>
            <a:ext cx="5118303" cy="46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95" y="313065"/>
            <a:ext cx="1173861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Continued…</a:t>
            </a:r>
          </a:p>
          <a:p>
            <a:pPr algn="just"/>
            <a:r>
              <a:rPr lang="en-US" sz="2400" b="1" dirty="0">
                <a:solidFill>
                  <a:srgbClr val="042D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values in each column </a:t>
            </a: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n w="0"/>
              <a:solidFill>
                <a:srgbClr val="042D8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C41F8-826D-4F44-BCBC-F7ED1B82A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150" y="101864"/>
            <a:ext cx="463748" cy="463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A658F9-BDF1-4DFB-8281-F13D24AD2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8" y="1481884"/>
            <a:ext cx="11284003" cy="46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3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675</Words>
  <Application>Microsoft Office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Saday _</dc:creator>
  <cp:lastModifiedBy>Saday _</cp:lastModifiedBy>
  <cp:revision>80</cp:revision>
  <dcterms:created xsi:type="dcterms:W3CDTF">2022-02-24T13:05:00Z</dcterms:created>
  <dcterms:modified xsi:type="dcterms:W3CDTF">2022-05-06T17:59:35Z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FEFAF25BBF814C47B6E39040459E70F4</vt:lpwstr>
  </property>
  <property fmtid="{D5CDD505-2E9C-101B-9397-08002B2CF9AE}" pid="3" name="KSOProductBuildVer">
    <vt:lpwstr>1033-11.2.0.10463</vt:lpwstr>
  </property>
</Properties>
</file>