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306" r:id="rId3"/>
    <p:sldId id="310" r:id="rId4"/>
    <p:sldId id="307" r:id="rId5"/>
    <p:sldId id="308" r:id="rId6"/>
    <p:sldId id="309" r:id="rId7"/>
    <p:sldId id="304" r:id="rId8"/>
    <p:sldId id="305" r:id="rId9"/>
    <p:sldId id="303" r:id="rId10"/>
    <p:sldId id="273" r:id="rId11"/>
    <p:sldId id="289" r:id="rId12"/>
    <p:sldId id="290" r:id="rId13"/>
    <p:sldId id="279" r:id="rId14"/>
    <p:sldId id="292" r:id="rId15"/>
    <p:sldId id="302" r:id="rId16"/>
    <p:sldId id="293" r:id="rId17"/>
    <p:sldId id="287" r:id="rId18"/>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3826" autoAdjust="0"/>
  </p:normalViewPr>
  <p:slideViewPr>
    <p:cSldViewPr>
      <p:cViewPr varScale="1">
        <p:scale>
          <a:sx n="89" d="100"/>
          <a:sy n="89" d="100"/>
        </p:scale>
        <p:origin x="620"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extLst>
      <p:ext uri="{BB962C8B-B14F-4D97-AF65-F5344CB8AC3E}">
        <p14:creationId xmlns:p14="http://schemas.microsoft.com/office/powerpoint/2010/main" val="208283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1</a:t>
            </a:fld>
            <a:endParaRPr lang="zh-CN" altLang="en-US"/>
          </a:p>
        </p:txBody>
      </p:sp>
    </p:spTree>
    <p:extLst>
      <p:ext uri="{BB962C8B-B14F-4D97-AF65-F5344CB8AC3E}">
        <p14:creationId xmlns:p14="http://schemas.microsoft.com/office/powerpoint/2010/main" val="241633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actor in our system will be the users who buy tickets from the ticket agency.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basically two actions for the actor. The first will be when a user selects an event (maybe a concert) and then purchase the ticket. And the </a:t>
            </a:r>
            <a:r>
              <a:rPr lang="en-US" altLang="zh-CN" dirty="0">
                <a:solidFill>
                  <a:schemeClr val="tx1"/>
                </a:solidFill>
              </a:rPr>
              <a:t>System returns the ticket id to the user or message of ticket being sold out.</a:t>
            </a:r>
            <a:endParaRPr lang="zh-CN" altLang="en-US" dirty="0">
              <a:solidFill>
                <a:schemeClr val="tx1"/>
              </a:solidFill>
            </a:endParaRPr>
          </a:p>
          <a:p>
            <a:r>
              <a:rPr lang="en-US" altLang="zh-CN" dirty="0"/>
              <a:t> (</a:t>
            </a:r>
            <a:r>
              <a:rPr lang="en-US" altLang="zh-CN" dirty="0">
                <a:solidFill>
                  <a:schemeClr val="tx1"/>
                </a:solidFill>
              </a:rPr>
              <a:t>Concurrent requests: System shows a list of results that which user gets what tickets</a:t>
            </a:r>
            <a:r>
              <a:rPr lang="en-US" altLang="zh-CN" dirty="0"/>
              <a:t>)</a:t>
            </a:r>
          </a:p>
          <a:p>
            <a:endParaRPr lang="en-US" altLang="zh-CN" dirty="0"/>
          </a:p>
          <a:p>
            <a:r>
              <a:rPr lang="en-US" altLang="zh-CN" dirty="0"/>
              <a:t>The other action for the user </a:t>
            </a:r>
            <a:r>
              <a:rPr lang="en-US" altLang="zh-CN" dirty="0" err="1"/>
              <a:t>wil</a:t>
            </a:r>
            <a:r>
              <a:rPr lang="en-US" altLang="zh-CN" dirty="0"/>
              <a:t> be checking what tickets has he purchased and the user will receive the </a:t>
            </a:r>
            <a:r>
              <a:rPr lang="en-US" altLang="zh-CN" dirty="0">
                <a:solidFill>
                  <a:schemeClr val="tx1"/>
                </a:solidFill>
              </a:rPr>
              <a:t>list of tickets the user purchased</a:t>
            </a:r>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3</a:t>
            </a:fld>
            <a:endParaRPr lang="zh-CN" altLang="en-US"/>
          </a:p>
        </p:txBody>
      </p:sp>
    </p:spTree>
    <p:extLst>
      <p:ext uri="{BB962C8B-B14F-4D97-AF65-F5344CB8AC3E}">
        <p14:creationId xmlns:p14="http://schemas.microsoft.com/office/powerpoint/2010/main" val="96824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actor in our system will be the users who buy tickets from the ticket agency.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basically two actions for the actor. The first will be when a user selects an event (maybe a concert) and then purchase the ticket. And the </a:t>
            </a:r>
            <a:r>
              <a:rPr lang="en-US" altLang="zh-CN" dirty="0">
                <a:solidFill>
                  <a:schemeClr val="tx1"/>
                </a:solidFill>
              </a:rPr>
              <a:t>System returns the ticket id to the user or message of ticket being sold out.</a:t>
            </a:r>
            <a:endParaRPr lang="zh-CN" altLang="en-US" dirty="0">
              <a:solidFill>
                <a:schemeClr val="tx1"/>
              </a:solidFill>
            </a:endParaRPr>
          </a:p>
          <a:p>
            <a:r>
              <a:rPr lang="en-US" altLang="zh-CN" dirty="0"/>
              <a:t> (</a:t>
            </a:r>
            <a:r>
              <a:rPr lang="en-US" altLang="zh-CN" dirty="0">
                <a:solidFill>
                  <a:schemeClr val="tx1"/>
                </a:solidFill>
              </a:rPr>
              <a:t>Concurrent requests: System shows a list of results that which user gets what tickets</a:t>
            </a:r>
            <a:r>
              <a:rPr lang="en-US" altLang="zh-CN" dirty="0"/>
              <a:t>)</a:t>
            </a:r>
          </a:p>
          <a:p>
            <a:endParaRPr lang="en-US" altLang="zh-CN" dirty="0"/>
          </a:p>
          <a:p>
            <a:r>
              <a:rPr lang="en-US" altLang="zh-CN" dirty="0"/>
              <a:t>The other action for the user </a:t>
            </a:r>
            <a:r>
              <a:rPr lang="en-US" altLang="zh-CN" dirty="0" err="1"/>
              <a:t>wil</a:t>
            </a:r>
            <a:r>
              <a:rPr lang="en-US" altLang="zh-CN" dirty="0"/>
              <a:t> be checking what tickets has he purchased and the user will receive the </a:t>
            </a:r>
            <a:r>
              <a:rPr lang="en-US" altLang="zh-CN" dirty="0">
                <a:solidFill>
                  <a:schemeClr val="tx1"/>
                </a:solidFill>
              </a:rPr>
              <a:t>list of tickets the user purchased</a:t>
            </a:r>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4</a:t>
            </a:fld>
            <a:endParaRPr lang="zh-CN" altLang="en-US"/>
          </a:p>
        </p:txBody>
      </p:sp>
    </p:spTree>
    <p:extLst>
      <p:ext uri="{BB962C8B-B14F-4D97-AF65-F5344CB8AC3E}">
        <p14:creationId xmlns:p14="http://schemas.microsoft.com/office/powerpoint/2010/main" val="91776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A ticket agency system that allows a large number of users (at least 25,000) to buy tickets for at least three events concurrently, with numbers of tickets ranging from 1,000 to 100,000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User data will be stored in the database. Users can login the system with username and password. After login, the users can select different events and purchase tickets. We will use </a:t>
            </a:r>
            <a:r>
              <a:rPr lang="en-US" altLang="zh-CN" dirty="0" err="1">
                <a:solidFill>
                  <a:schemeClr val="bg1"/>
                </a:solidFill>
              </a:rPr>
              <a:t>Akka</a:t>
            </a:r>
            <a:r>
              <a:rPr lang="en-US" altLang="zh-CN" dirty="0">
                <a:solidFill>
                  <a:schemeClr val="bg1"/>
                </a:solidFill>
              </a:rPr>
              <a:t> to make sure there’s no conflict when a large number of concurrent user requests come in. Finally, we will test the system concurrency with load testing framework like Gatling.</a:t>
            </a:r>
          </a:p>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6</a:t>
            </a:fld>
            <a:endParaRPr lang="zh-CN" altLang="en-US"/>
          </a:p>
        </p:txBody>
      </p:sp>
    </p:spTree>
    <p:extLst>
      <p:ext uri="{BB962C8B-B14F-4D97-AF65-F5344CB8AC3E}">
        <p14:creationId xmlns:p14="http://schemas.microsoft.com/office/powerpoint/2010/main" val="392278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sources of our ticket agency system contains about 30,000 users and several events &amp; their ticket information. Each event can have about 1,000 - 50,000 tickets in total, with several types (like concert, matches)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2"/>
                </a:solidFill>
              </a:rPr>
              <a:t>The data sources will be stored in </a:t>
            </a:r>
            <a:r>
              <a:rPr lang="en-US" altLang="zh-CN" sz="1200" b="1" dirty="0">
                <a:solidFill>
                  <a:schemeClr val="bg2"/>
                </a:solidFill>
              </a:rPr>
              <a:t>MongoDB Atlas </a:t>
            </a:r>
            <a:r>
              <a:rPr lang="en-US" altLang="zh-CN" sz="1200" dirty="0">
                <a:solidFill>
                  <a:schemeClr val="bg2"/>
                </a:solidFill>
              </a:rPr>
              <a:t>which is friendly with </a:t>
            </a:r>
            <a:r>
              <a:rPr lang="en-US" altLang="zh-CN" sz="1200" b="1" dirty="0">
                <a:solidFill>
                  <a:schemeClr val="bg2"/>
                </a:solidFill>
              </a:rPr>
              <a:t>JSON</a:t>
            </a:r>
            <a:r>
              <a:rPr lang="en-US" altLang="zh-CN" sz="1200" dirty="0">
                <a:solidFill>
                  <a:schemeClr val="bg2"/>
                </a:solidFill>
              </a:rPr>
              <a:t> format</a:t>
            </a:r>
            <a:endParaRPr lang="en-US" altLang="zh-CN" sz="1200" b="1" dirty="0">
              <a:solidFill>
                <a:schemeClr val="bg2"/>
              </a:solidFill>
            </a:endParaRPr>
          </a:p>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8</a:t>
            </a:fld>
            <a:endParaRPr lang="zh-CN" altLang="en-US"/>
          </a:p>
        </p:txBody>
      </p:sp>
    </p:spTree>
    <p:extLst>
      <p:ext uri="{BB962C8B-B14F-4D97-AF65-F5344CB8AC3E}">
        <p14:creationId xmlns:p14="http://schemas.microsoft.com/office/powerpoint/2010/main" val="186796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2"/>
                </a:solidFill>
              </a:rPr>
              <a:t>every ticket can not be sold to a single user. No two users can get the same ticket</a:t>
            </a:r>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14</a:t>
            </a:fld>
            <a:endParaRPr lang="zh-CN" altLang="en-US"/>
          </a:p>
        </p:txBody>
      </p:sp>
    </p:spTree>
    <p:extLst>
      <p:ext uri="{BB962C8B-B14F-4D97-AF65-F5344CB8AC3E}">
        <p14:creationId xmlns:p14="http://schemas.microsoft.com/office/powerpoint/2010/main" val="65031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16</a:t>
            </a:fld>
            <a:endParaRPr lang="zh-CN" altLang="en-US"/>
          </a:p>
        </p:txBody>
      </p:sp>
    </p:spTree>
    <p:extLst>
      <p:ext uri="{BB962C8B-B14F-4D97-AF65-F5344CB8AC3E}">
        <p14:creationId xmlns:p14="http://schemas.microsoft.com/office/powerpoint/2010/main" val="134342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2020/3/18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inyang007/CSYE7200_Team5"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03035" y="901407"/>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03035" y="1954736"/>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691680" y="1083523"/>
            <a:ext cx="5657850" cy="623246"/>
          </a:xfrm>
          <a:prstGeom prst="rect">
            <a:avLst/>
          </a:prstGeom>
          <a:noFill/>
        </p:spPr>
        <p:txBody>
          <a:bodyPr wrap="square" lIns="68571" tIns="34289" rIns="68571" bIns="34289" rtlCol="0">
            <a:spAutoFit/>
          </a:bodyPr>
          <a:lstStyle/>
          <a:p>
            <a:pPr algn="ctr" defTabSz="685698"/>
            <a:r>
              <a:rPr lang="en-US" altLang="zh-CN" sz="3600" b="1" dirty="0">
                <a:solidFill>
                  <a:schemeClr val="bg1"/>
                </a:solidFill>
                <a:latin typeface="微软雅黑"/>
                <a:ea typeface="微软雅黑"/>
              </a:rPr>
              <a:t>Ticket Agency System</a:t>
            </a:r>
            <a:endParaRPr lang="zh-CN" altLang="en-US" sz="3200" b="1" dirty="0">
              <a:solidFill>
                <a:schemeClr val="bg1"/>
              </a:solidFill>
              <a:latin typeface="微软雅黑"/>
              <a:ea typeface="微软雅黑"/>
            </a:endParaRPr>
          </a:p>
        </p:txBody>
      </p:sp>
      <p:sp>
        <p:nvSpPr>
          <p:cNvPr id="19" name="TextBox 38"/>
          <p:cNvSpPr>
            <a:spLocks noChangeArrowheads="1"/>
          </p:cNvSpPr>
          <p:nvPr/>
        </p:nvSpPr>
        <p:spPr bwMode="auto">
          <a:xfrm>
            <a:off x="2504381" y="2425975"/>
            <a:ext cx="4032448" cy="181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endParaRPr lang="de-DE" sz="1600" dirty="0">
              <a:solidFill>
                <a:schemeClr val="bg1"/>
              </a:solidFill>
            </a:endParaRPr>
          </a:p>
          <a:p>
            <a:pPr algn="ctr">
              <a:buNone/>
            </a:pPr>
            <a:r>
              <a:rPr lang="de-DE" sz="1600" b="1" i="1" dirty="0">
                <a:solidFill>
                  <a:schemeClr val="bg1"/>
                </a:solidFill>
              </a:rPr>
              <a:t>Team </a:t>
            </a:r>
            <a:r>
              <a:rPr lang="en-US" altLang="zh-CN" sz="1600" b="1" i="1" dirty="0">
                <a:solidFill>
                  <a:schemeClr val="bg1"/>
                </a:solidFill>
              </a:rPr>
              <a:t>5</a:t>
            </a:r>
            <a:endParaRPr lang="de-DE" sz="1600" b="1" i="1" dirty="0">
              <a:solidFill>
                <a:schemeClr val="bg1"/>
              </a:solidFill>
            </a:endParaRPr>
          </a:p>
          <a:p>
            <a:pPr algn="ctr">
              <a:buNone/>
            </a:pPr>
            <a:endParaRPr lang="de-DE" sz="1600" b="1" i="1" dirty="0">
              <a:solidFill>
                <a:schemeClr val="bg1"/>
              </a:solidFill>
            </a:endParaRPr>
          </a:p>
          <a:p>
            <a:pPr algn="ctr">
              <a:buNone/>
            </a:pPr>
            <a:r>
              <a:rPr lang="de-DE" sz="1600" i="1" dirty="0">
                <a:solidFill>
                  <a:schemeClr val="bg1"/>
                </a:solidFill>
              </a:rPr>
              <a:t>Jixiao Yang 	001444344 </a:t>
            </a:r>
          </a:p>
          <a:p>
            <a:pPr algn="ctr">
              <a:buNone/>
            </a:pPr>
            <a:r>
              <a:rPr lang="de-DE" sz="1600" i="1" dirty="0">
                <a:solidFill>
                  <a:schemeClr val="bg1"/>
                </a:solidFill>
              </a:rPr>
              <a:t>Xiaoge Zhang 	</a:t>
            </a:r>
            <a:r>
              <a:rPr lang="de-DE" altLang="zh-CN" sz="1600" i="1" dirty="0">
                <a:solidFill>
                  <a:schemeClr val="bg1"/>
                </a:solidFill>
              </a:rPr>
              <a:t>001409334</a:t>
            </a:r>
          </a:p>
          <a:p>
            <a:pPr algn="ctr">
              <a:buNone/>
            </a:pPr>
            <a:r>
              <a:rPr lang="de-DE" altLang="zh-CN" sz="1600" i="1" dirty="0">
                <a:solidFill>
                  <a:schemeClr val="bg1"/>
                </a:solidFill>
              </a:rPr>
              <a:t>Junyi Fang		 001495265 </a:t>
            </a:r>
            <a:endParaRPr lang="de-DE" sz="1600" dirty="0">
              <a:solidFill>
                <a:schemeClr val="bg1"/>
              </a:solidFill>
            </a:endParaRPr>
          </a:p>
        </p:txBody>
      </p:sp>
    </p:spTree>
    <p:extLst>
      <p:ext uri="{BB962C8B-B14F-4D97-AF65-F5344CB8AC3E}">
        <p14:creationId xmlns:p14="http://schemas.microsoft.com/office/powerpoint/2010/main" val="10054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250"/>
                                        <p:tgtEl>
                                          <p:spTgt spid="19"/>
                                        </p:tgtEl>
                                      </p:cBhvr>
                                    </p:animEffect>
                                    <p:anim calcmode="lin" valueType="num">
                                      <p:cBhvr>
                                        <p:cTn id="21" dur="250" fill="hold"/>
                                        <p:tgtEl>
                                          <p:spTgt spid="19"/>
                                        </p:tgtEl>
                                        <p:attrNameLst>
                                          <p:attrName>ppt_x</p:attrName>
                                        </p:attrNameLst>
                                      </p:cBhvr>
                                      <p:tavLst>
                                        <p:tav tm="0">
                                          <p:val>
                                            <p:strVal val="#ppt_x"/>
                                          </p:val>
                                        </p:tav>
                                        <p:tav tm="100000">
                                          <p:val>
                                            <p:strVal val="#ppt_x"/>
                                          </p:val>
                                        </p:tav>
                                      </p:tavLst>
                                    </p:anim>
                                    <p:anim calcmode="lin" valueType="num">
                                      <p:cBhvr>
                                        <p:cTn id="22"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1" name="矩形 38"/>
          <p:cNvSpPr>
            <a:spLocks noChangeArrowheads="1"/>
          </p:cNvSpPr>
          <p:nvPr/>
        </p:nvSpPr>
        <p:spPr bwMode="auto">
          <a:xfrm>
            <a:off x="6" y="365125"/>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en-US" altLang="zh-CN" sz="2800" b="1" kern="0" dirty="0">
                <a:solidFill>
                  <a:srgbClr val="FFFFFF"/>
                </a:solidFill>
                <a:ea typeface="微软雅黑"/>
              </a:rPr>
              <a:t>Milestones</a:t>
            </a:r>
            <a:endParaRPr lang="zh-CN" altLang="en-US" sz="2800" b="1" kern="0" dirty="0">
              <a:solidFill>
                <a:srgbClr val="FFFFFF"/>
              </a:solidFill>
              <a:ea typeface="微软雅黑"/>
            </a:endParaRPr>
          </a:p>
        </p:txBody>
      </p:sp>
      <p:sp>
        <p:nvSpPr>
          <p:cNvPr id="43" name="Shape 8788"/>
          <p:cNvSpPr/>
          <p:nvPr/>
        </p:nvSpPr>
        <p:spPr>
          <a:xfrm>
            <a:off x="494228" y="2557734"/>
            <a:ext cx="7534155" cy="115061"/>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21408" y="5400"/>
                </a:lnTo>
                <a:lnTo>
                  <a:pt x="21408" y="0"/>
                </a:lnTo>
                <a:lnTo>
                  <a:pt x="21600" y="10800"/>
                </a:lnTo>
                <a:lnTo>
                  <a:pt x="21408" y="21600"/>
                </a:lnTo>
                <a:lnTo>
                  <a:pt x="21408" y="16200"/>
                </a:lnTo>
                <a:lnTo>
                  <a:pt x="0" y="16200"/>
                </a:lnTo>
                <a:lnTo>
                  <a:pt x="96" y="10800"/>
                </a:lnTo>
                <a:close/>
              </a:path>
            </a:pathLst>
          </a:custGeom>
          <a:solidFill>
            <a:srgbClr val="D9D9D9"/>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10" name="组合 9"/>
          <p:cNvGrpSpPr/>
          <p:nvPr/>
        </p:nvGrpSpPr>
        <p:grpSpPr>
          <a:xfrm>
            <a:off x="462094" y="1665124"/>
            <a:ext cx="2050957" cy="2321872"/>
            <a:chOff x="462094" y="1665122"/>
            <a:chExt cx="2050957" cy="2321872"/>
          </a:xfrm>
        </p:grpSpPr>
        <p:grpSp>
          <p:nvGrpSpPr>
            <p:cNvPr id="4" name="组合 3"/>
            <p:cNvGrpSpPr/>
            <p:nvPr/>
          </p:nvGrpSpPr>
          <p:grpSpPr>
            <a:xfrm>
              <a:off x="462094" y="1665122"/>
              <a:ext cx="687753" cy="994212"/>
              <a:chOff x="462094" y="1665122"/>
              <a:chExt cx="687753" cy="994212"/>
            </a:xfrm>
          </p:grpSpPr>
          <p:sp>
            <p:nvSpPr>
              <p:cNvPr id="45" name="Shape 8789"/>
              <p:cNvSpPr/>
              <p:nvPr/>
            </p:nvSpPr>
            <p:spPr>
              <a:xfrm rot="13500000" flipH="1">
                <a:off x="462094"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sp>
            <p:nvSpPr>
              <p:cNvPr id="46" name="Shape 8790"/>
              <p:cNvSpPr/>
              <p:nvPr/>
            </p:nvSpPr>
            <p:spPr>
              <a:xfrm>
                <a:off x="527309" y="1818584"/>
                <a:ext cx="557507" cy="3847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1000"/>
                  </a:lnSpc>
                  <a:defRPr>
                    <a:uFillTx/>
                  </a:defRPr>
                </a:pPr>
                <a:r>
                  <a:rPr lang="zh-CN" altLang="en-US"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3.15</a:t>
                </a:r>
              </a:p>
            </p:txBody>
          </p:sp>
          <p:sp>
            <p:nvSpPr>
              <p:cNvPr id="47" name="Shape 8792"/>
              <p:cNvSpPr/>
              <p:nvPr/>
            </p:nvSpPr>
            <p:spPr>
              <a:xfrm>
                <a:off x="755171"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66" name="Shape 8810"/>
            <p:cNvSpPr/>
            <p:nvPr/>
          </p:nvSpPr>
          <p:spPr>
            <a:xfrm>
              <a:off x="1115616" y="3063173"/>
              <a:ext cx="1397435"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Build the project with play framework and connect the database</a:t>
              </a:r>
              <a:endParaRPr lang="zh-CN" altLang="en-US" sz="1200" kern="0" dirty="0">
                <a:solidFill>
                  <a:srgbClr val="000000"/>
                </a:solidFill>
                <a:uFillTx/>
                <a:latin typeface="微软雅黑"/>
                <a:ea typeface="微软雅黑"/>
                <a:cs typeface="+mn-cs"/>
              </a:endParaRPr>
            </a:p>
          </p:txBody>
        </p:sp>
      </p:grpSp>
      <p:grpSp>
        <p:nvGrpSpPr>
          <p:cNvPr id="11" name="组合 10"/>
          <p:cNvGrpSpPr/>
          <p:nvPr/>
        </p:nvGrpSpPr>
        <p:grpSpPr>
          <a:xfrm>
            <a:off x="2397358" y="1665123"/>
            <a:ext cx="1984548" cy="2321872"/>
            <a:chOff x="1925771" y="1665122"/>
            <a:chExt cx="1984548" cy="2321872"/>
          </a:xfrm>
        </p:grpSpPr>
        <p:grpSp>
          <p:nvGrpSpPr>
            <p:cNvPr id="5" name="组合 4"/>
            <p:cNvGrpSpPr/>
            <p:nvPr/>
          </p:nvGrpSpPr>
          <p:grpSpPr>
            <a:xfrm>
              <a:off x="1925771" y="1665122"/>
              <a:ext cx="687753" cy="994212"/>
              <a:chOff x="1925771" y="1665122"/>
              <a:chExt cx="687753" cy="994212"/>
            </a:xfrm>
          </p:grpSpPr>
          <p:sp>
            <p:nvSpPr>
              <p:cNvPr id="49" name="Shape 8793"/>
              <p:cNvSpPr/>
              <p:nvPr/>
            </p:nvSpPr>
            <p:spPr>
              <a:xfrm rot="13500000" flipH="1">
                <a:off x="1925771"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3194C6"/>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sp>
            <p:nvSpPr>
              <p:cNvPr id="50" name="Shape 8794"/>
              <p:cNvSpPr/>
              <p:nvPr/>
            </p:nvSpPr>
            <p:spPr>
              <a:xfrm>
                <a:off x="1990984" y="1818584"/>
                <a:ext cx="557507" cy="3847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1000"/>
                  </a:lnSpc>
                  <a:defRPr>
                    <a:uFillTx/>
                  </a:defRPr>
                </a:pPr>
                <a:r>
                  <a:rPr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3.22</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1" name="Shape 8796"/>
              <p:cNvSpPr/>
              <p:nvPr/>
            </p:nvSpPr>
            <p:spPr>
              <a:xfrm>
                <a:off x="2222021"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69" name="Shape 8813"/>
            <p:cNvSpPr/>
            <p:nvPr/>
          </p:nvSpPr>
          <p:spPr>
            <a:xfrm>
              <a:off x="2625451" y="3063173"/>
              <a:ext cx="1284868"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Implement the system and use AKKA to handle concurrent issues</a:t>
              </a:r>
              <a:endParaRPr lang="zh-CN" altLang="en-US" sz="1200" kern="0" dirty="0">
                <a:solidFill>
                  <a:srgbClr val="000000"/>
                </a:solidFill>
                <a:uFillTx/>
                <a:latin typeface="微软雅黑"/>
                <a:ea typeface="微软雅黑"/>
                <a:cs typeface="+mn-cs"/>
              </a:endParaRPr>
            </a:p>
          </p:txBody>
        </p:sp>
      </p:grpSp>
      <p:grpSp>
        <p:nvGrpSpPr>
          <p:cNvPr id="12" name="组合 11"/>
          <p:cNvGrpSpPr/>
          <p:nvPr/>
        </p:nvGrpSpPr>
        <p:grpSpPr>
          <a:xfrm>
            <a:off x="4339227" y="1665124"/>
            <a:ext cx="2025050" cy="2321871"/>
            <a:chOff x="3389444" y="1665122"/>
            <a:chExt cx="2025050" cy="2321871"/>
          </a:xfrm>
        </p:grpSpPr>
        <p:sp>
          <p:nvSpPr>
            <p:cNvPr id="53" name="Shape 8797"/>
            <p:cNvSpPr/>
            <p:nvPr/>
          </p:nvSpPr>
          <p:spPr>
            <a:xfrm rot="13500000" flipH="1">
              <a:off x="3389444"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F7AC1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6" name="组合 5"/>
            <p:cNvGrpSpPr/>
            <p:nvPr/>
          </p:nvGrpSpPr>
          <p:grpSpPr>
            <a:xfrm>
              <a:off x="3454659" y="1818584"/>
              <a:ext cx="557507" cy="840750"/>
              <a:chOff x="3454659" y="1818584"/>
              <a:chExt cx="557507" cy="840750"/>
            </a:xfrm>
          </p:grpSpPr>
          <p:sp>
            <p:nvSpPr>
              <p:cNvPr id="54" name="Shape 8798"/>
              <p:cNvSpPr/>
              <p:nvPr/>
            </p:nvSpPr>
            <p:spPr>
              <a:xfrm>
                <a:off x="3454659" y="1818584"/>
                <a:ext cx="557507" cy="3847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1000"/>
                  </a:lnSpc>
                  <a:defRPr>
                    <a:uFillTx/>
                  </a:defRPr>
                </a:pPr>
                <a:r>
                  <a:rPr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3.29</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5" name="Shape 8800"/>
              <p:cNvSpPr/>
              <p:nvPr/>
            </p:nvSpPr>
            <p:spPr>
              <a:xfrm>
                <a:off x="3682520"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72" name="Shape 8816"/>
            <p:cNvSpPr/>
            <p:nvPr/>
          </p:nvSpPr>
          <p:spPr>
            <a:xfrm>
              <a:off x="4151562" y="3063172"/>
              <a:ext cx="1262932"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Simulate a large number of users of system and do the unit test</a:t>
              </a:r>
              <a:endParaRPr lang="zh-CN" altLang="en-US" sz="1200" kern="0" dirty="0">
                <a:solidFill>
                  <a:srgbClr val="000000"/>
                </a:solidFill>
                <a:uFillTx/>
                <a:latin typeface="微软雅黑"/>
                <a:ea typeface="微软雅黑"/>
                <a:cs typeface="+mn-cs"/>
              </a:endParaRPr>
            </a:p>
          </p:txBody>
        </p:sp>
      </p:grpSp>
      <p:grpSp>
        <p:nvGrpSpPr>
          <p:cNvPr id="13" name="组合 12"/>
          <p:cNvGrpSpPr/>
          <p:nvPr/>
        </p:nvGrpSpPr>
        <p:grpSpPr>
          <a:xfrm>
            <a:off x="6288779" y="1665124"/>
            <a:ext cx="1922417" cy="2296779"/>
            <a:chOff x="4853120" y="1665122"/>
            <a:chExt cx="1922417" cy="2296779"/>
          </a:xfrm>
        </p:grpSpPr>
        <p:grpSp>
          <p:nvGrpSpPr>
            <p:cNvPr id="8" name="组合 7"/>
            <p:cNvGrpSpPr/>
            <p:nvPr/>
          </p:nvGrpSpPr>
          <p:grpSpPr>
            <a:xfrm>
              <a:off x="4853120" y="1665122"/>
              <a:ext cx="687753" cy="994212"/>
              <a:chOff x="4853120" y="1665122"/>
              <a:chExt cx="687753" cy="994212"/>
            </a:xfrm>
          </p:grpSpPr>
          <p:sp>
            <p:nvSpPr>
              <p:cNvPr id="57" name="Shape 8801"/>
              <p:cNvSpPr/>
              <p:nvPr/>
            </p:nvSpPr>
            <p:spPr>
              <a:xfrm rot="13500000" flipH="1">
                <a:off x="4853120"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A5C067"/>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7" name="组合 6"/>
              <p:cNvGrpSpPr/>
              <p:nvPr/>
            </p:nvGrpSpPr>
            <p:grpSpPr>
              <a:xfrm>
                <a:off x="4918334" y="1818584"/>
                <a:ext cx="557507" cy="840750"/>
                <a:chOff x="4918334" y="1818584"/>
                <a:chExt cx="557507" cy="840750"/>
              </a:xfrm>
            </p:grpSpPr>
            <p:sp>
              <p:nvSpPr>
                <p:cNvPr id="58" name="Shape 8802"/>
                <p:cNvSpPr/>
                <p:nvPr/>
              </p:nvSpPr>
              <p:spPr>
                <a:xfrm>
                  <a:off x="4918334" y="1818584"/>
                  <a:ext cx="557507" cy="3847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1000"/>
                    </a:lnSpc>
                    <a:defRPr>
                      <a:uFillTx/>
                    </a:defRPr>
                  </a:pPr>
                  <a:r>
                    <a:rPr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4.5</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9" name="Shape 8804"/>
                <p:cNvSpPr/>
                <p:nvPr/>
              </p:nvSpPr>
              <p:spPr>
                <a:xfrm>
                  <a:off x="5149370"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5C067"/>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grpSp>
        <p:sp>
          <p:nvSpPr>
            <p:cNvPr id="75" name="Shape 8819"/>
            <p:cNvSpPr/>
            <p:nvPr/>
          </p:nvSpPr>
          <p:spPr>
            <a:xfrm>
              <a:off x="5512605" y="3038080"/>
              <a:ext cx="1262932"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Testing and debugging</a:t>
              </a:r>
              <a:endParaRPr lang="zh-CN" altLang="en-US" sz="1200" kern="0" dirty="0">
                <a:solidFill>
                  <a:srgbClr val="000000"/>
                </a:solidFill>
                <a:uFillTx/>
                <a:latin typeface="微软雅黑"/>
                <a:ea typeface="微软雅黑"/>
                <a:cs typeface="+mn-cs"/>
              </a:endParaRPr>
            </a:p>
          </p:txBody>
        </p:sp>
      </p:grpSp>
      <p:sp>
        <p:nvSpPr>
          <p:cNvPr id="79" name="Shape 8824"/>
          <p:cNvSpPr/>
          <p:nvPr/>
        </p:nvSpPr>
        <p:spPr>
          <a:xfrm>
            <a:off x="8141341" y="2507542"/>
            <a:ext cx="895156" cy="21544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defTabSz="457130">
              <a:defRPr>
                <a:uFillTx/>
              </a:defRPr>
            </a:pPr>
            <a:r>
              <a:rPr lang="en-US" altLang="zh-CN" sz="1400" kern="0" dirty="0">
                <a:solidFill>
                  <a:srgbClr val="4E5663"/>
                </a:solidFill>
                <a:uFill>
                  <a:solidFill>
                    <a:srgbClr val="4E5663"/>
                  </a:solidFill>
                </a:uFill>
                <a:latin typeface="微软雅黑"/>
                <a:ea typeface="微软雅黑"/>
                <a:cs typeface="Roboto condensed"/>
                <a:sym typeface="Roboto condensed"/>
              </a:rPr>
              <a:t>Timeline</a:t>
            </a:r>
            <a:endParaRPr sz="1400" kern="0" dirty="0">
              <a:solidFill>
                <a:srgbClr val="4E5663"/>
              </a:solidFill>
              <a:uFill>
                <a:solidFill>
                  <a:srgbClr val="4E5663"/>
                </a:solidFill>
              </a:uFill>
              <a:latin typeface="微软雅黑"/>
              <a:ea typeface="微软雅黑"/>
              <a:cs typeface="Roboto condensed"/>
              <a:sym typeface="Roboto condensed"/>
            </a:endParaRPr>
          </a:p>
        </p:txBody>
      </p:sp>
    </p:spTree>
    <p:extLst>
      <p:ext uri="{BB962C8B-B14F-4D97-AF65-F5344CB8AC3E}">
        <p14:creationId xmlns:p14="http://schemas.microsoft.com/office/powerpoint/2010/main" val="295525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750" fill="hold"/>
                                        <p:tgtEl>
                                          <p:spTgt spid="41"/>
                                        </p:tgtEl>
                                        <p:attrNameLst>
                                          <p:attrName>ppt_x</p:attrName>
                                        </p:attrNameLst>
                                      </p:cBhvr>
                                      <p:tavLst>
                                        <p:tav tm="0">
                                          <p:val>
                                            <p:strVal val="0-#ppt_w/2"/>
                                          </p:val>
                                        </p:tav>
                                        <p:tav tm="100000">
                                          <p:val>
                                            <p:strVal val="#ppt_x"/>
                                          </p:val>
                                        </p:tav>
                                      </p:tavLst>
                                    </p:anim>
                                    <p:anim calcmode="lin" valueType="num">
                                      <p:cBhvr>
                                        <p:cTn id="8" dur="75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utoUpdateAnimBg="0"/>
      <p:bldP spid="43" grpId="0" animBg="1"/>
      <p:bldP spid="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76967" y="2427022"/>
            <a:ext cx="4259331"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Frameworks &amp; tools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101424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1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ppt_x</p:attrName>
                                        </p:attrNameLst>
                                      </p:cBhvr>
                                      <p:tavLst>
                                        <p:tav tm="0">
                                          <p:val>
                                            <p:strVal val="#ppt_x-#ppt_w*1.125000"/>
                                          </p:val>
                                        </p:tav>
                                        <p:tav tm="100000">
                                          <p:val>
                                            <p:strVal val="#ppt_x"/>
                                          </p:val>
                                        </p:tav>
                                      </p:tavLst>
                                    </p:anim>
                                    <p:animEffect transition="in" filter="wipe(righ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95903"/>
            <a:ext cx="3203575" cy="46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400" b="1" kern="0" dirty="0">
                <a:solidFill>
                  <a:srgbClr val="FFFFFF"/>
                </a:solidFill>
                <a:ea typeface="微软雅黑"/>
              </a:rPr>
              <a:t>Frameworks &amp; Tools</a:t>
            </a:r>
            <a:endParaRPr lang="zh-CN" altLang="en-US" sz="2400" b="1" kern="0" dirty="0">
              <a:solidFill>
                <a:srgbClr val="FFFFFF"/>
              </a:solidFill>
              <a:ea typeface="微软雅黑"/>
            </a:endParaRPr>
          </a:p>
        </p:txBody>
      </p:sp>
      <p:sp>
        <p:nvSpPr>
          <p:cNvPr id="5" name="文本框 4">
            <a:extLst>
              <a:ext uri="{FF2B5EF4-FFF2-40B4-BE49-F238E27FC236}">
                <a16:creationId xmlns:a16="http://schemas.microsoft.com/office/drawing/2014/main" id="{C2798438-2780-46F8-8AEA-8FDFF2A82F03}"/>
              </a:ext>
            </a:extLst>
          </p:cNvPr>
          <p:cNvSpPr txBox="1"/>
          <p:nvPr/>
        </p:nvSpPr>
        <p:spPr>
          <a:xfrm>
            <a:off x="539552" y="1131590"/>
            <a:ext cx="8064896"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a:solidFill>
                  <a:schemeClr val="bg1"/>
                </a:solidFill>
              </a:rPr>
              <a:t>Akka</a:t>
            </a:r>
            <a:endParaRPr lang="en-US" altLang="zh-CN" sz="2400" dirty="0">
              <a:solidFill>
                <a:schemeClr val="bg1"/>
              </a:solidFill>
            </a:endParaRPr>
          </a:p>
          <a:p>
            <a:pPr marL="742880" lvl="1" indent="-285750">
              <a:buFont typeface="Arial" panose="020B0604020202020204" pitchFamily="34" charset="0"/>
              <a:buChar char="•"/>
            </a:pPr>
            <a:r>
              <a:rPr lang="en-US" altLang="zh-CN" sz="2400" dirty="0">
                <a:solidFill>
                  <a:schemeClr val="bg1"/>
                </a:solidFill>
              </a:rPr>
              <a:t>Deal with large number concurrent requests</a:t>
            </a:r>
          </a:p>
          <a:p>
            <a:pPr marL="742880" lvl="1" indent="-285750">
              <a:buFont typeface="Arial" panose="020B0604020202020204" pitchFamily="34" charset="0"/>
              <a:buChar char="•"/>
            </a:pPr>
            <a:endParaRPr lang="en-US" altLang="zh-CN" sz="2400" dirty="0">
              <a:solidFill>
                <a:schemeClr val="bg1"/>
              </a:solidFill>
            </a:endParaRPr>
          </a:p>
          <a:p>
            <a:pPr marL="285750" indent="-285750">
              <a:buFont typeface="Arial" panose="020B0604020202020204" pitchFamily="34" charset="0"/>
              <a:buChar char="•"/>
            </a:pPr>
            <a:r>
              <a:rPr lang="en-US" altLang="zh-CN" sz="2400" dirty="0">
                <a:solidFill>
                  <a:schemeClr val="bg1"/>
                </a:solidFill>
              </a:rPr>
              <a:t>Play Framework</a:t>
            </a:r>
          </a:p>
          <a:p>
            <a:pPr marL="742880" lvl="1" indent="-285750">
              <a:buFont typeface="Arial" panose="020B0604020202020204" pitchFamily="34" charset="0"/>
              <a:buChar char="•"/>
            </a:pPr>
            <a:r>
              <a:rPr lang="en-US" altLang="zh-CN" sz="2400" dirty="0">
                <a:solidFill>
                  <a:schemeClr val="bg1"/>
                </a:solidFill>
              </a:rPr>
              <a:t>Backend: Scala</a:t>
            </a:r>
          </a:p>
          <a:p>
            <a:pPr marL="742880" lvl="1" indent="-285750">
              <a:buFont typeface="Arial" panose="020B0604020202020204" pitchFamily="34" charset="0"/>
              <a:buChar char="•"/>
            </a:pPr>
            <a:r>
              <a:rPr lang="en-US" altLang="zh-CN" sz="2400" dirty="0">
                <a:solidFill>
                  <a:schemeClr val="bg1"/>
                </a:solidFill>
              </a:rPr>
              <a:t>Frontend: HTML</a:t>
            </a:r>
          </a:p>
          <a:p>
            <a:pPr lvl="1"/>
            <a:endParaRPr lang="en-US" altLang="zh-CN" sz="2400" dirty="0">
              <a:solidFill>
                <a:schemeClr val="bg1"/>
              </a:solidFill>
            </a:endParaRPr>
          </a:p>
          <a:p>
            <a:pPr marL="285750" indent="-285750">
              <a:buFont typeface="Arial" panose="020B0604020202020204" pitchFamily="34" charset="0"/>
              <a:buChar char="•"/>
            </a:pPr>
            <a:r>
              <a:rPr lang="en-US" altLang="zh-CN" sz="2400" dirty="0" err="1">
                <a:solidFill>
                  <a:schemeClr val="bg1"/>
                </a:solidFill>
              </a:rPr>
              <a:t>Github</a:t>
            </a:r>
            <a:r>
              <a:rPr lang="en-US" altLang="zh-CN" sz="2400" dirty="0">
                <a:solidFill>
                  <a:schemeClr val="bg1"/>
                </a:solidFill>
              </a:rPr>
              <a:t> Repository:  </a:t>
            </a:r>
            <a:r>
              <a:rPr lang="en-US" altLang="zh-CN" sz="2400" dirty="0">
                <a:solidFill>
                  <a:schemeClr val="accent6">
                    <a:lumMod val="60000"/>
                    <a:lumOff val="40000"/>
                  </a:schemeClr>
                </a:solidFill>
                <a:hlinkClick r:id="rId2">
                  <a:extLst>
                    <a:ext uri="{A12FA001-AC4F-418D-AE19-62706E023703}">
                      <ahyp:hlinkClr xmlns:ahyp="http://schemas.microsoft.com/office/drawing/2018/hyperlinkcolor" val="tx"/>
                    </a:ext>
                  </a:extLst>
                </a:hlinkClick>
              </a:rPr>
              <a:t>https://github.com/kinyang007/CSYE7200_Team5</a:t>
            </a:r>
            <a:endParaRPr lang="en-US" altLang="zh-CN" sz="2400" dirty="0">
              <a:solidFill>
                <a:schemeClr val="accent6">
                  <a:lumMod val="60000"/>
                  <a:lumOff val="40000"/>
                </a:schemeClr>
              </a:solidFill>
            </a:endParaRPr>
          </a:p>
          <a:p>
            <a:pPr marL="742880" lvl="1" indent="-285750">
              <a:buFont typeface="Arial" panose="020B0604020202020204" pitchFamily="34" charset="0"/>
              <a:buChar char="•"/>
            </a:pPr>
            <a:endParaRPr lang="en-US" altLang="zh-CN" sz="2400" dirty="0">
              <a:solidFill>
                <a:schemeClr val="bg1"/>
              </a:solidFill>
            </a:endParaRPr>
          </a:p>
        </p:txBody>
      </p:sp>
    </p:spTree>
    <p:extLst>
      <p:ext uri="{BB962C8B-B14F-4D97-AF65-F5344CB8AC3E}">
        <p14:creationId xmlns:p14="http://schemas.microsoft.com/office/powerpoint/2010/main" val="51771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6</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Acceptance Criteria</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39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Criteria</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347615"/>
            <a:ext cx="7848872" cy="2664296"/>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893" lvl="1" indent="-342900">
              <a:buFont typeface="Arial" panose="020B0604020202020204" pitchFamily="34" charset="0"/>
              <a:buChar char="•"/>
            </a:pPr>
            <a:r>
              <a:rPr lang="en-US" altLang="zh-CN" sz="2400" dirty="0">
                <a:solidFill>
                  <a:schemeClr val="bg2"/>
                </a:solidFill>
              </a:rPr>
              <a:t>Make sure 90% of user requests can be responded within 4 seconds</a:t>
            </a:r>
          </a:p>
          <a:p>
            <a:pPr marL="399993" lvl="1" indent="0">
              <a:buNone/>
            </a:pPr>
            <a:endParaRPr lang="en-US" altLang="zh-CN" sz="2400" dirty="0">
              <a:solidFill>
                <a:schemeClr val="bg2"/>
              </a:solidFill>
            </a:endParaRPr>
          </a:p>
          <a:p>
            <a:pPr marL="742893" lvl="1" indent="-342900">
              <a:buFont typeface="Arial" panose="020B0604020202020204" pitchFamily="34" charset="0"/>
              <a:buChar char="•"/>
            </a:pPr>
            <a:r>
              <a:rPr lang="en-US" altLang="zh-CN" sz="2400" dirty="0">
                <a:solidFill>
                  <a:schemeClr val="bg2"/>
                </a:solidFill>
              </a:rPr>
              <a:t>Allow 25,000 users to purchase tickets concurrently without any conflict (make sure every ticket can not be sold more than once)</a:t>
            </a:r>
          </a:p>
          <a:p>
            <a:pPr marL="742893" lvl="1" indent="-342900">
              <a:buFont typeface="Arial" panose="020B0604020202020204" pitchFamily="34" charset="0"/>
              <a:buChar char="•"/>
            </a:pPr>
            <a:endParaRPr lang="en-US" altLang="zh-CN" sz="2400" dirty="0">
              <a:solidFill>
                <a:schemeClr val="bg2"/>
              </a:solidFill>
            </a:endParaRPr>
          </a:p>
          <a:p>
            <a:pPr marL="399993" lvl="1" indent="0">
              <a:buNone/>
            </a:pPr>
            <a:endParaRPr lang="en-US" sz="2400" dirty="0">
              <a:solidFill>
                <a:schemeClr val="bg2"/>
              </a:solidFill>
            </a:endParaRPr>
          </a:p>
        </p:txBody>
      </p:sp>
    </p:spTree>
    <p:extLst>
      <p:ext uri="{BB962C8B-B14F-4D97-AF65-F5344CB8AC3E}">
        <p14:creationId xmlns:p14="http://schemas.microsoft.com/office/powerpoint/2010/main" val="139622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7</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Goals of the project</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224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Goals</a:t>
            </a:r>
            <a:endParaRPr lang="zh-CN" altLang="en-US" sz="2800" b="1" kern="0" dirty="0">
              <a:solidFill>
                <a:srgbClr val="FFFFFF"/>
              </a:solidFill>
              <a:ea typeface="微软雅黑"/>
            </a:endParaRPr>
          </a:p>
        </p:txBody>
      </p:sp>
      <p:sp>
        <p:nvSpPr>
          <p:cNvPr id="5" name="Content Placeholder 2">
            <a:extLst>
              <a:ext uri="{FF2B5EF4-FFF2-40B4-BE49-F238E27FC236}">
                <a16:creationId xmlns:a16="http://schemas.microsoft.com/office/drawing/2014/main" id="{EEEBD3B4-06FB-4806-AD52-903A99F2989F}"/>
              </a:ext>
            </a:extLst>
          </p:cNvPr>
          <p:cNvSpPr txBox="1">
            <a:spLocks/>
          </p:cNvSpPr>
          <p:nvPr/>
        </p:nvSpPr>
        <p:spPr>
          <a:xfrm>
            <a:off x="611560" y="1203598"/>
            <a:ext cx="7920880" cy="3672408"/>
          </a:xfrm>
          <a:prstGeom prst="rect">
            <a:avLst/>
          </a:prstGeom>
        </p:spPr>
        <p:txBody>
          <a:bodyPr>
            <a:normAutofit fontScale="92500" lnSpcReduction="10000"/>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993" lvl="1" indent="0">
              <a:buNone/>
            </a:pPr>
            <a:endParaRPr lang="en-US" sz="2400" dirty="0">
              <a:solidFill>
                <a:schemeClr val="bg2"/>
              </a:solidFill>
            </a:endParaRPr>
          </a:p>
          <a:p>
            <a:pPr marL="857193" lvl="1" indent="-457200">
              <a:buFont typeface="Arial" panose="020B0604020202020204" pitchFamily="34" charset="0"/>
              <a:buChar char="•"/>
            </a:pPr>
            <a:r>
              <a:rPr lang="en-US" altLang="zh-CN" sz="2400" dirty="0">
                <a:solidFill>
                  <a:schemeClr val="bg2"/>
                </a:solidFill>
              </a:rPr>
              <a:t>Implement a ticket agency system that can handle a large number of concurrent user requests in a short time and respond without error</a:t>
            </a:r>
          </a:p>
          <a:p>
            <a:pPr marL="857193" lvl="1" indent="-457200">
              <a:buFont typeface="Arial" panose="020B0604020202020204" pitchFamily="34" charset="0"/>
              <a:buChar char="•"/>
            </a:pPr>
            <a:endParaRPr lang="en-US" altLang="zh-CN" sz="2400" dirty="0">
              <a:solidFill>
                <a:schemeClr val="bg2"/>
              </a:solidFill>
            </a:endParaRPr>
          </a:p>
          <a:p>
            <a:pPr marL="857193" lvl="1" indent="-457200">
              <a:buFont typeface="Arial" panose="020B0604020202020204" pitchFamily="34" charset="0"/>
              <a:buChar char="•"/>
            </a:pPr>
            <a:r>
              <a:rPr lang="en-US" altLang="zh-CN" sz="2400" dirty="0">
                <a:solidFill>
                  <a:schemeClr val="bg2"/>
                </a:solidFill>
              </a:rPr>
              <a:t>Build the user interface that enable users select events, purchase tickets and check their purchase histories</a:t>
            </a:r>
          </a:p>
          <a:p>
            <a:pPr marL="399993" lvl="1" indent="0">
              <a:buNone/>
            </a:pPr>
            <a:endParaRPr lang="en-US" altLang="zh-CN" sz="2400" dirty="0">
              <a:solidFill>
                <a:schemeClr val="bg2"/>
              </a:solidFill>
            </a:endParaRPr>
          </a:p>
          <a:p>
            <a:pPr marL="857193" lvl="1" indent="-457200">
              <a:buFont typeface="Arial" panose="020B0604020202020204" pitchFamily="34" charset="0"/>
              <a:buChar char="•"/>
            </a:pPr>
            <a:r>
              <a:rPr lang="en-US" altLang="zh-CN" sz="2400" dirty="0">
                <a:solidFill>
                  <a:schemeClr val="bg2"/>
                </a:solidFill>
              </a:rPr>
              <a:t>Store the user purchase information in the database so as to check conflict and analyze </a:t>
            </a:r>
          </a:p>
          <a:p>
            <a:pPr marL="857193" lvl="1" indent="-457200">
              <a:buAutoNum type="arabicPeriod"/>
            </a:pPr>
            <a:endParaRPr lang="en-US" sz="2400" dirty="0">
              <a:solidFill>
                <a:schemeClr val="bg2"/>
              </a:solidFill>
            </a:endParaRPr>
          </a:p>
        </p:txBody>
      </p:sp>
    </p:spTree>
    <p:extLst>
      <p:ext uri="{BB962C8B-B14F-4D97-AF65-F5344CB8AC3E}">
        <p14:creationId xmlns:p14="http://schemas.microsoft.com/office/powerpoint/2010/main" val="189649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spTree>
    <p:extLst>
      <p:ext uri="{BB962C8B-B14F-4D97-AF65-F5344CB8AC3E}">
        <p14:creationId xmlns:p14="http://schemas.microsoft.com/office/powerpoint/2010/main" val="21310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par>
                          <p:cTn id="11" fill="hold">
                            <p:stCondLst>
                              <p:cond delay="500"/>
                            </p:stCondLst>
                            <p:childTnLst>
                              <p:par>
                                <p:cTn id="12" presetID="25" presetClass="entr" presetSubtype="0" fill="hold" grpId="0" nodeType="afterEffect">
                                  <p:stCondLst>
                                    <p:cond delay="0"/>
                                  </p:stCondLst>
                                  <p:iterate type="lt">
                                    <p:tmPct val="10000"/>
                                  </p:iterate>
                                  <p:childTnLst>
                                    <p:set>
                                      <p:cBhvr>
                                        <p:cTn id="13" dur="1" fill="hold">
                                          <p:stCondLst>
                                            <p:cond delay="0"/>
                                          </p:stCondLst>
                                        </p:cTn>
                                        <p:tgtEl>
                                          <p:spTgt spid="17"/>
                                        </p:tgtEl>
                                        <p:attrNameLst>
                                          <p:attrName>style.visibility</p:attrName>
                                        </p:attrNameLst>
                                      </p:cBhvr>
                                      <p:to>
                                        <p:strVal val="visible"/>
                                      </p:to>
                                    </p:set>
                                    <p:anim calcmode="lin" valueType="num">
                                      <p:cBhvr>
                                        <p:cTn id="14" dur="25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5" dur="25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6" dur="250" accel="50000" fill="hold">
                                          <p:stCondLst>
                                            <p:cond delay="250"/>
                                          </p:stCondLst>
                                        </p:cTn>
                                        <p:tgtEl>
                                          <p:spTgt spid="17"/>
                                        </p:tgtEl>
                                        <p:attrNameLst>
                                          <p:attrName>ppt_w</p:attrName>
                                        </p:attrNameLst>
                                      </p:cBhvr>
                                      <p:tavLst>
                                        <p:tav tm="0">
                                          <p:val>
                                            <p:strVal val="#ppt_w*.05"/>
                                          </p:val>
                                        </p:tav>
                                        <p:tav tm="100000">
                                          <p:val>
                                            <p:strVal val="#ppt_w"/>
                                          </p:val>
                                        </p:tav>
                                      </p:tavLst>
                                    </p:anim>
                                    <p:anim calcmode="lin" valueType="num">
                                      <p:cBhvr>
                                        <p:cTn id="17" dur="500" fill="hold"/>
                                        <p:tgtEl>
                                          <p:spTgt spid="17"/>
                                        </p:tgtEl>
                                        <p:attrNameLst>
                                          <p:attrName>ppt_h</p:attrName>
                                        </p:attrNameLst>
                                      </p:cBhvr>
                                      <p:tavLst>
                                        <p:tav tm="0">
                                          <p:val>
                                            <p:strVal val="#ppt_h"/>
                                          </p:val>
                                        </p:tav>
                                        <p:tav tm="100000">
                                          <p:val>
                                            <p:strVal val="#ppt_h"/>
                                          </p:val>
                                        </p:tav>
                                      </p:tavLst>
                                    </p:anim>
                                    <p:anim calcmode="lin" valueType="num">
                                      <p:cBhvr>
                                        <p:cTn id="18" dur="25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9" dur="25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0" dur="250" accel="50000" fill="hold">
                                          <p:stCondLst>
                                            <p:cond delay="250"/>
                                          </p:stCondLst>
                                        </p:cTn>
                                        <p:tgtEl>
                                          <p:spTgt spid="17"/>
                                        </p:tgtEl>
                                        <p:attrNameLst>
                                          <p:attrName>ppt_y</p:attrName>
                                        </p:attrNameLst>
                                      </p:cBhvr>
                                      <p:tavLst>
                                        <p:tav tm="0">
                                          <p:val>
                                            <p:strVal val="#ppt_y+.1"/>
                                          </p:val>
                                        </p:tav>
                                        <p:tav tm="100000">
                                          <p:val>
                                            <p:strVal val="#ppt_y"/>
                                          </p:val>
                                        </p:tav>
                                      </p:tavLst>
                                    </p:anim>
                                    <p:animEffect transition="in" filter="fade">
                                      <p:cBhvr>
                                        <p:cTn id="21" dur="5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3600" b="1" kern="0" cap="small" dirty="0">
                <a:solidFill>
                  <a:srgbClr val="F59F14"/>
                </a:solidFill>
                <a:latin typeface="微软雅黑"/>
                <a:ea typeface="微软雅黑"/>
              </a:rPr>
              <a:t>USE CASE</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9848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Use Case</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491630"/>
            <a:ext cx="7931224" cy="2667743"/>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solidFill>
                <a:schemeClr val="bg1"/>
              </a:solidFill>
            </a:endParaRPr>
          </a:p>
        </p:txBody>
      </p:sp>
      <p:graphicFrame>
        <p:nvGraphicFramePr>
          <p:cNvPr id="2" name="表格 4">
            <a:extLst>
              <a:ext uri="{FF2B5EF4-FFF2-40B4-BE49-F238E27FC236}">
                <a16:creationId xmlns:a16="http://schemas.microsoft.com/office/drawing/2014/main" id="{4BDB0C56-A8C6-4B9D-ACFE-122277E607AA}"/>
              </a:ext>
            </a:extLst>
          </p:cNvPr>
          <p:cNvGraphicFramePr>
            <a:graphicFrameLocks noGrp="1"/>
          </p:cNvGraphicFramePr>
          <p:nvPr>
            <p:extLst>
              <p:ext uri="{D42A27DB-BD31-4B8C-83A1-F6EECF244321}">
                <p14:modId xmlns:p14="http://schemas.microsoft.com/office/powerpoint/2010/main" val="2076172773"/>
              </p:ext>
            </p:extLst>
          </p:nvPr>
        </p:nvGraphicFramePr>
        <p:xfrm>
          <a:off x="498376" y="1635646"/>
          <a:ext cx="8147248" cy="2592286"/>
        </p:xfrm>
        <a:graphic>
          <a:graphicData uri="http://schemas.openxmlformats.org/drawingml/2006/table">
            <a:tbl>
              <a:tblPr firstRow="1" bandRow="1">
                <a:tableStyleId>{69CF1AB2-1976-4502-BF36-3FF5EA218861}</a:tableStyleId>
              </a:tblPr>
              <a:tblGrid>
                <a:gridCol w="1121296">
                  <a:extLst>
                    <a:ext uri="{9D8B030D-6E8A-4147-A177-3AD203B41FA5}">
                      <a16:colId xmlns:a16="http://schemas.microsoft.com/office/drawing/2014/main" val="1758137165"/>
                    </a:ext>
                  </a:extLst>
                </a:gridCol>
                <a:gridCol w="2952328">
                  <a:extLst>
                    <a:ext uri="{9D8B030D-6E8A-4147-A177-3AD203B41FA5}">
                      <a16:colId xmlns:a16="http://schemas.microsoft.com/office/drawing/2014/main" val="3368752418"/>
                    </a:ext>
                  </a:extLst>
                </a:gridCol>
                <a:gridCol w="1270124">
                  <a:extLst>
                    <a:ext uri="{9D8B030D-6E8A-4147-A177-3AD203B41FA5}">
                      <a16:colId xmlns:a16="http://schemas.microsoft.com/office/drawing/2014/main" val="2792751052"/>
                    </a:ext>
                  </a:extLst>
                </a:gridCol>
                <a:gridCol w="2803500">
                  <a:extLst>
                    <a:ext uri="{9D8B030D-6E8A-4147-A177-3AD203B41FA5}">
                      <a16:colId xmlns:a16="http://schemas.microsoft.com/office/drawing/2014/main" val="1883061448"/>
                    </a:ext>
                  </a:extLst>
                </a:gridCol>
              </a:tblGrid>
              <a:tr h="456090">
                <a:tc>
                  <a:txBody>
                    <a:bodyPr/>
                    <a:lstStyle/>
                    <a:p>
                      <a:r>
                        <a:rPr lang="en-US" altLang="zh-CN" sz="1800" b="1" dirty="0">
                          <a:solidFill>
                            <a:schemeClr val="tx1"/>
                          </a:solidFill>
                        </a:rPr>
                        <a:t>Actor</a:t>
                      </a:r>
                      <a:endParaRPr lang="zh-CN" altLang="en-US" dirty="0">
                        <a:solidFill>
                          <a:schemeClr val="tx1"/>
                        </a:solidFill>
                      </a:endParaRPr>
                    </a:p>
                  </a:txBody>
                  <a:tcPr>
                    <a:solidFill>
                      <a:schemeClr val="accent1">
                        <a:lumMod val="20000"/>
                        <a:lumOff val="80000"/>
                      </a:schemeClr>
                    </a:solidFill>
                  </a:tcPr>
                </a:tc>
                <a:tc gridSpan="3">
                  <a:txBody>
                    <a:bodyPr/>
                    <a:lstStyle/>
                    <a:p>
                      <a:r>
                        <a:rPr lang="en-US" altLang="zh-CN" sz="1800" b="0" dirty="0">
                          <a:solidFill>
                            <a:schemeClr val="tx1"/>
                          </a:solidFill>
                        </a:rPr>
                        <a:t>Users who buy tickets from the ticket agency</a:t>
                      </a:r>
                    </a:p>
                  </a:txBody>
                  <a:tcPr>
                    <a:solidFill>
                      <a:schemeClr val="bg1">
                        <a:lumMod val="9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05173397"/>
                  </a:ext>
                </a:extLst>
              </a:tr>
              <a:tr h="1140225">
                <a:tc>
                  <a:txBody>
                    <a:bodyPr/>
                    <a:lstStyle/>
                    <a:p>
                      <a:r>
                        <a:rPr lang="en-US" altLang="zh-CN" b="1" dirty="0">
                          <a:solidFill>
                            <a:schemeClr val="tx1"/>
                          </a:solidFill>
                        </a:rPr>
                        <a:t>Action 1</a:t>
                      </a:r>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Input an event name and purchase a ticket</a:t>
                      </a:r>
                    </a:p>
                  </a:txBody>
                  <a:tcPr>
                    <a:solidFill>
                      <a:schemeClr val="bg1">
                        <a:lumMod val="95000"/>
                      </a:schemeClr>
                    </a:solidFill>
                  </a:tcPr>
                </a:tc>
                <a:tc>
                  <a:txBody>
                    <a:bodyPr/>
                    <a:lstStyle/>
                    <a:p>
                      <a:r>
                        <a:rPr lang="en-US" altLang="zh-CN" b="1" dirty="0">
                          <a:solidFill>
                            <a:schemeClr val="tx1"/>
                          </a:solidFill>
                        </a:rPr>
                        <a:t>Reaction 1</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the ticket id to the user or message of ticket being sold out</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3034771587"/>
                  </a:ext>
                </a:extLst>
              </a:tr>
              <a:tr h="995971">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Action 2</a:t>
                      </a:r>
                      <a:endParaRPr lang="zh-CN" altLang="en-US" b="1" dirty="0">
                        <a:solidFill>
                          <a:schemeClr val="tx1"/>
                        </a:solidFill>
                      </a:endParaRPr>
                    </a:p>
                    <a:p>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Check his ticket list</a:t>
                      </a:r>
                    </a:p>
                  </a:txBody>
                  <a:tcPr>
                    <a:solidFill>
                      <a:schemeClr val="bg1">
                        <a:lumMod val="95000"/>
                      </a:schemeClr>
                    </a:solidFill>
                  </a:tcPr>
                </a:tc>
                <a:tc>
                  <a:txBody>
                    <a:bodyPr/>
                    <a:lstStyle/>
                    <a:p>
                      <a:r>
                        <a:rPr lang="en-US" altLang="zh-CN" b="1" dirty="0">
                          <a:solidFill>
                            <a:schemeClr val="tx1"/>
                          </a:solidFill>
                        </a:rPr>
                        <a:t>Reaction 2</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the list of tickets the user purchased</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3629916297"/>
                  </a:ext>
                </a:extLst>
              </a:tr>
            </a:tbl>
          </a:graphicData>
        </a:graphic>
      </p:graphicFrame>
    </p:spTree>
    <p:extLst>
      <p:ext uri="{BB962C8B-B14F-4D97-AF65-F5344CB8AC3E}">
        <p14:creationId xmlns:p14="http://schemas.microsoft.com/office/powerpoint/2010/main" val="68026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Use Case</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491630"/>
            <a:ext cx="7931224" cy="2667743"/>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solidFill>
                <a:schemeClr val="bg1"/>
              </a:solidFill>
            </a:endParaRPr>
          </a:p>
        </p:txBody>
      </p:sp>
      <p:graphicFrame>
        <p:nvGraphicFramePr>
          <p:cNvPr id="6" name="表格 4">
            <a:extLst>
              <a:ext uri="{FF2B5EF4-FFF2-40B4-BE49-F238E27FC236}">
                <a16:creationId xmlns:a16="http://schemas.microsoft.com/office/drawing/2014/main" id="{4E4BBD67-1376-4FF4-8603-856E53CD4B53}"/>
              </a:ext>
            </a:extLst>
          </p:cNvPr>
          <p:cNvGraphicFramePr>
            <a:graphicFrameLocks noGrp="1"/>
          </p:cNvGraphicFramePr>
          <p:nvPr>
            <p:extLst>
              <p:ext uri="{D42A27DB-BD31-4B8C-83A1-F6EECF244321}">
                <p14:modId xmlns:p14="http://schemas.microsoft.com/office/powerpoint/2010/main" val="797464856"/>
              </p:ext>
            </p:extLst>
          </p:nvPr>
        </p:nvGraphicFramePr>
        <p:xfrm>
          <a:off x="611560" y="1491630"/>
          <a:ext cx="8147248" cy="2616439"/>
        </p:xfrm>
        <a:graphic>
          <a:graphicData uri="http://schemas.openxmlformats.org/drawingml/2006/table">
            <a:tbl>
              <a:tblPr firstRow="1" bandRow="1">
                <a:tableStyleId>{69CF1AB2-1976-4502-BF36-3FF5EA218861}</a:tableStyleId>
              </a:tblPr>
              <a:tblGrid>
                <a:gridCol w="1121296">
                  <a:extLst>
                    <a:ext uri="{9D8B030D-6E8A-4147-A177-3AD203B41FA5}">
                      <a16:colId xmlns:a16="http://schemas.microsoft.com/office/drawing/2014/main" val="1758137165"/>
                    </a:ext>
                  </a:extLst>
                </a:gridCol>
                <a:gridCol w="2952328">
                  <a:extLst>
                    <a:ext uri="{9D8B030D-6E8A-4147-A177-3AD203B41FA5}">
                      <a16:colId xmlns:a16="http://schemas.microsoft.com/office/drawing/2014/main" val="3368752418"/>
                    </a:ext>
                  </a:extLst>
                </a:gridCol>
                <a:gridCol w="1270124">
                  <a:extLst>
                    <a:ext uri="{9D8B030D-6E8A-4147-A177-3AD203B41FA5}">
                      <a16:colId xmlns:a16="http://schemas.microsoft.com/office/drawing/2014/main" val="2792751052"/>
                    </a:ext>
                  </a:extLst>
                </a:gridCol>
                <a:gridCol w="2803500">
                  <a:extLst>
                    <a:ext uri="{9D8B030D-6E8A-4147-A177-3AD203B41FA5}">
                      <a16:colId xmlns:a16="http://schemas.microsoft.com/office/drawing/2014/main" val="1883061448"/>
                    </a:ext>
                  </a:extLst>
                </a:gridCol>
              </a:tblGrid>
              <a:tr h="513319">
                <a:tc>
                  <a:txBody>
                    <a:bodyPr/>
                    <a:lstStyle/>
                    <a:p>
                      <a:r>
                        <a:rPr lang="en-US" altLang="zh-CN" sz="1800" b="1" dirty="0">
                          <a:solidFill>
                            <a:schemeClr val="tx1"/>
                          </a:solidFill>
                        </a:rPr>
                        <a:t>Actor</a:t>
                      </a:r>
                      <a:endParaRPr lang="zh-CN" altLang="en-US" dirty="0">
                        <a:solidFill>
                          <a:schemeClr val="tx1"/>
                        </a:solidFill>
                      </a:endParaRPr>
                    </a:p>
                  </a:txBody>
                  <a:tcPr>
                    <a:solidFill>
                      <a:schemeClr val="accent1">
                        <a:lumMod val="20000"/>
                        <a:lumOff val="80000"/>
                      </a:schemeClr>
                    </a:solidFill>
                  </a:tcPr>
                </a:tc>
                <a:tc gridSpan="3">
                  <a:txBody>
                    <a:bodyPr/>
                    <a:lstStyle/>
                    <a:p>
                      <a:r>
                        <a:rPr lang="en-US" altLang="zh-CN" sz="1800" b="0" dirty="0">
                          <a:solidFill>
                            <a:schemeClr val="tx1"/>
                          </a:solidFill>
                        </a:rPr>
                        <a:t>Owner of tickets</a:t>
                      </a:r>
                      <a:endParaRPr lang="zh-CN" altLang="en-US" b="0" dirty="0">
                        <a:solidFill>
                          <a:schemeClr val="tx1"/>
                        </a:solidFill>
                      </a:endParaRPr>
                    </a:p>
                  </a:txBody>
                  <a:tcPr>
                    <a:solidFill>
                      <a:schemeClr val="bg1">
                        <a:lumMod val="9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05173397"/>
                  </a:ext>
                </a:extLst>
              </a:tr>
              <a:tr h="791661">
                <a:tc>
                  <a:txBody>
                    <a:bodyPr/>
                    <a:lstStyle/>
                    <a:p>
                      <a:r>
                        <a:rPr lang="en-US" altLang="zh-CN" b="1" dirty="0">
                          <a:solidFill>
                            <a:schemeClr val="tx1"/>
                          </a:solidFill>
                        </a:rPr>
                        <a:t>Action 1</a:t>
                      </a:r>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Input an event name and check the ticket information</a:t>
                      </a:r>
                    </a:p>
                  </a:txBody>
                  <a:tcPr>
                    <a:solidFill>
                      <a:schemeClr val="bg1">
                        <a:lumMod val="95000"/>
                      </a:schemeClr>
                    </a:solidFill>
                  </a:tcPr>
                </a:tc>
                <a:tc>
                  <a:txBody>
                    <a:bodyPr/>
                    <a:lstStyle/>
                    <a:p>
                      <a:r>
                        <a:rPr lang="en-US" altLang="zh-CN" b="1" dirty="0">
                          <a:solidFill>
                            <a:schemeClr val="tx1"/>
                          </a:solidFill>
                        </a:rPr>
                        <a:t>Reaction 1</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the ticket number of the certain event and the list of users who buy the tickets</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3034771587"/>
                  </a:ext>
                </a:extLst>
              </a:tr>
              <a:tr h="791661">
                <a:tc>
                  <a:txBody>
                    <a:bodyPr/>
                    <a:lstStyle/>
                    <a:p>
                      <a:r>
                        <a:rPr lang="en-US" altLang="zh-CN" b="1" dirty="0">
                          <a:solidFill>
                            <a:schemeClr val="tx1"/>
                          </a:solidFill>
                        </a:rPr>
                        <a:t>Action 2</a:t>
                      </a:r>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Input a username and check the user’s ticket purchasing history</a:t>
                      </a:r>
                    </a:p>
                  </a:txBody>
                  <a:tcPr>
                    <a:solidFill>
                      <a:schemeClr val="bg1">
                        <a:lumMod val="95000"/>
                      </a:schemeClr>
                    </a:solidFill>
                  </a:tcPr>
                </a:tc>
                <a:tc>
                  <a:txBody>
                    <a:bodyPr/>
                    <a:lstStyle/>
                    <a:p>
                      <a:r>
                        <a:rPr lang="en-US" altLang="zh-CN" b="1" dirty="0">
                          <a:solidFill>
                            <a:schemeClr val="tx1"/>
                          </a:solidFill>
                        </a:rPr>
                        <a:t>Reaction 1</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a:t>
                      </a:r>
                      <a:r>
                        <a:rPr lang="en-US" altLang="zh-CN">
                          <a:solidFill>
                            <a:schemeClr val="tx1"/>
                          </a:solidFill>
                        </a:rPr>
                        <a:t>the </a:t>
                      </a:r>
                      <a:r>
                        <a:rPr lang="en-US" altLang="zh-CN" sz="1800">
                          <a:solidFill>
                            <a:schemeClr val="tx1"/>
                          </a:solidFill>
                        </a:rPr>
                        <a:t>user’s ticket purchasing history</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2913804612"/>
                  </a:ext>
                </a:extLst>
              </a:tr>
            </a:tbl>
          </a:graphicData>
        </a:graphic>
      </p:graphicFrame>
    </p:spTree>
    <p:extLst>
      <p:ext uri="{BB962C8B-B14F-4D97-AF65-F5344CB8AC3E}">
        <p14:creationId xmlns:p14="http://schemas.microsoft.com/office/powerpoint/2010/main" val="69644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15816" y="2358663"/>
            <a:ext cx="4681784"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3600" b="1" kern="0" cap="small" dirty="0">
                <a:solidFill>
                  <a:srgbClr val="F59F14"/>
                </a:solidFill>
                <a:latin typeface="微软雅黑"/>
                <a:ea typeface="微软雅黑"/>
              </a:rPr>
              <a:t>Methodology</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20269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1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ppt_x</p:attrName>
                                        </p:attrNameLst>
                                      </p:cBhvr>
                                      <p:tavLst>
                                        <p:tav tm="0">
                                          <p:val>
                                            <p:strVal val="#ppt_x-#ppt_w*1.125000"/>
                                          </p:val>
                                        </p:tav>
                                        <p:tav tm="100000">
                                          <p:val>
                                            <p:strVal val="#ppt_x"/>
                                          </p:val>
                                        </p:tav>
                                      </p:tavLst>
                                    </p:anim>
                                    <p:animEffect transition="in" filter="wipe(righ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Methodology</a:t>
            </a:r>
            <a:endParaRPr lang="zh-CN" altLang="en-US" sz="2800" b="1" kern="0" dirty="0">
              <a:solidFill>
                <a:srgbClr val="FFFFFF"/>
              </a:solidFill>
              <a:ea typeface="微软雅黑"/>
            </a:endParaRPr>
          </a:p>
        </p:txBody>
      </p:sp>
      <p:sp>
        <p:nvSpPr>
          <p:cNvPr id="5" name="文本框 4">
            <a:extLst>
              <a:ext uri="{FF2B5EF4-FFF2-40B4-BE49-F238E27FC236}">
                <a16:creationId xmlns:a16="http://schemas.microsoft.com/office/drawing/2014/main" id="{CFD8E177-7C65-4E5C-B28F-C4CE1E9DEE05}"/>
              </a:ext>
            </a:extLst>
          </p:cNvPr>
          <p:cNvSpPr txBox="1"/>
          <p:nvPr/>
        </p:nvSpPr>
        <p:spPr>
          <a:xfrm>
            <a:off x="683568" y="1275606"/>
            <a:ext cx="8136904"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7AC12"/>
                </a:solidFill>
              </a:rPr>
              <a:t>Project Description: </a:t>
            </a:r>
          </a:p>
          <a:p>
            <a:pPr lvl="1"/>
            <a:r>
              <a:rPr lang="en-US" altLang="zh-CN" dirty="0">
                <a:solidFill>
                  <a:schemeClr val="bg1"/>
                </a:solidFill>
              </a:rPr>
              <a:t>A ticket agency system that allows a large number of users (at least 25,000) to buy tickets for at least three events concurrently, with numbers of tickets ranging from 1,000 to 100,000</a:t>
            </a:r>
          </a:p>
          <a:p>
            <a:endParaRPr lang="en-US" altLang="zh-CN" b="1" dirty="0">
              <a:solidFill>
                <a:srgbClr val="F7AC12"/>
              </a:solidFill>
            </a:endParaRPr>
          </a:p>
          <a:p>
            <a:pPr marL="285750" indent="-285750">
              <a:buFont typeface="Arial" panose="020B0604020202020204" pitchFamily="34" charset="0"/>
              <a:buChar char="•"/>
            </a:pPr>
            <a:r>
              <a:rPr lang="en-US" altLang="zh-CN" b="1" dirty="0">
                <a:solidFill>
                  <a:srgbClr val="F7AC12"/>
                </a:solidFill>
              </a:rPr>
              <a:t>System Functions: </a:t>
            </a:r>
          </a:p>
          <a:p>
            <a:pPr marL="742880" lvl="1" indent="-285750">
              <a:buFont typeface="Arial" panose="020B0604020202020204" pitchFamily="34" charset="0"/>
              <a:buChar char="•"/>
            </a:pPr>
            <a:r>
              <a:rPr lang="en-US" altLang="zh-CN" dirty="0">
                <a:solidFill>
                  <a:schemeClr val="bg1"/>
                </a:solidFill>
              </a:rPr>
              <a:t>User data will be stored in the database</a:t>
            </a:r>
          </a:p>
          <a:p>
            <a:pPr marL="742880" lvl="1" indent="-285750">
              <a:buFont typeface="Arial" panose="020B0604020202020204" pitchFamily="34" charset="0"/>
              <a:buChar char="•"/>
            </a:pPr>
            <a:r>
              <a:rPr lang="en-US" altLang="zh-CN" dirty="0">
                <a:solidFill>
                  <a:schemeClr val="bg1"/>
                </a:solidFill>
              </a:rPr>
              <a:t>Users can login the system with username and password</a:t>
            </a:r>
          </a:p>
          <a:p>
            <a:pPr marL="742880" lvl="1" indent="-285750">
              <a:buFont typeface="Arial" panose="020B0604020202020204" pitchFamily="34" charset="0"/>
              <a:buChar char="•"/>
            </a:pPr>
            <a:r>
              <a:rPr lang="en-US" altLang="zh-CN" dirty="0">
                <a:solidFill>
                  <a:schemeClr val="bg1"/>
                </a:solidFill>
              </a:rPr>
              <a:t>After login, the users can select different events and purchase tickets Use </a:t>
            </a:r>
            <a:r>
              <a:rPr lang="en-US" altLang="zh-CN" dirty="0" err="1">
                <a:solidFill>
                  <a:schemeClr val="bg1"/>
                </a:solidFill>
              </a:rPr>
              <a:t>Akka</a:t>
            </a:r>
            <a:r>
              <a:rPr lang="en-US" altLang="zh-CN" dirty="0">
                <a:solidFill>
                  <a:schemeClr val="bg1"/>
                </a:solidFill>
              </a:rPr>
              <a:t> and Activator to implement the concurrency handling</a:t>
            </a:r>
          </a:p>
          <a:p>
            <a:pPr marL="742880" lvl="1" indent="-285750">
              <a:buFont typeface="Arial" panose="020B0604020202020204" pitchFamily="34" charset="0"/>
              <a:buChar char="•"/>
            </a:pPr>
            <a:r>
              <a:rPr lang="en-US" altLang="zh-CN" dirty="0">
                <a:solidFill>
                  <a:schemeClr val="bg1"/>
                </a:solidFill>
              </a:rPr>
              <a:t>Test the system concurrency with load testing framework like Gatling</a:t>
            </a:r>
          </a:p>
          <a:p>
            <a:pPr lvl="1"/>
            <a:endParaRPr lang="en-US" altLang="zh-CN" b="1" dirty="0">
              <a:solidFill>
                <a:srgbClr val="F7AC12"/>
              </a:solidFill>
            </a:endParaRPr>
          </a:p>
        </p:txBody>
      </p:sp>
    </p:spTree>
    <p:extLst>
      <p:ext uri="{BB962C8B-B14F-4D97-AF65-F5344CB8AC3E}">
        <p14:creationId xmlns:p14="http://schemas.microsoft.com/office/powerpoint/2010/main" val="13922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3</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Data sources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5295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Data Sources</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491630"/>
            <a:ext cx="7931224" cy="2448271"/>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r>
              <a:rPr lang="en-US" sz="2800" dirty="0">
                <a:solidFill>
                  <a:schemeClr val="bg2"/>
                </a:solidFill>
              </a:rPr>
              <a:t>The main data in our ticket agency system is user information and event &amp; ticket information. </a:t>
            </a:r>
          </a:p>
          <a:p>
            <a:pPr marL="0" indent="0">
              <a:buNone/>
            </a:pPr>
            <a:endParaRPr lang="en-US" sz="2800" dirty="0">
              <a:solidFill>
                <a:schemeClr val="bg2"/>
              </a:solidFill>
            </a:endParaRPr>
          </a:p>
          <a:p>
            <a:pPr marL="342900" indent="-342900"/>
            <a:r>
              <a:rPr lang="en-US" sz="2800" dirty="0">
                <a:solidFill>
                  <a:schemeClr val="bg2"/>
                </a:solidFill>
              </a:rPr>
              <a:t>The data sources will be stored in </a:t>
            </a:r>
            <a:r>
              <a:rPr lang="en-US" sz="2800" b="1" dirty="0">
                <a:solidFill>
                  <a:schemeClr val="bg2"/>
                </a:solidFill>
              </a:rPr>
              <a:t>MongoDB Atlas </a:t>
            </a:r>
            <a:r>
              <a:rPr lang="en-US" sz="2800" dirty="0">
                <a:solidFill>
                  <a:schemeClr val="bg2"/>
                </a:solidFill>
              </a:rPr>
              <a:t>which is friendly with </a:t>
            </a:r>
            <a:r>
              <a:rPr lang="en-US" sz="2800" b="1" dirty="0">
                <a:solidFill>
                  <a:schemeClr val="bg2"/>
                </a:solidFill>
              </a:rPr>
              <a:t>JSON</a:t>
            </a:r>
            <a:r>
              <a:rPr lang="en-US" sz="2800" dirty="0">
                <a:solidFill>
                  <a:schemeClr val="bg2"/>
                </a:solidFill>
              </a:rPr>
              <a:t> format</a:t>
            </a:r>
            <a:endParaRPr lang="en-US" sz="2800" b="1" dirty="0">
              <a:solidFill>
                <a:schemeClr val="bg2"/>
              </a:solidFill>
            </a:endParaRPr>
          </a:p>
          <a:p>
            <a:pPr marL="342900" indent="-342900"/>
            <a:endParaRPr lang="en-US" sz="2800" dirty="0">
              <a:solidFill>
                <a:schemeClr val="bg2"/>
              </a:solidFill>
            </a:endParaRPr>
          </a:p>
          <a:p>
            <a:pPr marL="342900" indent="-342900"/>
            <a:endParaRPr lang="en-US" sz="2800" b="1" dirty="0">
              <a:solidFill>
                <a:schemeClr val="bg2"/>
              </a:solidFill>
            </a:endParaRPr>
          </a:p>
          <a:p>
            <a:pPr marL="0" indent="0">
              <a:buFont typeface="Arial" pitchFamily="34" charset="0"/>
              <a:buNone/>
            </a:pPr>
            <a:endParaRPr lang="en-US" dirty="0">
              <a:solidFill>
                <a:schemeClr val="bg1"/>
              </a:solidFill>
            </a:endParaRPr>
          </a:p>
        </p:txBody>
      </p:sp>
    </p:spTree>
    <p:extLst>
      <p:ext uri="{BB962C8B-B14F-4D97-AF65-F5344CB8AC3E}">
        <p14:creationId xmlns:p14="http://schemas.microsoft.com/office/powerpoint/2010/main" val="91870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4</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Milestones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3403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全屏显示(16:9)</PresentationFormat>
  <Paragraphs>116</Paragraphs>
  <Slides>17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Junyi Fang</cp:lastModifiedBy>
  <cp:revision>114</cp:revision>
  <dcterms:created xsi:type="dcterms:W3CDTF">2015-04-30T08:31:44Z</dcterms:created>
  <dcterms:modified xsi:type="dcterms:W3CDTF">2020-03-19T00:24:42Z</dcterms:modified>
  <cp:category>第一PPT模板网-WWW.1PPT.COM</cp:category>
</cp:coreProperties>
</file>