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77" r:id="rId2"/>
    <p:sldId id="306" r:id="rId3"/>
    <p:sldId id="310" r:id="rId4"/>
    <p:sldId id="308" r:id="rId5"/>
    <p:sldId id="312" r:id="rId6"/>
    <p:sldId id="325" r:id="rId7"/>
    <p:sldId id="326" r:id="rId8"/>
    <p:sldId id="327" r:id="rId9"/>
    <p:sldId id="328" r:id="rId10"/>
    <p:sldId id="329" r:id="rId11"/>
    <p:sldId id="304" r:id="rId12"/>
    <p:sldId id="313" r:id="rId13"/>
    <p:sldId id="314" r:id="rId14"/>
    <p:sldId id="316" r:id="rId15"/>
    <p:sldId id="315" r:id="rId16"/>
    <p:sldId id="323" r:id="rId17"/>
    <p:sldId id="324" r:id="rId18"/>
    <p:sldId id="321" r:id="rId19"/>
    <p:sldId id="322" r:id="rId20"/>
    <p:sldId id="319" r:id="rId21"/>
    <p:sldId id="320" r:id="rId22"/>
    <p:sldId id="307" r:id="rId23"/>
    <p:sldId id="318" r:id="rId24"/>
    <p:sldId id="303" r:id="rId25"/>
    <p:sldId id="317" r:id="rId26"/>
    <p:sldId id="289" r:id="rId27"/>
    <p:sldId id="287" r:id="rId28"/>
  </p:sldIdLst>
  <p:sldSz cx="9144000" cy="5143500" type="screen16x9"/>
  <p:notesSz cx="6858000" cy="9144000"/>
  <p:defaultTextStyle>
    <a:defPPr>
      <a:defRPr lang="zh-CN"/>
    </a:defPPr>
    <a:lvl1pPr marL="0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5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6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29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58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88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20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52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C12"/>
    <a:srgbClr val="FFFFFF"/>
    <a:srgbClr val="3194C6"/>
    <a:srgbClr val="03AE97"/>
    <a:srgbClr val="A5C0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363" autoAdjust="0"/>
    <p:restoredTop sz="93826" autoAdjust="0"/>
  </p:normalViewPr>
  <p:slideViewPr>
    <p:cSldViewPr>
      <p:cViewPr varScale="1">
        <p:scale>
          <a:sx n="89" d="100"/>
          <a:sy n="89" d="100"/>
        </p:scale>
        <p:origin x="92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71D42-D001-41DA-887B-5B9B43A68AF3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4CBFA-6C20-47AF-AD12-E2D304E57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83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CBFA-6C20-47AF-AD12-E2D304E5789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332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actor in our system will be the users who buy tickets from the ticket agency.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There are basically two actions for the actor. The first will be when a user selects an event (maybe a concert) and then purchase the ticket. And the </a:t>
            </a:r>
            <a:r>
              <a:rPr lang="en-US" altLang="zh-CN" dirty="0">
                <a:solidFill>
                  <a:schemeClr val="tx1"/>
                </a:solidFill>
              </a:rPr>
              <a:t>System returns the ticket id to the user or message of ticket being sold out.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dirty="0"/>
              <a:t> (</a:t>
            </a:r>
            <a:r>
              <a:rPr lang="en-US" altLang="zh-CN" dirty="0">
                <a:solidFill>
                  <a:schemeClr val="tx1"/>
                </a:solidFill>
              </a:rPr>
              <a:t>Concurrent requests: System shows a list of results that which user gets what tickets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The other action for the user </a:t>
            </a:r>
            <a:r>
              <a:rPr lang="en-US" altLang="zh-CN" dirty="0" err="1"/>
              <a:t>wil</a:t>
            </a:r>
            <a:r>
              <a:rPr lang="en-US" altLang="zh-CN" dirty="0"/>
              <a:t> be checking what tickets has he purchased and the user will receive the </a:t>
            </a:r>
            <a:r>
              <a:rPr lang="en-US" altLang="zh-CN" dirty="0">
                <a:solidFill>
                  <a:schemeClr val="tx1"/>
                </a:solidFill>
              </a:rPr>
              <a:t>list of tickets the user purchased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CBFA-6C20-47AF-AD12-E2D304E5789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749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CBFA-6C20-47AF-AD12-E2D304E5789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933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CBFA-6C20-47AF-AD12-E2D304E5789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588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CBFA-6C20-47AF-AD12-E2D304E5789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865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CBFA-6C20-47AF-AD12-E2D304E5789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887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CBFA-6C20-47AF-AD12-E2D304E5789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110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CBFA-6C20-47AF-AD12-E2D304E5789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687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CBFA-6C20-47AF-AD12-E2D304E5789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766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CBFA-6C20-47AF-AD12-E2D304E5789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012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CBFA-6C20-47AF-AD12-E2D304E5789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703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CBFA-6C20-47AF-AD12-E2D304E5789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240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CBFA-6C20-47AF-AD12-E2D304E5789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126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CBFA-6C20-47AF-AD12-E2D304E5789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01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CBFA-6C20-47AF-AD12-E2D304E5789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642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CBFA-6C20-47AF-AD12-E2D304E5789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652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CBFA-6C20-47AF-AD12-E2D304E5789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702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CBFA-6C20-47AF-AD12-E2D304E5789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161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actor in our system will be the users who buy tickets from the ticket agency.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There are basically two actions for the actor. The first will be when a user selects an event (maybe a concert) and then purchase the ticket. And the </a:t>
            </a:r>
            <a:r>
              <a:rPr lang="en-US" altLang="zh-CN" dirty="0">
                <a:solidFill>
                  <a:schemeClr val="tx1"/>
                </a:solidFill>
              </a:rPr>
              <a:t>System returns the ticket id to the user or message of ticket being sold out.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dirty="0"/>
              <a:t> (</a:t>
            </a:r>
            <a:r>
              <a:rPr lang="en-US" altLang="zh-CN" dirty="0">
                <a:solidFill>
                  <a:schemeClr val="tx1"/>
                </a:solidFill>
              </a:rPr>
              <a:t>Concurrent requests: System shows a list of results that which user gets what tickets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The other action for the user </a:t>
            </a:r>
            <a:r>
              <a:rPr lang="en-US" altLang="zh-CN" dirty="0" err="1"/>
              <a:t>wil</a:t>
            </a:r>
            <a:r>
              <a:rPr lang="en-US" altLang="zh-CN" dirty="0"/>
              <a:t> be checking what tickets has he purchased and the user will receive the </a:t>
            </a:r>
            <a:r>
              <a:rPr lang="en-US" altLang="zh-CN" dirty="0">
                <a:solidFill>
                  <a:schemeClr val="tx1"/>
                </a:solidFill>
              </a:rPr>
              <a:t>list of tickets the user purchased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CBFA-6C20-47AF-AD12-E2D304E5789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860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7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9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65" indent="0">
              <a:buNone/>
              <a:defRPr sz="1800" b="1"/>
            </a:lvl3pPr>
            <a:lvl4pPr marL="1371396" indent="0">
              <a:buNone/>
              <a:defRPr sz="1600" b="1"/>
            </a:lvl4pPr>
            <a:lvl5pPr marL="1828529" indent="0">
              <a:buNone/>
              <a:defRPr sz="1600" b="1"/>
            </a:lvl5pPr>
            <a:lvl6pPr marL="2285658" indent="0">
              <a:buNone/>
              <a:defRPr sz="1600" b="1"/>
            </a:lvl6pPr>
            <a:lvl7pPr marL="2742788" indent="0">
              <a:buNone/>
              <a:defRPr sz="1600" b="1"/>
            </a:lvl7pPr>
            <a:lvl8pPr marL="3199920" indent="0">
              <a:buNone/>
              <a:defRPr sz="1600" b="1"/>
            </a:lvl8pPr>
            <a:lvl9pPr marL="3657052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65" indent="0">
              <a:buNone/>
              <a:defRPr sz="1800" b="1"/>
            </a:lvl3pPr>
            <a:lvl4pPr marL="1371396" indent="0">
              <a:buNone/>
              <a:defRPr sz="1600" b="1"/>
            </a:lvl4pPr>
            <a:lvl5pPr marL="1828529" indent="0">
              <a:buNone/>
              <a:defRPr sz="1600" b="1"/>
            </a:lvl5pPr>
            <a:lvl6pPr marL="2285658" indent="0">
              <a:buNone/>
              <a:defRPr sz="1600" b="1"/>
            </a:lvl6pPr>
            <a:lvl7pPr marL="2742788" indent="0">
              <a:buNone/>
              <a:defRPr sz="1600" b="1"/>
            </a:lvl7pPr>
            <a:lvl8pPr marL="3199920" indent="0">
              <a:buNone/>
              <a:defRPr sz="1600" b="1"/>
            </a:lvl8pPr>
            <a:lvl9pPr marL="3657052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6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65" indent="0">
              <a:buNone/>
              <a:defRPr sz="1000"/>
            </a:lvl3pPr>
            <a:lvl4pPr marL="1371396" indent="0">
              <a:buNone/>
              <a:defRPr sz="900"/>
            </a:lvl4pPr>
            <a:lvl5pPr marL="1828529" indent="0">
              <a:buNone/>
              <a:defRPr sz="900"/>
            </a:lvl5pPr>
            <a:lvl6pPr marL="2285658" indent="0">
              <a:buNone/>
              <a:defRPr sz="900"/>
            </a:lvl6pPr>
            <a:lvl7pPr marL="2742788" indent="0">
              <a:buNone/>
              <a:defRPr sz="900"/>
            </a:lvl7pPr>
            <a:lvl8pPr marL="3199920" indent="0">
              <a:buNone/>
              <a:defRPr sz="900"/>
            </a:lvl8pPr>
            <a:lvl9pPr marL="3657052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65" indent="0">
              <a:buNone/>
              <a:defRPr sz="2400"/>
            </a:lvl3pPr>
            <a:lvl4pPr marL="1371396" indent="0">
              <a:buNone/>
              <a:defRPr sz="2000"/>
            </a:lvl4pPr>
            <a:lvl5pPr marL="1828529" indent="0">
              <a:buNone/>
              <a:defRPr sz="2000"/>
            </a:lvl5pPr>
            <a:lvl6pPr marL="2285658" indent="0">
              <a:buNone/>
              <a:defRPr sz="2000"/>
            </a:lvl6pPr>
            <a:lvl7pPr marL="2742788" indent="0">
              <a:buNone/>
              <a:defRPr sz="2000"/>
            </a:lvl7pPr>
            <a:lvl8pPr marL="3199920" indent="0">
              <a:buNone/>
              <a:defRPr sz="2000"/>
            </a:lvl8pPr>
            <a:lvl9pPr marL="3657052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65" indent="0">
              <a:buNone/>
              <a:defRPr sz="1000"/>
            </a:lvl3pPr>
            <a:lvl4pPr marL="1371396" indent="0">
              <a:buNone/>
              <a:defRPr sz="900"/>
            </a:lvl4pPr>
            <a:lvl5pPr marL="1828529" indent="0">
              <a:buNone/>
              <a:defRPr sz="900"/>
            </a:lvl5pPr>
            <a:lvl6pPr marL="2285658" indent="0">
              <a:buNone/>
              <a:defRPr sz="900"/>
            </a:lvl6pPr>
            <a:lvl7pPr marL="2742788" indent="0">
              <a:buNone/>
              <a:defRPr sz="900"/>
            </a:lvl7pPr>
            <a:lvl8pPr marL="3199920" indent="0">
              <a:buNone/>
              <a:defRPr sz="900"/>
            </a:lvl8pPr>
            <a:lvl9pPr marL="3657052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 descr="H:\背景图\模糊背景\pcsc0011.模糊创意光线图片40-2套图案11款炫丽模糊光线背景362张JPGPNG\4.jpg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" r="3314"/>
          <a:stretch/>
        </p:blipFill>
        <p:spPr bwMode="auto">
          <a:xfrm>
            <a:off x="0" y="-5376"/>
            <a:ext cx="9144000" cy="5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8" indent="-342848" algn="l" defTabSz="9142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41" indent="-285708" algn="l" defTabSz="914265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30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60" indent="-228564" algn="l" defTabSz="91426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93" indent="-228564" algn="l" defTabSz="91426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22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56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87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18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5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6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9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8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8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20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52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03035" y="901407"/>
            <a:ext cx="6835140" cy="91440"/>
            <a:chOff x="1539240" y="2179320"/>
            <a:chExt cx="9113520" cy="12192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539240" y="2179320"/>
              <a:ext cx="9113520" cy="0"/>
            </a:xfrm>
            <a:prstGeom prst="line">
              <a:avLst/>
            </a:prstGeom>
            <a:noFill/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1539240" y="2301240"/>
              <a:ext cx="9113520" cy="0"/>
            </a:xfrm>
            <a:prstGeom prst="line">
              <a:avLst/>
            </a:prstGeom>
            <a:noFill/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grpSp>
        <p:nvGrpSpPr>
          <p:cNvPr id="12" name="组合 11"/>
          <p:cNvGrpSpPr/>
          <p:nvPr/>
        </p:nvGrpSpPr>
        <p:grpSpPr>
          <a:xfrm flipV="1">
            <a:off x="1103035" y="1954736"/>
            <a:ext cx="6835140" cy="90676"/>
            <a:chOff x="1539240" y="2680230"/>
            <a:chExt cx="9113520" cy="12090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539240" y="2680230"/>
              <a:ext cx="9113520" cy="0"/>
            </a:xfrm>
            <a:prstGeom prst="line">
              <a:avLst/>
            </a:prstGeom>
            <a:noFill/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>
            <a:xfrm>
              <a:off x="1539240" y="2801131"/>
              <a:ext cx="9113520" cy="0"/>
            </a:xfrm>
            <a:prstGeom prst="line">
              <a:avLst/>
            </a:prstGeom>
            <a:noFill/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sp>
        <p:nvSpPr>
          <p:cNvPr id="17" name="文本框 16"/>
          <p:cNvSpPr txBox="1"/>
          <p:nvPr/>
        </p:nvSpPr>
        <p:spPr>
          <a:xfrm>
            <a:off x="1691680" y="1131888"/>
            <a:ext cx="5657850" cy="623246"/>
          </a:xfrm>
          <a:prstGeom prst="rect">
            <a:avLst/>
          </a:prstGeom>
          <a:noFill/>
        </p:spPr>
        <p:txBody>
          <a:bodyPr wrap="square" lIns="68571" tIns="34289" rIns="68571" bIns="34289" rtlCol="0">
            <a:spAutoFit/>
          </a:bodyPr>
          <a:lstStyle/>
          <a:p>
            <a:pPr algn="ctr" defTabSz="685698"/>
            <a:r>
              <a:rPr lang="en-US" altLang="zh-CN" sz="3600" b="1" dirty="0">
                <a:solidFill>
                  <a:schemeClr val="bg1"/>
                </a:solidFill>
                <a:latin typeface="微软雅黑"/>
                <a:ea typeface="微软雅黑"/>
              </a:rPr>
              <a:t>Ticket Agency System</a:t>
            </a:r>
            <a:endParaRPr lang="zh-CN" altLang="en-US" sz="3200" b="1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sp>
        <p:nvSpPr>
          <p:cNvPr id="19" name="TextBox 38"/>
          <p:cNvSpPr>
            <a:spLocks noChangeArrowheads="1"/>
          </p:cNvSpPr>
          <p:nvPr/>
        </p:nvSpPr>
        <p:spPr bwMode="auto">
          <a:xfrm>
            <a:off x="2242046" y="2427734"/>
            <a:ext cx="4659907" cy="2320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endParaRPr lang="de-DE" sz="2000" dirty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de-DE" sz="2400" b="1" i="1" dirty="0">
                <a:solidFill>
                  <a:schemeClr val="bg1"/>
                </a:solidFill>
              </a:rPr>
              <a:t>Team </a:t>
            </a:r>
            <a:r>
              <a:rPr lang="en-US" altLang="zh-CN" sz="2400" b="1" i="1" dirty="0">
                <a:solidFill>
                  <a:schemeClr val="bg1"/>
                </a:solidFill>
              </a:rPr>
              <a:t>5</a:t>
            </a:r>
            <a:endParaRPr lang="de-DE" sz="2400" b="1" i="1" dirty="0">
              <a:solidFill>
                <a:schemeClr val="bg1"/>
              </a:solidFill>
            </a:endParaRPr>
          </a:p>
          <a:p>
            <a:pPr algn="ctr">
              <a:buNone/>
            </a:pPr>
            <a:endParaRPr lang="de-DE" sz="2000" b="1" i="1" dirty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de-DE" sz="2000" i="1" dirty="0">
                <a:solidFill>
                  <a:schemeClr val="bg1"/>
                </a:solidFill>
              </a:rPr>
              <a:t>Jixiao Yang 	001444344 </a:t>
            </a:r>
          </a:p>
          <a:p>
            <a:pPr algn="ctr">
              <a:buNone/>
            </a:pPr>
            <a:r>
              <a:rPr lang="de-DE" sz="2000" i="1" dirty="0">
                <a:solidFill>
                  <a:schemeClr val="bg1"/>
                </a:solidFill>
              </a:rPr>
              <a:t>Xiaoge Zhang 	</a:t>
            </a:r>
            <a:r>
              <a:rPr lang="de-DE" altLang="zh-CN" sz="2000" i="1" dirty="0">
                <a:solidFill>
                  <a:schemeClr val="bg1"/>
                </a:solidFill>
              </a:rPr>
              <a:t>001409334</a:t>
            </a:r>
          </a:p>
          <a:p>
            <a:pPr algn="ctr">
              <a:buNone/>
            </a:pPr>
            <a:r>
              <a:rPr lang="de-DE" altLang="zh-CN" sz="2000" i="1" dirty="0">
                <a:solidFill>
                  <a:schemeClr val="bg1"/>
                </a:solidFill>
              </a:rPr>
              <a:t>Junyi Fang             001495265 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40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5" y="365126"/>
            <a:ext cx="4644003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A5E0D2-6002-4AF6-B173-D4CF825DEC7C}"/>
              </a:ext>
            </a:extLst>
          </p:cNvPr>
          <p:cNvSpPr txBox="1">
            <a:spLocks/>
          </p:cNvSpPr>
          <p:nvPr/>
        </p:nvSpPr>
        <p:spPr>
          <a:xfrm>
            <a:off x="611560" y="1491630"/>
            <a:ext cx="7931224" cy="2667743"/>
          </a:xfrm>
          <a:prstGeom prst="rect">
            <a:avLst/>
          </a:prstGeom>
        </p:spPr>
        <p:txBody>
          <a:bodyPr>
            <a:normAutofit/>
          </a:bodyPr>
          <a:lstStyle>
            <a:lvl1pPr marL="342848" indent="-342848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41" indent="-285708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3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6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93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22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56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87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18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矩形 15">
            <a:extLst>
              <a:ext uri="{FF2B5EF4-FFF2-40B4-BE49-F238E27FC236}">
                <a16:creationId xmlns:a16="http://schemas.microsoft.com/office/drawing/2014/main" id="{A03CB831-2109-4521-AF8B-95E338012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443461"/>
            <a:ext cx="4644002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000" b="1" kern="0" dirty="0">
                <a:solidFill>
                  <a:srgbClr val="FFFFFF"/>
                </a:solidFill>
                <a:ea typeface="微软雅黑"/>
              </a:rPr>
              <a:t>Project Implementation – Load Testing</a:t>
            </a:r>
            <a:endParaRPr lang="zh-CN" altLang="en-US" sz="20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089A61A-3F3F-4695-B5B3-F9B9D509B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707654"/>
            <a:ext cx="6494311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1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414366" y="1485913"/>
            <a:ext cx="3357563" cy="2362171"/>
          </a:xfrm>
          <a:prstGeom prst="rect">
            <a:avLst/>
          </a:prstGeom>
          <a:noFill/>
        </p:spPr>
        <p:txBody>
          <a:bodyPr wrap="square" lIns="68517" tIns="34283" rIns="68517" bIns="34283" rtlCol="0">
            <a:spAutoFit/>
          </a:bodyPr>
          <a:lstStyle/>
          <a:p>
            <a:pPr algn="ctr" defTabSz="685205"/>
            <a:r>
              <a:rPr lang="en-US" altLang="zh-CN" sz="14900" b="1" dirty="0">
                <a:solidFill>
                  <a:schemeClr val="bg1"/>
                </a:solidFill>
                <a:latin typeface="微软雅黑"/>
                <a:ea typeface="微软雅黑"/>
              </a:rPr>
              <a:t>3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2986560" y="2428944"/>
            <a:ext cx="4249738" cy="910839"/>
          </a:xfrm>
          <a:prstGeom prst="rect">
            <a:avLst/>
          </a:prstGeom>
          <a:noFill/>
          <a:ln w="6350" cap="flat" cmpd="sng" algn="ctr">
            <a:solidFill>
              <a:srgbClr val="FFFFFF">
                <a:alpha val="20000"/>
              </a:srgbClr>
            </a:solidFill>
            <a:prstDash val="solid"/>
            <a:miter lim="800000"/>
          </a:ln>
          <a:effectLst/>
        </p:spPr>
        <p:txBody>
          <a:bodyPr wrap="square" lIns="53958" tIns="24295" rIns="53958" bIns="24295" rtlCol="0" anchor="t">
            <a:spAutoFit/>
          </a:bodyPr>
          <a:lstStyle/>
          <a:p>
            <a:pPr algn="ctr" defTabSz="685205">
              <a:defRPr/>
            </a:pPr>
            <a:r>
              <a:rPr lang="en-US" altLang="zh-CN" sz="2800" b="1" kern="0" cap="small" dirty="0">
                <a:solidFill>
                  <a:srgbClr val="F59F14"/>
                </a:solidFill>
                <a:latin typeface="微软雅黑"/>
                <a:ea typeface="微软雅黑"/>
              </a:rPr>
              <a:t>USE CASE IMPLEMENTATION</a:t>
            </a:r>
          </a:p>
        </p:txBody>
      </p:sp>
      <p:sp>
        <p:nvSpPr>
          <p:cNvPr id="5" name="直接连接符 6"/>
          <p:cNvSpPr>
            <a:spLocks noChangeShapeType="1"/>
          </p:cNvSpPr>
          <p:nvPr/>
        </p:nvSpPr>
        <p:spPr bwMode="auto">
          <a:xfrm>
            <a:off x="2986560" y="3435848"/>
            <a:ext cx="4249738" cy="1587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>
            <a:off x="2986560" y="1819275"/>
            <a:ext cx="4249738" cy="1588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9440" y="26018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5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A5E0D2-6002-4AF6-B173-D4CF825DEC7C}"/>
              </a:ext>
            </a:extLst>
          </p:cNvPr>
          <p:cNvSpPr txBox="1">
            <a:spLocks/>
          </p:cNvSpPr>
          <p:nvPr/>
        </p:nvSpPr>
        <p:spPr>
          <a:xfrm>
            <a:off x="611560" y="1491630"/>
            <a:ext cx="7931224" cy="2667743"/>
          </a:xfrm>
          <a:prstGeom prst="rect">
            <a:avLst/>
          </a:prstGeom>
        </p:spPr>
        <p:txBody>
          <a:bodyPr>
            <a:normAutofit/>
          </a:bodyPr>
          <a:lstStyle>
            <a:lvl1pPr marL="342848" indent="-342848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41" indent="-285708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3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6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93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22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56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87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18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512FBD87-36DC-4B46-8B02-04CB3AA10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" y="365126"/>
            <a:ext cx="4571994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11" name="矩形 15">
            <a:extLst>
              <a:ext uri="{FF2B5EF4-FFF2-40B4-BE49-F238E27FC236}">
                <a16:creationId xmlns:a16="http://schemas.microsoft.com/office/drawing/2014/main" id="{157D82C7-4882-49E6-AD92-847A0A3E8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443461"/>
            <a:ext cx="4248472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000" b="1" kern="0" dirty="0">
                <a:solidFill>
                  <a:srgbClr val="FFFFFF"/>
                </a:solidFill>
                <a:ea typeface="微软雅黑"/>
              </a:rPr>
              <a:t>Use Case Implementation —— User</a:t>
            </a:r>
            <a:endParaRPr lang="zh-CN" altLang="en-US" sz="2000" b="1" kern="0" dirty="0">
              <a:solidFill>
                <a:srgbClr val="FFFFFF"/>
              </a:solidFill>
              <a:ea typeface="微软雅黑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6765658-EC7F-46AE-99F6-717F02285A36}"/>
              </a:ext>
            </a:extLst>
          </p:cNvPr>
          <p:cNvSpPr txBox="1"/>
          <p:nvPr/>
        </p:nvSpPr>
        <p:spPr>
          <a:xfrm>
            <a:off x="467544" y="1226750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C000"/>
                </a:solidFill>
              </a:rPr>
              <a:t>Action 1:  Purchase tickets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C000"/>
                </a:solidFill>
              </a:rPr>
              <a:t>Action 2:  Check purchasing history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56E0F9-1EFD-4D89-B21C-989984454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53" y="2029116"/>
            <a:ext cx="6900275" cy="248199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F38086A-F743-422B-A2F6-C5010998D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919" y="2028696"/>
            <a:ext cx="5286152" cy="284556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018BA7C-4528-4F22-AFCF-F16C4E7850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4379" y="1976051"/>
            <a:ext cx="5610920" cy="297026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4235A0E-FBCB-472D-8E78-AC4E866126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349" y="2173314"/>
            <a:ext cx="7107675" cy="239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5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utoUpdateAnimBg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4571994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17" name="矩形 15"/>
          <p:cNvSpPr>
            <a:spLocks noChangeArrowheads="1"/>
          </p:cNvSpPr>
          <p:nvPr/>
        </p:nvSpPr>
        <p:spPr bwMode="auto">
          <a:xfrm>
            <a:off x="251520" y="443461"/>
            <a:ext cx="4248472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000" b="1" kern="0" dirty="0">
                <a:solidFill>
                  <a:srgbClr val="FFFFFF"/>
                </a:solidFill>
                <a:ea typeface="微软雅黑"/>
              </a:rPr>
              <a:t>Use Case Implementation —— Owner</a:t>
            </a:r>
            <a:endParaRPr lang="zh-CN" altLang="en-US" sz="20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80FF676-9397-4B05-B316-44EBE67E4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635646"/>
            <a:ext cx="3789353" cy="118207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FF524D2-AB10-428B-AD7D-0EF9741A0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3579862"/>
            <a:ext cx="3762932" cy="125009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B4ACCB8-C86B-4A88-BAD8-BD78E3EB0583}"/>
              </a:ext>
            </a:extLst>
          </p:cNvPr>
          <p:cNvSpPr txBox="1"/>
          <p:nvPr/>
        </p:nvSpPr>
        <p:spPr>
          <a:xfrm>
            <a:off x="425323" y="1183183"/>
            <a:ext cx="4571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C000"/>
                </a:solidFill>
              </a:rPr>
              <a:t>Action 1: Check event detail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C000"/>
                </a:solidFill>
              </a:rPr>
              <a:t>Action 2: Check user purchase history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6149A380-BA85-4FE9-BF4D-C2B1ABFD98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931" y="2427734"/>
            <a:ext cx="4264948" cy="200037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E233B5B-F05F-4C58-8BDB-47C12345DA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868" y="2096764"/>
            <a:ext cx="6804248" cy="256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3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utoUpdateAnimBg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414366" y="1485913"/>
            <a:ext cx="3357563" cy="2362171"/>
          </a:xfrm>
          <a:prstGeom prst="rect">
            <a:avLst/>
          </a:prstGeom>
          <a:noFill/>
        </p:spPr>
        <p:txBody>
          <a:bodyPr wrap="square" lIns="68517" tIns="34283" rIns="68517" bIns="34283" rtlCol="0">
            <a:spAutoFit/>
          </a:bodyPr>
          <a:lstStyle/>
          <a:p>
            <a:pPr algn="ctr" defTabSz="685205"/>
            <a:r>
              <a:rPr lang="en-US" altLang="zh-CN" sz="14900" b="1" dirty="0">
                <a:solidFill>
                  <a:schemeClr val="bg1"/>
                </a:solidFill>
                <a:latin typeface="微软雅黑"/>
                <a:ea typeface="微软雅黑"/>
              </a:rPr>
              <a:t>4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2986560" y="2428944"/>
            <a:ext cx="4249738" cy="479952"/>
          </a:xfrm>
          <a:prstGeom prst="rect">
            <a:avLst/>
          </a:prstGeom>
          <a:noFill/>
          <a:ln w="6350" cap="flat" cmpd="sng" algn="ctr">
            <a:solidFill>
              <a:srgbClr val="FFFFFF">
                <a:alpha val="20000"/>
              </a:srgbClr>
            </a:solidFill>
            <a:prstDash val="solid"/>
            <a:miter lim="800000"/>
          </a:ln>
          <a:effectLst/>
        </p:spPr>
        <p:txBody>
          <a:bodyPr wrap="square" lIns="53958" tIns="24295" rIns="53958" bIns="24295" rtlCol="0" anchor="t">
            <a:spAutoFit/>
          </a:bodyPr>
          <a:lstStyle/>
          <a:p>
            <a:pPr algn="ctr" defTabSz="685205">
              <a:defRPr/>
            </a:pPr>
            <a:r>
              <a:rPr lang="en-US" altLang="zh-CN" sz="2800" b="1" kern="0" cap="small" dirty="0">
                <a:solidFill>
                  <a:srgbClr val="F59F14"/>
                </a:solidFill>
                <a:latin typeface="微软雅黑"/>
                <a:ea typeface="微软雅黑"/>
              </a:rPr>
              <a:t>TESTING</a:t>
            </a:r>
          </a:p>
        </p:txBody>
      </p:sp>
      <p:sp>
        <p:nvSpPr>
          <p:cNvPr id="5" name="直接连接符 6"/>
          <p:cNvSpPr>
            <a:spLocks noChangeShapeType="1"/>
          </p:cNvSpPr>
          <p:nvPr/>
        </p:nvSpPr>
        <p:spPr bwMode="auto">
          <a:xfrm>
            <a:off x="2986560" y="3435848"/>
            <a:ext cx="4249738" cy="1587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>
            <a:off x="2986560" y="1819275"/>
            <a:ext cx="4249738" cy="1588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9440" y="26018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2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4067938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17" name="矩形 15"/>
          <p:cNvSpPr>
            <a:spLocks noChangeArrowheads="1"/>
          </p:cNvSpPr>
          <p:nvPr/>
        </p:nvSpPr>
        <p:spPr bwMode="auto">
          <a:xfrm>
            <a:off x="179512" y="365126"/>
            <a:ext cx="3888432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Unit Testing Results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8EC2934-A00D-4F03-A86F-725700239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585912"/>
            <a:ext cx="4338638" cy="19716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8DDF95C-760F-4EB0-A29E-086B4D9E700F}"/>
              </a:ext>
            </a:extLst>
          </p:cNvPr>
          <p:cNvSpPr txBox="1"/>
          <p:nvPr/>
        </p:nvSpPr>
        <p:spPr>
          <a:xfrm>
            <a:off x="683568" y="1131590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UserServiceSpec</a:t>
            </a:r>
            <a:r>
              <a:rPr lang="en-US" altLang="zh-CN" dirty="0">
                <a:solidFill>
                  <a:schemeClr val="bg1"/>
                </a:solidFill>
              </a:rPr>
              <a:t>: Unit test for all functions in </a:t>
            </a:r>
            <a:r>
              <a:rPr lang="en-US" altLang="zh-CN" dirty="0" err="1">
                <a:solidFill>
                  <a:schemeClr val="bg1"/>
                </a:solidFill>
              </a:rPr>
              <a:t>UserService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FEFC6E0-7A90-4F36-93FE-3EEB7DC8D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3003798"/>
            <a:ext cx="4504556" cy="185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2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4067938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17" name="矩形 15"/>
          <p:cNvSpPr>
            <a:spLocks noChangeArrowheads="1"/>
          </p:cNvSpPr>
          <p:nvPr/>
        </p:nvSpPr>
        <p:spPr bwMode="auto">
          <a:xfrm>
            <a:off x="179512" y="365126"/>
            <a:ext cx="3888432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Unit Testing Results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DDF95C-760F-4EB0-A29E-086B4D9E700F}"/>
              </a:ext>
            </a:extLst>
          </p:cNvPr>
          <p:cNvSpPr txBox="1"/>
          <p:nvPr/>
        </p:nvSpPr>
        <p:spPr>
          <a:xfrm>
            <a:off x="539552" y="1132355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EventServiceSpec</a:t>
            </a:r>
            <a:r>
              <a:rPr lang="en-US" altLang="zh-CN" dirty="0">
                <a:solidFill>
                  <a:schemeClr val="bg1"/>
                </a:solidFill>
              </a:rPr>
              <a:t>: Unit test for all functions in </a:t>
            </a:r>
            <a:r>
              <a:rPr lang="en-US" altLang="zh-CN" dirty="0" err="1">
                <a:solidFill>
                  <a:schemeClr val="bg1"/>
                </a:solidFill>
              </a:rPr>
              <a:t>EventService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8B52A2-EBFA-44EC-95E9-1CCCBFCCA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38" y="1681074"/>
            <a:ext cx="3983162" cy="237680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8721699-DB87-40B4-90D5-20F6BCC96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3219822"/>
            <a:ext cx="4903837" cy="171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4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4067938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17" name="矩形 15"/>
          <p:cNvSpPr>
            <a:spLocks noChangeArrowheads="1"/>
          </p:cNvSpPr>
          <p:nvPr/>
        </p:nvSpPr>
        <p:spPr bwMode="auto">
          <a:xfrm>
            <a:off x="179512" y="365126"/>
            <a:ext cx="3888432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Unit Testing Results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DDF95C-760F-4EB0-A29E-086B4D9E700F}"/>
              </a:ext>
            </a:extLst>
          </p:cNvPr>
          <p:cNvSpPr txBox="1"/>
          <p:nvPr/>
        </p:nvSpPr>
        <p:spPr>
          <a:xfrm>
            <a:off x="539552" y="1132355"/>
            <a:ext cx="8015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DuplicateSpec</a:t>
            </a:r>
            <a:r>
              <a:rPr lang="en-US" altLang="zh-CN" dirty="0">
                <a:solidFill>
                  <a:schemeClr val="bg1"/>
                </a:solidFill>
              </a:rPr>
              <a:t>: Unit test for checking duplicate ticket purchasing </a:t>
            </a:r>
            <a:r>
              <a:rPr lang="en-US" altLang="zh-CN" dirty="0" err="1">
                <a:solidFill>
                  <a:schemeClr val="bg1"/>
                </a:solidFill>
              </a:rPr>
              <a:t>amoung</a:t>
            </a:r>
            <a:r>
              <a:rPr lang="en-US" altLang="zh-CN" dirty="0">
                <a:solidFill>
                  <a:schemeClr val="bg1"/>
                </a:solidFill>
              </a:rPr>
              <a:t> all users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DFB013-1F6C-4823-B9F1-637CEED9F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07654"/>
            <a:ext cx="4536504" cy="21703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F36AA65-EC0E-4377-9920-E86AD059F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3641814"/>
            <a:ext cx="6062216" cy="108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8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414366" y="1485913"/>
            <a:ext cx="3357563" cy="2362171"/>
          </a:xfrm>
          <a:prstGeom prst="rect">
            <a:avLst/>
          </a:prstGeom>
          <a:noFill/>
        </p:spPr>
        <p:txBody>
          <a:bodyPr wrap="square" lIns="68517" tIns="34283" rIns="68517" bIns="34283" rtlCol="0">
            <a:spAutoFit/>
          </a:bodyPr>
          <a:lstStyle/>
          <a:p>
            <a:pPr algn="ctr" defTabSz="685205"/>
            <a:r>
              <a:rPr lang="en-US" altLang="zh-CN" sz="14900" b="1" dirty="0">
                <a:solidFill>
                  <a:schemeClr val="bg1"/>
                </a:solidFill>
                <a:latin typeface="微软雅黑"/>
                <a:ea typeface="微软雅黑"/>
              </a:rPr>
              <a:t>4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2986560" y="2428944"/>
            <a:ext cx="4249738" cy="479952"/>
          </a:xfrm>
          <a:prstGeom prst="rect">
            <a:avLst/>
          </a:prstGeom>
          <a:noFill/>
          <a:ln w="6350" cap="flat" cmpd="sng" algn="ctr">
            <a:solidFill>
              <a:srgbClr val="FFFFFF">
                <a:alpha val="20000"/>
              </a:srgbClr>
            </a:solidFill>
            <a:prstDash val="solid"/>
            <a:miter lim="800000"/>
          </a:ln>
          <a:effectLst/>
        </p:spPr>
        <p:txBody>
          <a:bodyPr wrap="square" lIns="53958" tIns="24295" rIns="53958" bIns="24295" rtlCol="0" anchor="t">
            <a:spAutoFit/>
          </a:bodyPr>
          <a:lstStyle/>
          <a:p>
            <a:pPr algn="ctr" defTabSz="685205">
              <a:defRPr/>
            </a:pPr>
            <a:r>
              <a:rPr lang="en-US" altLang="zh-CN" sz="2800" b="1" kern="0" cap="small" dirty="0">
                <a:solidFill>
                  <a:srgbClr val="F59F14"/>
                </a:solidFill>
                <a:latin typeface="微软雅黑"/>
                <a:ea typeface="微软雅黑"/>
              </a:rPr>
              <a:t>CRITERIA &amp; RESULTS</a:t>
            </a:r>
          </a:p>
        </p:txBody>
      </p:sp>
      <p:sp>
        <p:nvSpPr>
          <p:cNvPr id="5" name="直接连接符 6"/>
          <p:cNvSpPr>
            <a:spLocks noChangeShapeType="1"/>
          </p:cNvSpPr>
          <p:nvPr/>
        </p:nvSpPr>
        <p:spPr bwMode="auto">
          <a:xfrm>
            <a:off x="2986560" y="3435848"/>
            <a:ext cx="4249738" cy="1587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>
            <a:off x="2986560" y="1819275"/>
            <a:ext cx="4249738" cy="1588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9440" y="26018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17" name="矩形 15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Criteria &amp; Results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A5E0D2-6002-4AF6-B173-D4CF825DEC7C}"/>
              </a:ext>
            </a:extLst>
          </p:cNvPr>
          <p:cNvSpPr txBox="1">
            <a:spLocks/>
          </p:cNvSpPr>
          <p:nvPr/>
        </p:nvSpPr>
        <p:spPr>
          <a:xfrm>
            <a:off x="611560" y="1491630"/>
            <a:ext cx="7931224" cy="2667743"/>
          </a:xfrm>
          <a:prstGeom prst="rect">
            <a:avLst/>
          </a:prstGeom>
        </p:spPr>
        <p:txBody>
          <a:bodyPr>
            <a:normAutofit/>
          </a:bodyPr>
          <a:lstStyle>
            <a:lvl1pPr marL="342848" indent="-342848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41" indent="-285708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3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6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93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22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56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87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18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A8D525-F293-4EA8-941F-D4CAAEB9F60A}"/>
              </a:ext>
            </a:extLst>
          </p:cNvPr>
          <p:cNvSpPr txBox="1">
            <a:spLocks/>
          </p:cNvSpPr>
          <p:nvPr/>
        </p:nvSpPr>
        <p:spPr>
          <a:xfrm>
            <a:off x="210072" y="1433946"/>
            <a:ext cx="2777753" cy="2664296"/>
          </a:xfrm>
          <a:prstGeom prst="rect">
            <a:avLst/>
          </a:prstGeom>
        </p:spPr>
        <p:txBody>
          <a:bodyPr>
            <a:normAutofit/>
          </a:bodyPr>
          <a:lstStyle>
            <a:lvl1pPr marL="342848" indent="-342848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41" indent="-285708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3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6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93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22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56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87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18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9993" lvl="1" indent="0" algn="just">
              <a:buNone/>
            </a:pPr>
            <a:r>
              <a:rPr lang="en-US" altLang="zh-CN" sz="2000" b="1" dirty="0">
                <a:solidFill>
                  <a:srgbClr val="FFC000"/>
                </a:solidFill>
              </a:rPr>
              <a:t>Criteria 1: </a:t>
            </a:r>
          </a:p>
          <a:p>
            <a:pPr marL="399993" lvl="1" indent="0" algn="just">
              <a:buNone/>
            </a:pPr>
            <a:r>
              <a:rPr lang="en-US" altLang="zh-CN" sz="2000" dirty="0">
                <a:solidFill>
                  <a:srgbClr val="FFC000"/>
                </a:solidFill>
              </a:rPr>
              <a:t>Allow</a:t>
            </a:r>
            <a:r>
              <a:rPr lang="en-US" altLang="zh-CN" sz="2000" b="1" dirty="0">
                <a:solidFill>
                  <a:srgbClr val="FFC000"/>
                </a:solidFill>
              </a:rPr>
              <a:t> 1,000 </a:t>
            </a:r>
            <a:r>
              <a:rPr lang="en-US" altLang="zh-CN" sz="2000" dirty="0">
                <a:solidFill>
                  <a:srgbClr val="FFC000"/>
                </a:solidFill>
              </a:rPr>
              <a:t>users to purchase tickets concurrently without any conflict (make sure every ticket can </a:t>
            </a:r>
            <a:r>
              <a:rPr lang="en-US" altLang="zh-CN" sz="2000" b="1" dirty="0">
                <a:solidFill>
                  <a:srgbClr val="FFC000"/>
                </a:solidFill>
              </a:rPr>
              <a:t>not be sold more than once</a:t>
            </a:r>
            <a:r>
              <a:rPr lang="en-US" altLang="zh-CN" sz="2000" dirty="0">
                <a:solidFill>
                  <a:srgbClr val="FFC000"/>
                </a:solidFill>
              </a:rPr>
              <a:t>)</a:t>
            </a:r>
          </a:p>
          <a:p>
            <a:pPr marL="742893" lvl="1" indent="-342900" algn="just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rgbClr val="FFC000"/>
              </a:solidFill>
            </a:endParaRPr>
          </a:p>
          <a:p>
            <a:pPr marL="399993" lvl="1" indent="0" algn="just">
              <a:buNone/>
            </a:pP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8068D27-4D15-4ACE-BE40-D9C17ACDD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934" y="1088001"/>
            <a:ext cx="5184576" cy="220382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C97B4AE-A72E-40A6-9735-E9B2411EA939}"/>
              </a:ext>
            </a:extLst>
          </p:cNvPr>
          <p:cNvSpPr txBox="1"/>
          <p:nvPr/>
        </p:nvSpPr>
        <p:spPr>
          <a:xfrm>
            <a:off x="3561926" y="762258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/>
                </a:solidFill>
              </a:rPr>
              <a:t>1,000 user: 100% request success rate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84BD83-E3A4-46A7-91D0-54039C24A25D}"/>
              </a:ext>
            </a:extLst>
          </p:cNvPr>
          <p:cNvSpPr txBox="1"/>
          <p:nvPr/>
        </p:nvSpPr>
        <p:spPr>
          <a:xfrm>
            <a:off x="3605336" y="350785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/>
                </a:solidFill>
              </a:rPr>
              <a:t>One ticket sold for only once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A0D173-35D6-42B4-B812-AAC6753DB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2352" y="3862050"/>
            <a:ext cx="6062216" cy="108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4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utoUpdateAnimBg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414366" y="1485913"/>
            <a:ext cx="3357563" cy="2362171"/>
          </a:xfrm>
          <a:prstGeom prst="rect">
            <a:avLst/>
          </a:prstGeom>
          <a:noFill/>
        </p:spPr>
        <p:txBody>
          <a:bodyPr wrap="square" lIns="68517" tIns="34283" rIns="68517" bIns="34283" rtlCol="0">
            <a:spAutoFit/>
          </a:bodyPr>
          <a:lstStyle/>
          <a:p>
            <a:pPr algn="ctr" defTabSz="685205"/>
            <a:r>
              <a:rPr lang="en-US" altLang="zh-CN" sz="14900" b="1" dirty="0">
                <a:solidFill>
                  <a:schemeClr val="bg1"/>
                </a:solidFill>
                <a:latin typeface="微软雅黑"/>
                <a:ea typeface="微软雅黑"/>
              </a:rPr>
              <a:t>1</a:t>
            </a:r>
            <a:endParaRPr lang="zh-CN" altLang="en-US" sz="14900" b="1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590517" y="2365467"/>
            <a:ext cx="5041824" cy="603062"/>
          </a:xfrm>
          <a:prstGeom prst="rect">
            <a:avLst/>
          </a:prstGeom>
          <a:noFill/>
          <a:ln w="6350" cap="flat" cmpd="sng" algn="ctr">
            <a:solidFill>
              <a:srgbClr val="FFFFFF">
                <a:alpha val="20000"/>
              </a:srgbClr>
            </a:solidFill>
            <a:prstDash val="solid"/>
            <a:miter lim="800000"/>
          </a:ln>
          <a:effectLst/>
        </p:spPr>
        <p:txBody>
          <a:bodyPr wrap="square" lIns="53958" tIns="24295" rIns="53958" bIns="24295" rtlCol="0" anchor="t">
            <a:spAutoFit/>
          </a:bodyPr>
          <a:lstStyle/>
          <a:p>
            <a:pPr algn="ctr" defTabSz="685205">
              <a:defRPr/>
            </a:pPr>
            <a:r>
              <a:rPr lang="en-US" altLang="zh-CN" sz="3600" b="1" kern="0" cap="small" dirty="0">
                <a:solidFill>
                  <a:srgbClr val="F59F14"/>
                </a:solidFill>
                <a:latin typeface="微软雅黑"/>
                <a:ea typeface="微软雅黑"/>
              </a:rPr>
              <a:t>PROJECT OBJECTIVE</a:t>
            </a:r>
          </a:p>
        </p:txBody>
      </p:sp>
      <p:sp>
        <p:nvSpPr>
          <p:cNvPr id="5" name="直接连接符 6"/>
          <p:cNvSpPr>
            <a:spLocks noChangeShapeType="1"/>
          </p:cNvSpPr>
          <p:nvPr/>
        </p:nvSpPr>
        <p:spPr bwMode="auto">
          <a:xfrm>
            <a:off x="2986560" y="3435848"/>
            <a:ext cx="4249738" cy="1587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>
            <a:off x="2986560" y="1819275"/>
            <a:ext cx="4249738" cy="1588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9440" y="26018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8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17" name="矩形 15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Criteria &amp; Results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A5E0D2-6002-4AF6-B173-D4CF825DEC7C}"/>
              </a:ext>
            </a:extLst>
          </p:cNvPr>
          <p:cNvSpPr txBox="1">
            <a:spLocks/>
          </p:cNvSpPr>
          <p:nvPr/>
        </p:nvSpPr>
        <p:spPr>
          <a:xfrm>
            <a:off x="611560" y="1491630"/>
            <a:ext cx="7931224" cy="2667743"/>
          </a:xfrm>
          <a:prstGeom prst="rect">
            <a:avLst/>
          </a:prstGeom>
        </p:spPr>
        <p:txBody>
          <a:bodyPr>
            <a:normAutofit/>
          </a:bodyPr>
          <a:lstStyle>
            <a:lvl1pPr marL="342848" indent="-342848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41" indent="-285708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3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6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93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22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56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87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18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A8D525-F293-4EA8-941F-D4CAAEB9F60A}"/>
              </a:ext>
            </a:extLst>
          </p:cNvPr>
          <p:cNvSpPr txBox="1">
            <a:spLocks/>
          </p:cNvSpPr>
          <p:nvPr/>
        </p:nvSpPr>
        <p:spPr>
          <a:xfrm>
            <a:off x="210072" y="1433946"/>
            <a:ext cx="2777753" cy="2664296"/>
          </a:xfrm>
          <a:prstGeom prst="rect">
            <a:avLst/>
          </a:prstGeom>
        </p:spPr>
        <p:txBody>
          <a:bodyPr>
            <a:normAutofit/>
          </a:bodyPr>
          <a:lstStyle>
            <a:lvl1pPr marL="342848" indent="-342848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41" indent="-285708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3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6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93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22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56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87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18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9993" lvl="1" indent="0" algn="just">
              <a:buNone/>
            </a:pPr>
            <a:r>
              <a:rPr lang="en-US" altLang="zh-CN" sz="2000" b="1" dirty="0">
                <a:solidFill>
                  <a:srgbClr val="FFC000"/>
                </a:solidFill>
              </a:rPr>
              <a:t>Criteria 1: </a:t>
            </a:r>
          </a:p>
          <a:p>
            <a:pPr marL="399993" lvl="1" indent="0" algn="just">
              <a:buNone/>
            </a:pPr>
            <a:r>
              <a:rPr lang="en-US" altLang="zh-CN" sz="2000" dirty="0">
                <a:solidFill>
                  <a:srgbClr val="FFC000"/>
                </a:solidFill>
              </a:rPr>
              <a:t>Allow</a:t>
            </a:r>
            <a:r>
              <a:rPr lang="en-US" altLang="zh-CN" sz="2000" b="1" dirty="0">
                <a:solidFill>
                  <a:srgbClr val="FFC000"/>
                </a:solidFill>
              </a:rPr>
              <a:t> 1,000 </a:t>
            </a:r>
            <a:r>
              <a:rPr lang="en-US" altLang="zh-CN" sz="2000" dirty="0">
                <a:solidFill>
                  <a:srgbClr val="FFC000"/>
                </a:solidFill>
              </a:rPr>
              <a:t>users to purchase tickets concurrently without any conflict (make sure every ticket can </a:t>
            </a:r>
            <a:r>
              <a:rPr lang="en-US" altLang="zh-CN" sz="2000" b="1" dirty="0">
                <a:solidFill>
                  <a:srgbClr val="FFC000"/>
                </a:solidFill>
              </a:rPr>
              <a:t>not be sold more than once</a:t>
            </a:r>
            <a:r>
              <a:rPr lang="en-US" altLang="zh-CN" sz="2000" dirty="0">
                <a:solidFill>
                  <a:srgbClr val="FFC000"/>
                </a:solidFill>
              </a:rPr>
              <a:t>)</a:t>
            </a:r>
          </a:p>
          <a:p>
            <a:pPr marL="399993" lvl="1" indent="0" algn="just">
              <a:buNone/>
            </a:pPr>
            <a:endParaRPr lang="en-US" altLang="zh-CN" sz="2000" b="1" dirty="0">
              <a:solidFill>
                <a:srgbClr val="FFC000"/>
              </a:solidFill>
            </a:endParaRPr>
          </a:p>
          <a:p>
            <a:pPr marL="399993" lvl="1" indent="0" algn="just">
              <a:buNone/>
            </a:pP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97B4AE-A72E-40A6-9735-E9B2411EA939}"/>
              </a:ext>
            </a:extLst>
          </p:cNvPr>
          <p:cNvSpPr txBox="1"/>
          <p:nvPr/>
        </p:nvSpPr>
        <p:spPr>
          <a:xfrm>
            <a:off x="3423180" y="1439965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/>
                </a:solidFill>
              </a:rPr>
              <a:t>2,000 user: 100% request success rate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4B4F24B-1E6C-4475-86D8-61476A6A9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934" y="1800109"/>
            <a:ext cx="5328592" cy="223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6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utoUpdateAnimBg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17" name="矩形 15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Criteria &amp; Results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A5E0D2-6002-4AF6-B173-D4CF825DEC7C}"/>
              </a:ext>
            </a:extLst>
          </p:cNvPr>
          <p:cNvSpPr txBox="1">
            <a:spLocks/>
          </p:cNvSpPr>
          <p:nvPr/>
        </p:nvSpPr>
        <p:spPr>
          <a:xfrm>
            <a:off x="611560" y="1491630"/>
            <a:ext cx="7931224" cy="2667743"/>
          </a:xfrm>
          <a:prstGeom prst="rect">
            <a:avLst/>
          </a:prstGeom>
        </p:spPr>
        <p:txBody>
          <a:bodyPr>
            <a:normAutofit/>
          </a:bodyPr>
          <a:lstStyle>
            <a:lvl1pPr marL="342848" indent="-342848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41" indent="-285708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3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6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93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22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56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87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18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A8D525-F293-4EA8-941F-D4CAAEB9F60A}"/>
              </a:ext>
            </a:extLst>
          </p:cNvPr>
          <p:cNvSpPr txBox="1">
            <a:spLocks/>
          </p:cNvSpPr>
          <p:nvPr/>
        </p:nvSpPr>
        <p:spPr>
          <a:xfrm>
            <a:off x="210072" y="1433946"/>
            <a:ext cx="2777753" cy="2664296"/>
          </a:xfrm>
          <a:prstGeom prst="rect">
            <a:avLst/>
          </a:prstGeom>
        </p:spPr>
        <p:txBody>
          <a:bodyPr>
            <a:normAutofit/>
          </a:bodyPr>
          <a:lstStyle>
            <a:lvl1pPr marL="342848" indent="-342848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41" indent="-285708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3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6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93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22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56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87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18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9993" lvl="1" indent="0" algn="just">
              <a:buNone/>
            </a:pPr>
            <a:r>
              <a:rPr lang="en-US" altLang="zh-CN" sz="2000" b="1" dirty="0">
                <a:solidFill>
                  <a:srgbClr val="FFC000"/>
                </a:solidFill>
              </a:rPr>
              <a:t>Criteria 1: </a:t>
            </a:r>
          </a:p>
          <a:p>
            <a:pPr marL="399993" lvl="1" indent="0" algn="just">
              <a:buNone/>
            </a:pPr>
            <a:r>
              <a:rPr lang="en-US" altLang="zh-CN" sz="2000" dirty="0">
                <a:solidFill>
                  <a:srgbClr val="FFC000"/>
                </a:solidFill>
              </a:rPr>
              <a:t>Allow</a:t>
            </a:r>
            <a:r>
              <a:rPr lang="en-US" altLang="zh-CN" sz="2000" b="1" dirty="0">
                <a:solidFill>
                  <a:srgbClr val="FFC000"/>
                </a:solidFill>
              </a:rPr>
              <a:t> 1,000 </a:t>
            </a:r>
            <a:r>
              <a:rPr lang="en-US" altLang="zh-CN" sz="2000" dirty="0">
                <a:solidFill>
                  <a:srgbClr val="FFC000"/>
                </a:solidFill>
              </a:rPr>
              <a:t>users to purchase tickets concurrently without any conflict (make sure every ticket can </a:t>
            </a:r>
            <a:r>
              <a:rPr lang="en-US" altLang="zh-CN" sz="2000" b="1" dirty="0">
                <a:solidFill>
                  <a:srgbClr val="FFC000"/>
                </a:solidFill>
              </a:rPr>
              <a:t>not be sold more than once</a:t>
            </a:r>
            <a:r>
              <a:rPr lang="en-US" altLang="zh-CN" sz="2000" dirty="0">
                <a:solidFill>
                  <a:srgbClr val="FFC000"/>
                </a:solidFill>
              </a:rPr>
              <a:t>)</a:t>
            </a:r>
          </a:p>
          <a:p>
            <a:pPr marL="742893" lvl="1" indent="-342900" algn="just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rgbClr val="FFC000"/>
              </a:solidFill>
            </a:endParaRPr>
          </a:p>
          <a:p>
            <a:pPr marL="399993" lvl="1" indent="0" algn="just">
              <a:buNone/>
            </a:pP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97B4AE-A72E-40A6-9735-E9B2411EA939}"/>
              </a:ext>
            </a:extLst>
          </p:cNvPr>
          <p:cNvSpPr txBox="1"/>
          <p:nvPr/>
        </p:nvSpPr>
        <p:spPr>
          <a:xfrm>
            <a:off x="3439206" y="130696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/>
                </a:solidFill>
              </a:rPr>
              <a:t>4,000 user: 100% request success rate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CE1BE96-3AF4-4795-A520-CDF67BB5A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979" y="1753492"/>
            <a:ext cx="5328592" cy="220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7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utoUpdateAnimBg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17" name="矩形 15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Criteria &amp; Results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A5E0D2-6002-4AF6-B173-D4CF825DEC7C}"/>
              </a:ext>
            </a:extLst>
          </p:cNvPr>
          <p:cNvSpPr txBox="1">
            <a:spLocks/>
          </p:cNvSpPr>
          <p:nvPr/>
        </p:nvSpPr>
        <p:spPr>
          <a:xfrm>
            <a:off x="611560" y="1491630"/>
            <a:ext cx="7931224" cy="2667743"/>
          </a:xfrm>
          <a:prstGeom prst="rect">
            <a:avLst/>
          </a:prstGeom>
        </p:spPr>
        <p:txBody>
          <a:bodyPr>
            <a:normAutofit/>
          </a:bodyPr>
          <a:lstStyle>
            <a:lvl1pPr marL="342848" indent="-342848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41" indent="-285708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3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6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93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22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56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87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18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A8D525-F293-4EA8-941F-D4CAAEB9F60A}"/>
              </a:ext>
            </a:extLst>
          </p:cNvPr>
          <p:cNvSpPr txBox="1">
            <a:spLocks/>
          </p:cNvSpPr>
          <p:nvPr/>
        </p:nvSpPr>
        <p:spPr>
          <a:xfrm>
            <a:off x="-145032" y="1123164"/>
            <a:ext cx="9289032" cy="736932"/>
          </a:xfrm>
          <a:prstGeom prst="rect">
            <a:avLst/>
          </a:prstGeom>
        </p:spPr>
        <p:txBody>
          <a:bodyPr>
            <a:normAutofit/>
          </a:bodyPr>
          <a:lstStyle>
            <a:lvl1pPr marL="342848" indent="-342848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41" indent="-285708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3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6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93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22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56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87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18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9993" lvl="1" indent="0">
              <a:buNone/>
            </a:pPr>
            <a:r>
              <a:rPr lang="en-US" altLang="zh-CN" sz="2000" b="1" dirty="0">
                <a:solidFill>
                  <a:srgbClr val="FFC000"/>
                </a:solidFill>
              </a:rPr>
              <a:t>Criteria 2: Make sure 90% of user requests can be responded within 4 seconds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4F4490B-0B15-4901-8548-E9C59B445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61" y="2462743"/>
            <a:ext cx="7812360" cy="14193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B16B627-5CFB-4553-BE4D-19E58C63E5FB}"/>
              </a:ext>
            </a:extLst>
          </p:cNvPr>
          <p:cNvSpPr txBox="1"/>
          <p:nvPr/>
        </p:nvSpPr>
        <p:spPr>
          <a:xfrm>
            <a:off x="590357" y="2056641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1000 users: 100%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44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utoUpdateAnimBg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17" name="矩形 15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Criteria &amp; Results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A5E0D2-6002-4AF6-B173-D4CF825DEC7C}"/>
              </a:ext>
            </a:extLst>
          </p:cNvPr>
          <p:cNvSpPr txBox="1">
            <a:spLocks/>
          </p:cNvSpPr>
          <p:nvPr/>
        </p:nvSpPr>
        <p:spPr>
          <a:xfrm>
            <a:off x="611560" y="1491630"/>
            <a:ext cx="7931224" cy="2667743"/>
          </a:xfrm>
          <a:prstGeom prst="rect">
            <a:avLst/>
          </a:prstGeom>
        </p:spPr>
        <p:txBody>
          <a:bodyPr>
            <a:normAutofit/>
          </a:bodyPr>
          <a:lstStyle>
            <a:lvl1pPr marL="342848" indent="-342848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41" indent="-285708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3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6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93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22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56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87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18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A8D525-F293-4EA8-941F-D4CAAEB9F60A}"/>
              </a:ext>
            </a:extLst>
          </p:cNvPr>
          <p:cNvSpPr txBox="1">
            <a:spLocks/>
          </p:cNvSpPr>
          <p:nvPr/>
        </p:nvSpPr>
        <p:spPr>
          <a:xfrm>
            <a:off x="-72516" y="1020921"/>
            <a:ext cx="9289032" cy="736932"/>
          </a:xfrm>
          <a:prstGeom prst="rect">
            <a:avLst/>
          </a:prstGeom>
        </p:spPr>
        <p:txBody>
          <a:bodyPr>
            <a:normAutofit/>
          </a:bodyPr>
          <a:lstStyle>
            <a:lvl1pPr marL="342848" indent="-342848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41" indent="-285708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3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6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93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22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56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87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18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9993" lvl="1" indent="0">
              <a:buNone/>
            </a:pPr>
            <a:r>
              <a:rPr lang="en-US" altLang="zh-CN" sz="2000" b="1" dirty="0">
                <a:solidFill>
                  <a:srgbClr val="FFC000"/>
                </a:solidFill>
              </a:rPr>
              <a:t>Criteria 2: Make sure 90% of user requests can be responded within 4 seconds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16B627-5CFB-4553-BE4D-19E58C63E5FB}"/>
              </a:ext>
            </a:extLst>
          </p:cNvPr>
          <p:cNvSpPr txBox="1"/>
          <p:nvPr/>
        </p:nvSpPr>
        <p:spPr>
          <a:xfrm>
            <a:off x="548653" y="1400896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2000 users: 100%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93F9ED-C965-4F27-9243-25753116D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25" y="1779662"/>
            <a:ext cx="7812360" cy="14204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179230D-30DF-4063-9905-9CD55DDBE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42" y="3651870"/>
            <a:ext cx="7774125" cy="137937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95A8A49-2C2F-4AF8-9F02-679C544B698E}"/>
              </a:ext>
            </a:extLst>
          </p:cNvPr>
          <p:cNvSpPr txBox="1"/>
          <p:nvPr/>
        </p:nvSpPr>
        <p:spPr>
          <a:xfrm>
            <a:off x="548653" y="3333491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4000 users: 91%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95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utoUpdateAnimBg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414366" y="1485913"/>
            <a:ext cx="3357563" cy="2362171"/>
          </a:xfrm>
          <a:prstGeom prst="rect">
            <a:avLst/>
          </a:prstGeom>
          <a:noFill/>
        </p:spPr>
        <p:txBody>
          <a:bodyPr wrap="square" lIns="68517" tIns="34283" rIns="68517" bIns="34283" rtlCol="0">
            <a:spAutoFit/>
          </a:bodyPr>
          <a:lstStyle/>
          <a:p>
            <a:pPr algn="ctr" defTabSz="685205"/>
            <a:r>
              <a:rPr lang="en-US" altLang="zh-CN" sz="14900" b="1" dirty="0">
                <a:solidFill>
                  <a:schemeClr val="bg1"/>
                </a:solidFill>
                <a:latin typeface="微软雅黑"/>
                <a:ea typeface="微软雅黑"/>
              </a:rPr>
              <a:t>5</a:t>
            </a:r>
            <a:endParaRPr lang="zh-CN" altLang="en-US" sz="14900" b="1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986560" y="2428944"/>
            <a:ext cx="4249738" cy="479952"/>
          </a:xfrm>
          <a:prstGeom prst="rect">
            <a:avLst/>
          </a:prstGeom>
          <a:noFill/>
          <a:ln w="6350" cap="flat" cmpd="sng" algn="ctr">
            <a:solidFill>
              <a:srgbClr val="FFFFFF">
                <a:alpha val="20000"/>
              </a:srgbClr>
            </a:solidFill>
            <a:prstDash val="solid"/>
            <a:miter lim="800000"/>
          </a:ln>
          <a:effectLst/>
        </p:spPr>
        <p:txBody>
          <a:bodyPr wrap="square" lIns="53958" tIns="24295" rIns="53958" bIns="24295" rtlCol="0" anchor="t">
            <a:spAutoFit/>
          </a:bodyPr>
          <a:lstStyle/>
          <a:p>
            <a:pPr algn="ctr" defTabSz="685205">
              <a:defRPr/>
            </a:pPr>
            <a:r>
              <a:rPr lang="en-US" altLang="zh-CN" sz="2800" b="1" kern="0" cap="small" dirty="0">
                <a:solidFill>
                  <a:srgbClr val="F59F14"/>
                </a:solidFill>
                <a:latin typeface="微软雅黑"/>
                <a:ea typeface="微软雅黑"/>
              </a:rPr>
              <a:t>CONCLUSION</a:t>
            </a:r>
          </a:p>
        </p:txBody>
      </p:sp>
      <p:sp>
        <p:nvSpPr>
          <p:cNvPr id="5" name="直接连接符 6"/>
          <p:cNvSpPr>
            <a:spLocks noChangeShapeType="1"/>
          </p:cNvSpPr>
          <p:nvPr/>
        </p:nvSpPr>
        <p:spPr bwMode="auto">
          <a:xfrm>
            <a:off x="2986560" y="3435848"/>
            <a:ext cx="4249738" cy="1587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>
            <a:off x="2986560" y="1819275"/>
            <a:ext cx="4249738" cy="1588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9440" y="26018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3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17" name="矩形 15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Conclusion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A5E0D2-6002-4AF6-B173-D4CF825DEC7C}"/>
              </a:ext>
            </a:extLst>
          </p:cNvPr>
          <p:cNvSpPr txBox="1">
            <a:spLocks/>
          </p:cNvSpPr>
          <p:nvPr/>
        </p:nvSpPr>
        <p:spPr>
          <a:xfrm>
            <a:off x="611560" y="1491630"/>
            <a:ext cx="7931224" cy="2667743"/>
          </a:xfrm>
          <a:prstGeom prst="rect">
            <a:avLst/>
          </a:prstGeom>
        </p:spPr>
        <p:txBody>
          <a:bodyPr>
            <a:normAutofit/>
          </a:bodyPr>
          <a:lstStyle>
            <a:lvl1pPr marL="342848" indent="-342848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41" indent="-285708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3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6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93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22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56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87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18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FDFE30-CCED-4F84-93A1-083B08C9BD7F}"/>
              </a:ext>
            </a:extLst>
          </p:cNvPr>
          <p:cNvSpPr txBox="1"/>
          <p:nvPr/>
        </p:nvSpPr>
        <p:spPr>
          <a:xfrm>
            <a:off x="611560" y="126262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7AC12"/>
                </a:solidFill>
              </a:rPr>
              <a:t>Neat User Interface for Users &amp; Ticket Owners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B291D7-A984-456D-A487-F1917B4453F4}"/>
              </a:ext>
            </a:extLst>
          </p:cNvPr>
          <p:cNvSpPr txBox="1"/>
          <p:nvPr/>
        </p:nvSpPr>
        <p:spPr>
          <a:xfrm>
            <a:off x="899592" y="1669591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Purchase tickets for different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Check Ticket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Check Event Detail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F1096E6-D551-471B-848B-609A7B429542}"/>
              </a:ext>
            </a:extLst>
          </p:cNvPr>
          <p:cNvSpPr txBox="1"/>
          <p:nvPr/>
        </p:nvSpPr>
        <p:spPr>
          <a:xfrm>
            <a:off x="611560" y="269208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7AC12"/>
                </a:solidFill>
              </a:rPr>
              <a:t>Concurrent Ticket Query &amp; Purchase with No Conflict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7ADE5EA-F107-4B6F-A823-769DAF9144DE}"/>
              </a:ext>
            </a:extLst>
          </p:cNvPr>
          <p:cNvSpPr txBox="1"/>
          <p:nvPr/>
        </p:nvSpPr>
        <p:spPr>
          <a:xfrm>
            <a:off x="652736" y="377220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7AC12"/>
                </a:solidFill>
              </a:rPr>
              <a:t>High Performance of User Query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788E806-642F-4828-A937-51614BA0476E}"/>
              </a:ext>
            </a:extLst>
          </p:cNvPr>
          <p:cNvSpPr txBox="1"/>
          <p:nvPr/>
        </p:nvSpPr>
        <p:spPr>
          <a:xfrm>
            <a:off x="902213" y="3050595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100% success request rate for 1000 users to purchase tickets concurrently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A ticket can only be sold once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13297B-8C93-42E8-91A0-02BC42B72C87}"/>
              </a:ext>
            </a:extLst>
          </p:cNvPr>
          <p:cNvSpPr txBox="1"/>
          <p:nvPr/>
        </p:nvSpPr>
        <p:spPr>
          <a:xfrm>
            <a:off x="899592" y="4157667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1.5 seconds for 100% percent of 1,000 – 2,000 user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1.5 seconds for 91% percent of 4,000 user queries</a:t>
            </a:r>
          </a:p>
        </p:txBody>
      </p:sp>
    </p:spTree>
    <p:extLst>
      <p:ext uri="{BB962C8B-B14F-4D97-AF65-F5344CB8AC3E}">
        <p14:creationId xmlns:p14="http://schemas.microsoft.com/office/powerpoint/2010/main" val="115604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utoUpdateAnimBg="0"/>
      <p:bldP spid="7" grpId="0"/>
      <p:bldP spid="6" grpId="0"/>
      <p:bldP spid="8" grpId="0"/>
      <p:bldP spid="9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414366" y="1485913"/>
            <a:ext cx="3357563" cy="2362171"/>
          </a:xfrm>
          <a:prstGeom prst="rect">
            <a:avLst/>
          </a:prstGeom>
          <a:noFill/>
        </p:spPr>
        <p:txBody>
          <a:bodyPr wrap="square" lIns="68517" tIns="34283" rIns="68517" bIns="34283" rtlCol="0">
            <a:spAutoFit/>
          </a:bodyPr>
          <a:lstStyle/>
          <a:p>
            <a:pPr algn="ctr" defTabSz="685205"/>
            <a:r>
              <a:rPr lang="en-US" altLang="zh-CN" sz="14900" b="1" dirty="0">
                <a:solidFill>
                  <a:prstClr val="white"/>
                </a:solidFill>
                <a:latin typeface="微软雅黑"/>
                <a:ea typeface="微软雅黑"/>
              </a:rPr>
              <a:t>6</a:t>
            </a:r>
            <a:endParaRPr lang="zh-CN" altLang="en-US" sz="14900" b="1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976967" y="2427022"/>
            <a:ext cx="4259331" cy="479952"/>
          </a:xfrm>
          <a:prstGeom prst="rect">
            <a:avLst/>
          </a:prstGeom>
          <a:noFill/>
          <a:ln w="6350" cap="flat" cmpd="sng" algn="ctr">
            <a:solidFill>
              <a:srgbClr val="FFFFFF">
                <a:alpha val="20000"/>
              </a:srgbClr>
            </a:solidFill>
            <a:prstDash val="solid"/>
            <a:miter lim="800000"/>
          </a:ln>
          <a:effectLst/>
        </p:spPr>
        <p:txBody>
          <a:bodyPr wrap="square" lIns="53958" tIns="24295" rIns="53958" bIns="24295" rtlCol="0" anchor="t">
            <a:spAutoFit/>
          </a:bodyPr>
          <a:lstStyle/>
          <a:p>
            <a:pPr algn="ctr" defTabSz="685205">
              <a:defRPr/>
            </a:pPr>
            <a:r>
              <a:rPr lang="en-US" altLang="zh-CN" sz="2800" b="1" kern="0" cap="small" dirty="0">
                <a:solidFill>
                  <a:srgbClr val="F59F14"/>
                </a:solidFill>
                <a:latin typeface="微软雅黑"/>
                <a:ea typeface="微软雅黑"/>
              </a:rPr>
              <a:t>DEMO</a:t>
            </a:r>
          </a:p>
        </p:txBody>
      </p:sp>
      <p:sp>
        <p:nvSpPr>
          <p:cNvPr id="5" name="直接连接符 6"/>
          <p:cNvSpPr>
            <a:spLocks noChangeShapeType="1"/>
          </p:cNvSpPr>
          <p:nvPr/>
        </p:nvSpPr>
        <p:spPr bwMode="auto">
          <a:xfrm>
            <a:off x="2986560" y="3435848"/>
            <a:ext cx="4249738" cy="1587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>
            <a:off x="2986560" y="1819275"/>
            <a:ext cx="4249738" cy="1588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24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54430" y="1635646"/>
            <a:ext cx="6835140" cy="91440"/>
            <a:chOff x="1539240" y="2179320"/>
            <a:chExt cx="9113520" cy="12192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539240" y="2179320"/>
              <a:ext cx="9113520" cy="0"/>
            </a:xfrm>
            <a:prstGeom prst="line">
              <a:avLst/>
            </a:prstGeom>
            <a:noFill/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1539240" y="2301240"/>
              <a:ext cx="9113520" cy="0"/>
            </a:xfrm>
            <a:prstGeom prst="line">
              <a:avLst/>
            </a:prstGeom>
            <a:noFill/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grpSp>
        <p:nvGrpSpPr>
          <p:cNvPr id="12" name="组合 11"/>
          <p:cNvGrpSpPr/>
          <p:nvPr/>
        </p:nvGrpSpPr>
        <p:grpSpPr>
          <a:xfrm flipV="1">
            <a:off x="1154430" y="2643759"/>
            <a:ext cx="6835140" cy="90676"/>
            <a:chOff x="1539240" y="2680230"/>
            <a:chExt cx="9113520" cy="12090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539240" y="2680230"/>
              <a:ext cx="9113520" cy="0"/>
            </a:xfrm>
            <a:prstGeom prst="line">
              <a:avLst/>
            </a:prstGeom>
            <a:noFill/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>
            <a:xfrm>
              <a:off x="1539240" y="2801131"/>
              <a:ext cx="9113520" cy="0"/>
            </a:xfrm>
            <a:prstGeom prst="line">
              <a:avLst/>
            </a:prstGeom>
            <a:noFill/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sp>
        <p:nvSpPr>
          <p:cNvPr id="17" name="文本框 16"/>
          <p:cNvSpPr txBox="1"/>
          <p:nvPr/>
        </p:nvSpPr>
        <p:spPr>
          <a:xfrm>
            <a:off x="1743075" y="1847921"/>
            <a:ext cx="5657850" cy="807911"/>
          </a:xfrm>
          <a:prstGeom prst="rect">
            <a:avLst/>
          </a:prstGeom>
          <a:noFill/>
        </p:spPr>
        <p:txBody>
          <a:bodyPr wrap="square" lIns="68571" tIns="34289" rIns="68571" bIns="34289" rtlCol="0">
            <a:spAutoFit/>
          </a:bodyPr>
          <a:lstStyle/>
          <a:p>
            <a:pPr algn="ctr" defTabSz="685698"/>
            <a:r>
              <a:rPr lang="en-US" altLang="zh-CN" sz="4800" b="1" dirty="0">
                <a:solidFill>
                  <a:prstClr val="white"/>
                </a:solidFill>
                <a:latin typeface="微软雅黑"/>
                <a:ea typeface="微软雅黑"/>
              </a:rPr>
              <a:t>THANK YOU</a:t>
            </a:r>
            <a:endParaRPr lang="zh-CN" altLang="en-US" sz="4800" b="1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3107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17" name="矩形 15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Project Objective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A5E0D2-6002-4AF6-B173-D4CF825DEC7C}"/>
              </a:ext>
            </a:extLst>
          </p:cNvPr>
          <p:cNvSpPr txBox="1">
            <a:spLocks/>
          </p:cNvSpPr>
          <p:nvPr/>
        </p:nvSpPr>
        <p:spPr>
          <a:xfrm>
            <a:off x="611560" y="1491630"/>
            <a:ext cx="7931224" cy="2667743"/>
          </a:xfrm>
          <a:prstGeom prst="rect">
            <a:avLst/>
          </a:prstGeom>
        </p:spPr>
        <p:txBody>
          <a:bodyPr>
            <a:normAutofit/>
          </a:bodyPr>
          <a:lstStyle>
            <a:lvl1pPr marL="342848" indent="-342848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41" indent="-285708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3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6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93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22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56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87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18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FDFE30-CCED-4F84-93A1-083B08C9BD7F}"/>
              </a:ext>
            </a:extLst>
          </p:cNvPr>
          <p:cNvSpPr txBox="1"/>
          <p:nvPr/>
        </p:nvSpPr>
        <p:spPr>
          <a:xfrm>
            <a:off x="611560" y="1362054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7AC12"/>
                </a:solidFill>
              </a:rPr>
              <a:t>Project Description: 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A ticket agency system that allows a large number of users to buy tickets for at least three events concurrently, with numbers of tickets ranging from 1,000 to 100,000</a:t>
            </a:r>
          </a:p>
          <a:p>
            <a:endParaRPr lang="en-US" altLang="zh-CN" b="1" dirty="0">
              <a:solidFill>
                <a:srgbClr val="F7AC1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7AC12"/>
                </a:solidFill>
              </a:rPr>
              <a:t>Objective</a:t>
            </a:r>
          </a:p>
          <a:p>
            <a:pPr marL="74288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The system can handle 1000 concurrent user requests in a short time and respond without error</a:t>
            </a:r>
          </a:p>
          <a:p>
            <a:pPr marL="74288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Build the user interface that enable users to select events, purchase tickets and check their purchase histories; enable the ticket owner to check the event ticket details and ticket purchasing information</a:t>
            </a:r>
          </a:p>
          <a:p>
            <a:pPr lvl="1"/>
            <a:endParaRPr lang="en-US" altLang="zh-CN" b="1" dirty="0">
              <a:solidFill>
                <a:srgbClr val="F7AC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26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utoUpdateAnimBg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414366" y="1485913"/>
            <a:ext cx="3357563" cy="2362171"/>
          </a:xfrm>
          <a:prstGeom prst="rect">
            <a:avLst/>
          </a:prstGeom>
          <a:noFill/>
        </p:spPr>
        <p:txBody>
          <a:bodyPr wrap="square" lIns="68517" tIns="34283" rIns="68517" bIns="34283" rtlCol="0">
            <a:spAutoFit/>
          </a:bodyPr>
          <a:lstStyle/>
          <a:p>
            <a:pPr algn="ctr" defTabSz="685205"/>
            <a:r>
              <a:rPr lang="en-US" altLang="zh-CN" sz="14900" b="1" dirty="0">
                <a:solidFill>
                  <a:prstClr val="white"/>
                </a:solidFill>
                <a:latin typeface="微软雅黑"/>
                <a:ea typeface="微软雅黑"/>
              </a:rPr>
              <a:t>2</a:t>
            </a:r>
            <a:endParaRPr lang="zh-CN" altLang="en-US" sz="14900" b="1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770537" y="2088468"/>
            <a:ext cx="4681784" cy="1157060"/>
          </a:xfrm>
          <a:prstGeom prst="rect">
            <a:avLst/>
          </a:prstGeom>
          <a:noFill/>
          <a:ln w="6350" cap="flat" cmpd="sng" algn="ctr">
            <a:solidFill>
              <a:srgbClr val="FFFFFF">
                <a:alpha val="20000"/>
              </a:srgbClr>
            </a:solidFill>
            <a:prstDash val="solid"/>
            <a:miter lim="800000"/>
          </a:ln>
          <a:effectLst/>
        </p:spPr>
        <p:txBody>
          <a:bodyPr wrap="square" lIns="53958" tIns="24295" rIns="53958" bIns="24295" rtlCol="0" anchor="t">
            <a:spAutoFit/>
          </a:bodyPr>
          <a:lstStyle/>
          <a:p>
            <a:pPr algn="ctr" defTabSz="685205">
              <a:defRPr/>
            </a:pPr>
            <a:r>
              <a:rPr lang="en-US" altLang="zh-CN" sz="3600" b="1" kern="0" cap="small" dirty="0">
                <a:solidFill>
                  <a:srgbClr val="F59F14"/>
                </a:solidFill>
                <a:latin typeface="微软雅黑"/>
                <a:ea typeface="微软雅黑"/>
              </a:rPr>
              <a:t>PROJECT</a:t>
            </a:r>
          </a:p>
          <a:p>
            <a:pPr algn="ctr" defTabSz="685205">
              <a:defRPr/>
            </a:pPr>
            <a:r>
              <a:rPr lang="en-US" altLang="zh-CN" sz="3600" b="1" kern="0" cap="small" dirty="0">
                <a:solidFill>
                  <a:srgbClr val="F59F14"/>
                </a:solidFill>
                <a:latin typeface="微软雅黑"/>
                <a:ea typeface="微软雅黑"/>
              </a:rPr>
              <a:t>IMPLEMENTATION</a:t>
            </a:r>
          </a:p>
        </p:txBody>
      </p:sp>
      <p:sp>
        <p:nvSpPr>
          <p:cNvPr id="5" name="直接连接符 6"/>
          <p:cNvSpPr>
            <a:spLocks noChangeShapeType="1"/>
          </p:cNvSpPr>
          <p:nvPr/>
        </p:nvSpPr>
        <p:spPr bwMode="auto">
          <a:xfrm>
            <a:off x="2986560" y="3435848"/>
            <a:ext cx="4249738" cy="1587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>
            <a:off x="2986560" y="1819275"/>
            <a:ext cx="4249738" cy="1588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90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A5E0D2-6002-4AF6-B173-D4CF825DEC7C}"/>
              </a:ext>
            </a:extLst>
          </p:cNvPr>
          <p:cNvSpPr txBox="1">
            <a:spLocks/>
          </p:cNvSpPr>
          <p:nvPr/>
        </p:nvSpPr>
        <p:spPr>
          <a:xfrm>
            <a:off x="611560" y="1491630"/>
            <a:ext cx="7931224" cy="2667743"/>
          </a:xfrm>
          <a:prstGeom prst="rect">
            <a:avLst/>
          </a:prstGeom>
        </p:spPr>
        <p:txBody>
          <a:bodyPr>
            <a:normAutofit/>
          </a:bodyPr>
          <a:lstStyle>
            <a:lvl1pPr marL="342848" indent="-342848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41" indent="-285708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3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6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93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22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56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87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18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E2D1EE2-C389-4D5D-BB50-3503D87497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52297"/>
            <a:ext cx="5909035" cy="502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08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5" y="365126"/>
            <a:ext cx="4248473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A5E0D2-6002-4AF6-B173-D4CF825DEC7C}"/>
              </a:ext>
            </a:extLst>
          </p:cNvPr>
          <p:cNvSpPr txBox="1">
            <a:spLocks/>
          </p:cNvSpPr>
          <p:nvPr/>
        </p:nvSpPr>
        <p:spPr>
          <a:xfrm>
            <a:off x="589807" y="2277098"/>
            <a:ext cx="7931224" cy="2667743"/>
          </a:xfrm>
          <a:prstGeom prst="rect">
            <a:avLst/>
          </a:prstGeom>
        </p:spPr>
        <p:txBody>
          <a:bodyPr>
            <a:normAutofit/>
          </a:bodyPr>
          <a:lstStyle>
            <a:lvl1pPr marL="342848" indent="-342848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41" indent="-285708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3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6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93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22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56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87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18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矩形 15">
            <a:extLst>
              <a:ext uri="{FF2B5EF4-FFF2-40B4-BE49-F238E27FC236}">
                <a16:creationId xmlns:a16="http://schemas.microsoft.com/office/drawing/2014/main" id="{A03CB831-2109-4521-AF8B-95E338012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443461"/>
            <a:ext cx="4248472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000" b="1" kern="0" dirty="0">
                <a:solidFill>
                  <a:srgbClr val="FFFFFF"/>
                </a:solidFill>
                <a:ea typeface="微软雅黑"/>
              </a:rPr>
              <a:t>Project Implementation - Service</a:t>
            </a:r>
            <a:endParaRPr lang="zh-CN" altLang="en-US" sz="20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6498CC-9384-4C82-AA38-293DFDD46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008384"/>
            <a:ext cx="4832050" cy="21686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59BD0EC-F9E3-4D6D-8E66-50EEEAF79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58" y="2360197"/>
            <a:ext cx="4396504" cy="214085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5460B8F-C5A1-4A76-B641-98C631463336}"/>
              </a:ext>
            </a:extLst>
          </p:cNvPr>
          <p:cNvSpPr txBox="1"/>
          <p:nvPr/>
        </p:nvSpPr>
        <p:spPr>
          <a:xfrm>
            <a:off x="5990407" y="35012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20C442C-46A2-4814-AB47-3ED4482C3D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1629" y="1131590"/>
            <a:ext cx="3060047" cy="159322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EF7EEED-EDD0-4294-A697-1D14B342B5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2772" y="1456042"/>
            <a:ext cx="2947731" cy="1441591"/>
          </a:xfrm>
          <a:prstGeom prst="rect">
            <a:avLst/>
          </a:prstGeom>
        </p:spPr>
      </p:pic>
      <p:sp>
        <p:nvSpPr>
          <p:cNvPr id="14" name="箭头: 直角上 13">
            <a:extLst>
              <a:ext uri="{FF2B5EF4-FFF2-40B4-BE49-F238E27FC236}">
                <a16:creationId xmlns:a16="http://schemas.microsoft.com/office/drawing/2014/main" id="{AA6BB33A-12E0-4F3E-93A5-6976F9BA37ED}"/>
              </a:ext>
            </a:extLst>
          </p:cNvPr>
          <p:cNvSpPr/>
          <p:nvPr/>
        </p:nvSpPr>
        <p:spPr>
          <a:xfrm>
            <a:off x="5410849" y="3033220"/>
            <a:ext cx="2235742" cy="1009922"/>
          </a:xfrm>
          <a:prstGeom prst="bentUpArrow">
            <a:avLst>
              <a:gd name="adj1" fmla="val 10347"/>
              <a:gd name="adj2" fmla="val 25000"/>
              <a:gd name="adj3" fmla="val 33731"/>
            </a:avLst>
          </a:prstGeom>
          <a:solidFill>
            <a:srgbClr val="F7AC12"/>
          </a:solidFill>
          <a:ln>
            <a:solidFill>
              <a:srgbClr val="F7A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101B66-EF3C-45D7-BB87-269046C75A39}"/>
              </a:ext>
            </a:extLst>
          </p:cNvPr>
          <p:cNvSpPr txBox="1"/>
          <p:nvPr/>
        </p:nvSpPr>
        <p:spPr>
          <a:xfrm>
            <a:off x="5583460" y="323025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Call functions from DAO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49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utoUpdateAnimBg="0"/>
      <p:bldP spid="14" grpId="0" animBg="1"/>
      <p:bldP spid="14" grpId="1" animBg="1"/>
      <p:bldP spid="15" grpId="0"/>
      <p:bldP spid="1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5" y="365126"/>
            <a:ext cx="4248473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A5E0D2-6002-4AF6-B173-D4CF825DEC7C}"/>
              </a:ext>
            </a:extLst>
          </p:cNvPr>
          <p:cNvSpPr txBox="1">
            <a:spLocks/>
          </p:cNvSpPr>
          <p:nvPr/>
        </p:nvSpPr>
        <p:spPr>
          <a:xfrm>
            <a:off x="611560" y="1491630"/>
            <a:ext cx="7931224" cy="2667743"/>
          </a:xfrm>
          <a:prstGeom prst="rect">
            <a:avLst/>
          </a:prstGeom>
        </p:spPr>
        <p:txBody>
          <a:bodyPr>
            <a:normAutofit/>
          </a:bodyPr>
          <a:lstStyle>
            <a:lvl1pPr marL="342848" indent="-342848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41" indent="-285708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3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6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93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22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56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87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18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矩形 15">
            <a:extLst>
              <a:ext uri="{FF2B5EF4-FFF2-40B4-BE49-F238E27FC236}">
                <a16:creationId xmlns:a16="http://schemas.microsoft.com/office/drawing/2014/main" id="{A03CB831-2109-4521-AF8B-95E338012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443461"/>
            <a:ext cx="4248472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000" b="1" kern="0" dirty="0">
                <a:solidFill>
                  <a:srgbClr val="FFFFFF"/>
                </a:solidFill>
                <a:ea typeface="微软雅黑"/>
              </a:rPr>
              <a:t>Project Implementation - Service</a:t>
            </a:r>
            <a:endParaRPr lang="zh-CN" altLang="en-US" sz="20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B437528-628E-43DB-A565-EFD400A2B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203598"/>
            <a:ext cx="6990777" cy="15841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3C8A848-A2EF-43D2-9D1B-9CADA9BF0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1569043"/>
            <a:ext cx="4489844" cy="283597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3EDB665-7ED4-453F-8C7C-F895A5E41D89}"/>
              </a:ext>
            </a:extLst>
          </p:cNvPr>
          <p:cNvSpPr txBox="1"/>
          <p:nvPr/>
        </p:nvSpPr>
        <p:spPr>
          <a:xfrm>
            <a:off x="6449319" y="2931790"/>
            <a:ext cx="241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Check if multiple users get a same ticket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F9A3ABC1-A979-4174-9EB3-264C236561C7}"/>
              </a:ext>
            </a:extLst>
          </p:cNvPr>
          <p:cNvSpPr/>
          <p:nvPr/>
        </p:nvSpPr>
        <p:spPr>
          <a:xfrm>
            <a:off x="5458832" y="3147814"/>
            <a:ext cx="982764" cy="216024"/>
          </a:xfrm>
          <a:prstGeom prst="rightArrow">
            <a:avLst/>
          </a:prstGeom>
          <a:solidFill>
            <a:srgbClr val="F7AC12"/>
          </a:solidFill>
          <a:ln>
            <a:solidFill>
              <a:srgbClr val="F7A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37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utoUpdateAnimBg="0"/>
      <p:bldP spid="9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5" y="365126"/>
            <a:ext cx="4248473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A5E0D2-6002-4AF6-B173-D4CF825DEC7C}"/>
              </a:ext>
            </a:extLst>
          </p:cNvPr>
          <p:cNvSpPr txBox="1">
            <a:spLocks/>
          </p:cNvSpPr>
          <p:nvPr/>
        </p:nvSpPr>
        <p:spPr>
          <a:xfrm>
            <a:off x="611560" y="1491630"/>
            <a:ext cx="7931224" cy="2667743"/>
          </a:xfrm>
          <a:prstGeom prst="rect">
            <a:avLst/>
          </a:prstGeom>
        </p:spPr>
        <p:txBody>
          <a:bodyPr>
            <a:normAutofit/>
          </a:bodyPr>
          <a:lstStyle>
            <a:lvl1pPr marL="342848" indent="-342848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41" indent="-285708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3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6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93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22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56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87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18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矩形 15">
            <a:extLst>
              <a:ext uri="{FF2B5EF4-FFF2-40B4-BE49-F238E27FC236}">
                <a16:creationId xmlns:a16="http://schemas.microsoft.com/office/drawing/2014/main" id="{A03CB831-2109-4521-AF8B-95E338012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443461"/>
            <a:ext cx="4248472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000" b="1" kern="0" dirty="0">
                <a:solidFill>
                  <a:srgbClr val="FFFFFF"/>
                </a:solidFill>
                <a:ea typeface="微软雅黑"/>
              </a:rPr>
              <a:t>Project Implementation - Controller</a:t>
            </a:r>
            <a:endParaRPr lang="zh-CN" altLang="en-US" sz="2000" b="1" kern="0" dirty="0">
              <a:solidFill>
                <a:srgbClr val="FFFFFF"/>
              </a:solidFill>
              <a:ea typeface="微软雅黑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EDB665-7ED4-453F-8C7C-F895A5E41D89}"/>
              </a:ext>
            </a:extLst>
          </p:cNvPr>
          <p:cNvSpPr txBox="1"/>
          <p:nvPr/>
        </p:nvSpPr>
        <p:spPr>
          <a:xfrm>
            <a:off x="6114702" y="2363836"/>
            <a:ext cx="2587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chemeClr val="bg1"/>
                </a:solidFill>
              </a:rPr>
              <a:t>Call by the view page as routes to switch between different pages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FDFA5FD-7695-4E8C-B28D-5882BEE26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56" y="1468388"/>
            <a:ext cx="5230880" cy="285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5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utoUpdateAnimBg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5" y="365126"/>
            <a:ext cx="4248473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A5E0D2-6002-4AF6-B173-D4CF825DEC7C}"/>
              </a:ext>
            </a:extLst>
          </p:cNvPr>
          <p:cNvSpPr txBox="1">
            <a:spLocks/>
          </p:cNvSpPr>
          <p:nvPr/>
        </p:nvSpPr>
        <p:spPr>
          <a:xfrm>
            <a:off x="611560" y="1491630"/>
            <a:ext cx="7931224" cy="2667743"/>
          </a:xfrm>
          <a:prstGeom prst="rect">
            <a:avLst/>
          </a:prstGeom>
        </p:spPr>
        <p:txBody>
          <a:bodyPr>
            <a:normAutofit/>
          </a:bodyPr>
          <a:lstStyle>
            <a:lvl1pPr marL="342848" indent="-342848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41" indent="-285708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3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6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93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22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56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87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18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矩形 15">
            <a:extLst>
              <a:ext uri="{FF2B5EF4-FFF2-40B4-BE49-F238E27FC236}">
                <a16:creationId xmlns:a16="http://schemas.microsoft.com/office/drawing/2014/main" id="{A03CB831-2109-4521-AF8B-95E338012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443461"/>
            <a:ext cx="4248472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000" b="1" kern="0" dirty="0">
                <a:solidFill>
                  <a:srgbClr val="FFFFFF"/>
                </a:solidFill>
                <a:ea typeface="微软雅黑"/>
              </a:rPr>
              <a:t>Project Implementation - Actor</a:t>
            </a:r>
            <a:endParaRPr lang="zh-CN" altLang="en-US" sz="2000" b="1" kern="0" dirty="0">
              <a:solidFill>
                <a:srgbClr val="FFFFFF"/>
              </a:solidFill>
              <a:ea typeface="微软雅黑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EDB665-7ED4-453F-8C7C-F895A5E41D89}"/>
              </a:ext>
            </a:extLst>
          </p:cNvPr>
          <p:cNvSpPr txBox="1"/>
          <p:nvPr/>
        </p:nvSpPr>
        <p:spPr>
          <a:xfrm>
            <a:off x="6012160" y="2363836"/>
            <a:ext cx="2849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chemeClr val="bg1"/>
                </a:solidFill>
              </a:rPr>
              <a:t>Manipulate by the controller to concurrently complete actions defined in services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CD9EB2F-C43A-4745-A5FA-23D99CB63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43" y="1191182"/>
            <a:ext cx="4759921" cy="265232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D635A2C-2C7E-4AD8-B213-DC35F8962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43" y="3997924"/>
            <a:ext cx="2808312" cy="2920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CA3EBAB-3A77-4A6C-B94E-683AAA23E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143" y="4479928"/>
            <a:ext cx="4968552" cy="32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3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utoUpdateAnimBg="0"/>
    </p:bldLst>
  </p:timing>
</p:sld>
</file>

<file path=ppt/theme/theme1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733</Words>
  <Application>Microsoft Office PowerPoint</Application>
  <PresentationFormat>全屏显示(16:9)</PresentationFormat>
  <Paragraphs>111</Paragraphs>
  <Slides>27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微软雅黑</vt:lpstr>
      <vt:lpstr>Arial</vt:lpstr>
      <vt:lpstr>Calibri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第一PPT模板网-WWW.1PPT.COM</dc:subject>
  <dc:creator>第一PPT模板网-WWW.1PPT.COM</dc:creator>
  <dc:description>第一PPT模板网-WWW.1PPT.COM</dc:description>
  <cp:lastModifiedBy>Junyi Fang</cp:lastModifiedBy>
  <cp:revision>158</cp:revision>
  <dcterms:created xsi:type="dcterms:W3CDTF">2015-04-30T08:31:44Z</dcterms:created>
  <dcterms:modified xsi:type="dcterms:W3CDTF">2020-04-15T23:53:50Z</dcterms:modified>
  <cp:category>第一PPT模板网-WWW.1PPT.COM</cp:category>
</cp:coreProperties>
</file>