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7" r:id="rId2"/>
    <p:sldId id="306" r:id="rId3"/>
    <p:sldId id="310" r:id="rId4"/>
    <p:sldId id="308" r:id="rId5"/>
    <p:sldId id="312" r:id="rId6"/>
    <p:sldId id="325" r:id="rId7"/>
    <p:sldId id="326" r:id="rId8"/>
    <p:sldId id="327" r:id="rId9"/>
    <p:sldId id="328" r:id="rId10"/>
    <p:sldId id="329" r:id="rId11"/>
    <p:sldId id="304" r:id="rId12"/>
    <p:sldId id="313" r:id="rId13"/>
    <p:sldId id="314" r:id="rId14"/>
    <p:sldId id="316" r:id="rId15"/>
    <p:sldId id="315" r:id="rId16"/>
    <p:sldId id="323" r:id="rId17"/>
    <p:sldId id="324" r:id="rId18"/>
    <p:sldId id="321" r:id="rId19"/>
    <p:sldId id="322" r:id="rId20"/>
    <p:sldId id="319" r:id="rId21"/>
    <p:sldId id="320" r:id="rId22"/>
    <p:sldId id="307" r:id="rId23"/>
    <p:sldId id="318" r:id="rId24"/>
    <p:sldId id="303" r:id="rId25"/>
    <p:sldId id="317" r:id="rId26"/>
    <p:sldId id="287" r:id="rId27"/>
  </p:sldIdLst>
  <p:sldSz cx="9144000" cy="5143500" type="screen16x9"/>
  <p:notesSz cx="6858000" cy="9144000"/>
  <p:defaultTextStyle>
    <a:defPPr>
      <a:defRPr lang="zh-CN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AC12"/>
    <a:srgbClr val="3194C6"/>
    <a:srgbClr val="03AE97"/>
    <a:srgbClr val="A5C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63" autoAdjust="0"/>
    <p:restoredTop sz="54094" autoAdjust="0"/>
  </p:normalViewPr>
  <p:slideViewPr>
    <p:cSldViewPr>
      <p:cViewPr varScale="1">
        <p:scale>
          <a:sx n="48" d="100"/>
          <a:sy n="48" d="100"/>
        </p:scale>
        <p:origin x="1272" y="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1D42-D001-41DA-887B-5B9B43A68AF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CBFA-6C20-47AF-AD12-E2D304E57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3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Our project is a</a:t>
            </a:r>
            <a:r>
              <a:rPr lang="zh-CN" altLang="en-US" dirty="0"/>
              <a:t> </a:t>
            </a:r>
            <a:r>
              <a:rPr lang="en-US" altLang="zh-CN" dirty="0"/>
              <a:t>ticket</a:t>
            </a:r>
            <a:r>
              <a:rPr lang="zh-CN" altLang="en-US" dirty="0"/>
              <a:t> </a:t>
            </a:r>
            <a:r>
              <a:rPr lang="en-US" altLang="zh-CN" dirty="0"/>
              <a:t>agency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32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do the load testing for our system, we used gatling (which is a load testing tool for </a:t>
            </a:r>
            <a:r>
              <a:rPr lang="en-US" altLang="zh-CN" dirty="0" err="1"/>
              <a:t>scala</a:t>
            </a:r>
            <a:r>
              <a:rPr lang="en-US" altLang="zh-CN" dirty="0"/>
              <a:t>) to simulate an amount of user requests and generate testing reports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61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next part is about the use case implementation of our project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5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our proposal, we defined two actors in our system, the first one is user. There are two actions for user, which is purchasing ticket for a certain event; and checking his purchase history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6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other actor in the system is ticket owner, which has two actions: checking event detail and the user purchase history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49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next part is the unit test result of our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6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did unit tests for all of the main services in the system to make sure the entire flow is correct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3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88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also created a test to make sure there’s no a single ticket been sold more than once, which means users can’t purchase the same ticket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65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next part is the acceptance criteria and the result of our implementation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30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order to meet the criteria of our system, we used gatling to do the load testing.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first criteria we made in our proposal is to </a:t>
            </a:r>
            <a:r>
              <a:rPr lang="en-US" altLang="zh-CN" sz="1200" dirty="0">
                <a:solidFill>
                  <a:srgbClr val="FFC000"/>
                </a:solidFill>
              </a:rPr>
              <a:t>Allow</a:t>
            </a:r>
            <a:r>
              <a:rPr lang="en-US" altLang="zh-CN" sz="1200" b="1" dirty="0">
                <a:solidFill>
                  <a:srgbClr val="FFC000"/>
                </a:solidFill>
              </a:rPr>
              <a:t> 1,000 </a:t>
            </a:r>
            <a:r>
              <a:rPr lang="en-US" altLang="zh-CN" sz="1200" dirty="0">
                <a:solidFill>
                  <a:srgbClr val="FFC000"/>
                </a:solidFill>
              </a:rPr>
              <a:t>users to purchase tickets concurrently without any conflict (make sure every ticket can </a:t>
            </a:r>
            <a:r>
              <a:rPr lang="en-US" altLang="zh-CN" sz="1200" b="1" dirty="0">
                <a:solidFill>
                  <a:srgbClr val="FFC000"/>
                </a:solidFill>
              </a:rPr>
              <a:t>not be sold more than once</a:t>
            </a:r>
            <a:r>
              <a:rPr lang="en-US" altLang="zh-CN" sz="1200" dirty="0">
                <a:solidFill>
                  <a:srgbClr val="FFC000"/>
                </a:solidFill>
              </a:rPr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According to the report of our load testing, We can we got a 100% success rate for 1000 concurrent user requests. None of the requests failed. And after running our duplicate test, there is no </a:t>
            </a:r>
            <a:r>
              <a:rPr lang="en-US" altLang="zh-CN" dirty="0" err="1"/>
              <a:t>duplicately</a:t>
            </a:r>
            <a:r>
              <a:rPr lang="en-US" altLang="zh-CN" dirty="0"/>
              <a:t> sold ticket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8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 I’d like to talk about the project objective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91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also test for 2000 user and 4000 users, they all got 100% success and no conflicts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10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87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second criteria is to </a:t>
            </a:r>
            <a:r>
              <a:rPr lang="en-US" altLang="zh-CN" sz="1200" b="1" dirty="0">
                <a:solidFill>
                  <a:srgbClr val="FFC000"/>
                </a:solidFill>
              </a:rPr>
              <a:t>Make sure 90% of user requests can be responded within 4 seconds</a:t>
            </a:r>
          </a:p>
          <a:p>
            <a:endParaRPr lang="en-US" altLang="zh-CN" sz="1200" b="1" dirty="0">
              <a:solidFill>
                <a:srgbClr val="FFC000"/>
              </a:solidFill>
            </a:endParaRPr>
          </a:p>
          <a:p>
            <a:r>
              <a:rPr lang="en-US" altLang="zh-CN" sz="1200" b="1" dirty="0">
                <a:solidFill>
                  <a:srgbClr val="FFC000"/>
                </a:solidFill>
              </a:rPr>
              <a:t>We can see from the report that For 1000 concurrent user request, 100% of the requests are responded with 1556 </a:t>
            </a:r>
            <a:r>
              <a:rPr lang="en-US" altLang="zh-CN" sz="1200" b="1" dirty="0" err="1">
                <a:solidFill>
                  <a:srgbClr val="FFC000"/>
                </a:solidFill>
              </a:rPr>
              <a:t>ms</a:t>
            </a:r>
            <a:r>
              <a:rPr lang="en-US" altLang="zh-CN" sz="1200" b="1" dirty="0">
                <a:solidFill>
                  <a:srgbClr val="FFC000"/>
                </a:solidFill>
              </a:rPr>
              <a:t> which is 1.5 seconds, which meets our expectations.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66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12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last part is the conclusion of our project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9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IN our project ,we created a ticket agency system with </a:t>
            </a:r>
            <a:r>
              <a:rPr lang="en-US" altLang="zh-CN" b="1" dirty="0">
                <a:solidFill>
                  <a:srgbClr val="F7AC12"/>
                </a:solidFill>
              </a:rPr>
              <a:t>Neat User Interface for both Users &amp; Ticket Owners. The users can </a:t>
            </a:r>
            <a:r>
              <a:rPr lang="en-US" altLang="zh-CN" dirty="0">
                <a:solidFill>
                  <a:schemeClr val="bg1"/>
                </a:solidFill>
              </a:rPr>
              <a:t>Purchase tickets for different event and Check their purchase History; the ticket owner can check the event and ticket detail as well as check any user’s purchase history.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We implemented 100% success request rate for 4000 users to purchase tickets concurrently, and make sure a ticket can only be sold once so that the users can buy tickets with no conflict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Also, we implement 1.5 seconds for 100% percent of 1,000 – 2,000 user queries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1.5 seconds for 91% percent of 4,000 user queries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Which fulfill the expectation in </a:t>
            </a:r>
            <a:r>
              <a:rPr lang="en-US" altLang="zh-CN">
                <a:solidFill>
                  <a:schemeClr val="bg1"/>
                </a:solidFill>
              </a:rPr>
              <a:t>our proposal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srgbClr val="F7AC1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0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developed a </a:t>
            </a:r>
            <a:r>
              <a:rPr lang="en-US" altLang="zh-CN" dirty="0">
                <a:solidFill>
                  <a:schemeClr val="bg1"/>
                </a:solidFill>
              </a:rPr>
              <a:t>ticket agency system that allows a large number of users to buy tickets for at least three events concurrently, with numbers of tickets ranging from 1,000 to 100,000</a:t>
            </a:r>
          </a:p>
          <a:p>
            <a:endParaRPr lang="en-US" altLang="zh-CN" dirty="0"/>
          </a:p>
          <a:p>
            <a:pPr marL="74288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objective of our system is to </a:t>
            </a:r>
            <a:r>
              <a:rPr lang="en-US" altLang="zh-CN" dirty="0">
                <a:solidFill>
                  <a:schemeClr val="bg1"/>
                </a:solidFill>
              </a:rPr>
              <a:t>can handle 1000 concurrent user requests in a short time and respond without error</a:t>
            </a:r>
          </a:p>
          <a:p>
            <a:pPr marL="74288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Build the user interface that enable users to select events, purchase tickets and check their purchase histories; enable the ticket owner to check the event ticket details and ticket purchasing information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4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Next, let’s have a look at our project implementation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8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developed the system using playframe work to follow the MVC structure. We use </a:t>
            </a:r>
            <a:r>
              <a:rPr lang="en-US" altLang="zh-CN" dirty="0" err="1"/>
              <a:t>akka</a:t>
            </a:r>
            <a:r>
              <a:rPr lang="en-US" altLang="zh-CN" dirty="0"/>
              <a:t> actor model to handle the concurrency of user request in our system. For data accessing and storage, we used MongoDB and create </a:t>
            </a:r>
            <a:r>
              <a:rPr lang="en-US" altLang="zh-CN" dirty="0" err="1"/>
              <a:t>apis</a:t>
            </a:r>
            <a:r>
              <a:rPr lang="en-US" altLang="zh-CN" dirty="0"/>
              <a:t> in DAO layer to update and retrieve the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2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Going into some implementation detail of our project, in the service layer, we created the </a:t>
            </a:r>
            <a:r>
              <a:rPr lang="en-US" altLang="zh-CN" dirty="0" err="1"/>
              <a:t>UserService</a:t>
            </a:r>
            <a:r>
              <a:rPr lang="en-US" altLang="zh-CN" dirty="0"/>
              <a:t> and </a:t>
            </a:r>
            <a:r>
              <a:rPr lang="en-US" altLang="zh-CN" dirty="0" err="1"/>
              <a:t>EventService</a:t>
            </a:r>
            <a:r>
              <a:rPr lang="en-US" altLang="zh-CN" dirty="0"/>
              <a:t> to call the </a:t>
            </a:r>
            <a:r>
              <a:rPr lang="en-US" altLang="zh-CN" dirty="0" err="1"/>
              <a:t>apis</a:t>
            </a:r>
            <a:r>
              <a:rPr lang="en-US" altLang="zh-CN" dirty="0"/>
              <a:t> from DAO layer to fetch the user and ticket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Also, we created </a:t>
            </a:r>
            <a:r>
              <a:rPr lang="en-US" altLang="zh-CN" dirty="0" err="1"/>
              <a:t>purchaseservice</a:t>
            </a:r>
            <a:r>
              <a:rPr lang="en-US" altLang="zh-CN" dirty="0"/>
              <a:t> to </a:t>
            </a:r>
          </a:p>
          <a:p>
            <a:r>
              <a:rPr lang="en-US" altLang="zh-CN" dirty="0"/>
              <a:t>We created the Duplicate service to check if multiple users are getting the same ticket. And make sure one ticket can only be sold once.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4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methods defined in controller layer are called by the view page as routes to switch between different pages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5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created 3 actors in our system to handle the concurrency, which is </a:t>
            </a:r>
            <a:r>
              <a:rPr lang="en-US" altLang="zh-CN" dirty="0" err="1"/>
              <a:t>UserActor</a:t>
            </a:r>
            <a:r>
              <a:rPr lang="en-US" altLang="zh-CN" dirty="0"/>
              <a:t>, </a:t>
            </a:r>
            <a:r>
              <a:rPr lang="en-US" altLang="zh-CN" dirty="0" err="1"/>
              <a:t>EventActor</a:t>
            </a:r>
            <a:r>
              <a:rPr lang="en-US" altLang="zh-CN" dirty="0"/>
              <a:t> and </a:t>
            </a:r>
            <a:r>
              <a:rPr lang="en-US" altLang="zh-CN" dirty="0" err="1"/>
              <a:t>PurchaseActor</a:t>
            </a:r>
            <a:r>
              <a:rPr lang="en-US" altLang="zh-CN" dirty="0"/>
              <a:t>. The actors are </a:t>
            </a:r>
            <a:r>
              <a:rPr lang="en-US" altLang="zh-CN" dirty="0">
                <a:solidFill>
                  <a:schemeClr val="bg1"/>
                </a:solidFill>
              </a:rPr>
              <a:t>Manipulated by the controller to concurrently complete actions defined in services like login, </a:t>
            </a:r>
            <a:r>
              <a:rPr lang="en-US" altLang="zh-CN" dirty="0" err="1">
                <a:solidFill>
                  <a:schemeClr val="bg1"/>
                </a:solidFill>
              </a:rPr>
              <a:t>finduserbyname</a:t>
            </a:r>
            <a:r>
              <a:rPr lang="en-US" altLang="zh-CN" dirty="0">
                <a:solidFill>
                  <a:schemeClr val="bg1"/>
                </a:solidFill>
              </a:rPr>
              <a:t> and so on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CBFA-6C20-47AF-AD12-E2D304E578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0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5" indent="0">
              <a:buNone/>
              <a:defRPr sz="2400"/>
            </a:lvl3pPr>
            <a:lvl4pPr marL="1371396" indent="0">
              <a:buNone/>
              <a:defRPr sz="2000"/>
            </a:lvl4pPr>
            <a:lvl5pPr marL="1828529" indent="0">
              <a:buNone/>
              <a:defRPr sz="2000"/>
            </a:lvl5pPr>
            <a:lvl6pPr marL="2285658" indent="0">
              <a:buNone/>
              <a:defRPr sz="2000"/>
            </a:lvl6pPr>
            <a:lvl7pPr marL="2742788" indent="0">
              <a:buNone/>
              <a:defRPr sz="2000"/>
            </a:lvl7pPr>
            <a:lvl8pPr marL="3199920" indent="0">
              <a:buNone/>
              <a:defRPr sz="2000"/>
            </a:lvl8pPr>
            <a:lvl9pPr marL="365705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/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3035" y="901407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03035" y="1954736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691680" y="1131888"/>
            <a:ext cx="5657850" cy="623246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3600" b="1" dirty="0">
                <a:solidFill>
                  <a:schemeClr val="bg1"/>
                </a:solidFill>
                <a:latin typeface="微软雅黑"/>
                <a:ea typeface="微软雅黑"/>
              </a:rPr>
              <a:t>Ticket Agency System</a:t>
            </a:r>
            <a:endParaRPr lang="zh-CN" altLang="en-US" sz="32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38"/>
          <p:cNvSpPr>
            <a:spLocks noChangeArrowheads="1"/>
          </p:cNvSpPr>
          <p:nvPr/>
        </p:nvSpPr>
        <p:spPr bwMode="auto">
          <a:xfrm>
            <a:off x="2242046" y="2427734"/>
            <a:ext cx="4659907" cy="232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endParaRPr lang="de-DE" sz="2000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de-DE" sz="2400" b="1" i="1" dirty="0">
                <a:solidFill>
                  <a:schemeClr val="bg1"/>
                </a:solidFill>
              </a:rPr>
              <a:t>Team </a:t>
            </a:r>
            <a:r>
              <a:rPr lang="en-US" altLang="zh-CN" sz="2400" b="1" i="1" dirty="0">
                <a:solidFill>
                  <a:schemeClr val="bg1"/>
                </a:solidFill>
              </a:rPr>
              <a:t>5</a:t>
            </a:r>
            <a:endParaRPr lang="de-DE" sz="2400" b="1" i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de-DE" sz="2000" b="1" i="1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de-DE" sz="2000" i="1" dirty="0">
                <a:solidFill>
                  <a:schemeClr val="bg1"/>
                </a:solidFill>
              </a:rPr>
              <a:t>Jixiao Yang 	001444344 </a:t>
            </a:r>
          </a:p>
          <a:p>
            <a:pPr algn="ctr">
              <a:buNone/>
            </a:pPr>
            <a:r>
              <a:rPr lang="de-DE" sz="2000" i="1" dirty="0">
                <a:solidFill>
                  <a:schemeClr val="bg1"/>
                </a:solidFill>
              </a:rPr>
              <a:t>Xiaoge Zhang 	</a:t>
            </a:r>
            <a:r>
              <a:rPr lang="de-DE" altLang="zh-CN" sz="2000" i="1" dirty="0">
                <a:solidFill>
                  <a:schemeClr val="bg1"/>
                </a:solidFill>
              </a:rPr>
              <a:t>001409334</a:t>
            </a:r>
          </a:p>
          <a:p>
            <a:pPr algn="ctr">
              <a:buNone/>
            </a:pPr>
            <a:r>
              <a:rPr lang="de-DE" altLang="zh-CN" sz="2000" i="1" dirty="0">
                <a:solidFill>
                  <a:schemeClr val="bg1"/>
                </a:solidFill>
              </a:rPr>
              <a:t>Junyi Fang             001495265 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5" y="365126"/>
            <a:ext cx="4644003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A03CB831-2109-4521-AF8B-95E3380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64400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Project Implementation – Load Testing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89A61A-3F3F-4695-B5B3-F9B9D509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51097"/>
            <a:ext cx="6494311" cy="22322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ABE1526-A7EB-421D-B72F-E9160022B1CB}"/>
              </a:ext>
            </a:extLst>
          </p:cNvPr>
          <p:cNvSpPr txBox="1"/>
          <p:nvPr/>
        </p:nvSpPr>
        <p:spPr>
          <a:xfrm>
            <a:off x="1259632" y="130696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Gatling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3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910839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USE CASE IMPLEMENTATION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440" y="2601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12FBD87-36DC-4B46-8B02-04CB3AA1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" y="365126"/>
            <a:ext cx="4571994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157D82C7-4882-49E6-AD92-847A0A3E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Use Case Implementation —— User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765658-EC7F-46AE-99F6-717F02285A36}"/>
              </a:ext>
            </a:extLst>
          </p:cNvPr>
          <p:cNvSpPr txBox="1"/>
          <p:nvPr/>
        </p:nvSpPr>
        <p:spPr>
          <a:xfrm>
            <a:off x="467544" y="122675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C000"/>
                </a:solidFill>
              </a:rPr>
              <a:t>Action 1:  Purchase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C000"/>
                </a:solidFill>
              </a:rPr>
              <a:t>Action 2:  Check purchase history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56E0F9-1EFD-4D89-B21C-98998445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3" y="2029116"/>
            <a:ext cx="6900275" cy="24819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38086A-F743-422B-A2F6-C5010998D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919" y="2028696"/>
            <a:ext cx="5286152" cy="28455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018BA7C-4528-4F22-AFCF-F16C4E785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379" y="1976051"/>
            <a:ext cx="5610920" cy="297026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4235A0E-FBCB-472D-8E78-AC4E86612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349" y="2173314"/>
            <a:ext cx="7107675" cy="23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571994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Use Case Implementation —— Owner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0FF676-9397-4B05-B316-44EBE67E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635646"/>
            <a:ext cx="3789353" cy="11820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F524D2-AB10-428B-AD7D-0EF9741A0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579862"/>
            <a:ext cx="3762932" cy="12500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B4ACCB8-C86B-4A88-BAD8-BD78E3EB0583}"/>
              </a:ext>
            </a:extLst>
          </p:cNvPr>
          <p:cNvSpPr txBox="1"/>
          <p:nvPr/>
        </p:nvSpPr>
        <p:spPr>
          <a:xfrm>
            <a:off x="425323" y="1183183"/>
            <a:ext cx="457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C000"/>
                </a:solidFill>
              </a:rPr>
              <a:t>Action 1: Check event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C000"/>
                </a:solidFill>
              </a:rPr>
              <a:t>Action 2: Check user purchase history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149A380-BA85-4FE9-BF4D-C2B1ABFD9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31" y="2427734"/>
            <a:ext cx="4264948" cy="20003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E233B5B-F05F-4C58-8BDB-47C12345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868" y="2096764"/>
            <a:ext cx="6804248" cy="25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3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4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UNIT TEST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440" y="2601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067938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179512" y="365126"/>
            <a:ext cx="388843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Unit Test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EC2934-A00D-4F03-A86F-72570023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85912"/>
            <a:ext cx="4338638" cy="19716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DDF95C-760F-4EB0-A29E-086B4D9E700F}"/>
              </a:ext>
            </a:extLst>
          </p:cNvPr>
          <p:cNvSpPr txBox="1"/>
          <p:nvPr/>
        </p:nvSpPr>
        <p:spPr>
          <a:xfrm>
            <a:off x="683568" y="113159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UserServiceSpec</a:t>
            </a:r>
            <a:r>
              <a:rPr lang="en-US" altLang="zh-CN" dirty="0">
                <a:solidFill>
                  <a:schemeClr val="bg1"/>
                </a:solidFill>
              </a:rPr>
              <a:t>: Unit test for all functions in </a:t>
            </a:r>
            <a:r>
              <a:rPr lang="en-US" altLang="zh-CN" dirty="0" err="1">
                <a:solidFill>
                  <a:schemeClr val="bg1"/>
                </a:solidFill>
              </a:rPr>
              <a:t>UserService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EFC6E0-7A90-4F36-93FE-3EEB7DC8D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003798"/>
            <a:ext cx="4504556" cy="18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2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067938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179512" y="365126"/>
            <a:ext cx="388843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Unit Test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DDF95C-760F-4EB0-A29E-086B4D9E700F}"/>
              </a:ext>
            </a:extLst>
          </p:cNvPr>
          <p:cNvSpPr txBox="1"/>
          <p:nvPr/>
        </p:nvSpPr>
        <p:spPr>
          <a:xfrm>
            <a:off x="539552" y="1132355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EventServiceSpec</a:t>
            </a:r>
            <a:r>
              <a:rPr lang="en-US" altLang="zh-CN" dirty="0">
                <a:solidFill>
                  <a:schemeClr val="bg1"/>
                </a:solidFill>
              </a:rPr>
              <a:t>: Unit test for all functions in </a:t>
            </a:r>
            <a:r>
              <a:rPr lang="en-US" altLang="zh-CN" dirty="0" err="1">
                <a:solidFill>
                  <a:schemeClr val="bg1"/>
                </a:solidFill>
              </a:rPr>
              <a:t>EventService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B52A2-EBFA-44EC-95E9-1CCCBFCC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8" y="1681074"/>
            <a:ext cx="3983162" cy="2376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8721699-DB87-40B4-90D5-20F6BCC96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219822"/>
            <a:ext cx="4903837" cy="171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067938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179512" y="365126"/>
            <a:ext cx="388843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Unit Test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DDF95C-760F-4EB0-A29E-086B4D9E700F}"/>
              </a:ext>
            </a:extLst>
          </p:cNvPr>
          <p:cNvSpPr txBox="1"/>
          <p:nvPr/>
        </p:nvSpPr>
        <p:spPr>
          <a:xfrm>
            <a:off x="539552" y="1132355"/>
            <a:ext cx="801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DuplicateSpec</a:t>
            </a:r>
            <a:r>
              <a:rPr lang="en-US" altLang="zh-CN" dirty="0">
                <a:solidFill>
                  <a:schemeClr val="bg1"/>
                </a:solidFill>
              </a:rPr>
              <a:t>: Unit test for checking duplicate ticket purchasing </a:t>
            </a:r>
            <a:r>
              <a:rPr lang="en-US" altLang="zh-CN" dirty="0" err="1">
                <a:solidFill>
                  <a:schemeClr val="bg1"/>
                </a:solidFill>
              </a:rPr>
              <a:t>amoung</a:t>
            </a:r>
            <a:r>
              <a:rPr lang="en-US" altLang="zh-CN" dirty="0">
                <a:solidFill>
                  <a:schemeClr val="bg1"/>
                </a:solidFill>
              </a:rPr>
              <a:t> all users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DFB013-1F6C-4823-B9F1-637CEED9F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7654"/>
            <a:ext cx="4536504" cy="21703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36AA65-EC0E-4377-9920-E86AD059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3641814"/>
            <a:ext cx="6062216" cy="108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5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CRITERIA &amp; RESULTS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440" y="2601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Criteria &amp;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8D525-F293-4EA8-941F-D4CAAEB9F60A}"/>
              </a:ext>
            </a:extLst>
          </p:cNvPr>
          <p:cNvSpPr txBox="1">
            <a:spLocks/>
          </p:cNvSpPr>
          <p:nvPr/>
        </p:nvSpPr>
        <p:spPr>
          <a:xfrm>
            <a:off x="210072" y="1433946"/>
            <a:ext cx="2777753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93" lvl="1" indent="0" algn="just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Criteria 1: </a:t>
            </a:r>
          </a:p>
          <a:p>
            <a:pPr marL="399993" lvl="1" indent="0" algn="just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Allow</a:t>
            </a:r>
            <a:r>
              <a:rPr lang="en-US" altLang="zh-CN" sz="2000" b="1" dirty="0">
                <a:solidFill>
                  <a:srgbClr val="FFC000"/>
                </a:solidFill>
              </a:rPr>
              <a:t> 1,000 </a:t>
            </a:r>
            <a:r>
              <a:rPr lang="en-US" altLang="zh-CN" sz="2000" dirty="0">
                <a:solidFill>
                  <a:srgbClr val="FFC000"/>
                </a:solidFill>
              </a:rPr>
              <a:t>users to purchase tickets concurrently without any conflict (make sure every ticket can </a:t>
            </a:r>
            <a:r>
              <a:rPr lang="en-US" altLang="zh-CN" sz="2000" b="1" dirty="0">
                <a:solidFill>
                  <a:srgbClr val="FFC000"/>
                </a:solidFill>
              </a:rPr>
              <a:t>not be sold more than once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 marL="742893" lvl="1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FFC000"/>
              </a:solidFill>
            </a:endParaRPr>
          </a:p>
          <a:p>
            <a:pPr marL="399993" lvl="1" indent="0" algn="just">
              <a:buNone/>
            </a:pP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068D27-4D15-4ACE-BE40-D9C17ACD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934" y="1088001"/>
            <a:ext cx="5184576" cy="22038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97B4AE-A72E-40A6-9735-E9B2411EA939}"/>
              </a:ext>
            </a:extLst>
          </p:cNvPr>
          <p:cNvSpPr txBox="1"/>
          <p:nvPr/>
        </p:nvSpPr>
        <p:spPr>
          <a:xfrm>
            <a:off x="3561926" y="76225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1,000 user: 100% request success rate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84BD83-E3A4-46A7-91D0-54039C24A25D}"/>
              </a:ext>
            </a:extLst>
          </p:cNvPr>
          <p:cNvSpPr txBox="1"/>
          <p:nvPr/>
        </p:nvSpPr>
        <p:spPr>
          <a:xfrm>
            <a:off x="3605336" y="350785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One ticket sold for only once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A0D173-35D6-42B4-B812-AAC6753DB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52" y="3862050"/>
            <a:ext cx="6062216" cy="108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4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1</a:t>
            </a:r>
            <a:endParaRPr lang="zh-CN" altLang="en-US" sz="149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590517" y="2365467"/>
            <a:ext cx="5041824" cy="60306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36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PROJECT OBJECTIVE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440" y="2601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Criteria &amp;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8D525-F293-4EA8-941F-D4CAAEB9F60A}"/>
              </a:ext>
            </a:extLst>
          </p:cNvPr>
          <p:cNvSpPr txBox="1">
            <a:spLocks/>
          </p:cNvSpPr>
          <p:nvPr/>
        </p:nvSpPr>
        <p:spPr>
          <a:xfrm>
            <a:off x="210072" y="1433946"/>
            <a:ext cx="2777753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93" lvl="1" indent="0" algn="just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Criteria 1: </a:t>
            </a:r>
          </a:p>
          <a:p>
            <a:pPr marL="399993" lvl="1" indent="0" algn="just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Allow</a:t>
            </a:r>
            <a:r>
              <a:rPr lang="en-US" altLang="zh-CN" sz="2000" b="1" dirty="0">
                <a:solidFill>
                  <a:srgbClr val="FFC000"/>
                </a:solidFill>
              </a:rPr>
              <a:t> 1,000 </a:t>
            </a:r>
            <a:r>
              <a:rPr lang="en-US" altLang="zh-CN" sz="2000" dirty="0">
                <a:solidFill>
                  <a:srgbClr val="FFC000"/>
                </a:solidFill>
              </a:rPr>
              <a:t>users to purchase tickets concurrently without any conflict (make sure every ticket can </a:t>
            </a:r>
            <a:r>
              <a:rPr lang="en-US" altLang="zh-CN" sz="2000" b="1" dirty="0">
                <a:solidFill>
                  <a:srgbClr val="FFC000"/>
                </a:solidFill>
              </a:rPr>
              <a:t>not be sold more than once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 marL="399993" lvl="1" indent="0" algn="just">
              <a:buNone/>
            </a:pPr>
            <a:endParaRPr lang="en-US" altLang="zh-CN" sz="2000" b="1" dirty="0">
              <a:solidFill>
                <a:srgbClr val="FFC000"/>
              </a:solidFill>
            </a:endParaRPr>
          </a:p>
          <a:p>
            <a:pPr marL="399993" lvl="1" indent="0" algn="just">
              <a:buNone/>
            </a:pP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97B4AE-A72E-40A6-9735-E9B2411EA939}"/>
              </a:ext>
            </a:extLst>
          </p:cNvPr>
          <p:cNvSpPr txBox="1"/>
          <p:nvPr/>
        </p:nvSpPr>
        <p:spPr>
          <a:xfrm>
            <a:off x="3423180" y="1439965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2,000 user: 100% request success rate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B4F24B-1E6C-4475-86D8-61476A6A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34" y="1800109"/>
            <a:ext cx="5328592" cy="223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Criteria &amp;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8D525-F293-4EA8-941F-D4CAAEB9F60A}"/>
              </a:ext>
            </a:extLst>
          </p:cNvPr>
          <p:cNvSpPr txBox="1">
            <a:spLocks/>
          </p:cNvSpPr>
          <p:nvPr/>
        </p:nvSpPr>
        <p:spPr>
          <a:xfrm>
            <a:off x="210072" y="1433946"/>
            <a:ext cx="2777753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93" lvl="1" indent="0" algn="just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Criteria 1: </a:t>
            </a:r>
          </a:p>
          <a:p>
            <a:pPr marL="399993" lvl="1" indent="0" algn="just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Allow</a:t>
            </a:r>
            <a:r>
              <a:rPr lang="en-US" altLang="zh-CN" sz="2000" b="1" dirty="0">
                <a:solidFill>
                  <a:srgbClr val="FFC000"/>
                </a:solidFill>
              </a:rPr>
              <a:t> 1,000 </a:t>
            </a:r>
            <a:r>
              <a:rPr lang="en-US" altLang="zh-CN" sz="2000" dirty="0">
                <a:solidFill>
                  <a:srgbClr val="FFC000"/>
                </a:solidFill>
              </a:rPr>
              <a:t>users to purchase tickets concurrently without any conflict (make sure every ticket can </a:t>
            </a:r>
            <a:r>
              <a:rPr lang="en-US" altLang="zh-CN" sz="2000" b="1" dirty="0">
                <a:solidFill>
                  <a:srgbClr val="FFC000"/>
                </a:solidFill>
              </a:rPr>
              <a:t>not be sold more than once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 marL="742893" lvl="1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FFC000"/>
              </a:solidFill>
            </a:endParaRPr>
          </a:p>
          <a:p>
            <a:pPr marL="399993" lvl="1" indent="0" algn="just">
              <a:buNone/>
            </a:pP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97B4AE-A72E-40A6-9735-E9B2411EA939}"/>
              </a:ext>
            </a:extLst>
          </p:cNvPr>
          <p:cNvSpPr txBox="1"/>
          <p:nvPr/>
        </p:nvSpPr>
        <p:spPr>
          <a:xfrm>
            <a:off x="3439206" y="130696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4,000 user: 100% request success rate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E1BE96-3AF4-4795-A520-CDF67BB5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79" y="1753492"/>
            <a:ext cx="5328592" cy="2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Criteria &amp;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8D525-F293-4EA8-941F-D4CAAEB9F60A}"/>
              </a:ext>
            </a:extLst>
          </p:cNvPr>
          <p:cNvSpPr txBox="1">
            <a:spLocks/>
          </p:cNvSpPr>
          <p:nvPr/>
        </p:nvSpPr>
        <p:spPr>
          <a:xfrm>
            <a:off x="-145032" y="1123164"/>
            <a:ext cx="9289032" cy="736932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93" lvl="1" indent="0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Criteria 2: Make sure 90% of user requests can be responded within 4 seconds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F4490B-0B15-4901-8548-E9C59B44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1" y="2462743"/>
            <a:ext cx="7812360" cy="14193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16B627-5CFB-4553-BE4D-19E58C63E5FB}"/>
              </a:ext>
            </a:extLst>
          </p:cNvPr>
          <p:cNvSpPr txBox="1"/>
          <p:nvPr/>
        </p:nvSpPr>
        <p:spPr>
          <a:xfrm>
            <a:off x="590357" y="2056641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1000 users: 100%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Criteria &amp; Results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8D525-F293-4EA8-941F-D4CAAEB9F60A}"/>
              </a:ext>
            </a:extLst>
          </p:cNvPr>
          <p:cNvSpPr txBox="1">
            <a:spLocks/>
          </p:cNvSpPr>
          <p:nvPr/>
        </p:nvSpPr>
        <p:spPr>
          <a:xfrm>
            <a:off x="-72516" y="1020921"/>
            <a:ext cx="9289032" cy="736932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93" lvl="1" indent="0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Criteria 2: Make sure 90% of user requests can be responded within 4 seconds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6B627-5CFB-4553-BE4D-19E58C63E5FB}"/>
              </a:ext>
            </a:extLst>
          </p:cNvPr>
          <p:cNvSpPr txBox="1"/>
          <p:nvPr/>
        </p:nvSpPr>
        <p:spPr>
          <a:xfrm>
            <a:off x="548653" y="140089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2000 users: 100%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93F9ED-C965-4F27-9243-25753116D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5" y="1779662"/>
            <a:ext cx="7812360" cy="1420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79230D-30DF-4063-9905-9CD55DDBE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42" y="3651870"/>
            <a:ext cx="7774125" cy="13793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95A8A49-2C2F-4AF8-9F02-679C544B698E}"/>
              </a:ext>
            </a:extLst>
          </p:cNvPr>
          <p:cNvSpPr txBox="1"/>
          <p:nvPr/>
        </p:nvSpPr>
        <p:spPr>
          <a:xfrm>
            <a:off x="548653" y="3333491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4000 users: 91%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6</a:t>
            </a:r>
            <a:endParaRPr lang="zh-CN" altLang="en-US" sz="149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CONCLUSION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440" y="2601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Conclusion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FDFE30-CCED-4F84-93A1-083B08C9BD7F}"/>
              </a:ext>
            </a:extLst>
          </p:cNvPr>
          <p:cNvSpPr txBox="1"/>
          <p:nvPr/>
        </p:nvSpPr>
        <p:spPr>
          <a:xfrm>
            <a:off x="611560" y="12626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7AC12"/>
                </a:solidFill>
              </a:rPr>
              <a:t>Neat User Interface for Users &amp; Ticket Owners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B291D7-A984-456D-A487-F1917B4453F4}"/>
              </a:ext>
            </a:extLst>
          </p:cNvPr>
          <p:cNvSpPr txBox="1"/>
          <p:nvPr/>
        </p:nvSpPr>
        <p:spPr>
          <a:xfrm>
            <a:off x="899592" y="1669591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Purchase tickets for different events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Check Ticket History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Check Event Detail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1096E6-D551-471B-848B-609A7B429542}"/>
              </a:ext>
            </a:extLst>
          </p:cNvPr>
          <p:cNvSpPr txBox="1"/>
          <p:nvPr/>
        </p:nvSpPr>
        <p:spPr>
          <a:xfrm>
            <a:off x="611560" y="269208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7AC12"/>
                </a:solidFill>
              </a:rPr>
              <a:t>Concurrent Ticket Query &amp; Purchase with No Conflict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ADE5EA-F107-4B6F-A823-769DAF9144DE}"/>
              </a:ext>
            </a:extLst>
          </p:cNvPr>
          <p:cNvSpPr txBox="1"/>
          <p:nvPr/>
        </p:nvSpPr>
        <p:spPr>
          <a:xfrm>
            <a:off x="652736" y="377220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7AC12"/>
                </a:solidFill>
              </a:rPr>
              <a:t>High Performance of User Query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88E806-642F-4828-A937-51614BA0476E}"/>
              </a:ext>
            </a:extLst>
          </p:cNvPr>
          <p:cNvSpPr txBox="1"/>
          <p:nvPr/>
        </p:nvSpPr>
        <p:spPr>
          <a:xfrm>
            <a:off x="902213" y="305059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100% success request rate for 1000 users to purchase tickets concurrently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A ticket can only be sold once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3297B-8C93-42E8-91A0-02BC42B72C87}"/>
              </a:ext>
            </a:extLst>
          </p:cNvPr>
          <p:cNvSpPr txBox="1"/>
          <p:nvPr/>
        </p:nvSpPr>
        <p:spPr>
          <a:xfrm>
            <a:off x="899592" y="415766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1.5 seconds for 100% percent of 1,000 – 2,000 user queries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1.5 seconds for 91% percent of 4,000 user queries</a:t>
            </a:r>
          </a:p>
        </p:txBody>
      </p:sp>
    </p:spTree>
    <p:extLst>
      <p:ext uri="{BB962C8B-B14F-4D97-AF65-F5344CB8AC3E}">
        <p14:creationId xmlns:p14="http://schemas.microsoft.com/office/powerpoint/2010/main" val="11560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  <p:bldP spid="6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47921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4800" b="1" dirty="0">
                <a:solidFill>
                  <a:prstClr val="white"/>
                </a:solidFill>
                <a:latin typeface="微软雅黑"/>
                <a:ea typeface="微软雅黑"/>
              </a:rPr>
              <a:t>THANK YOU</a:t>
            </a:r>
            <a:endParaRPr lang="zh-CN" altLang="en-US" sz="48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10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Project Objective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FDFE30-CCED-4F84-93A1-083B08C9BD7F}"/>
              </a:ext>
            </a:extLst>
          </p:cNvPr>
          <p:cNvSpPr txBox="1"/>
          <p:nvPr/>
        </p:nvSpPr>
        <p:spPr>
          <a:xfrm>
            <a:off x="611560" y="1362054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7AC12"/>
                </a:solidFill>
              </a:rPr>
              <a:t>Project Description: 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A ticket agency system that allows a large number of users to buy tickets for at least three events concurrently, with numbers of tickets ranging from 1,000 to 100,000</a:t>
            </a:r>
          </a:p>
          <a:p>
            <a:endParaRPr lang="en-US" altLang="zh-CN" b="1" dirty="0">
              <a:solidFill>
                <a:srgbClr val="F7AC1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7AC12"/>
                </a:solidFill>
              </a:rPr>
              <a:t>Objective</a:t>
            </a:r>
          </a:p>
          <a:p>
            <a:pPr marL="74288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The system can handle 1000 concurrent user requests in a short time and respond without error</a:t>
            </a:r>
          </a:p>
          <a:p>
            <a:pPr marL="74288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Build the user interface that enable users to select events, purchase tickets and check their purchase histories; enable the ticket owner to check the event ticket details and ticket purchasing information</a:t>
            </a:r>
          </a:p>
          <a:p>
            <a:pPr lvl="1"/>
            <a:endParaRPr lang="en-US" altLang="zh-CN" b="1" dirty="0">
              <a:solidFill>
                <a:srgbClr val="F7AC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2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770537" y="2088468"/>
            <a:ext cx="4681784" cy="1157060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36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PROJECT</a:t>
            </a:r>
          </a:p>
          <a:p>
            <a:pPr algn="ctr" defTabSz="685205">
              <a:defRPr/>
            </a:pPr>
            <a:r>
              <a:rPr lang="en-US" altLang="zh-CN" sz="36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IMPLEMENTATION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2D1EE2-C389-4D5D-BB50-3503D8749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2297"/>
            <a:ext cx="5909035" cy="50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5" y="365126"/>
            <a:ext cx="4248473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589807" y="2277098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A03CB831-2109-4521-AF8B-95E3380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Project Implementation - Service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6498CC-9384-4C82-AA38-293DFDD4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08384"/>
            <a:ext cx="4832050" cy="2168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9BD0EC-F9E3-4D6D-8E66-50EEEAF7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58" y="2360197"/>
            <a:ext cx="4396504" cy="21408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5460B8F-C5A1-4A76-B641-98C631463336}"/>
              </a:ext>
            </a:extLst>
          </p:cNvPr>
          <p:cNvSpPr txBox="1"/>
          <p:nvPr/>
        </p:nvSpPr>
        <p:spPr>
          <a:xfrm>
            <a:off x="5990407" y="3501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0C442C-46A2-4814-AB47-3ED4482C3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629" y="1131590"/>
            <a:ext cx="3060047" cy="15932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F7EEED-EDD0-4294-A697-1D14B342B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772" y="1456042"/>
            <a:ext cx="2947731" cy="1441591"/>
          </a:xfrm>
          <a:prstGeom prst="rect">
            <a:avLst/>
          </a:prstGeom>
        </p:spPr>
      </p:pic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AA6BB33A-12E0-4F3E-93A5-6976F9BA37ED}"/>
              </a:ext>
            </a:extLst>
          </p:cNvPr>
          <p:cNvSpPr/>
          <p:nvPr/>
        </p:nvSpPr>
        <p:spPr>
          <a:xfrm>
            <a:off x="5410849" y="3033220"/>
            <a:ext cx="2235742" cy="1009922"/>
          </a:xfrm>
          <a:prstGeom prst="bentUpArrow">
            <a:avLst>
              <a:gd name="adj1" fmla="val 10347"/>
              <a:gd name="adj2" fmla="val 25000"/>
              <a:gd name="adj3" fmla="val 33731"/>
            </a:avLst>
          </a:prstGeom>
          <a:solidFill>
            <a:srgbClr val="F7AC12"/>
          </a:solidFill>
          <a:ln>
            <a:solidFill>
              <a:srgbClr val="F7A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101B66-EF3C-45D7-BB87-269046C75A39}"/>
              </a:ext>
            </a:extLst>
          </p:cNvPr>
          <p:cNvSpPr txBox="1"/>
          <p:nvPr/>
        </p:nvSpPr>
        <p:spPr>
          <a:xfrm>
            <a:off x="5583460" y="323025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Call functions from DAO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4" grpId="0" animBg="1"/>
      <p:bldP spid="14" grpId="1" animBg="1"/>
      <p:bldP spid="15" grpId="0"/>
      <p:bldP spid="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5" y="365126"/>
            <a:ext cx="4248473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A03CB831-2109-4521-AF8B-95E3380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Project Implementation - Service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B437528-628E-43DB-A565-EFD400A2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3598"/>
            <a:ext cx="6990777" cy="15841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C8A848-A2EF-43D2-9D1B-9CADA9BF0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569043"/>
            <a:ext cx="4489844" cy="28359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3EDB665-7ED4-453F-8C7C-F895A5E41D89}"/>
              </a:ext>
            </a:extLst>
          </p:cNvPr>
          <p:cNvSpPr txBox="1"/>
          <p:nvPr/>
        </p:nvSpPr>
        <p:spPr>
          <a:xfrm>
            <a:off x="6449319" y="2931790"/>
            <a:ext cx="241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Check if multiple users get a same ticket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9A3ABC1-A979-4174-9EB3-264C236561C7}"/>
              </a:ext>
            </a:extLst>
          </p:cNvPr>
          <p:cNvSpPr/>
          <p:nvPr/>
        </p:nvSpPr>
        <p:spPr>
          <a:xfrm>
            <a:off x="5458832" y="3147814"/>
            <a:ext cx="982764" cy="216024"/>
          </a:xfrm>
          <a:prstGeom prst="rightArrow">
            <a:avLst/>
          </a:prstGeom>
          <a:solidFill>
            <a:srgbClr val="F7AC12"/>
          </a:solidFill>
          <a:ln>
            <a:solidFill>
              <a:srgbClr val="F7A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5" y="365126"/>
            <a:ext cx="4248473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A03CB831-2109-4521-AF8B-95E3380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Project Implementation - Controller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DB665-7ED4-453F-8C7C-F895A5E41D89}"/>
              </a:ext>
            </a:extLst>
          </p:cNvPr>
          <p:cNvSpPr txBox="1"/>
          <p:nvPr/>
        </p:nvSpPr>
        <p:spPr>
          <a:xfrm>
            <a:off x="6114702" y="2363836"/>
            <a:ext cx="258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Call by the view page as routes to switch between different pages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DFA5FD-7695-4E8C-B28D-5882BEE2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6" y="1468388"/>
            <a:ext cx="5230880" cy="285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5" y="365126"/>
            <a:ext cx="4248473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5E0D2-6002-4AF6-B173-D4CF825DEC7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7931224" cy="2667743"/>
          </a:xfrm>
          <a:prstGeom prst="rect">
            <a:avLst/>
          </a:prstGeom>
        </p:spPr>
        <p:txBody>
          <a:bodyPr>
            <a:normAutofit/>
          </a:bodyPr>
          <a:lstStyle>
            <a:lvl1pPr marL="342848" indent="-342848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41" indent="-285708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3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60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93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22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6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7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8" indent="-228564" algn="l" defTabSz="9142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A03CB831-2109-4521-AF8B-95E3380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461"/>
            <a:ext cx="424847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ea typeface="微软雅黑"/>
              </a:rPr>
              <a:t>Project Implementation - Actor</a:t>
            </a:r>
            <a:endParaRPr lang="zh-CN" altLang="en-US" sz="20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DB665-7ED4-453F-8C7C-F895A5E41D89}"/>
              </a:ext>
            </a:extLst>
          </p:cNvPr>
          <p:cNvSpPr txBox="1"/>
          <p:nvPr/>
        </p:nvSpPr>
        <p:spPr>
          <a:xfrm>
            <a:off x="6012160" y="2363836"/>
            <a:ext cx="284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Manipulate by the controller to concurrently complete actions defined in services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D9EB2F-C43A-4745-A5FA-23D99CB6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3" y="1191182"/>
            <a:ext cx="4759921" cy="26523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635A2C-2C7E-4AD8-B213-DC35F8962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43" y="3997924"/>
            <a:ext cx="2808312" cy="2920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A3EBAB-3A77-4A6C-B94E-683AAA23E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43" y="4479928"/>
            <a:ext cx="4968552" cy="3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Microsoft Office PowerPoint</Application>
  <PresentationFormat>全屏显示(16:9)</PresentationFormat>
  <Paragraphs>143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微软雅黑</vt:lpstr>
      <vt:lpstr>Arial</vt:lpstr>
      <vt:lpstr>Calibri</vt:lpstr>
      <vt:lpstr>Wingdings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Junyi Fang</cp:lastModifiedBy>
  <cp:revision>171</cp:revision>
  <dcterms:created xsi:type="dcterms:W3CDTF">2015-04-30T08:31:44Z</dcterms:created>
  <dcterms:modified xsi:type="dcterms:W3CDTF">2020-04-16T00:54:07Z</dcterms:modified>
  <cp:category>第一PPT模板网-WWW.1PPT.COM</cp:category>
</cp:coreProperties>
</file>