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7" r:id="rId2"/>
    <p:sldId id="306" r:id="rId3"/>
    <p:sldId id="310" r:id="rId4"/>
    <p:sldId id="307" r:id="rId5"/>
    <p:sldId id="308" r:id="rId6"/>
    <p:sldId id="309" r:id="rId7"/>
    <p:sldId id="304" r:id="rId8"/>
    <p:sldId id="305" r:id="rId9"/>
    <p:sldId id="303" r:id="rId10"/>
    <p:sldId id="273" r:id="rId11"/>
    <p:sldId id="289" r:id="rId12"/>
    <p:sldId id="290" r:id="rId13"/>
    <p:sldId id="279" r:id="rId14"/>
    <p:sldId id="292" r:id="rId15"/>
    <p:sldId id="302" r:id="rId16"/>
    <p:sldId id="293" r:id="rId17"/>
    <p:sldId id="287" r:id="rId18"/>
  </p:sldIdLst>
  <p:sldSz cx="9144000" cy="5143500" type="screen16x9"/>
  <p:notesSz cx="6858000" cy="9144000"/>
  <p:defaultTextStyle>
    <a:defPPr>
      <a:defRPr lang="zh-CN"/>
    </a:defPPr>
    <a:lvl1pPr marL="0" algn="l" defTabSz="914265" rtl="0" eaLnBrk="1" latinLnBrk="0" hangingPunct="1">
      <a:defRPr sz="1800" kern="1200">
        <a:solidFill>
          <a:schemeClr val="tx1"/>
        </a:solidFill>
        <a:latin typeface="+mn-lt"/>
        <a:ea typeface="+mn-ea"/>
        <a:cs typeface="+mn-cs"/>
      </a:defRPr>
    </a:lvl1pPr>
    <a:lvl2pPr marL="457130" algn="l" defTabSz="914265" rtl="0" eaLnBrk="1" latinLnBrk="0" hangingPunct="1">
      <a:defRPr sz="1800" kern="1200">
        <a:solidFill>
          <a:schemeClr val="tx1"/>
        </a:solidFill>
        <a:latin typeface="+mn-lt"/>
        <a:ea typeface="+mn-ea"/>
        <a:cs typeface="+mn-cs"/>
      </a:defRPr>
    </a:lvl2pPr>
    <a:lvl3pPr marL="914265" algn="l" defTabSz="914265" rtl="0" eaLnBrk="1" latinLnBrk="0" hangingPunct="1">
      <a:defRPr sz="1800" kern="1200">
        <a:solidFill>
          <a:schemeClr val="tx1"/>
        </a:solidFill>
        <a:latin typeface="+mn-lt"/>
        <a:ea typeface="+mn-ea"/>
        <a:cs typeface="+mn-cs"/>
      </a:defRPr>
    </a:lvl3pPr>
    <a:lvl4pPr marL="1371396" algn="l" defTabSz="914265" rtl="0" eaLnBrk="1" latinLnBrk="0" hangingPunct="1">
      <a:defRPr sz="1800" kern="1200">
        <a:solidFill>
          <a:schemeClr val="tx1"/>
        </a:solidFill>
        <a:latin typeface="+mn-lt"/>
        <a:ea typeface="+mn-ea"/>
        <a:cs typeface="+mn-cs"/>
      </a:defRPr>
    </a:lvl4pPr>
    <a:lvl5pPr marL="1828529" algn="l" defTabSz="914265" rtl="0" eaLnBrk="1" latinLnBrk="0" hangingPunct="1">
      <a:defRPr sz="1800" kern="1200">
        <a:solidFill>
          <a:schemeClr val="tx1"/>
        </a:solidFill>
        <a:latin typeface="+mn-lt"/>
        <a:ea typeface="+mn-ea"/>
        <a:cs typeface="+mn-cs"/>
      </a:defRPr>
    </a:lvl5pPr>
    <a:lvl6pPr marL="2285658" algn="l" defTabSz="914265" rtl="0" eaLnBrk="1" latinLnBrk="0" hangingPunct="1">
      <a:defRPr sz="1800" kern="1200">
        <a:solidFill>
          <a:schemeClr val="tx1"/>
        </a:solidFill>
        <a:latin typeface="+mn-lt"/>
        <a:ea typeface="+mn-ea"/>
        <a:cs typeface="+mn-cs"/>
      </a:defRPr>
    </a:lvl6pPr>
    <a:lvl7pPr marL="2742788" algn="l" defTabSz="914265" rtl="0" eaLnBrk="1" latinLnBrk="0" hangingPunct="1">
      <a:defRPr sz="1800" kern="1200">
        <a:solidFill>
          <a:schemeClr val="tx1"/>
        </a:solidFill>
        <a:latin typeface="+mn-lt"/>
        <a:ea typeface="+mn-ea"/>
        <a:cs typeface="+mn-cs"/>
      </a:defRPr>
    </a:lvl7pPr>
    <a:lvl8pPr marL="3199920" algn="l" defTabSz="914265" rtl="0" eaLnBrk="1" latinLnBrk="0" hangingPunct="1">
      <a:defRPr sz="1800" kern="1200">
        <a:solidFill>
          <a:schemeClr val="tx1"/>
        </a:solidFill>
        <a:latin typeface="+mn-lt"/>
        <a:ea typeface="+mn-ea"/>
        <a:cs typeface="+mn-cs"/>
      </a:defRPr>
    </a:lvl8pPr>
    <a:lvl9pPr marL="3657052" algn="l" defTabSz="9142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194C6"/>
    <a:srgbClr val="03AE97"/>
    <a:srgbClr val="A5C067"/>
    <a:srgbClr val="F7AC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3826" autoAdjust="0"/>
  </p:normalViewPr>
  <p:slideViewPr>
    <p:cSldViewPr>
      <p:cViewPr varScale="1">
        <p:scale>
          <a:sx n="150" d="100"/>
          <a:sy n="150" d="100"/>
        </p:scale>
        <p:origin x="474" y="12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671D42-D001-41DA-887B-5B9B43A68AF3}" type="datetimeFigureOut">
              <a:rPr lang="zh-CN" altLang="en-US" smtClean="0"/>
              <a:t>2020/3/22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94CBFA-6C20-47AF-AD12-E2D304E57898}" type="slidenum">
              <a:rPr lang="zh-CN" altLang="en-US" smtClean="0"/>
              <a:t>‹#›</a:t>
            </a:fld>
            <a:endParaRPr lang="zh-CN" altLang="en-US"/>
          </a:p>
        </p:txBody>
      </p:sp>
    </p:spTree>
    <p:extLst>
      <p:ext uri="{BB962C8B-B14F-4D97-AF65-F5344CB8AC3E}">
        <p14:creationId xmlns:p14="http://schemas.microsoft.com/office/powerpoint/2010/main" val="2082834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B94CBFA-6C20-47AF-AD12-E2D304E57898}" type="slidenum">
              <a:rPr lang="zh-CN" altLang="en-US" smtClean="0"/>
              <a:t>1</a:t>
            </a:fld>
            <a:endParaRPr lang="zh-CN" altLang="en-US"/>
          </a:p>
        </p:txBody>
      </p:sp>
    </p:spTree>
    <p:extLst>
      <p:ext uri="{BB962C8B-B14F-4D97-AF65-F5344CB8AC3E}">
        <p14:creationId xmlns:p14="http://schemas.microsoft.com/office/powerpoint/2010/main" val="241633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actor in our system will be the users who buy tickets from the ticket agency.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There are basically two actions for the actor. The first will be when a user selects an event (maybe a concert) and then purchase the ticket. And the </a:t>
            </a:r>
            <a:r>
              <a:rPr lang="en-US" altLang="zh-CN" dirty="0">
                <a:solidFill>
                  <a:schemeClr val="tx1"/>
                </a:solidFill>
              </a:rPr>
              <a:t>System returns the ticket id to the user or message of ticket being sold out.</a:t>
            </a:r>
            <a:endParaRPr lang="zh-CN" altLang="en-US" dirty="0">
              <a:solidFill>
                <a:schemeClr val="tx1"/>
              </a:solidFill>
            </a:endParaRPr>
          </a:p>
          <a:p>
            <a:r>
              <a:rPr lang="en-US" altLang="zh-CN" dirty="0"/>
              <a:t> (</a:t>
            </a:r>
            <a:r>
              <a:rPr lang="en-US" altLang="zh-CN" dirty="0">
                <a:solidFill>
                  <a:schemeClr val="tx1"/>
                </a:solidFill>
              </a:rPr>
              <a:t>Concurrent requests: System shows a list of results that which user gets what tickets</a:t>
            </a:r>
            <a:r>
              <a:rPr lang="en-US" altLang="zh-CN" dirty="0"/>
              <a:t>)</a:t>
            </a:r>
          </a:p>
          <a:p>
            <a:endParaRPr lang="en-US" altLang="zh-CN" dirty="0"/>
          </a:p>
          <a:p>
            <a:r>
              <a:rPr lang="en-US" altLang="zh-CN" dirty="0"/>
              <a:t>The other action for the user </a:t>
            </a:r>
            <a:r>
              <a:rPr lang="en-US" altLang="zh-CN" dirty="0" err="1"/>
              <a:t>wil</a:t>
            </a:r>
            <a:r>
              <a:rPr lang="en-US" altLang="zh-CN" dirty="0"/>
              <a:t> be checking what tickets has he purchased and the user will receive the </a:t>
            </a:r>
            <a:r>
              <a:rPr lang="en-US" altLang="zh-CN" dirty="0">
                <a:solidFill>
                  <a:schemeClr val="tx1"/>
                </a:solidFill>
              </a:rPr>
              <a:t>list of tickets the user purchased</a:t>
            </a:r>
            <a:endParaRPr lang="zh-CN" altLang="en-US" dirty="0"/>
          </a:p>
        </p:txBody>
      </p:sp>
      <p:sp>
        <p:nvSpPr>
          <p:cNvPr id="4" name="灯片编号占位符 3"/>
          <p:cNvSpPr>
            <a:spLocks noGrp="1"/>
          </p:cNvSpPr>
          <p:nvPr>
            <p:ph type="sldNum" sz="quarter" idx="5"/>
          </p:nvPr>
        </p:nvSpPr>
        <p:spPr/>
        <p:txBody>
          <a:bodyPr/>
          <a:lstStyle/>
          <a:p>
            <a:fld id="{4B94CBFA-6C20-47AF-AD12-E2D304E57898}" type="slidenum">
              <a:rPr lang="zh-CN" altLang="en-US" smtClean="0"/>
              <a:t>3</a:t>
            </a:fld>
            <a:endParaRPr lang="zh-CN" altLang="en-US"/>
          </a:p>
        </p:txBody>
      </p:sp>
    </p:spTree>
    <p:extLst>
      <p:ext uri="{BB962C8B-B14F-4D97-AF65-F5344CB8AC3E}">
        <p14:creationId xmlns:p14="http://schemas.microsoft.com/office/powerpoint/2010/main" val="968240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actor in our system will be the users who buy tickets from the ticket agency.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There are basically two actions for the actor. The first will be when a user selects an event (maybe a concert) and then purchase the ticket. And the </a:t>
            </a:r>
            <a:r>
              <a:rPr lang="en-US" altLang="zh-CN" dirty="0">
                <a:solidFill>
                  <a:schemeClr val="tx1"/>
                </a:solidFill>
              </a:rPr>
              <a:t>System returns the ticket id to the user or message of ticket being sold out.</a:t>
            </a:r>
            <a:endParaRPr lang="zh-CN" altLang="en-US" dirty="0">
              <a:solidFill>
                <a:schemeClr val="tx1"/>
              </a:solidFill>
            </a:endParaRPr>
          </a:p>
          <a:p>
            <a:r>
              <a:rPr lang="en-US" altLang="zh-CN" dirty="0"/>
              <a:t> (</a:t>
            </a:r>
            <a:r>
              <a:rPr lang="en-US" altLang="zh-CN" dirty="0">
                <a:solidFill>
                  <a:schemeClr val="tx1"/>
                </a:solidFill>
              </a:rPr>
              <a:t>Concurrent requests: System shows a list of results that which user gets what tickets</a:t>
            </a:r>
            <a:r>
              <a:rPr lang="en-US" altLang="zh-CN" dirty="0"/>
              <a:t>)</a:t>
            </a:r>
          </a:p>
          <a:p>
            <a:endParaRPr lang="en-US" altLang="zh-CN" dirty="0"/>
          </a:p>
          <a:p>
            <a:r>
              <a:rPr lang="en-US" altLang="zh-CN" dirty="0"/>
              <a:t>The other action for the user </a:t>
            </a:r>
            <a:r>
              <a:rPr lang="en-US" altLang="zh-CN" dirty="0" err="1"/>
              <a:t>wil</a:t>
            </a:r>
            <a:r>
              <a:rPr lang="en-US" altLang="zh-CN" dirty="0"/>
              <a:t> be checking what tickets has he purchased and the user will receive the </a:t>
            </a:r>
            <a:r>
              <a:rPr lang="en-US" altLang="zh-CN" dirty="0">
                <a:solidFill>
                  <a:schemeClr val="tx1"/>
                </a:solidFill>
              </a:rPr>
              <a:t>list of tickets the user purchased</a:t>
            </a:r>
            <a:endParaRPr lang="zh-CN" altLang="en-US" dirty="0"/>
          </a:p>
        </p:txBody>
      </p:sp>
      <p:sp>
        <p:nvSpPr>
          <p:cNvPr id="4" name="灯片编号占位符 3"/>
          <p:cNvSpPr>
            <a:spLocks noGrp="1"/>
          </p:cNvSpPr>
          <p:nvPr>
            <p:ph type="sldNum" sz="quarter" idx="5"/>
          </p:nvPr>
        </p:nvSpPr>
        <p:spPr/>
        <p:txBody>
          <a:bodyPr/>
          <a:lstStyle/>
          <a:p>
            <a:fld id="{4B94CBFA-6C20-47AF-AD12-E2D304E57898}" type="slidenum">
              <a:rPr lang="zh-CN" altLang="en-US" smtClean="0"/>
              <a:t>4</a:t>
            </a:fld>
            <a:endParaRPr lang="zh-CN" altLang="en-US"/>
          </a:p>
        </p:txBody>
      </p:sp>
    </p:spTree>
    <p:extLst>
      <p:ext uri="{BB962C8B-B14F-4D97-AF65-F5344CB8AC3E}">
        <p14:creationId xmlns:p14="http://schemas.microsoft.com/office/powerpoint/2010/main" val="917766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bg1"/>
                </a:solidFill>
              </a:rPr>
              <a:t>A ticket agency system that allows a large number of users (at least 25,000) to buy tickets for at least three events concurrently, with numbers of tickets ranging from 1,000 to 100,000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bg1"/>
                </a:solidFill>
              </a:rPr>
              <a:t>User data will be stored in the database. Users can login the system with username and password. After login, the users can select different events and purchase tickets. We will use </a:t>
            </a:r>
            <a:r>
              <a:rPr lang="en-US" altLang="zh-CN" dirty="0" err="1">
                <a:solidFill>
                  <a:schemeClr val="bg1"/>
                </a:solidFill>
              </a:rPr>
              <a:t>Akka</a:t>
            </a:r>
            <a:r>
              <a:rPr lang="en-US" altLang="zh-CN" dirty="0">
                <a:solidFill>
                  <a:schemeClr val="bg1"/>
                </a:solidFill>
              </a:rPr>
              <a:t> to make sure there’s no conflict when a large number of concurrent user requests come in. Finally, we will test the system concurrency with load testing framework like Gatling.</a:t>
            </a:r>
          </a:p>
          <a:p>
            <a:endParaRPr lang="zh-CN" altLang="en-US" dirty="0"/>
          </a:p>
        </p:txBody>
      </p:sp>
      <p:sp>
        <p:nvSpPr>
          <p:cNvPr id="4" name="灯片编号占位符 3"/>
          <p:cNvSpPr>
            <a:spLocks noGrp="1"/>
          </p:cNvSpPr>
          <p:nvPr>
            <p:ph type="sldNum" sz="quarter" idx="5"/>
          </p:nvPr>
        </p:nvSpPr>
        <p:spPr/>
        <p:txBody>
          <a:bodyPr/>
          <a:lstStyle/>
          <a:p>
            <a:fld id="{4B94CBFA-6C20-47AF-AD12-E2D304E57898}" type="slidenum">
              <a:rPr lang="zh-CN" altLang="en-US" smtClean="0"/>
              <a:t>6</a:t>
            </a:fld>
            <a:endParaRPr lang="zh-CN" altLang="en-US"/>
          </a:p>
        </p:txBody>
      </p:sp>
    </p:spTree>
    <p:extLst>
      <p:ext uri="{BB962C8B-B14F-4D97-AF65-F5344CB8AC3E}">
        <p14:creationId xmlns:p14="http://schemas.microsoft.com/office/powerpoint/2010/main" val="3922782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data sources of our ticket agency system contains about 30,000 users and several events &amp; their ticket information. Each event can have about 1,000 - 50,000 tickets in total, with several types (like concert, matches)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bg2"/>
                </a:solidFill>
              </a:rPr>
              <a:t>The data sources will be stored in </a:t>
            </a:r>
            <a:r>
              <a:rPr lang="en-US" altLang="zh-CN" sz="1200" b="1" dirty="0">
                <a:solidFill>
                  <a:schemeClr val="bg2"/>
                </a:solidFill>
              </a:rPr>
              <a:t>MongoDB Atlas </a:t>
            </a:r>
            <a:r>
              <a:rPr lang="en-US" altLang="zh-CN" sz="1200" dirty="0">
                <a:solidFill>
                  <a:schemeClr val="bg2"/>
                </a:solidFill>
              </a:rPr>
              <a:t>which is friendly with </a:t>
            </a:r>
            <a:r>
              <a:rPr lang="en-US" altLang="zh-CN" sz="1200" b="1" dirty="0">
                <a:solidFill>
                  <a:schemeClr val="bg2"/>
                </a:solidFill>
              </a:rPr>
              <a:t>JSON</a:t>
            </a:r>
            <a:r>
              <a:rPr lang="en-US" altLang="zh-CN" sz="1200" dirty="0">
                <a:solidFill>
                  <a:schemeClr val="bg2"/>
                </a:solidFill>
              </a:rPr>
              <a:t> format</a:t>
            </a:r>
            <a:endParaRPr lang="en-US" altLang="zh-CN" sz="1200" b="1" dirty="0">
              <a:solidFill>
                <a:schemeClr val="bg2"/>
              </a:solidFill>
            </a:endParaRPr>
          </a:p>
          <a:p>
            <a:endParaRPr lang="zh-CN" altLang="en-US" dirty="0"/>
          </a:p>
        </p:txBody>
      </p:sp>
      <p:sp>
        <p:nvSpPr>
          <p:cNvPr id="4" name="灯片编号占位符 3"/>
          <p:cNvSpPr>
            <a:spLocks noGrp="1"/>
          </p:cNvSpPr>
          <p:nvPr>
            <p:ph type="sldNum" sz="quarter" idx="5"/>
          </p:nvPr>
        </p:nvSpPr>
        <p:spPr/>
        <p:txBody>
          <a:bodyPr/>
          <a:lstStyle/>
          <a:p>
            <a:fld id="{4B94CBFA-6C20-47AF-AD12-E2D304E57898}" type="slidenum">
              <a:rPr lang="zh-CN" altLang="en-US" smtClean="0"/>
              <a:t>8</a:t>
            </a:fld>
            <a:endParaRPr lang="zh-CN" altLang="en-US"/>
          </a:p>
        </p:txBody>
      </p:sp>
    </p:spTree>
    <p:extLst>
      <p:ext uri="{BB962C8B-B14F-4D97-AF65-F5344CB8AC3E}">
        <p14:creationId xmlns:p14="http://schemas.microsoft.com/office/powerpoint/2010/main" val="1867960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chemeClr val="bg2"/>
                </a:solidFill>
              </a:rPr>
              <a:t>every ticket can not be sold to a single user. No two users can get the same ticket</a:t>
            </a:r>
            <a:endParaRPr lang="zh-CN" altLang="en-US" dirty="0"/>
          </a:p>
        </p:txBody>
      </p:sp>
      <p:sp>
        <p:nvSpPr>
          <p:cNvPr id="4" name="灯片编号占位符 3"/>
          <p:cNvSpPr>
            <a:spLocks noGrp="1"/>
          </p:cNvSpPr>
          <p:nvPr>
            <p:ph type="sldNum" sz="quarter" idx="5"/>
          </p:nvPr>
        </p:nvSpPr>
        <p:spPr/>
        <p:txBody>
          <a:bodyPr/>
          <a:lstStyle/>
          <a:p>
            <a:fld id="{4B94CBFA-6C20-47AF-AD12-E2D304E57898}" type="slidenum">
              <a:rPr lang="zh-CN" altLang="en-US" smtClean="0"/>
              <a:t>14</a:t>
            </a:fld>
            <a:endParaRPr lang="zh-CN" altLang="en-US"/>
          </a:p>
        </p:txBody>
      </p:sp>
    </p:spTree>
    <p:extLst>
      <p:ext uri="{BB962C8B-B14F-4D97-AF65-F5344CB8AC3E}">
        <p14:creationId xmlns:p14="http://schemas.microsoft.com/office/powerpoint/2010/main" val="650317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B94CBFA-6C20-47AF-AD12-E2D304E57898}" type="slidenum">
              <a:rPr lang="zh-CN" altLang="en-US" smtClean="0"/>
              <a:t>16</a:t>
            </a:fld>
            <a:endParaRPr lang="zh-CN" altLang="en-US"/>
          </a:p>
        </p:txBody>
      </p:sp>
    </p:spTree>
    <p:extLst>
      <p:ext uri="{BB962C8B-B14F-4D97-AF65-F5344CB8AC3E}">
        <p14:creationId xmlns:p14="http://schemas.microsoft.com/office/powerpoint/2010/main" val="1343421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7"/>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30" indent="0" algn="ctr">
              <a:buNone/>
              <a:defRPr>
                <a:solidFill>
                  <a:schemeClr val="tx1">
                    <a:tint val="75000"/>
                  </a:schemeClr>
                </a:solidFill>
              </a:defRPr>
            </a:lvl2pPr>
            <a:lvl3pPr marL="914265" indent="0" algn="ctr">
              <a:buNone/>
              <a:defRPr>
                <a:solidFill>
                  <a:schemeClr val="tx1">
                    <a:tint val="75000"/>
                  </a:schemeClr>
                </a:solidFill>
              </a:defRPr>
            </a:lvl3pPr>
            <a:lvl4pPr marL="1371396" indent="0" algn="ctr">
              <a:buNone/>
              <a:defRPr>
                <a:solidFill>
                  <a:schemeClr val="tx1">
                    <a:tint val="75000"/>
                  </a:schemeClr>
                </a:solidFill>
              </a:defRPr>
            </a:lvl4pPr>
            <a:lvl5pPr marL="1828529" indent="0" algn="ctr">
              <a:buNone/>
              <a:defRPr>
                <a:solidFill>
                  <a:schemeClr val="tx1">
                    <a:tint val="75000"/>
                  </a:schemeClr>
                </a:solidFill>
              </a:defRPr>
            </a:lvl5pPr>
            <a:lvl6pPr marL="2285658" indent="0" algn="ctr">
              <a:buNone/>
              <a:defRPr>
                <a:solidFill>
                  <a:schemeClr val="tx1">
                    <a:tint val="75000"/>
                  </a:schemeClr>
                </a:solidFill>
              </a:defRPr>
            </a:lvl6pPr>
            <a:lvl7pPr marL="2742788" indent="0" algn="ctr">
              <a:buNone/>
              <a:defRPr>
                <a:solidFill>
                  <a:schemeClr val="tx1">
                    <a:tint val="75000"/>
                  </a:schemeClr>
                </a:solidFill>
              </a:defRPr>
            </a:lvl7pPr>
            <a:lvl8pPr marL="3199920" indent="0" algn="ctr">
              <a:buNone/>
              <a:defRPr>
                <a:solidFill>
                  <a:schemeClr val="tx1">
                    <a:tint val="75000"/>
                  </a:schemeClr>
                </a:solidFill>
              </a:defRPr>
            </a:lvl8pPr>
            <a:lvl9pPr marL="3657052"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30" indent="0">
              <a:buNone/>
              <a:defRPr sz="1800">
                <a:solidFill>
                  <a:schemeClr val="tx1">
                    <a:tint val="75000"/>
                  </a:schemeClr>
                </a:solidFill>
              </a:defRPr>
            </a:lvl2pPr>
            <a:lvl3pPr marL="914265" indent="0">
              <a:buNone/>
              <a:defRPr sz="1600">
                <a:solidFill>
                  <a:schemeClr val="tx1">
                    <a:tint val="75000"/>
                  </a:schemeClr>
                </a:solidFill>
              </a:defRPr>
            </a:lvl3pPr>
            <a:lvl4pPr marL="1371396" indent="0">
              <a:buNone/>
              <a:defRPr sz="1400">
                <a:solidFill>
                  <a:schemeClr val="tx1">
                    <a:tint val="75000"/>
                  </a:schemeClr>
                </a:solidFill>
              </a:defRPr>
            </a:lvl4pPr>
            <a:lvl5pPr marL="1828529" indent="0">
              <a:buNone/>
              <a:defRPr sz="1400">
                <a:solidFill>
                  <a:schemeClr val="tx1">
                    <a:tint val="75000"/>
                  </a:schemeClr>
                </a:solidFill>
              </a:defRPr>
            </a:lvl5pPr>
            <a:lvl6pPr marL="2285658" indent="0">
              <a:buNone/>
              <a:defRPr sz="1400">
                <a:solidFill>
                  <a:schemeClr val="tx1">
                    <a:tint val="75000"/>
                  </a:schemeClr>
                </a:solidFill>
              </a:defRPr>
            </a:lvl6pPr>
            <a:lvl7pPr marL="2742788" indent="0">
              <a:buNone/>
              <a:defRPr sz="1400">
                <a:solidFill>
                  <a:schemeClr val="tx1">
                    <a:tint val="75000"/>
                  </a:schemeClr>
                </a:solidFill>
              </a:defRPr>
            </a:lvl7pPr>
            <a:lvl8pPr marL="3199920" indent="0">
              <a:buNone/>
              <a:defRPr sz="1400">
                <a:solidFill>
                  <a:schemeClr val="tx1">
                    <a:tint val="75000"/>
                  </a:schemeClr>
                </a:solidFill>
              </a:defRPr>
            </a:lvl8pPr>
            <a:lvl9pPr marL="3657052"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130" indent="0">
              <a:buNone/>
              <a:defRPr sz="2000" b="1"/>
            </a:lvl2pPr>
            <a:lvl3pPr marL="914265" indent="0">
              <a:buNone/>
              <a:defRPr sz="1800" b="1"/>
            </a:lvl3pPr>
            <a:lvl4pPr marL="1371396" indent="0">
              <a:buNone/>
              <a:defRPr sz="1600" b="1"/>
            </a:lvl4pPr>
            <a:lvl5pPr marL="1828529" indent="0">
              <a:buNone/>
              <a:defRPr sz="1600" b="1"/>
            </a:lvl5pPr>
            <a:lvl6pPr marL="2285658" indent="0">
              <a:buNone/>
              <a:defRPr sz="1600" b="1"/>
            </a:lvl6pPr>
            <a:lvl7pPr marL="2742788" indent="0">
              <a:buNone/>
              <a:defRPr sz="1600" b="1"/>
            </a:lvl7pPr>
            <a:lvl8pPr marL="3199920" indent="0">
              <a:buNone/>
              <a:defRPr sz="1600" b="1"/>
            </a:lvl8pPr>
            <a:lvl9pPr marL="3657052"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3" y="1151335"/>
            <a:ext cx="4041775" cy="479822"/>
          </a:xfrm>
        </p:spPr>
        <p:txBody>
          <a:bodyPr anchor="b"/>
          <a:lstStyle>
            <a:lvl1pPr marL="0" indent="0">
              <a:buNone/>
              <a:defRPr sz="2400" b="1"/>
            </a:lvl1pPr>
            <a:lvl2pPr marL="457130" indent="0">
              <a:buNone/>
              <a:defRPr sz="2000" b="1"/>
            </a:lvl2pPr>
            <a:lvl3pPr marL="914265" indent="0">
              <a:buNone/>
              <a:defRPr sz="1800" b="1"/>
            </a:lvl3pPr>
            <a:lvl4pPr marL="1371396" indent="0">
              <a:buNone/>
              <a:defRPr sz="1600" b="1"/>
            </a:lvl4pPr>
            <a:lvl5pPr marL="1828529" indent="0">
              <a:buNone/>
              <a:defRPr sz="1600" b="1"/>
            </a:lvl5pPr>
            <a:lvl6pPr marL="2285658" indent="0">
              <a:buNone/>
              <a:defRPr sz="1600" b="1"/>
            </a:lvl6pPr>
            <a:lvl7pPr marL="2742788" indent="0">
              <a:buNone/>
              <a:defRPr sz="1600" b="1"/>
            </a:lvl7pPr>
            <a:lvl8pPr marL="3199920" indent="0">
              <a:buNone/>
              <a:defRPr sz="1600" b="1"/>
            </a:lvl8pPr>
            <a:lvl9pPr marL="3657052"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2020/3/22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2020/3/22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96"/>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130" indent="0">
              <a:buNone/>
              <a:defRPr sz="1200"/>
            </a:lvl2pPr>
            <a:lvl3pPr marL="914265" indent="0">
              <a:buNone/>
              <a:defRPr sz="1000"/>
            </a:lvl3pPr>
            <a:lvl4pPr marL="1371396" indent="0">
              <a:buNone/>
              <a:defRPr sz="900"/>
            </a:lvl4pPr>
            <a:lvl5pPr marL="1828529" indent="0">
              <a:buNone/>
              <a:defRPr sz="900"/>
            </a:lvl5pPr>
            <a:lvl6pPr marL="2285658" indent="0">
              <a:buNone/>
              <a:defRPr sz="900"/>
            </a:lvl6pPr>
            <a:lvl7pPr marL="2742788" indent="0">
              <a:buNone/>
              <a:defRPr sz="900"/>
            </a:lvl7pPr>
            <a:lvl8pPr marL="3199920" indent="0">
              <a:buNone/>
              <a:defRPr sz="900"/>
            </a:lvl8pPr>
            <a:lvl9pPr marL="3657052"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130" indent="0">
              <a:buNone/>
              <a:defRPr sz="2800"/>
            </a:lvl2pPr>
            <a:lvl3pPr marL="914265" indent="0">
              <a:buNone/>
              <a:defRPr sz="2400"/>
            </a:lvl3pPr>
            <a:lvl4pPr marL="1371396" indent="0">
              <a:buNone/>
              <a:defRPr sz="2000"/>
            </a:lvl4pPr>
            <a:lvl5pPr marL="1828529" indent="0">
              <a:buNone/>
              <a:defRPr sz="2000"/>
            </a:lvl5pPr>
            <a:lvl6pPr marL="2285658" indent="0">
              <a:buNone/>
              <a:defRPr sz="2000"/>
            </a:lvl6pPr>
            <a:lvl7pPr marL="2742788" indent="0">
              <a:buNone/>
              <a:defRPr sz="2000"/>
            </a:lvl7pPr>
            <a:lvl8pPr marL="3199920" indent="0">
              <a:buNone/>
              <a:defRPr sz="2000"/>
            </a:lvl8pPr>
            <a:lvl9pPr marL="3657052" indent="0">
              <a:buNone/>
              <a:defRPr sz="2000"/>
            </a:lvl9pPr>
          </a:lstStyle>
          <a:p>
            <a:endParaRPr lang="zh-CN" altLang="en-US"/>
          </a:p>
        </p:txBody>
      </p:sp>
      <p:sp>
        <p:nvSpPr>
          <p:cNvPr id="4" name="文本占位符 3"/>
          <p:cNvSpPr>
            <a:spLocks noGrp="1"/>
          </p:cNvSpPr>
          <p:nvPr>
            <p:ph type="body" sz="half" idx="2"/>
          </p:nvPr>
        </p:nvSpPr>
        <p:spPr>
          <a:xfrm>
            <a:off x="1792288" y="4025511"/>
            <a:ext cx="5486400" cy="603647"/>
          </a:xfrm>
        </p:spPr>
        <p:txBody>
          <a:bodyPr/>
          <a:lstStyle>
            <a:lvl1pPr marL="0" indent="0">
              <a:buNone/>
              <a:defRPr sz="1400"/>
            </a:lvl1pPr>
            <a:lvl2pPr marL="457130" indent="0">
              <a:buNone/>
              <a:defRPr sz="1200"/>
            </a:lvl2pPr>
            <a:lvl3pPr marL="914265" indent="0">
              <a:buNone/>
              <a:defRPr sz="1000"/>
            </a:lvl3pPr>
            <a:lvl4pPr marL="1371396" indent="0">
              <a:buNone/>
              <a:defRPr sz="900"/>
            </a:lvl4pPr>
            <a:lvl5pPr marL="1828529" indent="0">
              <a:buNone/>
              <a:defRPr sz="900"/>
            </a:lvl5pPr>
            <a:lvl6pPr marL="2285658" indent="0">
              <a:buNone/>
              <a:defRPr sz="900"/>
            </a:lvl6pPr>
            <a:lvl7pPr marL="2742788" indent="0">
              <a:buNone/>
              <a:defRPr sz="900"/>
            </a:lvl7pPr>
            <a:lvl8pPr marL="3199920" indent="0">
              <a:buNone/>
              <a:defRPr sz="900"/>
            </a:lvl8pPr>
            <a:lvl9pPr marL="3657052"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28" tIns="45714" rIns="91428" bIns="45714"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28" tIns="45714" rIns="91428" bIns="4571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530820CF-B880-4189-942D-D702A7CBA730}" type="datetimeFigureOut">
              <a:rPr lang="zh-CN" altLang="en-US" smtClean="0"/>
              <a:t>2020/3/22</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1026" name="Picture 2" descr="H:\背景图\模糊背景\pcsc0011.模糊创意光线图片40-2套图案11款炫丽模糊光线背景362张JPGPNG\4.jpg"/>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3314" r="3314"/>
          <a:stretch/>
        </p:blipFill>
        <p:spPr bwMode="auto">
          <a:xfrm>
            <a:off x="0" y="-5376"/>
            <a:ext cx="9144000" cy="515425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265" rtl="0" eaLnBrk="1" latinLnBrk="0" hangingPunct="1">
        <a:spcBef>
          <a:spcPct val="0"/>
        </a:spcBef>
        <a:buNone/>
        <a:defRPr sz="4400" kern="1200">
          <a:solidFill>
            <a:schemeClr val="tx1"/>
          </a:solidFill>
          <a:latin typeface="+mj-lt"/>
          <a:ea typeface="+mj-ea"/>
          <a:cs typeface="+mj-cs"/>
        </a:defRPr>
      </a:lvl1pPr>
    </p:titleStyle>
    <p:bodyStyle>
      <a:lvl1pPr marL="342848" indent="-342848" algn="l" defTabSz="91426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41" indent="-285708" algn="l" defTabSz="91426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30" indent="-228564" algn="l" defTabSz="91426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60"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093"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22"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56"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87"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18"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65" rtl="0" eaLnBrk="1" latinLnBrk="0" hangingPunct="1">
        <a:defRPr sz="1800" kern="1200">
          <a:solidFill>
            <a:schemeClr val="tx1"/>
          </a:solidFill>
          <a:latin typeface="+mn-lt"/>
          <a:ea typeface="+mn-ea"/>
          <a:cs typeface="+mn-cs"/>
        </a:defRPr>
      </a:lvl1pPr>
      <a:lvl2pPr marL="457130" algn="l" defTabSz="914265" rtl="0" eaLnBrk="1" latinLnBrk="0" hangingPunct="1">
        <a:defRPr sz="1800" kern="1200">
          <a:solidFill>
            <a:schemeClr val="tx1"/>
          </a:solidFill>
          <a:latin typeface="+mn-lt"/>
          <a:ea typeface="+mn-ea"/>
          <a:cs typeface="+mn-cs"/>
        </a:defRPr>
      </a:lvl2pPr>
      <a:lvl3pPr marL="914265" algn="l" defTabSz="914265" rtl="0" eaLnBrk="1" latinLnBrk="0" hangingPunct="1">
        <a:defRPr sz="1800" kern="1200">
          <a:solidFill>
            <a:schemeClr val="tx1"/>
          </a:solidFill>
          <a:latin typeface="+mn-lt"/>
          <a:ea typeface="+mn-ea"/>
          <a:cs typeface="+mn-cs"/>
        </a:defRPr>
      </a:lvl3pPr>
      <a:lvl4pPr marL="1371396" algn="l" defTabSz="914265" rtl="0" eaLnBrk="1" latinLnBrk="0" hangingPunct="1">
        <a:defRPr sz="1800" kern="1200">
          <a:solidFill>
            <a:schemeClr val="tx1"/>
          </a:solidFill>
          <a:latin typeface="+mn-lt"/>
          <a:ea typeface="+mn-ea"/>
          <a:cs typeface="+mn-cs"/>
        </a:defRPr>
      </a:lvl4pPr>
      <a:lvl5pPr marL="1828529" algn="l" defTabSz="914265" rtl="0" eaLnBrk="1" latinLnBrk="0" hangingPunct="1">
        <a:defRPr sz="1800" kern="1200">
          <a:solidFill>
            <a:schemeClr val="tx1"/>
          </a:solidFill>
          <a:latin typeface="+mn-lt"/>
          <a:ea typeface="+mn-ea"/>
          <a:cs typeface="+mn-cs"/>
        </a:defRPr>
      </a:lvl5pPr>
      <a:lvl6pPr marL="2285658" algn="l" defTabSz="914265" rtl="0" eaLnBrk="1" latinLnBrk="0" hangingPunct="1">
        <a:defRPr sz="1800" kern="1200">
          <a:solidFill>
            <a:schemeClr val="tx1"/>
          </a:solidFill>
          <a:latin typeface="+mn-lt"/>
          <a:ea typeface="+mn-ea"/>
          <a:cs typeface="+mn-cs"/>
        </a:defRPr>
      </a:lvl6pPr>
      <a:lvl7pPr marL="2742788" algn="l" defTabSz="914265" rtl="0" eaLnBrk="1" latinLnBrk="0" hangingPunct="1">
        <a:defRPr sz="1800" kern="1200">
          <a:solidFill>
            <a:schemeClr val="tx1"/>
          </a:solidFill>
          <a:latin typeface="+mn-lt"/>
          <a:ea typeface="+mn-ea"/>
          <a:cs typeface="+mn-cs"/>
        </a:defRPr>
      </a:lvl7pPr>
      <a:lvl8pPr marL="3199920" algn="l" defTabSz="914265" rtl="0" eaLnBrk="1" latinLnBrk="0" hangingPunct="1">
        <a:defRPr sz="1800" kern="1200">
          <a:solidFill>
            <a:schemeClr val="tx1"/>
          </a:solidFill>
          <a:latin typeface="+mn-lt"/>
          <a:ea typeface="+mn-ea"/>
          <a:cs typeface="+mn-cs"/>
        </a:defRPr>
      </a:lvl8pPr>
      <a:lvl9pPr marL="3657052" algn="l" defTabSz="9142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kinyang007/CSYE7200_Team5"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103035" y="901407"/>
            <a:ext cx="6835140" cy="91440"/>
            <a:chOff x="1539240" y="2179320"/>
            <a:chExt cx="9113520" cy="121920"/>
          </a:xfrm>
        </p:grpSpPr>
        <p:cxnSp>
          <p:nvCxnSpPr>
            <p:cNvPr id="15" name="直接连接符 14"/>
            <p:cNvCxnSpPr/>
            <p:nvPr/>
          </p:nvCxnSpPr>
          <p:spPr>
            <a:xfrm>
              <a:off x="1539240" y="2179320"/>
              <a:ext cx="9113520" cy="0"/>
            </a:xfrm>
            <a:prstGeom prst="line">
              <a:avLst/>
            </a:prstGeom>
            <a:noFill/>
            <a:ln w="76200" cap="flat" cmpd="sng" algn="ctr">
              <a:solidFill>
                <a:schemeClr val="bg1"/>
              </a:solidFill>
              <a:prstDash val="solid"/>
              <a:miter lim="800000"/>
            </a:ln>
            <a:effectLst/>
          </p:spPr>
        </p:cxnSp>
        <p:cxnSp>
          <p:nvCxnSpPr>
            <p:cNvPr id="16" name="直接连接符 15"/>
            <p:cNvCxnSpPr/>
            <p:nvPr/>
          </p:nvCxnSpPr>
          <p:spPr>
            <a:xfrm>
              <a:off x="1539240" y="2301240"/>
              <a:ext cx="9113520" cy="0"/>
            </a:xfrm>
            <a:prstGeom prst="line">
              <a:avLst/>
            </a:prstGeom>
            <a:noFill/>
            <a:ln w="6350" cap="flat" cmpd="sng" algn="ctr">
              <a:solidFill>
                <a:schemeClr val="bg1"/>
              </a:solidFill>
              <a:prstDash val="solid"/>
              <a:miter lim="800000"/>
            </a:ln>
            <a:effectLst/>
          </p:spPr>
        </p:cxnSp>
      </p:grpSp>
      <p:grpSp>
        <p:nvGrpSpPr>
          <p:cNvPr id="12" name="组合 11"/>
          <p:cNvGrpSpPr/>
          <p:nvPr/>
        </p:nvGrpSpPr>
        <p:grpSpPr>
          <a:xfrm flipV="1">
            <a:off x="1103035" y="1954736"/>
            <a:ext cx="6835140" cy="90676"/>
            <a:chOff x="1539240" y="2680230"/>
            <a:chExt cx="9113520" cy="120901"/>
          </a:xfrm>
        </p:grpSpPr>
        <p:cxnSp>
          <p:nvCxnSpPr>
            <p:cNvPr id="13" name="直接连接符 12"/>
            <p:cNvCxnSpPr/>
            <p:nvPr/>
          </p:nvCxnSpPr>
          <p:spPr>
            <a:xfrm>
              <a:off x="1539240" y="2680230"/>
              <a:ext cx="9113520" cy="0"/>
            </a:xfrm>
            <a:prstGeom prst="line">
              <a:avLst/>
            </a:prstGeom>
            <a:noFill/>
            <a:ln w="76200" cap="flat" cmpd="sng" algn="ctr">
              <a:solidFill>
                <a:schemeClr val="bg1"/>
              </a:solidFill>
              <a:prstDash val="solid"/>
              <a:miter lim="800000"/>
            </a:ln>
            <a:effectLst/>
          </p:spPr>
        </p:cxnSp>
        <p:cxnSp>
          <p:nvCxnSpPr>
            <p:cNvPr id="14" name="直接连接符 13"/>
            <p:cNvCxnSpPr/>
            <p:nvPr/>
          </p:nvCxnSpPr>
          <p:spPr>
            <a:xfrm>
              <a:off x="1539240" y="2801131"/>
              <a:ext cx="9113520" cy="0"/>
            </a:xfrm>
            <a:prstGeom prst="line">
              <a:avLst/>
            </a:prstGeom>
            <a:noFill/>
            <a:ln w="6350" cap="flat" cmpd="sng" algn="ctr">
              <a:solidFill>
                <a:schemeClr val="bg1"/>
              </a:solidFill>
              <a:prstDash val="solid"/>
              <a:miter lim="800000"/>
            </a:ln>
            <a:effectLst/>
          </p:spPr>
        </p:cxnSp>
      </p:grpSp>
      <p:sp>
        <p:nvSpPr>
          <p:cNvPr id="17" name="文本框 16"/>
          <p:cNvSpPr txBox="1"/>
          <p:nvPr/>
        </p:nvSpPr>
        <p:spPr>
          <a:xfrm>
            <a:off x="1691680" y="1083523"/>
            <a:ext cx="5657850" cy="623246"/>
          </a:xfrm>
          <a:prstGeom prst="rect">
            <a:avLst/>
          </a:prstGeom>
          <a:noFill/>
        </p:spPr>
        <p:txBody>
          <a:bodyPr wrap="square" lIns="68571" tIns="34289" rIns="68571" bIns="34289" rtlCol="0">
            <a:spAutoFit/>
          </a:bodyPr>
          <a:lstStyle/>
          <a:p>
            <a:pPr algn="ctr" defTabSz="685698"/>
            <a:r>
              <a:rPr lang="en-US" altLang="zh-CN" sz="3600" b="1" dirty="0">
                <a:solidFill>
                  <a:schemeClr val="bg1"/>
                </a:solidFill>
                <a:latin typeface="微软雅黑"/>
                <a:ea typeface="微软雅黑"/>
              </a:rPr>
              <a:t>Ticket Agency System</a:t>
            </a:r>
            <a:endParaRPr lang="zh-CN" altLang="en-US" sz="3200" b="1" dirty="0">
              <a:solidFill>
                <a:schemeClr val="bg1"/>
              </a:solidFill>
              <a:latin typeface="微软雅黑"/>
              <a:ea typeface="微软雅黑"/>
            </a:endParaRPr>
          </a:p>
        </p:txBody>
      </p:sp>
      <p:sp>
        <p:nvSpPr>
          <p:cNvPr id="19" name="TextBox 38"/>
          <p:cNvSpPr>
            <a:spLocks noChangeArrowheads="1"/>
          </p:cNvSpPr>
          <p:nvPr/>
        </p:nvSpPr>
        <p:spPr bwMode="auto">
          <a:xfrm>
            <a:off x="2504381" y="2425975"/>
            <a:ext cx="4032448" cy="1815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endParaRPr lang="de-DE" sz="1600" dirty="0">
              <a:solidFill>
                <a:schemeClr val="bg1"/>
              </a:solidFill>
            </a:endParaRPr>
          </a:p>
          <a:p>
            <a:pPr algn="ctr">
              <a:buNone/>
            </a:pPr>
            <a:r>
              <a:rPr lang="de-DE" sz="1600" b="1" i="1" dirty="0">
                <a:solidFill>
                  <a:schemeClr val="bg1"/>
                </a:solidFill>
              </a:rPr>
              <a:t>Team </a:t>
            </a:r>
            <a:r>
              <a:rPr lang="en-US" altLang="zh-CN" sz="1600" b="1" i="1" dirty="0">
                <a:solidFill>
                  <a:schemeClr val="bg1"/>
                </a:solidFill>
              </a:rPr>
              <a:t>5</a:t>
            </a:r>
            <a:endParaRPr lang="de-DE" sz="1600" b="1" i="1" dirty="0">
              <a:solidFill>
                <a:schemeClr val="bg1"/>
              </a:solidFill>
            </a:endParaRPr>
          </a:p>
          <a:p>
            <a:pPr algn="ctr">
              <a:buNone/>
            </a:pPr>
            <a:endParaRPr lang="de-DE" sz="1600" b="1" i="1" dirty="0">
              <a:solidFill>
                <a:schemeClr val="bg1"/>
              </a:solidFill>
            </a:endParaRPr>
          </a:p>
          <a:p>
            <a:pPr algn="ctr">
              <a:buNone/>
            </a:pPr>
            <a:r>
              <a:rPr lang="de-DE" sz="1600" i="1" dirty="0">
                <a:solidFill>
                  <a:schemeClr val="bg1"/>
                </a:solidFill>
              </a:rPr>
              <a:t>Jixiao Yang 	001444344 </a:t>
            </a:r>
          </a:p>
          <a:p>
            <a:pPr algn="ctr">
              <a:buNone/>
            </a:pPr>
            <a:r>
              <a:rPr lang="de-DE" sz="1600" i="1" dirty="0">
                <a:solidFill>
                  <a:schemeClr val="bg1"/>
                </a:solidFill>
              </a:rPr>
              <a:t>Xiaoge Zhang 	</a:t>
            </a:r>
            <a:r>
              <a:rPr lang="de-DE" altLang="zh-CN" sz="1600" i="1" dirty="0">
                <a:solidFill>
                  <a:schemeClr val="bg1"/>
                </a:solidFill>
              </a:rPr>
              <a:t>001409334</a:t>
            </a:r>
          </a:p>
          <a:p>
            <a:pPr algn="ctr">
              <a:buNone/>
            </a:pPr>
            <a:r>
              <a:rPr lang="de-DE" altLang="zh-CN" sz="1600" i="1" dirty="0">
                <a:solidFill>
                  <a:schemeClr val="bg1"/>
                </a:solidFill>
              </a:rPr>
              <a:t>Junyi Fang		 001495265 </a:t>
            </a:r>
            <a:endParaRPr lang="de-DE" sz="1600" dirty="0">
              <a:solidFill>
                <a:schemeClr val="bg1"/>
              </a:solidFill>
            </a:endParaRPr>
          </a:p>
        </p:txBody>
      </p:sp>
    </p:spTree>
    <p:extLst>
      <p:ext uri="{BB962C8B-B14F-4D97-AF65-F5344CB8AC3E}">
        <p14:creationId xmlns:p14="http://schemas.microsoft.com/office/powerpoint/2010/main" val="100540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anim calcmode="lin" valueType="num">
                                      <p:cBhvr>
                                        <p:cTn id="15" dur="500" fill="hold"/>
                                        <p:tgtEl>
                                          <p:spTgt spid="17"/>
                                        </p:tgtEl>
                                        <p:attrNameLst>
                                          <p:attrName>ppt_x</p:attrName>
                                        </p:attrNameLst>
                                      </p:cBhvr>
                                      <p:tavLst>
                                        <p:tav tm="0">
                                          <p:val>
                                            <p:strVal val="#ppt_x"/>
                                          </p:val>
                                        </p:tav>
                                        <p:tav tm="100000">
                                          <p:val>
                                            <p:strVal val="#ppt_x"/>
                                          </p:val>
                                        </p:tav>
                                      </p:tavLst>
                                    </p:anim>
                                    <p:anim calcmode="lin" valueType="num">
                                      <p:cBhvr>
                                        <p:cTn id="16" dur="500" fill="hold"/>
                                        <p:tgtEl>
                                          <p:spTgt spid="17"/>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250"/>
                                        <p:tgtEl>
                                          <p:spTgt spid="19"/>
                                        </p:tgtEl>
                                      </p:cBhvr>
                                    </p:animEffect>
                                    <p:anim calcmode="lin" valueType="num">
                                      <p:cBhvr>
                                        <p:cTn id="21" dur="250" fill="hold"/>
                                        <p:tgtEl>
                                          <p:spTgt spid="19"/>
                                        </p:tgtEl>
                                        <p:attrNameLst>
                                          <p:attrName>ppt_x</p:attrName>
                                        </p:attrNameLst>
                                      </p:cBhvr>
                                      <p:tavLst>
                                        <p:tav tm="0">
                                          <p:val>
                                            <p:strVal val="#ppt_x"/>
                                          </p:val>
                                        </p:tav>
                                        <p:tav tm="100000">
                                          <p:val>
                                            <p:strVal val="#ppt_x"/>
                                          </p:val>
                                        </p:tav>
                                      </p:tavLst>
                                    </p:anim>
                                    <p:anim calcmode="lin" valueType="num">
                                      <p:cBhvr>
                                        <p:cTn id="22" dur="25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6"/>
          <p:cNvSpPr>
            <a:spLocks noChangeArrowheads="1"/>
          </p:cNvSpPr>
          <p:nvPr/>
        </p:nvSpPr>
        <p:spPr bwMode="auto">
          <a:xfrm>
            <a:off x="0" y="627064"/>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Font typeface="Arial" pitchFamily="34" charset="0"/>
              <a:buNone/>
            </a:pPr>
            <a:endParaRPr lang="zh-CN" altLang="en-US" sz="1800">
              <a:solidFill>
                <a:srgbClr val="FFFFFF"/>
              </a:solidFill>
              <a:latin typeface="微软雅黑"/>
              <a:ea typeface="微软雅黑"/>
              <a:sym typeface="宋体" pitchFamily="2" charset="-122"/>
            </a:endParaRPr>
          </a:p>
        </p:txBody>
      </p:sp>
      <p:sp>
        <p:nvSpPr>
          <p:cNvPr id="3" name="TextBox 7"/>
          <p:cNvSpPr>
            <a:spLocks noChangeArrowheads="1"/>
          </p:cNvSpPr>
          <p:nvPr/>
        </p:nvSpPr>
        <p:spPr bwMode="auto">
          <a:xfrm>
            <a:off x="6" y="365126"/>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41" name="矩形 38"/>
          <p:cNvSpPr>
            <a:spLocks noChangeArrowheads="1"/>
          </p:cNvSpPr>
          <p:nvPr/>
        </p:nvSpPr>
        <p:spPr bwMode="auto">
          <a:xfrm>
            <a:off x="6" y="365125"/>
            <a:ext cx="3203575"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lvl="0" algn="ctr" eaLnBrk="1" fontAlgn="base" hangingPunct="1">
              <a:spcBef>
                <a:spcPct val="0"/>
              </a:spcBef>
              <a:spcAft>
                <a:spcPct val="0"/>
              </a:spcAft>
              <a:buNone/>
              <a:defRPr/>
            </a:pPr>
            <a:r>
              <a:rPr lang="en-US" altLang="zh-CN" sz="2800" b="1" kern="0" dirty="0">
                <a:solidFill>
                  <a:srgbClr val="FFFFFF"/>
                </a:solidFill>
                <a:ea typeface="微软雅黑"/>
              </a:rPr>
              <a:t>Milestones</a:t>
            </a:r>
            <a:endParaRPr lang="zh-CN" altLang="en-US" sz="2800" b="1" kern="0" dirty="0">
              <a:solidFill>
                <a:srgbClr val="FFFFFF"/>
              </a:solidFill>
              <a:ea typeface="微软雅黑"/>
            </a:endParaRPr>
          </a:p>
        </p:txBody>
      </p:sp>
      <p:sp>
        <p:nvSpPr>
          <p:cNvPr id="43" name="Shape 8788"/>
          <p:cNvSpPr/>
          <p:nvPr/>
        </p:nvSpPr>
        <p:spPr>
          <a:xfrm>
            <a:off x="494228" y="2557734"/>
            <a:ext cx="7534155" cy="115061"/>
          </a:xfrm>
          <a:custGeom>
            <a:avLst/>
            <a:gdLst/>
            <a:ahLst/>
            <a:cxnLst>
              <a:cxn ang="0">
                <a:pos x="wd2" y="hd2"/>
              </a:cxn>
              <a:cxn ang="5400000">
                <a:pos x="wd2" y="hd2"/>
              </a:cxn>
              <a:cxn ang="10800000">
                <a:pos x="wd2" y="hd2"/>
              </a:cxn>
              <a:cxn ang="16200000">
                <a:pos x="wd2" y="hd2"/>
              </a:cxn>
            </a:cxnLst>
            <a:rect l="0" t="0" r="r" b="b"/>
            <a:pathLst>
              <a:path w="21600" h="21600" extrusionOk="0">
                <a:moveTo>
                  <a:pt x="0" y="5400"/>
                </a:moveTo>
                <a:lnTo>
                  <a:pt x="21408" y="5400"/>
                </a:lnTo>
                <a:lnTo>
                  <a:pt x="21408" y="0"/>
                </a:lnTo>
                <a:lnTo>
                  <a:pt x="21600" y="10800"/>
                </a:lnTo>
                <a:lnTo>
                  <a:pt x="21408" y="21600"/>
                </a:lnTo>
                <a:lnTo>
                  <a:pt x="21408" y="16200"/>
                </a:lnTo>
                <a:lnTo>
                  <a:pt x="0" y="16200"/>
                </a:lnTo>
                <a:lnTo>
                  <a:pt x="96" y="10800"/>
                </a:lnTo>
                <a:close/>
              </a:path>
            </a:pathLst>
          </a:custGeom>
          <a:solidFill>
            <a:srgbClr val="D9D9D9"/>
          </a:solidFill>
          <a:ln w="12700">
            <a:miter lim="400000"/>
          </a:ln>
        </p:spPr>
        <p:txBody>
          <a:bodyPr lIns="0" tIns="0" rIns="0" bIns="0" anchor="ctr"/>
          <a:lstStyle/>
          <a:p>
            <a:pPr algn="ctr" defTabSz="457130">
              <a:defRPr>
                <a:solidFill>
                  <a:srgbClr val="FFFFFF"/>
                </a:solidFill>
                <a:uFill>
                  <a:solidFill>
                    <a:srgbClr val="FFFFFF"/>
                  </a:solidFill>
                </a:uFill>
                <a:latin typeface="Roboto condensed"/>
                <a:ea typeface="Roboto condensed"/>
                <a:cs typeface="Roboto condensed"/>
                <a:sym typeface="Roboto condensed"/>
              </a:defRPr>
            </a:pPr>
            <a:endParaRPr kern="0">
              <a:solidFill>
                <a:srgbClr val="FFFFFF"/>
              </a:solidFill>
              <a:uFill>
                <a:solidFill>
                  <a:srgbClr val="FFFFFF"/>
                </a:solidFill>
              </a:uFill>
              <a:latin typeface="微软雅黑"/>
              <a:ea typeface="微软雅黑"/>
              <a:cs typeface="Roboto condensed"/>
              <a:sym typeface="Roboto condensed"/>
            </a:endParaRPr>
          </a:p>
        </p:txBody>
      </p:sp>
      <p:grpSp>
        <p:nvGrpSpPr>
          <p:cNvPr id="10" name="组合 9"/>
          <p:cNvGrpSpPr/>
          <p:nvPr/>
        </p:nvGrpSpPr>
        <p:grpSpPr>
          <a:xfrm>
            <a:off x="462094" y="1665124"/>
            <a:ext cx="2050957" cy="2321872"/>
            <a:chOff x="462094" y="1665122"/>
            <a:chExt cx="2050957" cy="2321872"/>
          </a:xfrm>
        </p:grpSpPr>
        <p:grpSp>
          <p:nvGrpSpPr>
            <p:cNvPr id="4" name="组合 3"/>
            <p:cNvGrpSpPr/>
            <p:nvPr/>
          </p:nvGrpSpPr>
          <p:grpSpPr>
            <a:xfrm>
              <a:off x="462094" y="1665122"/>
              <a:ext cx="687753" cy="994212"/>
              <a:chOff x="462094" y="1665122"/>
              <a:chExt cx="687753" cy="994212"/>
            </a:xfrm>
          </p:grpSpPr>
          <p:sp>
            <p:nvSpPr>
              <p:cNvPr id="45" name="Shape 8789"/>
              <p:cNvSpPr/>
              <p:nvPr/>
            </p:nvSpPr>
            <p:spPr>
              <a:xfrm rot="13500000" flipH="1">
                <a:off x="462094" y="1665122"/>
                <a:ext cx="687753" cy="687753"/>
              </a:xfrm>
              <a:custGeom>
                <a:avLst/>
                <a:gdLst/>
                <a:ahLst/>
                <a:cxnLst>
                  <a:cxn ang="0">
                    <a:pos x="wd2" y="hd2"/>
                  </a:cxn>
                  <a:cxn ang="5400000">
                    <a:pos x="wd2" y="hd2"/>
                  </a:cxn>
                  <a:cxn ang="10800000">
                    <a:pos x="wd2" y="hd2"/>
                  </a:cxn>
                  <a:cxn ang="16200000">
                    <a:pos x="wd2" y="hd2"/>
                  </a:cxn>
                </a:cxnLst>
                <a:rect l="0" t="0" r="r" b="b"/>
                <a:pathLst>
                  <a:path w="21600" h="21600" extrusionOk="0">
                    <a:moveTo>
                      <a:pt x="0" y="11012"/>
                    </a:moveTo>
                    <a:cubicBezTo>
                      <a:pt x="0" y="5164"/>
                      <a:pt x="4741" y="423"/>
                      <a:pt x="10588" y="423"/>
                    </a:cubicBezTo>
                    <a:cubicBezTo>
                      <a:pt x="14259" y="423"/>
                      <a:pt x="17929" y="282"/>
                      <a:pt x="21600" y="0"/>
                    </a:cubicBezTo>
                    <a:cubicBezTo>
                      <a:pt x="21318" y="3671"/>
                      <a:pt x="21177" y="7341"/>
                      <a:pt x="21177" y="11012"/>
                    </a:cubicBezTo>
                    <a:cubicBezTo>
                      <a:pt x="21177" y="16859"/>
                      <a:pt x="16436" y="21600"/>
                      <a:pt x="10588" y="21600"/>
                    </a:cubicBezTo>
                    <a:cubicBezTo>
                      <a:pt x="4741" y="21600"/>
                      <a:pt x="0" y="16859"/>
                      <a:pt x="0" y="11012"/>
                    </a:cubicBezTo>
                    <a:close/>
                  </a:path>
                </a:pathLst>
              </a:custGeom>
              <a:solidFill>
                <a:srgbClr val="4E5663"/>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latin typeface="Roboto condensed"/>
                    <a:ea typeface="Roboto condensed"/>
                    <a:cs typeface="Roboto condensed"/>
                    <a:sym typeface="Roboto condensed"/>
                  </a:defRPr>
                </a:pPr>
                <a:endParaRPr kern="0">
                  <a:solidFill>
                    <a:srgbClr val="FFFFFF"/>
                  </a:solidFill>
                  <a:uFill>
                    <a:solidFill>
                      <a:srgbClr val="FFFFFF"/>
                    </a:solidFill>
                  </a:uFill>
                  <a:latin typeface="微软雅黑"/>
                  <a:ea typeface="微软雅黑"/>
                  <a:cs typeface="Roboto condensed"/>
                  <a:sym typeface="Roboto condensed"/>
                </a:endParaRPr>
              </a:p>
            </p:txBody>
          </p:sp>
          <p:sp>
            <p:nvSpPr>
              <p:cNvPr id="46" name="Shape 8790"/>
              <p:cNvSpPr/>
              <p:nvPr/>
            </p:nvSpPr>
            <p:spPr>
              <a:xfrm>
                <a:off x="527309" y="1818584"/>
                <a:ext cx="557507" cy="3847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algn="ctr" defTabSz="457130">
                  <a:lnSpc>
                    <a:spcPts val="1000"/>
                  </a:lnSpc>
                  <a:defRPr>
                    <a:uFillTx/>
                  </a:defRPr>
                </a:pPr>
                <a:r>
                  <a:rPr lang="zh-CN" altLang="en-US" sz="1000" kern="0" dirty="0">
                    <a:solidFill>
                      <a:srgbClr val="FFFFFF">
                        <a:alpha val="70000"/>
                      </a:srgbClr>
                    </a:solidFill>
                    <a:uFill>
                      <a:solidFill>
                        <a:srgbClr val="FFFFFF">
                          <a:alpha val="70000"/>
                        </a:srgbClr>
                      </a:solidFill>
                    </a:uFill>
                    <a:latin typeface="微软雅黑"/>
                    <a:ea typeface="微软雅黑"/>
                    <a:cs typeface="Roboto condensed"/>
                    <a:sym typeface="Roboto condensed"/>
                  </a:rPr>
                  <a:t> </a:t>
                </a:r>
              </a:p>
              <a:p>
                <a:pPr algn="ctr" defTabSz="457130">
                  <a:lnSpc>
                    <a:spcPts val="2000"/>
                  </a:lnSpc>
                  <a:defRPr>
                    <a:uFillTx/>
                  </a:defRPr>
                </a:pPr>
                <a:r>
                  <a:rPr lang="en-US" altLang="zh-CN" sz="2000" kern="0" dirty="0">
                    <a:solidFill>
                      <a:srgbClr val="FFFFFF"/>
                    </a:solidFill>
                    <a:uFill>
                      <a:solidFill>
                        <a:srgbClr val="FFFFFF"/>
                      </a:solidFill>
                    </a:uFill>
                    <a:latin typeface="微软雅黑"/>
                    <a:ea typeface="微软雅黑"/>
                    <a:cs typeface="Roboto condensed"/>
                    <a:sym typeface="Roboto condensed"/>
                  </a:rPr>
                  <a:t>3.20</a:t>
                </a:r>
              </a:p>
            </p:txBody>
          </p:sp>
          <p:sp>
            <p:nvSpPr>
              <p:cNvPr id="47" name="Shape 8792"/>
              <p:cNvSpPr/>
              <p:nvPr/>
            </p:nvSpPr>
            <p:spPr>
              <a:xfrm>
                <a:off x="755171" y="2557733"/>
                <a:ext cx="101601" cy="101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4E5663"/>
              </a:solidFill>
              <a:ln w="12700">
                <a:miter lim="400000"/>
              </a:ln>
            </p:spPr>
            <p:txBody>
              <a:bodyPr lIns="0" tIns="0" rIns="0" bIns="0" anchor="ctr"/>
              <a:lstStyle/>
              <a:p>
                <a:pPr algn="ctr" defTabSz="457130">
                  <a:defRPr>
                    <a:solidFill>
                      <a:srgbClr val="FFFFFF"/>
                    </a:solidFill>
                    <a:uFill>
                      <a:solidFill>
                        <a:srgbClr val="FFFFFF"/>
                      </a:solidFill>
                    </a:uFill>
                    <a:latin typeface="Roboto condensed"/>
                    <a:ea typeface="Roboto condensed"/>
                    <a:cs typeface="Roboto condensed"/>
                    <a:sym typeface="Roboto condensed"/>
                  </a:defRPr>
                </a:pPr>
                <a:endParaRPr kern="0">
                  <a:solidFill>
                    <a:srgbClr val="FFFFFF"/>
                  </a:solidFill>
                  <a:uFill>
                    <a:solidFill>
                      <a:srgbClr val="FFFFFF"/>
                    </a:solidFill>
                  </a:uFill>
                  <a:latin typeface="微软雅黑"/>
                  <a:ea typeface="微软雅黑"/>
                  <a:cs typeface="Roboto condensed"/>
                  <a:sym typeface="Roboto condensed"/>
                </a:endParaRPr>
              </a:p>
            </p:txBody>
          </p:sp>
        </p:grpSp>
        <p:sp>
          <p:nvSpPr>
            <p:cNvPr id="66" name="Shape 8810"/>
            <p:cNvSpPr/>
            <p:nvPr/>
          </p:nvSpPr>
          <p:spPr>
            <a:xfrm>
              <a:off x="1115616" y="3063173"/>
              <a:ext cx="1397435" cy="9238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rmAutofit/>
            </a:bodyPr>
            <a:lstStyle>
              <a:lvl1pPr>
                <a:lnSpc>
                  <a:spcPct val="120000"/>
                </a:lnSpc>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pPr defTabSz="457130">
                <a:lnSpc>
                  <a:spcPct val="100000"/>
                </a:lnSpc>
                <a:spcBef>
                  <a:spcPts val="0"/>
                </a:spcBef>
                <a:defRPr sz="1800">
                  <a:solidFill>
                    <a:srgbClr val="000000"/>
                  </a:solidFill>
                  <a:uFillTx/>
                </a:defRPr>
              </a:pPr>
              <a:r>
                <a:rPr lang="en-US" altLang="zh-CN" sz="1200" kern="0" dirty="0">
                  <a:solidFill>
                    <a:srgbClr val="000000"/>
                  </a:solidFill>
                  <a:uFillTx/>
                  <a:latin typeface="微软雅黑"/>
                  <a:ea typeface="微软雅黑"/>
                  <a:cs typeface="+mn-cs"/>
                </a:rPr>
                <a:t>Build the project with play framework and connect the database</a:t>
              </a:r>
              <a:endParaRPr lang="zh-CN" altLang="en-US" sz="1200" kern="0" dirty="0">
                <a:solidFill>
                  <a:srgbClr val="000000"/>
                </a:solidFill>
                <a:uFillTx/>
                <a:latin typeface="微软雅黑"/>
                <a:ea typeface="微软雅黑"/>
                <a:cs typeface="+mn-cs"/>
              </a:endParaRPr>
            </a:p>
          </p:txBody>
        </p:sp>
      </p:grpSp>
      <p:grpSp>
        <p:nvGrpSpPr>
          <p:cNvPr id="11" name="组合 10"/>
          <p:cNvGrpSpPr/>
          <p:nvPr/>
        </p:nvGrpSpPr>
        <p:grpSpPr>
          <a:xfrm>
            <a:off x="2397358" y="1665123"/>
            <a:ext cx="1984548" cy="2321872"/>
            <a:chOff x="1925771" y="1665122"/>
            <a:chExt cx="1984548" cy="2321872"/>
          </a:xfrm>
        </p:grpSpPr>
        <p:grpSp>
          <p:nvGrpSpPr>
            <p:cNvPr id="5" name="组合 4"/>
            <p:cNvGrpSpPr/>
            <p:nvPr/>
          </p:nvGrpSpPr>
          <p:grpSpPr>
            <a:xfrm>
              <a:off x="1925771" y="1665122"/>
              <a:ext cx="687753" cy="994212"/>
              <a:chOff x="1925771" y="1665122"/>
              <a:chExt cx="687753" cy="994212"/>
            </a:xfrm>
          </p:grpSpPr>
          <p:sp>
            <p:nvSpPr>
              <p:cNvPr id="49" name="Shape 8793"/>
              <p:cNvSpPr/>
              <p:nvPr/>
            </p:nvSpPr>
            <p:spPr>
              <a:xfrm rot="13500000" flipH="1">
                <a:off x="1925771" y="1665122"/>
                <a:ext cx="687753" cy="687753"/>
              </a:xfrm>
              <a:custGeom>
                <a:avLst/>
                <a:gdLst/>
                <a:ahLst/>
                <a:cxnLst>
                  <a:cxn ang="0">
                    <a:pos x="wd2" y="hd2"/>
                  </a:cxn>
                  <a:cxn ang="5400000">
                    <a:pos x="wd2" y="hd2"/>
                  </a:cxn>
                  <a:cxn ang="10800000">
                    <a:pos x="wd2" y="hd2"/>
                  </a:cxn>
                  <a:cxn ang="16200000">
                    <a:pos x="wd2" y="hd2"/>
                  </a:cxn>
                </a:cxnLst>
                <a:rect l="0" t="0" r="r" b="b"/>
                <a:pathLst>
                  <a:path w="21600" h="21600" extrusionOk="0">
                    <a:moveTo>
                      <a:pt x="0" y="11012"/>
                    </a:moveTo>
                    <a:cubicBezTo>
                      <a:pt x="0" y="5164"/>
                      <a:pt x="4741" y="423"/>
                      <a:pt x="10588" y="423"/>
                    </a:cubicBezTo>
                    <a:cubicBezTo>
                      <a:pt x="14259" y="423"/>
                      <a:pt x="17929" y="282"/>
                      <a:pt x="21600" y="0"/>
                    </a:cubicBezTo>
                    <a:cubicBezTo>
                      <a:pt x="21318" y="3671"/>
                      <a:pt x="21177" y="7341"/>
                      <a:pt x="21177" y="11012"/>
                    </a:cubicBezTo>
                    <a:cubicBezTo>
                      <a:pt x="21177" y="16859"/>
                      <a:pt x="16436" y="21600"/>
                      <a:pt x="10588" y="21600"/>
                    </a:cubicBezTo>
                    <a:cubicBezTo>
                      <a:pt x="4741" y="21600"/>
                      <a:pt x="0" y="16859"/>
                      <a:pt x="0" y="11012"/>
                    </a:cubicBezTo>
                    <a:close/>
                  </a:path>
                </a:pathLst>
              </a:custGeom>
              <a:solidFill>
                <a:srgbClr val="3194C6"/>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latin typeface="Roboto condensed"/>
                    <a:ea typeface="Roboto condensed"/>
                    <a:cs typeface="Roboto condensed"/>
                    <a:sym typeface="Roboto condensed"/>
                  </a:defRPr>
                </a:pPr>
                <a:endParaRPr kern="0">
                  <a:solidFill>
                    <a:srgbClr val="FFFFFF"/>
                  </a:solidFill>
                  <a:uFill>
                    <a:solidFill>
                      <a:srgbClr val="FFFFFF"/>
                    </a:solidFill>
                  </a:uFill>
                  <a:latin typeface="微软雅黑"/>
                  <a:ea typeface="微软雅黑"/>
                  <a:cs typeface="Roboto condensed"/>
                  <a:sym typeface="Roboto condensed"/>
                </a:endParaRPr>
              </a:p>
            </p:txBody>
          </p:sp>
          <p:sp>
            <p:nvSpPr>
              <p:cNvPr id="50" name="Shape 8794"/>
              <p:cNvSpPr/>
              <p:nvPr/>
            </p:nvSpPr>
            <p:spPr>
              <a:xfrm>
                <a:off x="1990984" y="1818584"/>
                <a:ext cx="557507" cy="3847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algn="ctr" defTabSz="457130">
                  <a:lnSpc>
                    <a:spcPts val="1000"/>
                  </a:lnSpc>
                  <a:defRPr>
                    <a:uFillTx/>
                  </a:defRPr>
                </a:pPr>
                <a:r>
                  <a:rPr sz="1000" kern="0" dirty="0">
                    <a:solidFill>
                      <a:srgbClr val="FFFFFF">
                        <a:alpha val="70000"/>
                      </a:srgbClr>
                    </a:solidFill>
                    <a:uFill>
                      <a:solidFill>
                        <a:srgbClr val="FFFFFF">
                          <a:alpha val="70000"/>
                        </a:srgbClr>
                      </a:solidFill>
                    </a:uFill>
                    <a:latin typeface="微软雅黑"/>
                    <a:ea typeface="微软雅黑"/>
                    <a:cs typeface="Roboto condensed"/>
                    <a:sym typeface="Roboto condensed"/>
                  </a:rPr>
                  <a:t> </a:t>
                </a:r>
              </a:p>
              <a:p>
                <a:pPr algn="ctr" defTabSz="457130">
                  <a:lnSpc>
                    <a:spcPts val="2000"/>
                  </a:lnSpc>
                  <a:defRPr>
                    <a:uFillTx/>
                  </a:defRPr>
                </a:pPr>
                <a:r>
                  <a:rPr lang="en-US" altLang="zh-CN" sz="2000" kern="0" dirty="0">
                    <a:solidFill>
                      <a:srgbClr val="FFFFFF"/>
                    </a:solidFill>
                    <a:uFill>
                      <a:solidFill>
                        <a:srgbClr val="FFFFFF"/>
                      </a:solidFill>
                    </a:uFill>
                    <a:latin typeface="微软雅黑"/>
                    <a:ea typeface="微软雅黑"/>
                    <a:cs typeface="Roboto condensed"/>
                    <a:sym typeface="Roboto condensed"/>
                  </a:rPr>
                  <a:t>3.27</a:t>
                </a:r>
                <a:endParaRPr sz="2000" kern="0" dirty="0">
                  <a:solidFill>
                    <a:srgbClr val="FFFFFF"/>
                  </a:solidFill>
                  <a:uFill>
                    <a:solidFill>
                      <a:srgbClr val="FFFFFF"/>
                    </a:solidFill>
                  </a:uFill>
                  <a:latin typeface="微软雅黑"/>
                  <a:ea typeface="微软雅黑"/>
                  <a:cs typeface="Roboto condensed"/>
                  <a:sym typeface="Roboto condensed"/>
                </a:endParaRPr>
              </a:p>
            </p:txBody>
          </p:sp>
          <p:sp>
            <p:nvSpPr>
              <p:cNvPr id="51" name="Shape 8796"/>
              <p:cNvSpPr/>
              <p:nvPr/>
            </p:nvSpPr>
            <p:spPr>
              <a:xfrm>
                <a:off x="2222021" y="2557733"/>
                <a:ext cx="101601" cy="101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7535F"/>
              </a:solidFill>
              <a:ln w="12700">
                <a:miter lim="400000"/>
              </a:ln>
            </p:spPr>
            <p:txBody>
              <a:bodyPr lIns="0" tIns="0" rIns="0" bIns="0" anchor="ctr"/>
              <a:lstStyle/>
              <a:p>
                <a:pPr algn="ctr" defTabSz="457130">
                  <a:defRPr>
                    <a:solidFill>
                      <a:srgbClr val="FFFFFF"/>
                    </a:solidFill>
                    <a:uFill>
                      <a:solidFill>
                        <a:srgbClr val="FFFFFF"/>
                      </a:solidFill>
                    </a:uFill>
                    <a:latin typeface="Roboto condensed"/>
                    <a:ea typeface="Roboto condensed"/>
                    <a:cs typeface="Roboto condensed"/>
                    <a:sym typeface="Roboto condensed"/>
                  </a:defRPr>
                </a:pPr>
                <a:endParaRPr kern="0">
                  <a:solidFill>
                    <a:srgbClr val="FFFFFF"/>
                  </a:solidFill>
                  <a:uFill>
                    <a:solidFill>
                      <a:srgbClr val="FFFFFF"/>
                    </a:solidFill>
                  </a:uFill>
                  <a:latin typeface="微软雅黑"/>
                  <a:ea typeface="微软雅黑"/>
                  <a:cs typeface="Roboto condensed"/>
                  <a:sym typeface="Roboto condensed"/>
                </a:endParaRPr>
              </a:p>
            </p:txBody>
          </p:sp>
        </p:grpSp>
        <p:sp>
          <p:nvSpPr>
            <p:cNvPr id="69" name="Shape 8813"/>
            <p:cNvSpPr/>
            <p:nvPr/>
          </p:nvSpPr>
          <p:spPr>
            <a:xfrm>
              <a:off x="2625451" y="3063173"/>
              <a:ext cx="1284868" cy="9238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rmAutofit/>
            </a:bodyPr>
            <a:lstStyle>
              <a:lvl1pPr>
                <a:lnSpc>
                  <a:spcPct val="120000"/>
                </a:lnSpc>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pPr defTabSz="457130">
                <a:lnSpc>
                  <a:spcPct val="100000"/>
                </a:lnSpc>
                <a:spcBef>
                  <a:spcPts val="0"/>
                </a:spcBef>
                <a:defRPr sz="1800">
                  <a:solidFill>
                    <a:srgbClr val="000000"/>
                  </a:solidFill>
                  <a:uFillTx/>
                </a:defRPr>
              </a:pPr>
              <a:r>
                <a:rPr lang="en-US" altLang="zh-CN" sz="1200" kern="0" dirty="0">
                  <a:solidFill>
                    <a:srgbClr val="000000"/>
                  </a:solidFill>
                  <a:uFillTx/>
                  <a:latin typeface="微软雅黑"/>
                  <a:ea typeface="微软雅黑"/>
                  <a:cs typeface="+mn-cs"/>
                </a:rPr>
                <a:t>Implement the system and use AKKA to handle concurrent issues</a:t>
              </a:r>
              <a:endParaRPr lang="zh-CN" altLang="en-US" sz="1200" kern="0" dirty="0">
                <a:solidFill>
                  <a:srgbClr val="000000"/>
                </a:solidFill>
                <a:uFillTx/>
                <a:latin typeface="微软雅黑"/>
                <a:ea typeface="微软雅黑"/>
                <a:cs typeface="+mn-cs"/>
              </a:endParaRPr>
            </a:p>
          </p:txBody>
        </p:sp>
      </p:grpSp>
      <p:grpSp>
        <p:nvGrpSpPr>
          <p:cNvPr id="12" name="组合 11"/>
          <p:cNvGrpSpPr/>
          <p:nvPr/>
        </p:nvGrpSpPr>
        <p:grpSpPr>
          <a:xfrm>
            <a:off x="4339227" y="1665124"/>
            <a:ext cx="2025050" cy="2321871"/>
            <a:chOff x="3389444" y="1665122"/>
            <a:chExt cx="2025050" cy="2321871"/>
          </a:xfrm>
        </p:grpSpPr>
        <p:sp>
          <p:nvSpPr>
            <p:cNvPr id="53" name="Shape 8797"/>
            <p:cNvSpPr/>
            <p:nvPr/>
          </p:nvSpPr>
          <p:spPr>
            <a:xfrm rot="13500000" flipH="1">
              <a:off x="3389444" y="1665122"/>
              <a:ext cx="687753" cy="687753"/>
            </a:xfrm>
            <a:custGeom>
              <a:avLst/>
              <a:gdLst/>
              <a:ahLst/>
              <a:cxnLst>
                <a:cxn ang="0">
                  <a:pos x="wd2" y="hd2"/>
                </a:cxn>
                <a:cxn ang="5400000">
                  <a:pos x="wd2" y="hd2"/>
                </a:cxn>
                <a:cxn ang="10800000">
                  <a:pos x="wd2" y="hd2"/>
                </a:cxn>
                <a:cxn ang="16200000">
                  <a:pos x="wd2" y="hd2"/>
                </a:cxn>
              </a:cxnLst>
              <a:rect l="0" t="0" r="r" b="b"/>
              <a:pathLst>
                <a:path w="21600" h="21600" extrusionOk="0">
                  <a:moveTo>
                    <a:pt x="0" y="11012"/>
                  </a:moveTo>
                  <a:cubicBezTo>
                    <a:pt x="0" y="5164"/>
                    <a:pt x="4741" y="423"/>
                    <a:pt x="10588" y="423"/>
                  </a:cubicBezTo>
                  <a:cubicBezTo>
                    <a:pt x="14259" y="423"/>
                    <a:pt x="17929" y="282"/>
                    <a:pt x="21600" y="0"/>
                  </a:cubicBezTo>
                  <a:cubicBezTo>
                    <a:pt x="21318" y="3671"/>
                    <a:pt x="21177" y="7341"/>
                    <a:pt x="21177" y="11012"/>
                  </a:cubicBezTo>
                  <a:cubicBezTo>
                    <a:pt x="21177" y="16859"/>
                    <a:pt x="16436" y="21600"/>
                    <a:pt x="10588" y="21600"/>
                  </a:cubicBezTo>
                  <a:cubicBezTo>
                    <a:pt x="4741" y="21600"/>
                    <a:pt x="0" y="16859"/>
                    <a:pt x="0" y="11012"/>
                  </a:cubicBezTo>
                  <a:close/>
                </a:path>
              </a:pathLst>
            </a:custGeom>
            <a:solidFill>
              <a:srgbClr val="F7AC12"/>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latin typeface="Roboto condensed"/>
                  <a:ea typeface="Roboto condensed"/>
                  <a:cs typeface="Roboto condensed"/>
                  <a:sym typeface="Roboto condensed"/>
                </a:defRPr>
              </a:pPr>
              <a:endParaRPr kern="0">
                <a:solidFill>
                  <a:srgbClr val="FFFFFF"/>
                </a:solidFill>
                <a:uFill>
                  <a:solidFill>
                    <a:srgbClr val="FFFFFF"/>
                  </a:solidFill>
                </a:uFill>
                <a:latin typeface="微软雅黑"/>
                <a:ea typeface="微软雅黑"/>
                <a:cs typeface="Roboto condensed"/>
                <a:sym typeface="Roboto condensed"/>
              </a:endParaRPr>
            </a:p>
          </p:txBody>
        </p:sp>
        <p:grpSp>
          <p:nvGrpSpPr>
            <p:cNvPr id="6" name="组合 5"/>
            <p:cNvGrpSpPr/>
            <p:nvPr/>
          </p:nvGrpSpPr>
          <p:grpSpPr>
            <a:xfrm>
              <a:off x="3454659" y="1818584"/>
              <a:ext cx="557507" cy="840750"/>
              <a:chOff x="3454659" y="1818584"/>
              <a:chExt cx="557507" cy="840750"/>
            </a:xfrm>
          </p:grpSpPr>
          <p:sp>
            <p:nvSpPr>
              <p:cNvPr id="54" name="Shape 8798"/>
              <p:cNvSpPr/>
              <p:nvPr/>
            </p:nvSpPr>
            <p:spPr>
              <a:xfrm>
                <a:off x="3454659" y="1818584"/>
                <a:ext cx="557507" cy="3847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algn="ctr" defTabSz="457130">
                  <a:lnSpc>
                    <a:spcPts val="1000"/>
                  </a:lnSpc>
                  <a:defRPr>
                    <a:uFillTx/>
                  </a:defRPr>
                </a:pPr>
                <a:r>
                  <a:rPr sz="1000" kern="0" dirty="0">
                    <a:solidFill>
                      <a:srgbClr val="FFFFFF">
                        <a:alpha val="70000"/>
                      </a:srgbClr>
                    </a:solidFill>
                    <a:uFill>
                      <a:solidFill>
                        <a:srgbClr val="FFFFFF">
                          <a:alpha val="70000"/>
                        </a:srgbClr>
                      </a:solidFill>
                    </a:uFill>
                    <a:latin typeface="微软雅黑"/>
                    <a:ea typeface="微软雅黑"/>
                    <a:cs typeface="Roboto condensed"/>
                    <a:sym typeface="Roboto condensed"/>
                  </a:rPr>
                  <a:t> </a:t>
                </a:r>
              </a:p>
              <a:p>
                <a:pPr algn="ctr" defTabSz="457130">
                  <a:lnSpc>
                    <a:spcPts val="2000"/>
                  </a:lnSpc>
                  <a:defRPr>
                    <a:uFillTx/>
                  </a:defRPr>
                </a:pPr>
                <a:r>
                  <a:rPr lang="en-US" altLang="zh-CN" sz="2000" kern="0" dirty="0">
                    <a:solidFill>
                      <a:srgbClr val="FFFFFF"/>
                    </a:solidFill>
                    <a:uFill>
                      <a:solidFill>
                        <a:srgbClr val="FFFFFF"/>
                      </a:solidFill>
                    </a:uFill>
                    <a:latin typeface="微软雅黑"/>
                    <a:ea typeface="微软雅黑"/>
                    <a:cs typeface="Roboto condensed"/>
                    <a:sym typeface="Roboto condensed"/>
                  </a:rPr>
                  <a:t>4.3</a:t>
                </a:r>
                <a:endParaRPr sz="2000" kern="0" dirty="0">
                  <a:solidFill>
                    <a:srgbClr val="FFFFFF"/>
                  </a:solidFill>
                  <a:uFill>
                    <a:solidFill>
                      <a:srgbClr val="FFFFFF"/>
                    </a:solidFill>
                  </a:uFill>
                  <a:latin typeface="微软雅黑"/>
                  <a:ea typeface="微软雅黑"/>
                  <a:cs typeface="Roboto condensed"/>
                  <a:sym typeface="Roboto condensed"/>
                </a:endParaRPr>
              </a:p>
            </p:txBody>
          </p:sp>
          <p:sp>
            <p:nvSpPr>
              <p:cNvPr id="55" name="Shape 8800"/>
              <p:cNvSpPr/>
              <p:nvPr/>
            </p:nvSpPr>
            <p:spPr>
              <a:xfrm>
                <a:off x="3682520" y="2557733"/>
                <a:ext cx="101601" cy="101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12700">
                <a:miter lim="400000"/>
              </a:ln>
            </p:spPr>
            <p:txBody>
              <a:bodyPr lIns="0" tIns="0" rIns="0" bIns="0" anchor="ctr"/>
              <a:lstStyle/>
              <a:p>
                <a:pPr algn="ctr" defTabSz="457130">
                  <a:defRPr>
                    <a:solidFill>
                      <a:srgbClr val="FFFFFF"/>
                    </a:solidFill>
                    <a:uFill>
                      <a:solidFill>
                        <a:srgbClr val="FFFFFF"/>
                      </a:solidFill>
                    </a:uFill>
                    <a:latin typeface="Roboto condensed"/>
                    <a:ea typeface="Roboto condensed"/>
                    <a:cs typeface="Roboto condensed"/>
                    <a:sym typeface="Roboto condensed"/>
                  </a:defRPr>
                </a:pPr>
                <a:endParaRPr kern="0">
                  <a:solidFill>
                    <a:srgbClr val="FFFFFF"/>
                  </a:solidFill>
                  <a:uFill>
                    <a:solidFill>
                      <a:srgbClr val="FFFFFF"/>
                    </a:solidFill>
                  </a:uFill>
                  <a:latin typeface="微软雅黑"/>
                  <a:ea typeface="微软雅黑"/>
                  <a:cs typeface="Roboto condensed"/>
                  <a:sym typeface="Roboto condensed"/>
                </a:endParaRPr>
              </a:p>
            </p:txBody>
          </p:sp>
        </p:grpSp>
        <p:sp>
          <p:nvSpPr>
            <p:cNvPr id="72" name="Shape 8816"/>
            <p:cNvSpPr/>
            <p:nvPr/>
          </p:nvSpPr>
          <p:spPr>
            <a:xfrm>
              <a:off x="4151562" y="3063172"/>
              <a:ext cx="1262932" cy="9238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rmAutofit/>
            </a:bodyPr>
            <a:lstStyle>
              <a:lvl1pPr>
                <a:lnSpc>
                  <a:spcPct val="120000"/>
                </a:lnSpc>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pPr defTabSz="457130">
                <a:lnSpc>
                  <a:spcPct val="100000"/>
                </a:lnSpc>
                <a:spcBef>
                  <a:spcPts val="0"/>
                </a:spcBef>
                <a:defRPr sz="1800">
                  <a:solidFill>
                    <a:srgbClr val="000000"/>
                  </a:solidFill>
                  <a:uFillTx/>
                </a:defRPr>
              </a:pPr>
              <a:r>
                <a:rPr lang="en-US" altLang="zh-CN" sz="1200" kern="0" dirty="0">
                  <a:solidFill>
                    <a:srgbClr val="000000"/>
                  </a:solidFill>
                  <a:uFillTx/>
                  <a:latin typeface="微软雅黑"/>
                  <a:ea typeface="微软雅黑"/>
                  <a:cs typeface="+mn-cs"/>
                </a:rPr>
                <a:t>Simulate a large number of users of system and do the unit test</a:t>
              </a:r>
              <a:endParaRPr lang="zh-CN" altLang="en-US" sz="1200" kern="0" dirty="0">
                <a:solidFill>
                  <a:srgbClr val="000000"/>
                </a:solidFill>
                <a:uFillTx/>
                <a:latin typeface="微软雅黑"/>
                <a:ea typeface="微软雅黑"/>
                <a:cs typeface="+mn-cs"/>
              </a:endParaRPr>
            </a:p>
          </p:txBody>
        </p:sp>
      </p:grpSp>
      <p:grpSp>
        <p:nvGrpSpPr>
          <p:cNvPr id="13" name="组合 12"/>
          <p:cNvGrpSpPr/>
          <p:nvPr/>
        </p:nvGrpSpPr>
        <p:grpSpPr>
          <a:xfrm>
            <a:off x="6288779" y="1665124"/>
            <a:ext cx="1922417" cy="2296779"/>
            <a:chOff x="4853120" y="1665122"/>
            <a:chExt cx="1922417" cy="2296779"/>
          </a:xfrm>
        </p:grpSpPr>
        <p:grpSp>
          <p:nvGrpSpPr>
            <p:cNvPr id="8" name="组合 7"/>
            <p:cNvGrpSpPr/>
            <p:nvPr/>
          </p:nvGrpSpPr>
          <p:grpSpPr>
            <a:xfrm>
              <a:off x="4853120" y="1665122"/>
              <a:ext cx="687753" cy="994212"/>
              <a:chOff x="4853120" y="1665122"/>
              <a:chExt cx="687753" cy="994212"/>
            </a:xfrm>
          </p:grpSpPr>
          <p:sp>
            <p:nvSpPr>
              <p:cNvPr id="57" name="Shape 8801"/>
              <p:cNvSpPr/>
              <p:nvPr/>
            </p:nvSpPr>
            <p:spPr>
              <a:xfrm rot="13500000" flipH="1">
                <a:off x="4853120" y="1665122"/>
                <a:ext cx="687753" cy="687753"/>
              </a:xfrm>
              <a:custGeom>
                <a:avLst/>
                <a:gdLst/>
                <a:ahLst/>
                <a:cxnLst>
                  <a:cxn ang="0">
                    <a:pos x="wd2" y="hd2"/>
                  </a:cxn>
                  <a:cxn ang="5400000">
                    <a:pos x="wd2" y="hd2"/>
                  </a:cxn>
                  <a:cxn ang="10800000">
                    <a:pos x="wd2" y="hd2"/>
                  </a:cxn>
                  <a:cxn ang="16200000">
                    <a:pos x="wd2" y="hd2"/>
                  </a:cxn>
                </a:cxnLst>
                <a:rect l="0" t="0" r="r" b="b"/>
                <a:pathLst>
                  <a:path w="21600" h="21600" extrusionOk="0">
                    <a:moveTo>
                      <a:pt x="0" y="11012"/>
                    </a:moveTo>
                    <a:cubicBezTo>
                      <a:pt x="0" y="5164"/>
                      <a:pt x="4741" y="423"/>
                      <a:pt x="10588" y="423"/>
                    </a:cubicBezTo>
                    <a:cubicBezTo>
                      <a:pt x="14259" y="423"/>
                      <a:pt x="17929" y="282"/>
                      <a:pt x="21600" y="0"/>
                    </a:cubicBezTo>
                    <a:cubicBezTo>
                      <a:pt x="21318" y="3671"/>
                      <a:pt x="21177" y="7341"/>
                      <a:pt x="21177" y="11012"/>
                    </a:cubicBezTo>
                    <a:cubicBezTo>
                      <a:pt x="21177" y="16859"/>
                      <a:pt x="16436" y="21600"/>
                      <a:pt x="10588" y="21600"/>
                    </a:cubicBezTo>
                    <a:cubicBezTo>
                      <a:pt x="4741" y="21600"/>
                      <a:pt x="0" y="16859"/>
                      <a:pt x="0" y="11012"/>
                    </a:cubicBezTo>
                    <a:close/>
                  </a:path>
                </a:pathLst>
              </a:custGeom>
              <a:solidFill>
                <a:srgbClr val="A5C067"/>
              </a:solidFill>
              <a:ln w="12700" cap="flat">
                <a:noFill/>
                <a:miter lim="400000"/>
              </a:ln>
              <a:effectLst/>
            </p:spPr>
            <p:txBody>
              <a:bodyPr wrap="square" lIns="0" tIns="0" rIns="0" bIns="0" numCol="1" anchor="ctr">
                <a:noAutofit/>
              </a:bodyPr>
              <a:lstStyle/>
              <a:p>
                <a:pPr algn="ctr" defTabSz="457130">
                  <a:defRPr>
                    <a:solidFill>
                      <a:srgbClr val="FFFFFF"/>
                    </a:solidFill>
                    <a:uFill>
                      <a:solidFill>
                        <a:srgbClr val="FFFFFF"/>
                      </a:solidFill>
                    </a:uFill>
                    <a:latin typeface="Roboto condensed"/>
                    <a:ea typeface="Roboto condensed"/>
                    <a:cs typeface="Roboto condensed"/>
                    <a:sym typeface="Roboto condensed"/>
                  </a:defRPr>
                </a:pPr>
                <a:endParaRPr kern="0">
                  <a:solidFill>
                    <a:srgbClr val="FFFFFF"/>
                  </a:solidFill>
                  <a:uFill>
                    <a:solidFill>
                      <a:srgbClr val="FFFFFF"/>
                    </a:solidFill>
                  </a:uFill>
                  <a:latin typeface="微软雅黑"/>
                  <a:ea typeface="微软雅黑"/>
                  <a:cs typeface="Roboto condensed"/>
                  <a:sym typeface="Roboto condensed"/>
                </a:endParaRPr>
              </a:p>
            </p:txBody>
          </p:sp>
          <p:grpSp>
            <p:nvGrpSpPr>
              <p:cNvPr id="7" name="组合 6"/>
              <p:cNvGrpSpPr/>
              <p:nvPr/>
            </p:nvGrpSpPr>
            <p:grpSpPr>
              <a:xfrm>
                <a:off x="4918334" y="1818584"/>
                <a:ext cx="557507" cy="840750"/>
                <a:chOff x="4918334" y="1818584"/>
                <a:chExt cx="557507" cy="840750"/>
              </a:xfrm>
            </p:grpSpPr>
            <p:sp>
              <p:nvSpPr>
                <p:cNvPr id="58" name="Shape 8802"/>
                <p:cNvSpPr/>
                <p:nvPr/>
              </p:nvSpPr>
              <p:spPr>
                <a:xfrm>
                  <a:off x="4918334" y="1818584"/>
                  <a:ext cx="557507" cy="3847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algn="ctr" defTabSz="457130">
                    <a:lnSpc>
                      <a:spcPts val="1000"/>
                    </a:lnSpc>
                    <a:defRPr>
                      <a:uFillTx/>
                    </a:defRPr>
                  </a:pPr>
                  <a:r>
                    <a:rPr sz="1000" kern="0" dirty="0">
                      <a:solidFill>
                        <a:srgbClr val="FFFFFF">
                          <a:alpha val="70000"/>
                        </a:srgbClr>
                      </a:solidFill>
                      <a:uFill>
                        <a:solidFill>
                          <a:srgbClr val="FFFFFF">
                            <a:alpha val="70000"/>
                          </a:srgbClr>
                        </a:solidFill>
                      </a:uFill>
                      <a:latin typeface="微软雅黑"/>
                      <a:ea typeface="微软雅黑"/>
                      <a:cs typeface="Roboto condensed"/>
                      <a:sym typeface="Roboto condensed"/>
                    </a:rPr>
                    <a:t> </a:t>
                  </a:r>
                </a:p>
                <a:p>
                  <a:pPr algn="ctr" defTabSz="457130">
                    <a:lnSpc>
                      <a:spcPts val="2000"/>
                    </a:lnSpc>
                    <a:defRPr>
                      <a:uFillTx/>
                    </a:defRPr>
                  </a:pPr>
                  <a:r>
                    <a:rPr lang="en-US" altLang="zh-CN" sz="2000" kern="0" dirty="0">
                      <a:solidFill>
                        <a:srgbClr val="FFFFFF"/>
                      </a:solidFill>
                      <a:uFill>
                        <a:solidFill>
                          <a:srgbClr val="FFFFFF"/>
                        </a:solidFill>
                      </a:uFill>
                      <a:latin typeface="微软雅黑"/>
                      <a:ea typeface="微软雅黑"/>
                      <a:cs typeface="Roboto condensed"/>
                      <a:sym typeface="Roboto condensed"/>
                    </a:rPr>
                    <a:t>4.10</a:t>
                  </a:r>
                  <a:endParaRPr sz="2000" kern="0" dirty="0">
                    <a:solidFill>
                      <a:srgbClr val="FFFFFF"/>
                    </a:solidFill>
                    <a:uFill>
                      <a:solidFill>
                        <a:srgbClr val="FFFFFF"/>
                      </a:solidFill>
                    </a:uFill>
                    <a:latin typeface="微软雅黑"/>
                    <a:ea typeface="微软雅黑"/>
                    <a:cs typeface="Roboto condensed"/>
                    <a:sym typeface="Roboto condensed"/>
                  </a:endParaRPr>
                </a:p>
              </p:txBody>
            </p:sp>
            <p:sp>
              <p:nvSpPr>
                <p:cNvPr id="59" name="Shape 8804"/>
                <p:cNvSpPr/>
                <p:nvPr/>
              </p:nvSpPr>
              <p:spPr>
                <a:xfrm>
                  <a:off x="5149370" y="2557733"/>
                  <a:ext cx="101601" cy="101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A5C067"/>
                </a:solidFill>
                <a:ln w="12700">
                  <a:miter lim="400000"/>
                </a:ln>
              </p:spPr>
              <p:txBody>
                <a:bodyPr lIns="0" tIns="0" rIns="0" bIns="0" anchor="ctr"/>
                <a:lstStyle/>
                <a:p>
                  <a:pPr algn="ctr" defTabSz="457130">
                    <a:defRPr>
                      <a:solidFill>
                        <a:srgbClr val="FFFFFF"/>
                      </a:solidFill>
                      <a:uFill>
                        <a:solidFill>
                          <a:srgbClr val="FFFFFF"/>
                        </a:solidFill>
                      </a:uFill>
                      <a:latin typeface="Roboto condensed"/>
                      <a:ea typeface="Roboto condensed"/>
                      <a:cs typeface="Roboto condensed"/>
                      <a:sym typeface="Roboto condensed"/>
                    </a:defRPr>
                  </a:pPr>
                  <a:endParaRPr kern="0">
                    <a:solidFill>
                      <a:srgbClr val="FFFFFF"/>
                    </a:solidFill>
                    <a:uFill>
                      <a:solidFill>
                        <a:srgbClr val="FFFFFF"/>
                      </a:solidFill>
                    </a:uFill>
                    <a:latin typeface="微软雅黑"/>
                    <a:ea typeface="微软雅黑"/>
                    <a:cs typeface="Roboto condensed"/>
                    <a:sym typeface="Roboto condensed"/>
                  </a:endParaRPr>
                </a:p>
              </p:txBody>
            </p:sp>
          </p:grpSp>
        </p:grpSp>
        <p:sp>
          <p:nvSpPr>
            <p:cNvPr id="75" name="Shape 8819"/>
            <p:cNvSpPr/>
            <p:nvPr/>
          </p:nvSpPr>
          <p:spPr>
            <a:xfrm>
              <a:off x="5512605" y="3038080"/>
              <a:ext cx="1262932" cy="9238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rmAutofit/>
            </a:bodyPr>
            <a:lstStyle>
              <a:lvl1pPr>
                <a:lnSpc>
                  <a:spcPct val="120000"/>
                </a:lnSpc>
                <a:spcBef>
                  <a:spcPts val="100"/>
                </a:spcBef>
                <a:defRPr sz="800">
                  <a:solidFill>
                    <a:srgbClr val="808080"/>
                  </a:solidFill>
                  <a:uFill>
                    <a:solidFill>
                      <a:srgbClr val="808080"/>
                    </a:solidFill>
                  </a:uFill>
                  <a:latin typeface="Roboto condensed"/>
                  <a:ea typeface="Roboto condensed"/>
                  <a:cs typeface="Roboto condensed"/>
                  <a:sym typeface="Roboto condensed"/>
                </a:defRPr>
              </a:lvl1pPr>
            </a:lstStyle>
            <a:p>
              <a:pPr defTabSz="457130">
                <a:lnSpc>
                  <a:spcPct val="100000"/>
                </a:lnSpc>
                <a:spcBef>
                  <a:spcPts val="0"/>
                </a:spcBef>
                <a:defRPr sz="1800">
                  <a:solidFill>
                    <a:srgbClr val="000000"/>
                  </a:solidFill>
                  <a:uFillTx/>
                </a:defRPr>
              </a:pPr>
              <a:r>
                <a:rPr lang="en-US" altLang="zh-CN" sz="1200" kern="0" dirty="0">
                  <a:solidFill>
                    <a:srgbClr val="000000"/>
                  </a:solidFill>
                  <a:uFillTx/>
                  <a:latin typeface="微软雅黑"/>
                  <a:ea typeface="微软雅黑"/>
                  <a:cs typeface="+mn-cs"/>
                </a:rPr>
                <a:t>Testing and debugging</a:t>
              </a:r>
              <a:endParaRPr lang="zh-CN" altLang="en-US" sz="1200" kern="0" dirty="0">
                <a:solidFill>
                  <a:srgbClr val="000000"/>
                </a:solidFill>
                <a:uFillTx/>
                <a:latin typeface="微软雅黑"/>
                <a:ea typeface="微软雅黑"/>
                <a:cs typeface="+mn-cs"/>
              </a:endParaRPr>
            </a:p>
          </p:txBody>
        </p:sp>
      </p:grpSp>
      <p:sp>
        <p:nvSpPr>
          <p:cNvPr id="79" name="Shape 8824"/>
          <p:cNvSpPr/>
          <p:nvPr/>
        </p:nvSpPr>
        <p:spPr>
          <a:xfrm>
            <a:off x="8141341" y="2507542"/>
            <a:ext cx="895156" cy="215444"/>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p>
            <a:pPr defTabSz="457130">
              <a:defRPr>
                <a:uFillTx/>
              </a:defRPr>
            </a:pPr>
            <a:r>
              <a:rPr lang="en-US" altLang="zh-CN" sz="1400" kern="0" dirty="0">
                <a:solidFill>
                  <a:srgbClr val="4E5663"/>
                </a:solidFill>
                <a:uFill>
                  <a:solidFill>
                    <a:srgbClr val="4E5663"/>
                  </a:solidFill>
                </a:uFill>
                <a:latin typeface="微软雅黑"/>
                <a:ea typeface="微软雅黑"/>
                <a:cs typeface="Roboto condensed"/>
                <a:sym typeface="Roboto condensed"/>
              </a:rPr>
              <a:t>Timeline</a:t>
            </a:r>
            <a:endParaRPr sz="1400" kern="0" dirty="0">
              <a:solidFill>
                <a:srgbClr val="4E5663"/>
              </a:solidFill>
              <a:uFill>
                <a:solidFill>
                  <a:srgbClr val="4E5663"/>
                </a:solidFill>
              </a:uFill>
              <a:latin typeface="微软雅黑"/>
              <a:ea typeface="微软雅黑"/>
              <a:cs typeface="Roboto condensed"/>
              <a:sym typeface="Roboto condensed"/>
            </a:endParaRPr>
          </a:p>
        </p:txBody>
      </p:sp>
    </p:spTree>
    <p:extLst>
      <p:ext uri="{BB962C8B-B14F-4D97-AF65-F5344CB8AC3E}">
        <p14:creationId xmlns:p14="http://schemas.microsoft.com/office/powerpoint/2010/main" val="295525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750" fill="hold"/>
                                        <p:tgtEl>
                                          <p:spTgt spid="41"/>
                                        </p:tgtEl>
                                        <p:attrNameLst>
                                          <p:attrName>ppt_x</p:attrName>
                                        </p:attrNameLst>
                                      </p:cBhvr>
                                      <p:tavLst>
                                        <p:tav tm="0">
                                          <p:val>
                                            <p:strVal val="0-#ppt_w/2"/>
                                          </p:val>
                                        </p:tav>
                                        <p:tav tm="100000">
                                          <p:val>
                                            <p:strVal val="#ppt_x"/>
                                          </p:val>
                                        </p:tav>
                                      </p:tavLst>
                                    </p:anim>
                                    <p:anim calcmode="lin" valueType="num">
                                      <p:cBhvr>
                                        <p:cTn id="8" dur="750" fill="hold"/>
                                        <p:tgtEl>
                                          <p:spTgt spid="41"/>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8" fill="hold" grpId="0" nodeType="after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par>
                          <p:cTn id="17" fill="hold">
                            <p:stCondLst>
                              <p:cond delay="1750"/>
                            </p:stCondLst>
                            <p:childTnLst>
                              <p:par>
                                <p:cTn id="18" presetID="10"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2250"/>
                            </p:stCondLst>
                            <p:childTnLst>
                              <p:par>
                                <p:cTn id="22" presetID="10"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par>
                          <p:cTn id="25" fill="hold">
                            <p:stCondLst>
                              <p:cond delay="2750"/>
                            </p:stCondLst>
                            <p:childTnLst>
                              <p:par>
                                <p:cTn id="26" presetID="10"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utoUpdateAnimBg="0"/>
      <p:bldP spid="43" grpId="0" animBg="1"/>
      <p:bldP spid="7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2171"/>
          </a:xfrm>
          <a:prstGeom prst="rect">
            <a:avLst/>
          </a:prstGeom>
          <a:noFill/>
        </p:spPr>
        <p:txBody>
          <a:bodyPr wrap="square" lIns="68517" tIns="34283" rIns="68517" bIns="34283" rtlCol="0">
            <a:spAutoFit/>
          </a:bodyPr>
          <a:lstStyle/>
          <a:p>
            <a:pPr algn="ctr" defTabSz="685205"/>
            <a:r>
              <a:rPr lang="en-US" altLang="zh-CN" sz="14900" b="1" dirty="0">
                <a:solidFill>
                  <a:prstClr val="white"/>
                </a:solidFill>
                <a:latin typeface="微软雅黑"/>
                <a:ea typeface="微软雅黑"/>
              </a:rPr>
              <a:t>5</a:t>
            </a:r>
            <a:endParaRPr lang="zh-CN" altLang="en-US" sz="14900" b="1" dirty="0">
              <a:solidFill>
                <a:prstClr val="white"/>
              </a:solidFill>
              <a:latin typeface="微软雅黑"/>
              <a:ea typeface="微软雅黑"/>
            </a:endParaRPr>
          </a:p>
        </p:txBody>
      </p:sp>
      <p:sp>
        <p:nvSpPr>
          <p:cNvPr id="4" name="矩形 3"/>
          <p:cNvSpPr/>
          <p:nvPr/>
        </p:nvSpPr>
        <p:spPr bwMode="auto">
          <a:xfrm>
            <a:off x="2976967" y="2427022"/>
            <a:ext cx="4259331" cy="47995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pPr algn="ctr" defTabSz="685205">
              <a:defRPr/>
            </a:pPr>
            <a:r>
              <a:rPr lang="en-US" altLang="zh-CN" sz="2800" b="1" kern="0" cap="small" dirty="0">
                <a:solidFill>
                  <a:srgbClr val="F59F14"/>
                </a:solidFill>
                <a:latin typeface="微软雅黑"/>
                <a:ea typeface="微软雅黑"/>
              </a:rPr>
              <a:t>Frameworks &amp; tools</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Tree>
    <p:extLst>
      <p:ext uri="{BB962C8B-B14F-4D97-AF65-F5344CB8AC3E}">
        <p14:creationId xmlns:p14="http://schemas.microsoft.com/office/powerpoint/2010/main" val="101424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500"/>
                                        <p:tgtEl>
                                          <p:spTgt spid="5"/>
                                        </p:tgtEl>
                                      </p:cBhvr>
                                    </p:animEffect>
                                    <p:anim calcmode="lin" valueType="num">
                                      <p:cBhvr>
                                        <p:cTn id="11" dur="500" fill="hold"/>
                                        <p:tgtEl>
                                          <p:spTgt spid="5"/>
                                        </p:tgtEl>
                                        <p:attrNameLst>
                                          <p:attrName>ppt_x</p:attrName>
                                        </p:attrNameLst>
                                      </p:cBhvr>
                                      <p:tavLst>
                                        <p:tav tm="0">
                                          <p:val>
                                            <p:strVal val="#ppt_x"/>
                                          </p:val>
                                        </p:tav>
                                        <p:tav tm="100000">
                                          <p:val>
                                            <p:strVal val="#ppt_x"/>
                                          </p:val>
                                        </p:tav>
                                      </p:tavLst>
                                    </p:anim>
                                    <p:anim calcmode="lin" valueType="num">
                                      <p:cBhvr>
                                        <p:cTn id="12" dur="50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500"/>
                                        <p:tgtEl>
                                          <p:spTgt spid="6"/>
                                        </p:tgtEl>
                                      </p:cBhvr>
                                    </p:animEffect>
                                    <p:anim calcmode="lin" valueType="num">
                                      <p:cBhvr>
                                        <p:cTn id="16" dur="500" fill="hold"/>
                                        <p:tgtEl>
                                          <p:spTgt spid="6"/>
                                        </p:tgtEl>
                                        <p:attrNameLst>
                                          <p:attrName>ppt_x</p:attrName>
                                        </p:attrNameLst>
                                      </p:cBhvr>
                                      <p:tavLst>
                                        <p:tav tm="0">
                                          <p:val>
                                            <p:strVal val="#ppt_x"/>
                                          </p:val>
                                        </p:tav>
                                        <p:tav tm="100000">
                                          <p:val>
                                            <p:strVal val="#ppt_x"/>
                                          </p:val>
                                        </p:tav>
                                      </p:tavLst>
                                    </p:anim>
                                    <p:anim calcmode="lin" valueType="num">
                                      <p:cBhvr>
                                        <p:cTn id="17" dur="500" fill="hold"/>
                                        <p:tgtEl>
                                          <p:spTgt spid="6"/>
                                        </p:tgtEl>
                                        <p:attrNameLst>
                                          <p:attrName>ppt_y</p:attrName>
                                        </p:attrNameLst>
                                      </p:cBhvr>
                                      <p:tavLst>
                                        <p:tav tm="0">
                                          <p:val>
                                            <p:strVal val="#ppt_y-.1"/>
                                          </p:val>
                                        </p:tav>
                                        <p:tav tm="100000">
                                          <p:val>
                                            <p:strVal val="#ppt_y"/>
                                          </p:val>
                                        </p:tav>
                                      </p:tavLst>
                                    </p:anim>
                                  </p:childTnLst>
                                </p:cTn>
                              </p:par>
                              <p:par>
                                <p:cTn id="18" presetID="12" presetClass="entr" presetSubtype="8"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p:tgtEl>
                                          <p:spTgt spid="4"/>
                                        </p:tgtEl>
                                        <p:attrNameLst>
                                          <p:attrName>ppt_x</p:attrName>
                                        </p:attrNameLst>
                                      </p:cBhvr>
                                      <p:tavLst>
                                        <p:tav tm="0">
                                          <p:val>
                                            <p:strVal val="#ppt_x-#ppt_w*1.125000"/>
                                          </p:val>
                                        </p:tav>
                                        <p:tav tm="100000">
                                          <p:val>
                                            <p:strVal val="#ppt_x"/>
                                          </p:val>
                                        </p:tav>
                                      </p:tavLst>
                                    </p:anim>
                                    <p:animEffect transition="in" filter="wipe(right)">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7" name="矩形 15"/>
          <p:cNvSpPr>
            <a:spLocks noChangeArrowheads="1"/>
          </p:cNvSpPr>
          <p:nvPr/>
        </p:nvSpPr>
        <p:spPr bwMode="auto">
          <a:xfrm>
            <a:off x="6" y="395903"/>
            <a:ext cx="3203575" cy="461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sz="2400" b="1" kern="0" dirty="0">
                <a:solidFill>
                  <a:srgbClr val="FFFFFF"/>
                </a:solidFill>
                <a:ea typeface="微软雅黑"/>
              </a:rPr>
              <a:t>Frameworks &amp; Tools</a:t>
            </a:r>
            <a:endParaRPr lang="zh-CN" altLang="en-US" sz="2400" b="1" kern="0" dirty="0">
              <a:solidFill>
                <a:srgbClr val="FFFFFF"/>
              </a:solidFill>
              <a:ea typeface="微软雅黑"/>
            </a:endParaRPr>
          </a:p>
        </p:txBody>
      </p:sp>
      <p:sp>
        <p:nvSpPr>
          <p:cNvPr id="5" name="文本框 4">
            <a:extLst>
              <a:ext uri="{FF2B5EF4-FFF2-40B4-BE49-F238E27FC236}">
                <a16:creationId xmlns:a16="http://schemas.microsoft.com/office/drawing/2014/main" id="{C2798438-2780-46F8-8AEA-8FDFF2A82F03}"/>
              </a:ext>
            </a:extLst>
          </p:cNvPr>
          <p:cNvSpPr txBox="1"/>
          <p:nvPr/>
        </p:nvSpPr>
        <p:spPr>
          <a:xfrm>
            <a:off x="539552" y="1131590"/>
            <a:ext cx="8064896" cy="3785652"/>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err="1">
                <a:solidFill>
                  <a:schemeClr val="bg1"/>
                </a:solidFill>
              </a:rPr>
              <a:t>Akka</a:t>
            </a:r>
            <a:endParaRPr lang="en-US" altLang="zh-CN" sz="2400" dirty="0">
              <a:solidFill>
                <a:schemeClr val="bg1"/>
              </a:solidFill>
            </a:endParaRPr>
          </a:p>
          <a:p>
            <a:pPr marL="742880" lvl="1" indent="-285750">
              <a:buFont typeface="Arial" panose="020B0604020202020204" pitchFamily="34" charset="0"/>
              <a:buChar char="•"/>
            </a:pPr>
            <a:r>
              <a:rPr lang="en-US" altLang="zh-CN" sz="2400" dirty="0">
                <a:solidFill>
                  <a:schemeClr val="bg1"/>
                </a:solidFill>
              </a:rPr>
              <a:t>Deal with large number concurrent requests</a:t>
            </a:r>
          </a:p>
          <a:p>
            <a:pPr marL="742880" lvl="1" indent="-285750">
              <a:buFont typeface="Arial" panose="020B0604020202020204" pitchFamily="34" charset="0"/>
              <a:buChar char="•"/>
            </a:pPr>
            <a:endParaRPr lang="en-US" altLang="zh-CN" sz="2400" dirty="0">
              <a:solidFill>
                <a:schemeClr val="bg1"/>
              </a:solidFill>
            </a:endParaRPr>
          </a:p>
          <a:p>
            <a:pPr marL="285750" indent="-285750">
              <a:buFont typeface="Arial" panose="020B0604020202020204" pitchFamily="34" charset="0"/>
              <a:buChar char="•"/>
            </a:pPr>
            <a:r>
              <a:rPr lang="en-US" altLang="zh-CN" sz="2400" dirty="0">
                <a:solidFill>
                  <a:schemeClr val="bg1"/>
                </a:solidFill>
              </a:rPr>
              <a:t>Play Framework</a:t>
            </a:r>
          </a:p>
          <a:p>
            <a:pPr marL="742880" lvl="1" indent="-285750">
              <a:buFont typeface="Arial" panose="020B0604020202020204" pitchFamily="34" charset="0"/>
              <a:buChar char="•"/>
            </a:pPr>
            <a:r>
              <a:rPr lang="en-US" altLang="zh-CN" sz="2400" dirty="0">
                <a:solidFill>
                  <a:schemeClr val="bg1"/>
                </a:solidFill>
              </a:rPr>
              <a:t>Backend: Scala</a:t>
            </a:r>
          </a:p>
          <a:p>
            <a:pPr marL="742880" lvl="1" indent="-285750">
              <a:buFont typeface="Arial" panose="020B0604020202020204" pitchFamily="34" charset="0"/>
              <a:buChar char="•"/>
            </a:pPr>
            <a:r>
              <a:rPr lang="en-US" altLang="zh-CN" sz="2400" dirty="0">
                <a:solidFill>
                  <a:schemeClr val="bg1"/>
                </a:solidFill>
              </a:rPr>
              <a:t>Frontend: HTML</a:t>
            </a:r>
          </a:p>
          <a:p>
            <a:pPr lvl="1"/>
            <a:endParaRPr lang="en-US" altLang="zh-CN" sz="2400" dirty="0">
              <a:solidFill>
                <a:schemeClr val="bg1"/>
              </a:solidFill>
            </a:endParaRPr>
          </a:p>
          <a:p>
            <a:pPr marL="285750" indent="-285750">
              <a:buFont typeface="Arial" panose="020B0604020202020204" pitchFamily="34" charset="0"/>
              <a:buChar char="•"/>
            </a:pPr>
            <a:r>
              <a:rPr lang="en-US" altLang="zh-CN" sz="2400" dirty="0" err="1">
                <a:solidFill>
                  <a:schemeClr val="bg1"/>
                </a:solidFill>
              </a:rPr>
              <a:t>Github</a:t>
            </a:r>
            <a:r>
              <a:rPr lang="en-US" altLang="zh-CN" sz="2400" dirty="0">
                <a:solidFill>
                  <a:schemeClr val="bg1"/>
                </a:solidFill>
              </a:rPr>
              <a:t> Repository:  </a:t>
            </a:r>
            <a:r>
              <a:rPr lang="en-US" altLang="zh-CN" sz="2400" dirty="0">
                <a:solidFill>
                  <a:schemeClr val="accent6">
                    <a:lumMod val="60000"/>
                    <a:lumOff val="40000"/>
                  </a:schemeClr>
                </a:solidFill>
                <a:hlinkClick r:id="rId2">
                  <a:extLst>
                    <a:ext uri="{A12FA001-AC4F-418D-AE19-62706E023703}">
                      <ahyp:hlinkClr xmlns:ahyp="http://schemas.microsoft.com/office/drawing/2018/hyperlinkcolor" val="tx"/>
                    </a:ext>
                  </a:extLst>
                </a:hlinkClick>
              </a:rPr>
              <a:t>https://github.com/kinyang007/CSYE7200_Team5</a:t>
            </a:r>
            <a:endParaRPr lang="en-US" altLang="zh-CN" sz="2400" dirty="0">
              <a:solidFill>
                <a:schemeClr val="accent6">
                  <a:lumMod val="60000"/>
                  <a:lumOff val="40000"/>
                </a:schemeClr>
              </a:solidFill>
            </a:endParaRPr>
          </a:p>
          <a:p>
            <a:pPr marL="742880" lvl="1" indent="-285750">
              <a:buFont typeface="Arial" panose="020B0604020202020204" pitchFamily="34" charset="0"/>
              <a:buChar char="•"/>
            </a:pPr>
            <a:endParaRPr lang="en-US" altLang="zh-CN" sz="2400" dirty="0">
              <a:solidFill>
                <a:schemeClr val="bg1"/>
              </a:solidFill>
            </a:endParaRPr>
          </a:p>
        </p:txBody>
      </p:sp>
    </p:spTree>
    <p:extLst>
      <p:ext uri="{BB962C8B-B14F-4D97-AF65-F5344CB8AC3E}">
        <p14:creationId xmlns:p14="http://schemas.microsoft.com/office/powerpoint/2010/main" val="51771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0-#ppt_w/2"/>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utoUpdateAnimBg="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2171"/>
          </a:xfrm>
          <a:prstGeom prst="rect">
            <a:avLst/>
          </a:prstGeom>
          <a:noFill/>
        </p:spPr>
        <p:txBody>
          <a:bodyPr wrap="square" lIns="68517" tIns="34283" rIns="68517" bIns="34283" rtlCol="0">
            <a:spAutoFit/>
          </a:bodyPr>
          <a:lstStyle/>
          <a:p>
            <a:pPr algn="ctr" defTabSz="685205"/>
            <a:r>
              <a:rPr lang="en-US" altLang="zh-CN" sz="14900" b="1" dirty="0">
                <a:solidFill>
                  <a:schemeClr val="bg1"/>
                </a:solidFill>
                <a:latin typeface="微软雅黑"/>
                <a:ea typeface="微软雅黑"/>
              </a:rPr>
              <a:t>6</a:t>
            </a:r>
            <a:endParaRPr lang="zh-CN" altLang="en-US" sz="14900" b="1" dirty="0">
              <a:solidFill>
                <a:schemeClr val="bg1"/>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pPr algn="ctr" defTabSz="685205">
              <a:defRPr/>
            </a:pPr>
            <a:r>
              <a:rPr lang="en-US" altLang="zh-CN" sz="2800" b="1" kern="0" cap="small" dirty="0">
                <a:solidFill>
                  <a:srgbClr val="F59F14"/>
                </a:solidFill>
                <a:latin typeface="微软雅黑"/>
                <a:ea typeface="微软雅黑"/>
              </a:rPr>
              <a:t>Acceptance Criteria</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11" name="TextBox 10"/>
          <p:cNvSpPr txBox="1"/>
          <p:nvPr/>
        </p:nvSpPr>
        <p:spPr>
          <a:xfrm>
            <a:off x="6949440" y="260188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2394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500"/>
                                        <p:tgtEl>
                                          <p:spTgt spid="5"/>
                                        </p:tgtEl>
                                      </p:cBhvr>
                                    </p:animEffect>
                                    <p:anim calcmode="lin" valueType="num">
                                      <p:cBhvr>
                                        <p:cTn id="11" dur="500" fill="hold"/>
                                        <p:tgtEl>
                                          <p:spTgt spid="5"/>
                                        </p:tgtEl>
                                        <p:attrNameLst>
                                          <p:attrName>ppt_x</p:attrName>
                                        </p:attrNameLst>
                                      </p:cBhvr>
                                      <p:tavLst>
                                        <p:tav tm="0">
                                          <p:val>
                                            <p:strVal val="#ppt_x"/>
                                          </p:val>
                                        </p:tav>
                                        <p:tav tm="100000">
                                          <p:val>
                                            <p:strVal val="#ppt_x"/>
                                          </p:val>
                                        </p:tav>
                                      </p:tavLst>
                                    </p:anim>
                                    <p:anim calcmode="lin" valueType="num">
                                      <p:cBhvr>
                                        <p:cTn id="12" dur="50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500"/>
                                        <p:tgtEl>
                                          <p:spTgt spid="6"/>
                                        </p:tgtEl>
                                      </p:cBhvr>
                                    </p:animEffect>
                                    <p:anim calcmode="lin" valueType="num">
                                      <p:cBhvr>
                                        <p:cTn id="16" dur="500" fill="hold"/>
                                        <p:tgtEl>
                                          <p:spTgt spid="6"/>
                                        </p:tgtEl>
                                        <p:attrNameLst>
                                          <p:attrName>ppt_x</p:attrName>
                                        </p:attrNameLst>
                                      </p:cBhvr>
                                      <p:tavLst>
                                        <p:tav tm="0">
                                          <p:val>
                                            <p:strVal val="#ppt_x"/>
                                          </p:val>
                                        </p:tav>
                                        <p:tav tm="100000">
                                          <p:val>
                                            <p:strVal val="#ppt_x"/>
                                          </p:val>
                                        </p:tav>
                                      </p:tavLst>
                                    </p:anim>
                                    <p:anim calcmode="lin" valueType="num">
                                      <p:cBhvr>
                                        <p:cTn id="17" dur="5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12" presetClass="entr" presetSubtype="8"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ppt_x</p:attrName>
                                        </p:attrNameLst>
                                      </p:cBhvr>
                                      <p:tavLst>
                                        <p:tav tm="0">
                                          <p:val>
                                            <p:strVal val="#ppt_x-#ppt_w*1.125000"/>
                                          </p:val>
                                        </p:tav>
                                        <p:tav tm="100000">
                                          <p:val>
                                            <p:strVal val="#ppt_x"/>
                                          </p:val>
                                        </p:tav>
                                      </p:tavLst>
                                    </p:anim>
                                    <p:animEffect transition="in" filter="wipe(righ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7" name="矩形 15"/>
          <p:cNvSpPr>
            <a:spLocks noChangeArrowheads="1"/>
          </p:cNvSpPr>
          <p:nvPr/>
        </p:nvSpPr>
        <p:spPr bwMode="auto">
          <a:xfrm>
            <a:off x="6" y="365126"/>
            <a:ext cx="3203575"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sz="2800" b="1" kern="0" dirty="0">
                <a:solidFill>
                  <a:srgbClr val="FFFFFF"/>
                </a:solidFill>
                <a:ea typeface="微软雅黑"/>
              </a:rPr>
              <a:t>Criteria</a:t>
            </a:r>
            <a:endParaRPr lang="zh-CN" altLang="en-US" sz="2800" b="1" kern="0" dirty="0">
              <a:solidFill>
                <a:srgbClr val="FFFFFF"/>
              </a:solidFill>
              <a:ea typeface="微软雅黑"/>
            </a:endParaRPr>
          </a:p>
        </p:txBody>
      </p:sp>
      <p:sp>
        <p:nvSpPr>
          <p:cNvPr id="4" name="Content Placeholder 2">
            <a:extLst>
              <a:ext uri="{FF2B5EF4-FFF2-40B4-BE49-F238E27FC236}">
                <a16:creationId xmlns:a16="http://schemas.microsoft.com/office/drawing/2014/main" id="{22A5E0D2-6002-4AF6-B173-D4CF825DEC7C}"/>
              </a:ext>
            </a:extLst>
          </p:cNvPr>
          <p:cNvSpPr txBox="1">
            <a:spLocks/>
          </p:cNvSpPr>
          <p:nvPr/>
        </p:nvSpPr>
        <p:spPr>
          <a:xfrm>
            <a:off x="611560" y="1347615"/>
            <a:ext cx="7848872" cy="2664296"/>
          </a:xfrm>
          <a:prstGeom prst="rect">
            <a:avLst/>
          </a:prstGeom>
        </p:spPr>
        <p:txBody>
          <a:bodyPr>
            <a:normAutofit/>
          </a:bodyPr>
          <a:lstStyle>
            <a:lvl1pPr marL="342848" indent="-342848" algn="l" defTabSz="91426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41" indent="-285708" algn="l" defTabSz="91426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30" indent="-228564" algn="l" defTabSz="91426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60"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093"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22"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56"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87"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18"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42893" lvl="1" indent="-342900">
              <a:buFont typeface="Arial" panose="020B0604020202020204" pitchFamily="34" charset="0"/>
              <a:buChar char="•"/>
            </a:pPr>
            <a:r>
              <a:rPr lang="en-US" altLang="zh-CN" sz="2400" dirty="0">
                <a:solidFill>
                  <a:schemeClr val="bg2"/>
                </a:solidFill>
              </a:rPr>
              <a:t>Make sure 90% of user requests can be responded within 4 seconds</a:t>
            </a:r>
          </a:p>
          <a:p>
            <a:pPr marL="399993" lvl="1" indent="0">
              <a:buNone/>
            </a:pPr>
            <a:endParaRPr lang="en-US" altLang="zh-CN" sz="2400" dirty="0">
              <a:solidFill>
                <a:schemeClr val="bg2"/>
              </a:solidFill>
            </a:endParaRPr>
          </a:p>
          <a:p>
            <a:pPr marL="742893" lvl="1" indent="-342900">
              <a:buFont typeface="Arial" panose="020B0604020202020204" pitchFamily="34" charset="0"/>
              <a:buChar char="•"/>
            </a:pPr>
            <a:r>
              <a:rPr lang="en-US" altLang="zh-CN" sz="2400" dirty="0">
                <a:solidFill>
                  <a:schemeClr val="bg2"/>
                </a:solidFill>
              </a:rPr>
              <a:t>Allow 25,000 users to purchase tickets concurrently without any conflict (make sure every ticket can not be sold more than once)</a:t>
            </a:r>
          </a:p>
          <a:p>
            <a:pPr marL="742893" lvl="1" indent="-342900">
              <a:buFont typeface="Arial" panose="020B0604020202020204" pitchFamily="34" charset="0"/>
              <a:buChar char="•"/>
            </a:pPr>
            <a:endParaRPr lang="en-US" altLang="zh-CN" sz="2400" dirty="0">
              <a:solidFill>
                <a:schemeClr val="bg2"/>
              </a:solidFill>
            </a:endParaRPr>
          </a:p>
          <a:p>
            <a:pPr marL="399993" lvl="1" indent="0">
              <a:buNone/>
            </a:pPr>
            <a:endParaRPr lang="en-US" sz="2400" dirty="0">
              <a:solidFill>
                <a:schemeClr val="bg2"/>
              </a:solidFill>
            </a:endParaRPr>
          </a:p>
        </p:txBody>
      </p:sp>
    </p:spTree>
    <p:extLst>
      <p:ext uri="{BB962C8B-B14F-4D97-AF65-F5344CB8AC3E}">
        <p14:creationId xmlns:p14="http://schemas.microsoft.com/office/powerpoint/2010/main" val="139622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0-#ppt_w/2"/>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utoUpdateAnimBg="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2171"/>
          </a:xfrm>
          <a:prstGeom prst="rect">
            <a:avLst/>
          </a:prstGeom>
          <a:noFill/>
        </p:spPr>
        <p:txBody>
          <a:bodyPr wrap="square" lIns="68517" tIns="34283" rIns="68517" bIns="34283" rtlCol="0">
            <a:spAutoFit/>
          </a:bodyPr>
          <a:lstStyle/>
          <a:p>
            <a:pPr algn="ctr" defTabSz="685205"/>
            <a:r>
              <a:rPr lang="en-US" altLang="zh-CN" sz="14900" b="1" dirty="0">
                <a:solidFill>
                  <a:schemeClr val="bg1"/>
                </a:solidFill>
                <a:latin typeface="微软雅黑"/>
                <a:ea typeface="微软雅黑"/>
              </a:rPr>
              <a:t>7</a:t>
            </a:r>
            <a:endParaRPr lang="zh-CN" altLang="en-US" sz="14900" b="1" dirty="0">
              <a:solidFill>
                <a:schemeClr val="bg1"/>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pPr algn="ctr" defTabSz="685205">
              <a:defRPr/>
            </a:pPr>
            <a:r>
              <a:rPr lang="en-US" altLang="zh-CN" sz="2800" b="1" kern="0" cap="small" dirty="0">
                <a:solidFill>
                  <a:srgbClr val="F59F14"/>
                </a:solidFill>
                <a:latin typeface="微软雅黑"/>
                <a:ea typeface="微软雅黑"/>
              </a:rPr>
              <a:t>Goals of the project</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11" name="TextBox 10"/>
          <p:cNvSpPr txBox="1"/>
          <p:nvPr/>
        </p:nvSpPr>
        <p:spPr>
          <a:xfrm>
            <a:off x="6949440" y="260188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2247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500"/>
                                        <p:tgtEl>
                                          <p:spTgt spid="5"/>
                                        </p:tgtEl>
                                      </p:cBhvr>
                                    </p:animEffect>
                                    <p:anim calcmode="lin" valueType="num">
                                      <p:cBhvr>
                                        <p:cTn id="11" dur="500" fill="hold"/>
                                        <p:tgtEl>
                                          <p:spTgt spid="5"/>
                                        </p:tgtEl>
                                        <p:attrNameLst>
                                          <p:attrName>ppt_x</p:attrName>
                                        </p:attrNameLst>
                                      </p:cBhvr>
                                      <p:tavLst>
                                        <p:tav tm="0">
                                          <p:val>
                                            <p:strVal val="#ppt_x"/>
                                          </p:val>
                                        </p:tav>
                                        <p:tav tm="100000">
                                          <p:val>
                                            <p:strVal val="#ppt_x"/>
                                          </p:val>
                                        </p:tav>
                                      </p:tavLst>
                                    </p:anim>
                                    <p:anim calcmode="lin" valueType="num">
                                      <p:cBhvr>
                                        <p:cTn id="12" dur="50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500"/>
                                        <p:tgtEl>
                                          <p:spTgt spid="6"/>
                                        </p:tgtEl>
                                      </p:cBhvr>
                                    </p:animEffect>
                                    <p:anim calcmode="lin" valueType="num">
                                      <p:cBhvr>
                                        <p:cTn id="16" dur="500" fill="hold"/>
                                        <p:tgtEl>
                                          <p:spTgt spid="6"/>
                                        </p:tgtEl>
                                        <p:attrNameLst>
                                          <p:attrName>ppt_x</p:attrName>
                                        </p:attrNameLst>
                                      </p:cBhvr>
                                      <p:tavLst>
                                        <p:tav tm="0">
                                          <p:val>
                                            <p:strVal val="#ppt_x"/>
                                          </p:val>
                                        </p:tav>
                                        <p:tav tm="100000">
                                          <p:val>
                                            <p:strVal val="#ppt_x"/>
                                          </p:val>
                                        </p:tav>
                                      </p:tavLst>
                                    </p:anim>
                                    <p:anim calcmode="lin" valueType="num">
                                      <p:cBhvr>
                                        <p:cTn id="17" dur="5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12" presetClass="entr" presetSubtype="8"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ppt_x</p:attrName>
                                        </p:attrNameLst>
                                      </p:cBhvr>
                                      <p:tavLst>
                                        <p:tav tm="0">
                                          <p:val>
                                            <p:strVal val="#ppt_x-#ppt_w*1.125000"/>
                                          </p:val>
                                        </p:tav>
                                        <p:tav tm="100000">
                                          <p:val>
                                            <p:strVal val="#ppt_x"/>
                                          </p:val>
                                        </p:tav>
                                      </p:tavLst>
                                    </p:anim>
                                    <p:animEffect transition="in" filter="wipe(righ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7" name="矩形 15"/>
          <p:cNvSpPr>
            <a:spLocks noChangeArrowheads="1"/>
          </p:cNvSpPr>
          <p:nvPr/>
        </p:nvSpPr>
        <p:spPr bwMode="auto">
          <a:xfrm>
            <a:off x="6" y="365126"/>
            <a:ext cx="3203575"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sz="2800" b="1" kern="0" dirty="0">
                <a:solidFill>
                  <a:srgbClr val="FFFFFF"/>
                </a:solidFill>
                <a:ea typeface="微软雅黑"/>
              </a:rPr>
              <a:t>Goals</a:t>
            </a:r>
            <a:endParaRPr lang="zh-CN" altLang="en-US" sz="2800" b="1" kern="0" dirty="0">
              <a:solidFill>
                <a:srgbClr val="FFFFFF"/>
              </a:solidFill>
              <a:ea typeface="微软雅黑"/>
            </a:endParaRPr>
          </a:p>
        </p:txBody>
      </p:sp>
      <p:sp>
        <p:nvSpPr>
          <p:cNvPr id="5" name="Content Placeholder 2">
            <a:extLst>
              <a:ext uri="{FF2B5EF4-FFF2-40B4-BE49-F238E27FC236}">
                <a16:creationId xmlns:a16="http://schemas.microsoft.com/office/drawing/2014/main" id="{EEEBD3B4-06FB-4806-AD52-903A99F2989F}"/>
              </a:ext>
            </a:extLst>
          </p:cNvPr>
          <p:cNvSpPr txBox="1">
            <a:spLocks/>
          </p:cNvSpPr>
          <p:nvPr/>
        </p:nvSpPr>
        <p:spPr>
          <a:xfrm>
            <a:off x="611560" y="1203598"/>
            <a:ext cx="7920880" cy="3672408"/>
          </a:xfrm>
          <a:prstGeom prst="rect">
            <a:avLst/>
          </a:prstGeom>
        </p:spPr>
        <p:txBody>
          <a:bodyPr>
            <a:normAutofit fontScale="92500" lnSpcReduction="10000"/>
          </a:bodyPr>
          <a:lstStyle>
            <a:lvl1pPr marL="342848" indent="-342848" algn="l" defTabSz="91426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41" indent="-285708" algn="l" defTabSz="91426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30" indent="-228564" algn="l" defTabSz="91426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60"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093"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22"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56"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87"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18"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99993" lvl="1" indent="0">
              <a:buNone/>
            </a:pPr>
            <a:endParaRPr lang="en-US" sz="2400" dirty="0">
              <a:solidFill>
                <a:schemeClr val="bg2"/>
              </a:solidFill>
            </a:endParaRPr>
          </a:p>
          <a:p>
            <a:pPr marL="857193" lvl="1" indent="-457200">
              <a:buFont typeface="Arial" panose="020B0604020202020204" pitchFamily="34" charset="0"/>
              <a:buChar char="•"/>
            </a:pPr>
            <a:r>
              <a:rPr lang="en-US" altLang="zh-CN" sz="2400" dirty="0">
                <a:solidFill>
                  <a:schemeClr val="bg2"/>
                </a:solidFill>
              </a:rPr>
              <a:t>Implement a ticket agency system that can handle a large number of concurrent user requests in a short time and respond without error</a:t>
            </a:r>
          </a:p>
          <a:p>
            <a:pPr marL="857193" lvl="1" indent="-457200">
              <a:buFont typeface="Arial" panose="020B0604020202020204" pitchFamily="34" charset="0"/>
              <a:buChar char="•"/>
            </a:pPr>
            <a:endParaRPr lang="en-US" altLang="zh-CN" sz="2400" dirty="0">
              <a:solidFill>
                <a:schemeClr val="bg2"/>
              </a:solidFill>
            </a:endParaRPr>
          </a:p>
          <a:p>
            <a:pPr marL="857193" lvl="1" indent="-457200">
              <a:buFont typeface="Arial" panose="020B0604020202020204" pitchFamily="34" charset="0"/>
              <a:buChar char="•"/>
            </a:pPr>
            <a:r>
              <a:rPr lang="en-US" altLang="zh-CN" sz="2400" dirty="0">
                <a:solidFill>
                  <a:schemeClr val="bg2"/>
                </a:solidFill>
              </a:rPr>
              <a:t>Build the user interface that enable users select events, purchase tickets and check their purchase histories</a:t>
            </a:r>
          </a:p>
          <a:p>
            <a:pPr marL="399993" lvl="1" indent="0">
              <a:buNone/>
            </a:pPr>
            <a:endParaRPr lang="en-US" altLang="zh-CN" sz="2400" dirty="0">
              <a:solidFill>
                <a:schemeClr val="bg2"/>
              </a:solidFill>
            </a:endParaRPr>
          </a:p>
          <a:p>
            <a:pPr marL="857193" lvl="1" indent="-457200">
              <a:buFont typeface="Arial" panose="020B0604020202020204" pitchFamily="34" charset="0"/>
              <a:buChar char="•"/>
            </a:pPr>
            <a:r>
              <a:rPr lang="en-US" altLang="zh-CN" sz="2400" dirty="0">
                <a:solidFill>
                  <a:schemeClr val="bg2"/>
                </a:solidFill>
              </a:rPr>
              <a:t>Store the user purchase information in the database so as to check conflict and analyze </a:t>
            </a:r>
          </a:p>
          <a:p>
            <a:pPr marL="857193" lvl="1" indent="-457200">
              <a:buAutoNum type="arabicPeriod"/>
            </a:pPr>
            <a:endParaRPr lang="en-US" sz="2400" dirty="0">
              <a:solidFill>
                <a:schemeClr val="bg2"/>
              </a:solidFill>
            </a:endParaRPr>
          </a:p>
        </p:txBody>
      </p:sp>
    </p:spTree>
    <p:extLst>
      <p:ext uri="{BB962C8B-B14F-4D97-AF65-F5344CB8AC3E}">
        <p14:creationId xmlns:p14="http://schemas.microsoft.com/office/powerpoint/2010/main" val="189649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0-#ppt_w/2"/>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utoUpdateAnimBg="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154430" y="1635646"/>
            <a:ext cx="6835140" cy="91440"/>
            <a:chOff x="1539240" y="2179320"/>
            <a:chExt cx="9113520" cy="121920"/>
          </a:xfrm>
        </p:grpSpPr>
        <p:cxnSp>
          <p:nvCxnSpPr>
            <p:cNvPr id="15" name="直接连接符 14"/>
            <p:cNvCxnSpPr/>
            <p:nvPr/>
          </p:nvCxnSpPr>
          <p:spPr>
            <a:xfrm>
              <a:off x="1539240" y="2179320"/>
              <a:ext cx="9113520" cy="0"/>
            </a:xfrm>
            <a:prstGeom prst="line">
              <a:avLst/>
            </a:prstGeom>
            <a:noFill/>
            <a:ln w="76200" cap="flat" cmpd="sng" algn="ctr">
              <a:solidFill>
                <a:schemeClr val="bg1"/>
              </a:solidFill>
              <a:prstDash val="solid"/>
              <a:miter lim="800000"/>
            </a:ln>
            <a:effectLst/>
          </p:spPr>
        </p:cxnSp>
        <p:cxnSp>
          <p:nvCxnSpPr>
            <p:cNvPr id="16" name="直接连接符 15"/>
            <p:cNvCxnSpPr/>
            <p:nvPr/>
          </p:nvCxnSpPr>
          <p:spPr>
            <a:xfrm>
              <a:off x="1539240" y="2301240"/>
              <a:ext cx="9113520" cy="0"/>
            </a:xfrm>
            <a:prstGeom prst="line">
              <a:avLst/>
            </a:prstGeom>
            <a:noFill/>
            <a:ln w="6350" cap="flat" cmpd="sng" algn="ctr">
              <a:solidFill>
                <a:schemeClr val="bg1"/>
              </a:solidFill>
              <a:prstDash val="solid"/>
              <a:miter lim="800000"/>
            </a:ln>
            <a:effectLst/>
          </p:spPr>
        </p:cxnSp>
      </p:grpSp>
      <p:grpSp>
        <p:nvGrpSpPr>
          <p:cNvPr id="12" name="组合 11"/>
          <p:cNvGrpSpPr/>
          <p:nvPr/>
        </p:nvGrpSpPr>
        <p:grpSpPr>
          <a:xfrm flipV="1">
            <a:off x="1154430" y="2643759"/>
            <a:ext cx="6835140" cy="90676"/>
            <a:chOff x="1539240" y="2680230"/>
            <a:chExt cx="9113520" cy="120901"/>
          </a:xfrm>
        </p:grpSpPr>
        <p:cxnSp>
          <p:nvCxnSpPr>
            <p:cNvPr id="13" name="直接连接符 12"/>
            <p:cNvCxnSpPr/>
            <p:nvPr/>
          </p:nvCxnSpPr>
          <p:spPr>
            <a:xfrm>
              <a:off x="1539240" y="2680230"/>
              <a:ext cx="9113520" cy="0"/>
            </a:xfrm>
            <a:prstGeom prst="line">
              <a:avLst/>
            </a:prstGeom>
            <a:noFill/>
            <a:ln w="76200" cap="flat" cmpd="sng" algn="ctr">
              <a:solidFill>
                <a:schemeClr val="bg1"/>
              </a:solidFill>
              <a:prstDash val="solid"/>
              <a:miter lim="800000"/>
            </a:ln>
            <a:effectLst/>
          </p:spPr>
        </p:cxnSp>
        <p:cxnSp>
          <p:nvCxnSpPr>
            <p:cNvPr id="14" name="直接连接符 13"/>
            <p:cNvCxnSpPr/>
            <p:nvPr/>
          </p:nvCxnSpPr>
          <p:spPr>
            <a:xfrm>
              <a:off x="1539240" y="2801131"/>
              <a:ext cx="9113520" cy="0"/>
            </a:xfrm>
            <a:prstGeom prst="line">
              <a:avLst/>
            </a:prstGeom>
            <a:noFill/>
            <a:ln w="6350" cap="flat" cmpd="sng" algn="ctr">
              <a:solidFill>
                <a:schemeClr val="bg1"/>
              </a:solidFill>
              <a:prstDash val="solid"/>
              <a:miter lim="800000"/>
            </a:ln>
            <a:effectLst/>
          </p:spPr>
        </p:cxnSp>
      </p:grpSp>
      <p:sp>
        <p:nvSpPr>
          <p:cNvPr id="17" name="文本框 16"/>
          <p:cNvSpPr txBox="1"/>
          <p:nvPr/>
        </p:nvSpPr>
        <p:spPr>
          <a:xfrm>
            <a:off x="1743075" y="1847921"/>
            <a:ext cx="5657850" cy="807911"/>
          </a:xfrm>
          <a:prstGeom prst="rect">
            <a:avLst/>
          </a:prstGeom>
          <a:noFill/>
        </p:spPr>
        <p:txBody>
          <a:bodyPr wrap="square" lIns="68571" tIns="34289" rIns="68571" bIns="34289" rtlCol="0">
            <a:spAutoFit/>
          </a:bodyPr>
          <a:lstStyle/>
          <a:p>
            <a:pPr algn="ctr" defTabSz="685698"/>
            <a:r>
              <a:rPr lang="en-US" altLang="zh-CN" sz="4800" b="1" dirty="0">
                <a:solidFill>
                  <a:prstClr val="white"/>
                </a:solidFill>
                <a:latin typeface="微软雅黑"/>
                <a:ea typeface="微软雅黑"/>
              </a:rPr>
              <a:t>THANK YOU</a:t>
            </a:r>
            <a:endParaRPr lang="zh-CN" altLang="en-US" sz="4800" b="1" dirty="0">
              <a:solidFill>
                <a:prstClr val="white"/>
              </a:solidFill>
              <a:latin typeface="微软雅黑"/>
              <a:ea typeface="微软雅黑"/>
            </a:endParaRPr>
          </a:p>
        </p:txBody>
      </p:sp>
    </p:spTree>
    <p:extLst>
      <p:ext uri="{BB962C8B-B14F-4D97-AF65-F5344CB8AC3E}">
        <p14:creationId xmlns:p14="http://schemas.microsoft.com/office/powerpoint/2010/main" val="213107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childTnLst>
                          </p:cTn>
                        </p:par>
                        <p:par>
                          <p:cTn id="11" fill="hold">
                            <p:stCondLst>
                              <p:cond delay="500"/>
                            </p:stCondLst>
                            <p:childTnLst>
                              <p:par>
                                <p:cTn id="12" presetID="25" presetClass="entr" presetSubtype="0" fill="hold" grpId="0" nodeType="afterEffect">
                                  <p:stCondLst>
                                    <p:cond delay="0"/>
                                  </p:stCondLst>
                                  <p:iterate type="lt">
                                    <p:tmPct val="10000"/>
                                  </p:iterate>
                                  <p:childTnLst>
                                    <p:set>
                                      <p:cBhvr>
                                        <p:cTn id="13" dur="1" fill="hold">
                                          <p:stCondLst>
                                            <p:cond delay="0"/>
                                          </p:stCondLst>
                                        </p:cTn>
                                        <p:tgtEl>
                                          <p:spTgt spid="17"/>
                                        </p:tgtEl>
                                        <p:attrNameLst>
                                          <p:attrName>style.visibility</p:attrName>
                                        </p:attrNameLst>
                                      </p:cBhvr>
                                      <p:to>
                                        <p:strVal val="visible"/>
                                      </p:to>
                                    </p:set>
                                    <p:anim calcmode="lin" valueType="num">
                                      <p:cBhvr>
                                        <p:cTn id="14" dur="25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15" dur="25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16" dur="250" accel="50000" fill="hold">
                                          <p:stCondLst>
                                            <p:cond delay="250"/>
                                          </p:stCondLst>
                                        </p:cTn>
                                        <p:tgtEl>
                                          <p:spTgt spid="17"/>
                                        </p:tgtEl>
                                        <p:attrNameLst>
                                          <p:attrName>ppt_w</p:attrName>
                                        </p:attrNameLst>
                                      </p:cBhvr>
                                      <p:tavLst>
                                        <p:tav tm="0">
                                          <p:val>
                                            <p:strVal val="#ppt_w*.05"/>
                                          </p:val>
                                        </p:tav>
                                        <p:tav tm="100000">
                                          <p:val>
                                            <p:strVal val="#ppt_w"/>
                                          </p:val>
                                        </p:tav>
                                      </p:tavLst>
                                    </p:anim>
                                    <p:anim calcmode="lin" valueType="num">
                                      <p:cBhvr>
                                        <p:cTn id="17" dur="500" fill="hold"/>
                                        <p:tgtEl>
                                          <p:spTgt spid="17"/>
                                        </p:tgtEl>
                                        <p:attrNameLst>
                                          <p:attrName>ppt_h</p:attrName>
                                        </p:attrNameLst>
                                      </p:cBhvr>
                                      <p:tavLst>
                                        <p:tav tm="0">
                                          <p:val>
                                            <p:strVal val="#ppt_h"/>
                                          </p:val>
                                        </p:tav>
                                        <p:tav tm="100000">
                                          <p:val>
                                            <p:strVal val="#ppt_h"/>
                                          </p:val>
                                        </p:tav>
                                      </p:tavLst>
                                    </p:anim>
                                    <p:anim calcmode="lin" valueType="num">
                                      <p:cBhvr>
                                        <p:cTn id="18" dur="25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19" dur="25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20" dur="250" accel="50000" fill="hold">
                                          <p:stCondLst>
                                            <p:cond delay="250"/>
                                          </p:stCondLst>
                                        </p:cTn>
                                        <p:tgtEl>
                                          <p:spTgt spid="17"/>
                                        </p:tgtEl>
                                        <p:attrNameLst>
                                          <p:attrName>ppt_y</p:attrName>
                                        </p:attrNameLst>
                                      </p:cBhvr>
                                      <p:tavLst>
                                        <p:tav tm="0">
                                          <p:val>
                                            <p:strVal val="#ppt_y+.1"/>
                                          </p:val>
                                        </p:tav>
                                        <p:tav tm="100000">
                                          <p:val>
                                            <p:strVal val="#ppt_y"/>
                                          </p:val>
                                        </p:tav>
                                      </p:tavLst>
                                    </p:anim>
                                    <p:animEffect transition="in" filter="fade">
                                      <p:cBhvr>
                                        <p:cTn id="21" dur="500" decel="50000">
                                          <p:stCondLst>
                                            <p:cond delay="0"/>
                                          </p:stCondLst>
                                        </p:cTn>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2171"/>
          </a:xfrm>
          <a:prstGeom prst="rect">
            <a:avLst/>
          </a:prstGeom>
          <a:noFill/>
        </p:spPr>
        <p:txBody>
          <a:bodyPr wrap="square" lIns="68517" tIns="34283" rIns="68517" bIns="34283" rtlCol="0">
            <a:spAutoFit/>
          </a:bodyPr>
          <a:lstStyle/>
          <a:p>
            <a:pPr algn="ctr" defTabSz="685205"/>
            <a:r>
              <a:rPr lang="en-US" altLang="zh-CN" sz="14900" b="1" dirty="0">
                <a:solidFill>
                  <a:schemeClr val="bg1"/>
                </a:solidFill>
                <a:latin typeface="微软雅黑"/>
                <a:ea typeface="微软雅黑"/>
              </a:rPr>
              <a:t>1</a:t>
            </a:r>
            <a:endParaRPr lang="zh-CN" altLang="en-US" sz="14900" b="1" dirty="0">
              <a:solidFill>
                <a:schemeClr val="bg1"/>
              </a:solidFill>
              <a:latin typeface="微软雅黑"/>
              <a:ea typeface="微软雅黑"/>
            </a:endParaRPr>
          </a:p>
        </p:txBody>
      </p:sp>
      <p:sp>
        <p:nvSpPr>
          <p:cNvPr id="4" name="矩形 3"/>
          <p:cNvSpPr/>
          <p:nvPr/>
        </p:nvSpPr>
        <p:spPr bwMode="auto">
          <a:xfrm>
            <a:off x="2986560" y="2428944"/>
            <a:ext cx="4249738" cy="60306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pPr algn="ctr" defTabSz="685205">
              <a:defRPr/>
            </a:pPr>
            <a:r>
              <a:rPr lang="en-US" altLang="zh-CN" sz="3600" b="1" kern="0" cap="small" dirty="0">
                <a:solidFill>
                  <a:srgbClr val="F59F14"/>
                </a:solidFill>
                <a:latin typeface="微软雅黑"/>
                <a:ea typeface="微软雅黑"/>
              </a:rPr>
              <a:t>USE CASE</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11" name="TextBox 10"/>
          <p:cNvSpPr txBox="1"/>
          <p:nvPr/>
        </p:nvSpPr>
        <p:spPr>
          <a:xfrm>
            <a:off x="6949440" y="260188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9848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500"/>
                                        <p:tgtEl>
                                          <p:spTgt spid="5"/>
                                        </p:tgtEl>
                                      </p:cBhvr>
                                    </p:animEffect>
                                    <p:anim calcmode="lin" valueType="num">
                                      <p:cBhvr>
                                        <p:cTn id="11" dur="500" fill="hold"/>
                                        <p:tgtEl>
                                          <p:spTgt spid="5"/>
                                        </p:tgtEl>
                                        <p:attrNameLst>
                                          <p:attrName>ppt_x</p:attrName>
                                        </p:attrNameLst>
                                      </p:cBhvr>
                                      <p:tavLst>
                                        <p:tav tm="0">
                                          <p:val>
                                            <p:strVal val="#ppt_x"/>
                                          </p:val>
                                        </p:tav>
                                        <p:tav tm="100000">
                                          <p:val>
                                            <p:strVal val="#ppt_x"/>
                                          </p:val>
                                        </p:tav>
                                      </p:tavLst>
                                    </p:anim>
                                    <p:anim calcmode="lin" valueType="num">
                                      <p:cBhvr>
                                        <p:cTn id="12" dur="50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500"/>
                                        <p:tgtEl>
                                          <p:spTgt spid="6"/>
                                        </p:tgtEl>
                                      </p:cBhvr>
                                    </p:animEffect>
                                    <p:anim calcmode="lin" valueType="num">
                                      <p:cBhvr>
                                        <p:cTn id="16" dur="500" fill="hold"/>
                                        <p:tgtEl>
                                          <p:spTgt spid="6"/>
                                        </p:tgtEl>
                                        <p:attrNameLst>
                                          <p:attrName>ppt_x</p:attrName>
                                        </p:attrNameLst>
                                      </p:cBhvr>
                                      <p:tavLst>
                                        <p:tav tm="0">
                                          <p:val>
                                            <p:strVal val="#ppt_x"/>
                                          </p:val>
                                        </p:tav>
                                        <p:tav tm="100000">
                                          <p:val>
                                            <p:strVal val="#ppt_x"/>
                                          </p:val>
                                        </p:tav>
                                      </p:tavLst>
                                    </p:anim>
                                    <p:anim calcmode="lin" valueType="num">
                                      <p:cBhvr>
                                        <p:cTn id="17" dur="5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12" presetClass="entr" presetSubtype="8"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ppt_x</p:attrName>
                                        </p:attrNameLst>
                                      </p:cBhvr>
                                      <p:tavLst>
                                        <p:tav tm="0">
                                          <p:val>
                                            <p:strVal val="#ppt_x-#ppt_w*1.125000"/>
                                          </p:val>
                                        </p:tav>
                                        <p:tav tm="100000">
                                          <p:val>
                                            <p:strVal val="#ppt_x"/>
                                          </p:val>
                                        </p:tav>
                                      </p:tavLst>
                                    </p:anim>
                                    <p:animEffect transition="in" filter="wipe(righ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7" name="矩形 15"/>
          <p:cNvSpPr>
            <a:spLocks noChangeArrowheads="1"/>
          </p:cNvSpPr>
          <p:nvPr/>
        </p:nvSpPr>
        <p:spPr bwMode="auto">
          <a:xfrm>
            <a:off x="6" y="365126"/>
            <a:ext cx="3203575"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sz="2800" b="1" kern="0" dirty="0">
                <a:solidFill>
                  <a:srgbClr val="FFFFFF"/>
                </a:solidFill>
                <a:ea typeface="微软雅黑"/>
              </a:rPr>
              <a:t>Use Case</a:t>
            </a:r>
            <a:endParaRPr lang="zh-CN" altLang="en-US" sz="2800" b="1" kern="0" dirty="0">
              <a:solidFill>
                <a:srgbClr val="FFFFFF"/>
              </a:solidFill>
              <a:ea typeface="微软雅黑"/>
            </a:endParaRPr>
          </a:p>
        </p:txBody>
      </p:sp>
      <p:sp>
        <p:nvSpPr>
          <p:cNvPr id="4" name="Content Placeholder 2">
            <a:extLst>
              <a:ext uri="{FF2B5EF4-FFF2-40B4-BE49-F238E27FC236}">
                <a16:creationId xmlns:a16="http://schemas.microsoft.com/office/drawing/2014/main" id="{22A5E0D2-6002-4AF6-B173-D4CF825DEC7C}"/>
              </a:ext>
            </a:extLst>
          </p:cNvPr>
          <p:cNvSpPr txBox="1">
            <a:spLocks/>
          </p:cNvSpPr>
          <p:nvPr/>
        </p:nvSpPr>
        <p:spPr>
          <a:xfrm>
            <a:off x="611560" y="1491630"/>
            <a:ext cx="7931224" cy="2667743"/>
          </a:xfrm>
          <a:prstGeom prst="rect">
            <a:avLst/>
          </a:prstGeom>
        </p:spPr>
        <p:txBody>
          <a:bodyPr>
            <a:normAutofit/>
          </a:bodyPr>
          <a:lstStyle>
            <a:lvl1pPr marL="342848" indent="-342848" algn="l" defTabSz="91426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41" indent="-285708" algn="l" defTabSz="91426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30" indent="-228564" algn="l" defTabSz="91426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60"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093"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22"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56"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87"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18"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dirty="0">
              <a:solidFill>
                <a:schemeClr val="bg1"/>
              </a:solidFill>
            </a:endParaRPr>
          </a:p>
        </p:txBody>
      </p:sp>
      <p:graphicFrame>
        <p:nvGraphicFramePr>
          <p:cNvPr id="2" name="表格 4">
            <a:extLst>
              <a:ext uri="{FF2B5EF4-FFF2-40B4-BE49-F238E27FC236}">
                <a16:creationId xmlns:a16="http://schemas.microsoft.com/office/drawing/2014/main" id="{4BDB0C56-A8C6-4B9D-ACFE-122277E607AA}"/>
              </a:ext>
            </a:extLst>
          </p:cNvPr>
          <p:cNvGraphicFramePr>
            <a:graphicFrameLocks noGrp="1"/>
          </p:cNvGraphicFramePr>
          <p:nvPr>
            <p:extLst>
              <p:ext uri="{D42A27DB-BD31-4B8C-83A1-F6EECF244321}">
                <p14:modId xmlns:p14="http://schemas.microsoft.com/office/powerpoint/2010/main" val="2076172773"/>
              </p:ext>
            </p:extLst>
          </p:nvPr>
        </p:nvGraphicFramePr>
        <p:xfrm>
          <a:off x="498376" y="1635646"/>
          <a:ext cx="8147248" cy="2592286"/>
        </p:xfrm>
        <a:graphic>
          <a:graphicData uri="http://schemas.openxmlformats.org/drawingml/2006/table">
            <a:tbl>
              <a:tblPr firstRow="1" bandRow="1">
                <a:tableStyleId>{69CF1AB2-1976-4502-BF36-3FF5EA218861}</a:tableStyleId>
              </a:tblPr>
              <a:tblGrid>
                <a:gridCol w="1121296">
                  <a:extLst>
                    <a:ext uri="{9D8B030D-6E8A-4147-A177-3AD203B41FA5}">
                      <a16:colId xmlns:a16="http://schemas.microsoft.com/office/drawing/2014/main" val="1758137165"/>
                    </a:ext>
                  </a:extLst>
                </a:gridCol>
                <a:gridCol w="2952328">
                  <a:extLst>
                    <a:ext uri="{9D8B030D-6E8A-4147-A177-3AD203B41FA5}">
                      <a16:colId xmlns:a16="http://schemas.microsoft.com/office/drawing/2014/main" val="3368752418"/>
                    </a:ext>
                  </a:extLst>
                </a:gridCol>
                <a:gridCol w="1270124">
                  <a:extLst>
                    <a:ext uri="{9D8B030D-6E8A-4147-A177-3AD203B41FA5}">
                      <a16:colId xmlns:a16="http://schemas.microsoft.com/office/drawing/2014/main" val="2792751052"/>
                    </a:ext>
                  </a:extLst>
                </a:gridCol>
                <a:gridCol w="2803500">
                  <a:extLst>
                    <a:ext uri="{9D8B030D-6E8A-4147-A177-3AD203B41FA5}">
                      <a16:colId xmlns:a16="http://schemas.microsoft.com/office/drawing/2014/main" val="1883061448"/>
                    </a:ext>
                  </a:extLst>
                </a:gridCol>
              </a:tblGrid>
              <a:tr h="456090">
                <a:tc>
                  <a:txBody>
                    <a:bodyPr/>
                    <a:lstStyle/>
                    <a:p>
                      <a:r>
                        <a:rPr lang="en-US" altLang="zh-CN" sz="1800" b="1" dirty="0">
                          <a:solidFill>
                            <a:schemeClr val="tx1"/>
                          </a:solidFill>
                        </a:rPr>
                        <a:t>Actor</a:t>
                      </a:r>
                      <a:endParaRPr lang="zh-CN" altLang="en-US" dirty="0">
                        <a:solidFill>
                          <a:schemeClr val="tx1"/>
                        </a:solidFill>
                      </a:endParaRPr>
                    </a:p>
                  </a:txBody>
                  <a:tcPr>
                    <a:solidFill>
                      <a:schemeClr val="accent1">
                        <a:lumMod val="20000"/>
                        <a:lumOff val="80000"/>
                      </a:schemeClr>
                    </a:solidFill>
                  </a:tcPr>
                </a:tc>
                <a:tc gridSpan="3">
                  <a:txBody>
                    <a:bodyPr/>
                    <a:lstStyle/>
                    <a:p>
                      <a:r>
                        <a:rPr lang="en-US" altLang="zh-CN" sz="1800" b="0" dirty="0">
                          <a:solidFill>
                            <a:schemeClr val="tx1"/>
                          </a:solidFill>
                        </a:rPr>
                        <a:t>Users who buy tickets from the ticket agency</a:t>
                      </a:r>
                    </a:p>
                  </a:txBody>
                  <a:tcPr>
                    <a:solidFill>
                      <a:schemeClr val="bg1">
                        <a:lumMod val="95000"/>
                      </a:schemeClr>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4105173397"/>
                  </a:ext>
                </a:extLst>
              </a:tr>
              <a:tr h="1140225">
                <a:tc>
                  <a:txBody>
                    <a:bodyPr/>
                    <a:lstStyle/>
                    <a:p>
                      <a:r>
                        <a:rPr lang="en-US" altLang="zh-CN" b="1" dirty="0">
                          <a:solidFill>
                            <a:schemeClr val="tx1"/>
                          </a:solidFill>
                        </a:rPr>
                        <a:t>Action 1</a:t>
                      </a:r>
                      <a:endParaRPr lang="zh-CN" altLang="en-US" b="1" dirty="0">
                        <a:solidFill>
                          <a:schemeClr val="tx1"/>
                        </a:solidFill>
                      </a:endParaRPr>
                    </a:p>
                  </a:txBody>
                  <a:tcPr>
                    <a:solidFill>
                      <a:schemeClr val="accent1">
                        <a:lumMod val="20000"/>
                        <a:lumOff val="80000"/>
                      </a:schemeClr>
                    </a:solidFill>
                  </a:tcPr>
                </a:tc>
                <a:tc>
                  <a:txBody>
                    <a:bodyPr/>
                    <a:lstStyle/>
                    <a:p>
                      <a:pPr marL="0" marR="0" lvl="0" indent="0" algn="l" defTabSz="914265"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Input an event name and purchase a ticket</a:t>
                      </a:r>
                    </a:p>
                  </a:txBody>
                  <a:tcPr>
                    <a:solidFill>
                      <a:schemeClr val="bg1">
                        <a:lumMod val="95000"/>
                      </a:schemeClr>
                    </a:solidFill>
                  </a:tcPr>
                </a:tc>
                <a:tc>
                  <a:txBody>
                    <a:bodyPr/>
                    <a:lstStyle/>
                    <a:p>
                      <a:r>
                        <a:rPr lang="en-US" altLang="zh-CN" b="1" dirty="0">
                          <a:solidFill>
                            <a:schemeClr val="tx1"/>
                          </a:solidFill>
                        </a:rPr>
                        <a:t>Reaction 1</a:t>
                      </a:r>
                      <a:endParaRPr lang="zh-CN" altLang="en-US" b="1" dirty="0">
                        <a:solidFill>
                          <a:schemeClr val="tx1"/>
                        </a:solidFill>
                      </a:endParaRPr>
                    </a:p>
                  </a:txBody>
                  <a:tcPr>
                    <a:solidFill>
                      <a:schemeClr val="accent1">
                        <a:lumMod val="20000"/>
                        <a:lumOff val="80000"/>
                      </a:schemeClr>
                    </a:solidFill>
                  </a:tcPr>
                </a:tc>
                <a:tc>
                  <a:txBody>
                    <a:bodyPr/>
                    <a:lstStyle/>
                    <a:p>
                      <a:pPr marL="0" indent="0">
                        <a:buFont typeface="Arial" panose="020B0604020202020204" pitchFamily="34" charset="0"/>
                        <a:buNone/>
                      </a:pPr>
                      <a:r>
                        <a:rPr lang="en-US" altLang="zh-CN" dirty="0">
                          <a:solidFill>
                            <a:schemeClr val="tx1"/>
                          </a:solidFill>
                        </a:rPr>
                        <a:t>System returns the ticket id to the user or message of ticket being sold out</a:t>
                      </a:r>
                      <a:endParaRPr lang="zh-CN" altLang="en-US" dirty="0">
                        <a:solidFill>
                          <a:schemeClr val="tx1"/>
                        </a:solidFill>
                      </a:endParaRPr>
                    </a:p>
                  </a:txBody>
                  <a:tcPr>
                    <a:solidFill>
                      <a:schemeClr val="bg1">
                        <a:lumMod val="95000"/>
                      </a:schemeClr>
                    </a:solidFill>
                  </a:tcPr>
                </a:tc>
                <a:extLst>
                  <a:ext uri="{0D108BD9-81ED-4DB2-BD59-A6C34878D82A}">
                    <a16:rowId xmlns:a16="http://schemas.microsoft.com/office/drawing/2014/main" val="3034771587"/>
                  </a:ext>
                </a:extLst>
              </a:tr>
              <a:tr h="995971">
                <a:tc>
                  <a:txBody>
                    <a:bodyPr/>
                    <a:lstStyle/>
                    <a:p>
                      <a:pPr marL="0" marR="0" lvl="0" indent="0" algn="l" defTabSz="914265"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rPr>
                        <a:t>Action 2</a:t>
                      </a:r>
                      <a:endParaRPr lang="zh-CN" altLang="en-US" b="1" dirty="0">
                        <a:solidFill>
                          <a:schemeClr val="tx1"/>
                        </a:solidFill>
                      </a:endParaRPr>
                    </a:p>
                    <a:p>
                      <a:endParaRPr lang="zh-CN" altLang="en-US" b="1" dirty="0">
                        <a:solidFill>
                          <a:schemeClr val="tx1"/>
                        </a:solidFill>
                      </a:endParaRPr>
                    </a:p>
                  </a:txBody>
                  <a:tcPr>
                    <a:solidFill>
                      <a:schemeClr val="accent1">
                        <a:lumMod val="20000"/>
                        <a:lumOff val="80000"/>
                      </a:schemeClr>
                    </a:solidFill>
                  </a:tcPr>
                </a:tc>
                <a:tc>
                  <a:txBody>
                    <a:bodyPr/>
                    <a:lstStyle/>
                    <a:p>
                      <a:pPr marL="0" marR="0" lvl="0" indent="0" algn="l" defTabSz="914265"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Check his ticket list</a:t>
                      </a:r>
                    </a:p>
                  </a:txBody>
                  <a:tcPr>
                    <a:solidFill>
                      <a:schemeClr val="bg1">
                        <a:lumMod val="95000"/>
                      </a:schemeClr>
                    </a:solidFill>
                  </a:tcPr>
                </a:tc>
                <a:tc>
                  <a:txBody>
                    <a:bodyPr/>
                    <a:lstStyle/>
                    <a:p>
                      <a:r>
                        <a:rPr lang="en-US" altLang="zh-CN" b="1" dirty="0">
                          <a:solidFill>
                            <a:schemeClr val="tx1"/>
                          </a:solidFill>
                        </a:rPr>
                        <a:t>Reaction 2</a:t>
                      </a:r>
                      <a:endParaRPr lang="zh-CN" altLang="en-US" b="1" dirty="0">
                        <a:solidFill>
                          <a:schemeClr val="tx1"/>
                        </a:solidFill>
                      </a:endParaRPr>
                    </a:p>
                  </a:txBody>
                  <a:tcPr>
                    <a:solidFill>
                      <a:schemeClr val="accent1">
                        <a:lumMod val="20000"/>
                        <a:lumOff val="80000"/>
                      </a:schemeClr>
                    </a:solidFill>
                  </a:tcPr>
                </a:tc>
                <a:tc>
                  <a:txBody>
                    <a:bodyPr/>
                    <a:lstStyle/>
                    <a:p>
                      <a:pPr marL="0" indent="0">
                        <a:buFont typeface="Arial" panose="020B0604020202020204" pitchFamily="34" charset="0"/>
                        <a:buNone/>
                      </a:pPr>
                      <a:r>
                        <a:rPr lang="en-US" altLang="zh-CN" dirty="0">
                          <a:solidFill>
                            <a:schemeClr val="tx1"/>
                          </a:solidFill>
                        </a:rPr>
                        <a:t>System returns the list of tickets the user purchased</a:t>
                      </a:r>
                      <a:endParaRPr lang="zh-CN" altLang="en-US" dirty="0">
                        <a:solidFill>
                          <a:schemeClr val="tx1"/>
                        </a:solidFill>
                      </a:endParaRPr>
                    </a:p>
                  </a:txBody>
                  <a:tcPr>
                    <a:solidFill>
                      <a:schemeClr val="bg1">
                        <a:lumMod val="95000"/>
                      </a:schemeClr>
                    </a:solidFill>
                  </a:tcPr>
                </a:tc>
                <a:extLst>
                  <a:ext uri="{0D108BD9-81ED-4DB2-BD59-A6C34878D82A}">
                    <a16:rowId xmlns:a16="http://schemas.microsoft.com/office/drawing/2014/main" val="3629916297"/>
                  </a:ext>
                </a:extLst>
              </a:tr>
            </a:tbl>
          </a:graphicData>
        </a:graphic>
      </p:graphicFrame>
    </p:spTree>
    <p:extLst>
      <p:ext uri="{BB962C8B-B14F-4D97-AF65-F5344CB8AC3E}">
        <p14:creationId xmlns:p14="http://schemas.microsoft.com/office/powerpoint/2010/main" val="68026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0-#ppt_w/2"/>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7" name="矩形 15"/>
          <p:cNvSpPr>
            <a:spLocks noChangeArrowheads="1"/>
          </p:cNvSpPr>
          <p:nvPr/>
        </p:nvSpPr>
        <p:spPr bwMode="auto">
          <a:xfrm>
            <a:off x="6" y="365126"/>
            <a:ext cx="3203575"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sz="2800" b="1" kern="0" dirty="0">
                <a:solidFill>
                  <a:srgbClr val="FFFFFF"/>
                </a:solidFill>
                <a:ea typeface="微软雅黑"/>
              </a:rPr>
              <a:t>Use Case</a:t>
            </a:r>
            <a:endParaRPr lang="zh-CN" altLang="en-US" sz="2800" b="1" kern="0" dirty="0">
              <a:solidFill>
                <a:srgbClr val="FFFFFF"/>
              </a:solidFill>
              <a:ea typeface="微软雅黑"/>
            </a:endParaRPr>
          </a:p>
        </p:txBody>
      </p:sp>
      <p:sp>
        <p:nvSpPr>
          <p:cNvPr id="4" name="Content Placeholder 2">
            <a:extLst>
              <a:ext uri="{FF2B5EF4-FFF2-40B4-BE49-F238E27FC236}">
                <a16:creationId xmlns:a16="http://schemas.microsoft.com/office/drawing/2014/main" id="{22A5E0D2-6002-4AF6-B173-D4CF825DEC7C}"/>
              </a:ext>
            </a:extLst>
          </p:cNvPr>
          <p:cNvSpPr txBox="1">
            <a:spLocks/>
          </p:cNvSpPr>
          <p:nvPr/>
        </p:nvSpPr>
        <p:spPr>
          <a:xfrm>
            <a:off x="611560" y="1491630"/>
            <a:ext cx="7931224" cy="2667743"/>
          </a:xfrm>
          <a:prstGeom prst="rect">
            <a:avLst/>
          </a:prstGeom>
        </p:spPr>
        <p:txBody>
          <a:bodyPr>
            <a:normAutofit/>
          </a:bodyPr>
          <a:lstStyle>
            <a:lvl1pPr marL="342848" indent="-342848" algn="l" defTabSz="91426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41" indent="-285708" algn="l" defTabSz="91426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30" indent="-228564" algn="l" defTabSz="91426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60"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093"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22"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56"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87"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18"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dirty="0">
              <a:solidFill>
                <a:schemeClr val="bg1"/>
              </a:solidFill>
            </a:endParaRPr>
          </a:p>
        </p:txBody>
      </p:sp>
      <p:graphicFrame>
        <p:nvGraphicFramePr>
          <p:cNvPr id="6" name="表格 4">
            <a:extLst>
              <a:ext uri="{FF2B5EF4-FFF2-40B4-BE49-F238E27FC236}">
                <a16:creationId xmlns:a16="http://schemas.microsoft.com/office/drawing/2014/main" id="{4E4BBD67-1376-4FF4-8603-856E53CD4B53}"/>
              </a:ext>
            </a:extLst>
          </p:cNvPr>
          <p:cNvGraphicFramePr>
            <a:graphicFrameLocks noGrp="1"/>
          </p:cNvGraphicFramePr>
          <p:nvPr>
            <p:extLst>
              <p:ext uri="{D42A27DB-BD31-4B8C-83A1-F6EECF244321}">
                <p14:modId xmlns:p14="http://schemas.microsoft.com/office/powerpoint/2010/main" val="797464856"/>
              </p:ext>
            </p:extLst>
          </p:nvPr>
        </p:nvGraphicFramePr>
        <p:xfrm>
          <a:off x="611560" y="1491630"/>
          <a:ext cx="8147248" cy="2616439"/>
        </p:xfrm>
        <a:graphic>
          <a:graphicData uri="http://schemas.openxmlformats.org/drawingml/2006/table">
            <a:tbl>
              <a:tblPr firstRow="1" bandRow="1">
                <a:tableStyleId>{69CF1AB2-1976-4502-BF36-3FF5EA218861}</a:tableStyleId>
              </a:tblPr>
              <a:tblGrid>
                <a:gridCol w="1121296">
                  <a:extLst>
                    <a:ext uri="{9D8B030D-6E8A-4147-A177-3AD203B41FA5}">
                      <a16:colId xmlns:a16="http://schemas.microsoft.com/office/drawing/2014/main" val="1758137165"/>
                    </a:ext>
                  </a:extLst>
                </a:gridCol>
                <a:gridCol w="2952328">
                  <a:extLst>
                    <a:ext uri="{9D8B030D-6E8A-4147-A177-3AD203B41FA5}">
                      <a16:colId xmlns:a16="http://schemas.microsoft.com/office/drawing/2014/main" val="3368752418"/>
                    </a:ext>
                  </a:extLst>
                </a:gridCol>
                <a:gridCol w="1270124">
                  <a:extLst>
                    <a:ext uri="{9D8B030D-6E8A-4147-A177-3AD203B41FA5}">
                      <a16:colId xmlns:a16="http://schemas.microsoft.com/office/drawing/2014/main" val="2792751052"/>
                    </a:ext>
                  </a:extLst>
                </a:gridCol>
                <a:gridCol w="2803500">
                  <a:extLst>
                    <a:ext uri="{9D8B030D-6E8A-4147-A177-3AD203B41FA5}">
                      <a16:colId xmlns:a16="http://schemas.microsoft.com/office/drawing/2014/main" val="1883061448"/>
                    </a:ext>
                  </a:extLst>
                </a:gridCol>
              </a:tblGrid>
              <a:tr h="513319">
                <a:tc>
                  <a:txBody>
                    <a:bodyPr/>
                    <a:lstStyle/>
                    <a:p>
                      <a:r>
                        <a:rPr lang="en-US" altLang="zh-CN" sz="1800" b="1" dirty="0">
                          <a:solidFill>
                            <a:schemeClr val="tx1"/>
                          </a:solidFill>
                        </a:rPr>
                        <a:t>Actor</a:t>
                      </a:r>
                      <a:endParaRPr lang="zh-CN" altLang="en-US" dirty="0">
                        <a:solidFill>
                          <a:schemeClr val="tx1"/>
                        </a:solidFill>
                      </a:endParaRPr>
                    </a:p>
                  </a:txBody>
                  <a:tcPr>
                    <a:solidFill>
                      <a:schemeClr val="accent1">
                        <a:lumMod val="20000"/>
                        <a:lumOff val="80000"/>
                      </a:schemeClr>
                    </a:solidFill>
                  </a:tcPr>
                </a:tc>
                <a:tc gridSpan="3">
                  <a:txBody>
                    <a:bodyPr/>
                    <a:lstStyle/>
                    <a:p>
                      <a:r>
                        <a:rPr lang="en-US" altLang="zh-CN" sz="1800" b="0" dirty="0">
                          <a:solidFill>
                            <a:schemeClr val="tx1"/>
                          </a:solidFill>
                        </a:rPr>
                        <a:t>Owner of tickets</a:t>
                      </a:r>
                      <a:endParaRPr lang="zh-CN" altLang="en-US" b="0" dirty="0">
                        <a:solidFill>
                          <a:schemeClr val="tx1"/>
                        </a:solidFill>
                      </a:endParaRPr>
                    </a:p>
                  </a:txBody>
                  <a:tcPr>
                    <a:solidFill>
                      <a:schemeClr val="bg1">
                        <a:lumMod val="95000"/>
                      </a:schemeClr>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4105173397"/>
                  </a:ext>
                </a:extLst>
              </a:tr>
              <a:tr h="791661">
                <a:tc>
                  <a:txBody>
                    <a:bodyPr/>
                    <a:lstStyle/>
                    <a:p>
                      <a:r>
                        <a:rPr lang="en-US" altLang="zh-CN" b="1" dirty="0">
                          <a:solidFill>
                            <a:schemeClr val="tx1"/>
                          </a:solidFill>
                        </a:rPr>
                        <a:t>Action 1</a:t>
                      </a:r>
                      <a:endParaRPr lang="zh-CN" altLang="en-US" b="1" dirty="0">
                        <a:solidFill>
                          <a:schemeClr val="tx1"/>
                        </a:solidFill>
                      </a:endParaRPr>
                    </a:p>
                  </a:txBody>
                  <a:tcPr>
                    <a:solidFill>
                      <a:schemeClr val="accent1">
                        <a:lumMod val="20000"/>
                        <a:lumOff val="80000"/>
                      </a:schemeClr>
                    </a:solidFill>
                  </a:tcPr>
                </a:tc>
                <a:tc>
                  <a:txBody>
                    <a:bodyPr/>
                    <a:lstStyle/>
                    <a:p>
                      <a:pPr marL="0" marR="0" lvl="0" indent="0" algn="l" defTabSz="914265"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Input an event name and check the ticket information</a:t>
                      </a:r>
                    </a:p>
                  </a:txBody>
                  <a:tcPr>
                    <a:solidFill>
                      <a:schemeClr val="bg1">
                        <a:lumMod val="95000"/>
                      </a:schemeClr>
                    </a:solidFill>
                  </a:tcPr>
                </a:tc>
                <a:tc>
                  <a:txBody>
                    <a:bodyPr/>
                    <a:lstStyle/>
                    <a:p>
                      <a:r>
                        <a:rPr lang="en-US" altLang="zh-CN" b="1" dirty="0">
                          <a:solidFill>
                            <a:schemeClr val="tx1"/>
                          </a:solidFill>
                        </a:rPr>
                        <a:t>Reaction 1</a:t>
                      </a:r>
                      <a:endParaRPr lang="zh-CN" altLang="en-US" b="1" dirty="0">
                        <a:solidFill>
                          <a:schemeClr val="tx1"/>
                        </a:solidFill>
                      </a:endParaRPr>
                    </a:p>
                  </a:txBody>
                  <a:tcPr>
                    <a:solidFill>
                      <a:schemeClr val="accent1">
                        <a:lumMod val="20000"/>
                        <a:lumOff val="80000"/>
                      </a:schemeClr>
                    </a:solidFill>
                  </a:tcPr>
                </a:tc>
                <a:tc>
                  <a:txBody>
                    <a:bodyPr/>
                    <a:lstStyle/>
                    <a:p>
                      <a:pPr marL="0" indent="0">
                        <a:buFont typeface="Arial" panose="020B0604020202020204" pitchFamily="34" charset="0"/>
                        <a:buNone/>
                      </a:pPr>
                      <a:r>
                        <a:rPr lang="en-US" altLang="zh-CN" dirty="0">
                          <a:solidFill>
                            <a:schemeClr val="tx1"/>
                          </a:solidFill>
                        </a:rPr>
                        <a:t>System returns the ticket number of the certain event and the list of users who buy the tickets</a:t>
                      </a:r>
                      <a:endParaRPr lang="zh-CN" altLang="en-US" dirty="0">
                        <a:solidFill>
                          <a:schemeClr val="tx1"/>
                        </a:solidFill>
                      </a:endParaRPr>
                    </a:p>
                  </a:txBody>
                  <a:tcPr>
                    <a:solidFill>
                      <a:schemeClr val="bg1">
                        <a:lumMod val="95000"/>
                      </a:schemeClr>
                    </a:solidFill>
                  </a:tcPr>
                </a:tc>
                <a:extLst>
                  <a:ext uri="{0D108BD9-81ED-4DB2-BD59-A6C34878D82A}">
                    <a16:rowId xmlns:a16="http://schemas.microsoft.com/office/drawing/2014/main" val="3034771587"/>
                  </a:ext>
                </a:extLst>
              </a:tr>
              <a:tr h="791661">
                <a:tc>
                  <a:txBody>
                    <a:bodyPr/>
                    <a:lstStyle/>
                    <a:p>
                      <a:r>
                        <a:rPr lang="en-US" altLang="zh-CN" b="1" dirty="0">
                          <a:solidFill>
                            <a:schemeClr val="tx1"/>
                          </a:solidFill>
                        </a:rPr>
                        <a:t>Action 2</a:t>
                      </a:r>
                      <a:endParaRPr lang="zh-CN" altLang="en-US" b="1" dirty="0">
                        <a:solidFill>
                          <a:schemeClr val="tx1"/>
                        </a:solidFill>
                      </a:endParaRPr>
                    </a:p>
                  </a:txBody>
                  <a:tcPr>
                    <a:solidFill>
                      <a:schemeClr val="accent1">
                        <a:lumMod val="20000"/>
                        <a:lumOff val="80000"/>
                      </a:schemeClr>
                    </a:solidFill>
                  </a:tcPr>
                </a:tc>
                <a:tc>
                  <a:txBody>
                    <a:bodyPr/>
                    <a:lstStyle/>
                    <a:p>
                      <a:pPr marL="0" marR="0" lvl="0" indent="0" algn="l" defTabSz="914265"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Input a username and check the user’s ticket purchasing history</a:t>
                      </a:r>
                    </a:p>
                  </a:txBody>
                  <a:tcPr>
                    <a:solidFill>
                      <a:schemeClr val="bg1">
                        <a:lumMod val="95000"/>
                      </a:schemeClr>
                    </a:solidFill>
                  </a:tcPr>
                </a:tc>
                <a:tc>
                  <a:txBody>
                    <a:bodyPr/>
                    <a:lstStyle/>
                    <a:p>
                      <a:r>
                        <a:rPr lang="en-US" altLang="zh-CN" b="1" dirty="0">
                          <a:solidFill>
                            <a:schemeClr val="tx1"/>
                          </a:solidFill>
                        </a:rPr>
                        <a:t>Reaction 1</a:t>
                      </a:r>
                      <a:endParaRPr lang="zh-CN" altLang="en-US" b="1" dirty="0">
                        <a:solidFill>
                          <a:schemeClr val="tx1"/>
                        </a:solidFill>
                      </a:endParaRPr>
                    </a:p>
                  </a:txBody>
                  <a:tcPr>
                    <a:solidFill>
                      <a:schemeClr val="accent1">
                        <a:lumMod val="20000"/>
                        <a:lumOff val="80000"/>
                      </a:schemeClr>
                    </a:solidFill>
                  </a:tcPr>
                </a:tc>
                <a:tc>
                  <a:txBody>
                    <a:bodyPr/>
                    <a:lstStyle/>
                    <a:p>
                      <a:pPr marL="0" indent="0">
                        <a:buFont typeface="Arial" panose="020B0604020202020204" pitchFamily="34" charset="0"/>
                        <a:buNone/>
                      </a:pPr>
                      <a:r>
                        <a:rPr lang="en-US" altLang="zh-CN" dirty="0">
                          <a:solidFill>
                            <a:schemeClr val="tx1"/>
                          </a:solidFill>
                        </a:rPr>
                        <a:t>System returns </a:t>
                      </a:r>
                      <a:r>
                        <a:rPr lang="en-US" altLang="zh-CN">
                          <a:solidFill>
                            <a:schemeClr val="tx1"/>
                          </a:solidFill>
                        </a:rPr>
                        <a:t>the </a:t>
                      </a:r>
                      <a:r>
                        <a:rPr lang="en-US" altLang="zh-CN" sz="1800">
                          <a:solidFill>
                            <a:schemeClr val="tx1"/>
                          </a:solidFill>
                        </a:rPr>
                        <a:t>user’s ticket purchasing history</a:t>
                      </a:r>
                      <a:endParaRPr lang="zh-CN" altLang="en-US" dirty="0">
                        <a:solidFill>
                          <a:schemeClr val="tx1"/>
                        </a:solidFill>
                      </a:endParaRPr>
                    </a:p>
                  </a:txBody>
                  <a:tcPr>
                    <a:solidFill>
                      <a:schemeClr val="bg1">
                        <a:lumMod val="95000"/>
                      </a:schemeClr>
                    </a:solidFill>
                  </a:tcPr>
                </a:tc>
                <a:extLst>
                  <a:ext uri="{0D108BD9-81ED-4DB2-BD59-A6C34878D82A}">
                    <a16:rowId xmlns:a16="http://schemas.microsoft.com/office/drawing/2014/main" val="2913804612"/>
                  </a:ext>
                </a:extLst>
              </a:tr>
            </a:tbl>
          </a:graphicData>
        </a:graphic>
      </p:graphicFrame>
    </p:spTree>
    <p:extLst>
      <p:ext uri="{BB962C8B-B14F-4D97-AF65-F5344CB8AC3E}">
        <p14:creationId xmlns:p14="http://schemas.microsoft.com/office/powerpoint/2010/main" val="69644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0-#ppt_w/2"/>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2171"/>
          </a:xfrm>
          <a:prstGeom prst="rect">
            <a:avLst/>
          </a:prstGeom>
          <a:noFill/>
        </p:spPr>
        <p:txBody>
          <a:bodyPr wrap="square" lIns="68517" tIns="34283" rIns="68517" bIns="34283" rtlCol="0">
            <a:spAutoFit/>
          </a:bodyPr>
          <a:lstStyle/>
          <a:p>
            <a:pPr algn="ctr" defTabSz="685205"/>
            <a:r>
              <a:rPr lang="en-US" altLang="zh-CN" sz="14900" b="1" dirty="0">
                <a:solidFill>
                  <a:prstClr val="white"/>
                </a:solidFill>
                <a:latin typeface="微软雅黑"/>
                <a:ea typeface="微软雅黑"/>
              </a:rPr>
              <a:t>2</a:t>
            </a:r>
            <a:endParaRPr lang="zh-CN" altLang="en-US" sz="14900" b="1" dirty="0">
              <a:solidFill>
                <a:prstClr val="white"/>
              </a:solidFill>
              <a:latin typeface="微软雅黑"/>
              <a:ea typeface="微软雅黑"/>
            </a:endParaRPr>
          </a:p>
        </p:txBody>
      </p:sp>
      <p:sp>
        <p:nvSpPr>
          <p:cNvPr id="4" name="矩形 3"/>
          <p:cNvSpPr/>
          <p:nvPr/>
        </p:nvSpPr>
        <p:spPr bwMode="auto">
          <a:xfrm>
            <a:off x="2915816" y="2358663"/>
            <a:ext cx="4681784" cy="60306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pPr algn="ctr" defTabSz="685205">
              <a:defRPr/>
            </a:pPr>
            <a:r>
              <a:rPr lang="en-US" altLang="zh-CN" sz="3600" b="1" kern="0" cap="small" dirty="0">
                <a:solidFill>
                  <a:srgbClr val="F59F14"/>
                </a:solidFill>
                <a:latin typeface="微软雅黑"/>
                <a:ea typeface="微软雅黑"/>
              </a:rPr>
              <a:t>Methodology</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Tree>
    <p:extLst>
      <p:ext uri="{BB962C8B-B14F-4D97-AF65-F5344CB8AC3E}">
        <p14:creationId xmlns:p14="http://schemas.microsoft.com/office/powerpoint/2010/main" val="202690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500"/>
                                        <p:tgtEl>
                                          <p:spTgt spid="5"/>
                                        </p:tgtEl>
                                      </p:cBhvr>
                                    </p:animEffect>
                                    <p:anim calcmode="lin" valueType="num">
                                      <p:cBhvr>
                                        <p:cTn id="11" dur="500" fill="hold"/>
                                        <p:tgtEl>
                                          <p:spTgt spid="5"/>
                                        </p:tgtEl>
                                        <p:attrNameLst>
                                          <p:attrName>ppt_x</p:attrName>
                                        </p:attrNameLst>
                                      </p:cBhvr>
                                      <p:tavLst>
                                        <p:tav tm="0">
                                          <p:val>
                                            <p:strVal val="#ppt_x"/>
                                          </p:val>
                                        </p:tav>
                                        <p:tav tm="100000">
                                          <p:val>
                                            <p:strVal val="#ppt_x"/>
                                          </p:val>
                                        </p:tav>
                                      </p:tavLst>
                                    </p:anim>
                                    <p:anim calcmode="lin" valueType="num">
                                      <p:cBhvr>
                                        <p:cTn id="12" dur="50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500"/>
                                        <p:tgtEl>
                                          <p:spTgt spid="6"/>
                                        </p:tgtEl>
                                      </p:cBhvr>
                                    </p:animEffect>
                                    <p:anim calcmode="lin" valueType="num">
                                      <p:cBhvr>
                                        <p:cTn id="16" dur="500" fill="hold"/>
                                        <p:tgtEl>
                                          <p:spTgt spid="6"/>
                                        </p:tgtEl>
                                        <p:attrNameLst>
                                          <p:attrName>ppt_x</p:attrName>
                                        </p:attrNameLst>
                                      </p:cBhvr>
                                      <p:tavLst>
                                        <p:tav tm="0">
                                          <p:val>
                                            <p:strVal val="#ppt_x"/>
                                          </p:val>
                                        </p:tav>
                                        <p:tav tm="100000">
                                          <p:val>
                                            <p:strVal val="#ppt_x"/>
                                          </p:val>
                                        </p:tav>
                                      </p:tavLst>
                                    </p:anim>
                                    <p:anim calcmode="lin" valueType="num">
                                      <p:cBhvr>
                                        <p:cTn id="17" dur="500" fill="hold"/>
                                        <p:tgtEl>
                                          <p:spTgt spid="6"/>
                                        </p:tgtEl>
                                        <p:attrNameLst>
                                          <p:attrName>ppt_y</p:attrName>
                                        </p:attrNameLst>
                                      </p:cBhvr>
                                      <p:tavLst>
                                        <p:tav tm="0">
                                          <p:val>
                                            <p:strVal val="#ppt_y-.1"/>
                                          </p:val>
                                        </p:tav>
                                        <p:tav tm="100000">
                                          <p:val>
                                            <p:strVal val="#ppt_y"/>
                                          </p:val>
                                        </p:tav>
                                      </p:tavLst>
                                    </p:anim>
                                  </p:childTnLst>
                                </p:cTn>
                              </p:par>
                              <p:par>
                                <p:cTn id="18" presetID="12" presetClass="entr" presetSubtype="8"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p:tgtEl>
                                          <p:spTgt spid="4"/>
                                        </p:tgtEl>
                                        <p:attrNameLst>
                                          <p:attrName>ppt_x</p:attrName>
                                        </p:attrNameLst>
                                      </p:cBhvr>
                                      <p:tavLst>
                                        <p:tav tm="0">
                                          <p:val>
                                            <p:strVal val="#ppt_x-#ppt_w*1.125000"/>
                                          </p:val>
                                        </p:tav>
                                        <p:tav tm="100000">
                                          <p:val>
                                            <p:strVal val="#ppt_x"/>
                                          </p:val>
                                        </p:tav>
                                      </p:tavLst>
                                    </p:anim>
                                    <p:animEffect transition="in" filter="wipe(right)">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7" name="矩形 15"/>
          <p:cNvSpPr>
            <a:spLocks noChangeArrowheads="1"/>
          </p:cNvSpPr>
          <p:nvPr/>
        </p:nvSpPr>
        <p:spPr bwMode="auto">
          <a:xfrm>
            <a:off x="6" y="365126"/>
            <a:ext cx="3203575"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sz="2800" b="1" kern="0" dirty="0">
                <a:solidFill>
                  <a:srgbClr val="FFFFFF"/>
                </a:solidFill>
                <a:ea typeface="微软雅黑"/>
              </a:rPr>
              <a:t>Methodology</a:t>
            </a:r>
            <a:endParaRPr lang="zh-CN" altLang="en-US" sz="2800" b="1" kern="0" dirty="0">
              <a:solidFill>
                <a:srgbClr val="FFFFFF"/>
              </a:solidFill>
              <a:ea typeface="微软雅黑"/>
            </a:endParaRPr>
          </a:p>
        </p:txBody>
      </p:sp>
      <p:sp>
        <p:nvSpPr>
          <p:cNvPr id="5" name="文本框 4">
            <a:extLst>
              <a:ext uri="{FF2B5EF4-FFF2-40B4-BE49-F238E27FC236}">
                <a16:creationId xmlns:a16="http://schemas.microsoft.com/office/drawing/2014/main" id="{CFD8E177-7C65-4E5C-B28F-C4CE1E9DEE05}"/>
              </a:ext>
            </a:extLst>
          </p:cNvPr>
          <p:cNvSpPr txBox="1"/>
          <p:nvPr/>
        </p:nvSpPr>
        <p:spPr>
          <a:xfrm>
            <a:off x="683568" y="1275606"/>
            <a:ext cx="8136904" cy="3416320"/>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solidFill>
                  <a:srgbClr val="F7AC12"/>
                </a:solidFill>
              </a:rPr>
              <a:t>Project Description: </a:t>
            </a:r>
          </a:p>
          <a:p>
            <a:pPr lvl="1"/>
            <a:r>
              <a:rPr lang="en-US" altLang="zh-CN" dirty="0">
                <a:solidFill>
                  <a:schemeClr val="bg1"/>
                </a:solidFill>
              </a:rPr>
              <a:t>A ticket agency system that allows a large number of users (at least 25,000) to buy tickets for at least three events concurrently, with numbers of tickets ranging from 1,000 to 100,000</a:t>
            </a:r>
          </a:p>
          <a:p>
            <a:endParaRPr lang="en-US" altLang="zh-CN" b="1" dirty="0">
              <a:solidFill>
                <a:srgbClr val="F7AC12"/>
              </a:solidFill>
            </a:endParaRPr>
          </a:p>
          <a:p>
            <a:pPr marL="285750" indent="-285750">
              <a:buFont typeface="Arial" panose="020B0604020202020204" pitchFamily="34" charset="0"/>
              <a:buChar char="•"/>
            </a:pPr>
            <a:r>
              <a:rPr lang="en-US" altLang="zh-CN" b="1" dirty="0">
                <a:solidFill>
                  <a:srgbClr val="F7AC12"/>
                </a:solidFill>
              </a:rPr>
              <a:t>System Functions: </a:t>
            </a:r>
          </a:p>
          <a:p>
            <a:pPr marL="742880" lvl="1" indent="-285750">
              <a:buFont typeface="Arial" panose="020B0604020202020204" pitchFamily="34" charset="0"/>
              <a:buChar char="•"/>
            </a:pPr>
            <a:r>
              <a:rPr lang="en-US" altLang="zh-CN" dirty="0">
                <a:solidFill>
                  <a:schemeClr val="bg1"/>
                </a:solidFill>
              </a:rPr>
              <a:t>User data will be stored in the database</a:t>
            </a:r>
          </a:p>
          <a:p>
            <a:pPr marL="742880" lvl="1" indent="-285750">
              <a:buFont typeface="Arial" panose="020B0604020202020204" pitchFamily="34" charset="0"/>
              <a:buChar char="•"/>
            </a:pPr>
            <a:r>
              <a:rPr lang="en-US" altLang="zh-CN" dirty="0">
                <a:solidFill>
                  <a:schemeClr val="bg1"/>
                </a:solidFill>
              </a:rPr>
              <a:t>Users can login the system with username and password</a:t>
            </a:r>
          </a:p>
          <a:p>
            <a:pPr marL="742880" lvl="1" indent="-285750">
              <a:buFont typeface="Arial" panose="020B0604020202020204" pitchFamily="34" charset="0"/>
              <a:buChar char="•"/>
            </a:pPr>
            <a:r>
              <a:rPr lang="en-US" altLang="zh-CN" dirty="0">
                <a:solidFill>
                  <a:schemeClr val="bg1"/>
                </a:solidFill>
              </a:rPr>
              <a:t>After login, the users can select different events and purchase tickets Use </a:t>
            </a:r>
            <a:r>
              <a:rPr lang="en-US" altLang="zh-CN" dirty="0" err="1">
                <a:solidFill>
                  <a:schemeClr val="bg1"/>
                </a:solidFill>
              </a:rPr>
              <a:t>Akka</a:t>
            </a:r>
            <a:r>
              <a:rPr lang="en-US" altLang="zh-CN" dirty="0">
                <a:solidFill>
                  <a:schemeClr val="bg1"/>
                </a:solidFill>
              </a:rPr>
              <a:t> and Activator to implement the concurrency handling</a:t>
            </a:r>
          </a:p>
          <a:p>
            <a:pPr marL="742880" lvl="1" indent="-285750">
              <a:buFont typeface="Arial" panose="020B0604020202020204" pitchFamily="34" charset="0"/>
              <a:buChar char="•"/>
            </a:pPr>
            <a:r>
              <a:rPr lang="en-US" altLang="zh-CN" dirty="0">
                <a:solidFill>
                  <a:schemeClr val="bg1"/>
                </a:solidFill>
              </a:rPr>
              <a:t>Test the system concurrency with load testing framework like Gatling</a:t>
            </a:r>
          </a:p>
          <a:p>
            <a:pPr lvl="1"/>
            <a:endParaRPr lang="en-US" altLang="zh-CN" b="1" dirty="0">
              <a:solidFill>
                <a:srgbClr val="F7AC12"/>
              </a:solidFill>
            </a:endParaRPr>
          </a:p>
        </p:txBody>
      </p:sp>
    </p:spTree>
    <p:extLst>
      <p:ext uri="{BB962C8B-B14F-4D97-AF65-F5344CB8AC3E}">
        <p14:creationId xmlns:p14="http://schemas.microsoft.com/office/powerpoint/2010/main" val="139226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0-#ppt_w/2"/>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utoUpdateAnimBg="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2171"/>
          </a:xfrm>
          <a:prstGeom prst="rect">
            <a:avLst/>
          </a:prstGeom>
          <a:noFill/>
        </p:spPr>
        <p:txBody>
          <a:bodyPr wrap="square" lIns="68517" tIns="34283" rIns="68517" bIns="34283" rtlCol="0">
            <a:spAutoFit/>
          </a:bodyPr>
          <a:lstStyle/>
          <a:p>
            <a:pPr algn="ctr" defTabSz="685205"/>
            <a:r>
              <a:rPr lang="en-US" altLang="zh-CN" sz="14900" b="1" dirty="0">
                <a:solidFill>
                  <a:schemeClr val="bg1"/>
                </a:solidFill>
                <a:latin typeface="微软雅黑"/>
                <a:ea typeface="微软雅黑"/>
              </a:rPr>
              <a:t>3</a:t>
            </a: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pPr algn="ctr" defTabSz="685205">
              <a:defRPr/>
            </a:pPr>
            <a:r>
              <a:rPr lang="en-US" altLang="zh-CN" sz="2800" b="1" kern="0" cap="small" dirty="0">
                <a:solidFill>
                  <a:srgbClr val="F59F14"/>
                </a:solidFill>
                <a:latin typeface="微软雅黑"/>
                <a:ea typeface="微软雅黑"/>
              </a:rPr>
              <a:t>Data sources</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11" name="TextBox 10"/>
          <p:cNvSpPr txBox="1"/>
          <p:nvPr/>
        </p:nvSpPr>
        <p:spPr>
          <a:xfrm>
            <a:off x="6949440" y="260188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15295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500"/>
                                        <p:tgtEl>
                                          <p:spTgt spid="5"/>
                                        </p:tgtEl>
                                      </p:cBhvr>
                                    </p:animEffect>
                                    <p:anim calcmode="lin" valueType="num">
                                      <p:cBhvr>
                                        <p:cTn id="11" dur="500" fill="hold"/>
                                        <p:tgtEl>
                                          <p:spTgt spid="5"/>
                                        </p:tgtEl>
                                        <p:attrNameLst>
                                          <p:attrName>ppt_x</p:attrName>
                                        </p:attrNameLst>
                                      </p:cBhvr>
                                      <p:tavLst>
                                        <p:tav tm="0">
                                          <p:val>
                                            <p:strVal val="#ppt_x"/>
                                          </p:val>
                                        </p:tav>
                                        <p:tav tm="100000">
                                          <p:val>
                                            <p:strVal val="#ppt_x"/>
                                          </p:val>
                                        </p:tav>
                                      </p:tavLst>
                                    </p:anim>
                                    <p:anim calcmode="lin" valueType="num">
                                      <p:cBhvr>
                                        <p:cTn id="12" dur="50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500"/>
                                        <p:tgtEl>
                                          <p:spTgt spid="6"/>
                                        </p:tgtEl>
                                      </p:cBhvr>
                                    </p:animEffect>
                                    <p:anim calcmode="lin" valueType="num">
                                      <p:cBhvr>
                                        <p:cTn id="16" dur="500" fill="hold"/>
                                        <p:tgtEl>
                                          <p:spTgt spid="6"/>
                                        </p:tgtEl>
                                        <p:attrNameLst>
                                          <p:attrName>ppt_x</p:attrName>
                                        </p:attrNameLst>
                                      </p:cBhvr>
                                      <p:tavLst>
                                        <p:tav tm="0">
                                          <p:val>
                                            <p:strVal val="#ppt_x"/>
                                          </p:val>
                                        </p:tav>
                                        <p:tav tm="100000">
                                          <p:val>
                                            <p:strVal val="#ppt_x"/>
                                          </p:val>
                                        </p:tav>
                                      </p:tavLst>
                                    </p:anim>
                                    <p:anim calcmode="lin" valueType="num">
                                      <p:cBhvr>
                                        <p:cTn id="17" dur="5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12" presetClass="entr" presetSubtype="8"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ppt_x</p:attrName>
                                        </p:attrNameLst>
                                      </p:cBhvr>
                                      <p:tavLst>
                                        <p:tav tm="0">
                                          <p:val>
                                            <p:strVal val="#ppt_x-#ppt_w*1.125000"/>
                                          </p:val>
                                        </p:tav>
                                        <p:tav tm="100000">
                                          <p:val>
                                            <p:strVal val="#ppt_x"/>
                                          </p:val>
                                        </p:tav>
                                      </p:tavLst>
                                    </p:anim>
                                    <p:animEffect transition="in" filter="wipe(righ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p:cNvSpPr>
            <a:spLocks noChangeArrowheads="1"/>
          </p:cNvSpPr>
          <p:nvPr/>
        </p:nvSpPr>
        <p:spPr bwMode="auto">
          <a:xfrm>
            <a:off x="6" y="365126"/>
            <a:ext cx="3203575" cy="523208"/>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fontAlgn="base" hangingPunct="1">
              <a:spcBef>
                <a:spcPct val="0"/>
              </a:spcBef>
              <a:spcAft>
                <a:spcPct val="0"/>
              </a:spcAft>
              <a:buNone/>
              <a:defRPr/>
            </a:pPr>
            <a:endParaRPr lang="zh-CN" altLang="en-US" sz="2800" b="1" kern="0">
              <a:solidFill>
                <a:srgbClr val="FFFFFF"/>
              </a:solidFill>
              <a:ea typeface="微软雅黑"/>
              <a:sym typeface="宋体" pitchFamily="2" charset="-122"/>
            </a:endParaRPr>
          </a:p>
        </p:txBody>
      </p:sp>
      <p:sp>
        <p:nvSpPr>
          <p:cNvPr id="17" name="矩形 15"/>
          <p:cNvSpPr>
            <a:spLocks noChangeArrowheads="1"/>
          </p:cNvSpPr>
          <p:nvPr/>
        </p:nvSpPr>
        <p:spPr bwMode="auto">
          <a:xfrm>
            <a:off x="6" y="365126"/>
            <a:ext cx="3203575" cy="52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fontAlgn="base" hangingPunct="1">
              <a:spcBef>
                <a:spcPct val="0"/>
              </a:spcBef>
              <a:spcAft>
                <a:spcPct val="0"/>
              </a:spcAft>
              <a:buNone/>
              <a:defRPr/>
            </a:pPr>
            <a:r>
              <a:rPr lang="en-US" altLang="zh-CN" sz="2800" b="1" kern="0" dirty="0">
                <a:solidFill>
                  <a:srgbClr val="FFFFFF"/>
                </a:solidFill>
                <a:ea typeface="微软雅黑"/>
              </a:rPr>
              <a:t>Data Sources</a:t>
            </a:r>
            <a:endParaRPr lang="zh-CN" altLang="en-US" sz="2800" b="1" kern="0" dirty="0">
              <a:solidFill>
                <a:srgbClr val="FFFFFF"/>
              </a:solidFill>
              <a:ea typeface="微软雅黑"/>
            </a:endParaRPr>
          </a:p>
        </p:txBody>
      </p:sp>
      <p:sp>
        <p:nvSpPr>
          <p:cNvPr id="4" name="Content Placeholder 2">
            <a:extLst>
              <a:ext uri="{FF2B5EF4-FFF2-40B4-BE49-F238E27FC236}">
                <a16:creationId xmlns:a16="http://schemas.microsoft.com/office/drawing/2014/main" id="{22A5E0D2-6002-4AF6-B173-D4CF825DEC7C}"/>
              </a:ext>
            </a:extLst>
          </p:cNvPr>
          <p:cNvSpPr txBox="1">
            <a:spLocks/>
          </p:cNvSpPr>
          <p:nvPr/>
        </p:nvSpPr>
        <p:spPr>
          <a:xfrm>
            <a:off x="611560" y="1491630"/>
            <a:ext cx="7931224" cy="2448271"/>
          </a:xfrm>
          <a:prstGeom prst="rect">
            <a:avLst/>
          </a:prstGeom>
        </p:spPr>
        <p:txBody>
          <a:bodyPr>
            <a:normAutofit/>
          </a:bodyPr>
          <a:lstStyle>
            <a:lvl1pPr marL="342848" indent="-342848" algn="l" defTabSz="91426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41" indent="-285708" algn="l" defTabSz="91426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30" indent="-228564" algn="l" defTabSz="91426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60"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093"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22"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56"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87"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18" indent="-228564" algn="l" defTabSz="91426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r>
              <a:rPr lang="en-US" sz="2800" dirty="0">
                <a:solidFill>
                  <a:schemeClr val="bg2"/>
                </a:solidFill>
              </a:rPr>
              <a:t>The main data in our ticket agency system is user information and event &amp; ticket information. </a:t>
            </a:r>
          </a:p>
          <a:p>
            <a:pPr marL="0" indent="0">
              <a:buNone/>
            </a:pPr>
            <a:endParaRPr lang="en-US" sz="2800" dirty="0">
              <a:solidFill>
                <a:schemeClr val="bg2"/>
              </a:solidFill>
            </a:endParaRPr>
          </a:p>
          <a:p>
            <a:pPr marL="342900" indent="-342900"/>
            <a:r>
              <a:rPr lang="en-US" sz="2800" dirty="0">
                <a:solidFill>
                  <a:schemeClr val="bg2"/>
                </a:solidFill>
              </a:rPr>
              <a:t>The data sources will be stored in </a:t>
            </a:r>
            <a:r>
              <a:rPr lang="en-US" sz="2800" b="1" dirty="0">
                <a:solidFill>
                  <a:schemeClr val="bg2"/>
                </a:solidFill>
              </a:rPr>
              <a:t>MongoDB Atlas </a:t>
            </a:r>
            <a:r>
              <a:rPr lang="en-US" sz="2800" dirty="0">
                <a:solidFill>
                  <a:schemeClr val="bg2"/>
                </a:solidFill>
              </a:rPr>
              <a:t>which is friendly with </a:t>
            </a:r>
            <a:r>
              <a:rPr lang="en-US" sz="2800" b="1" dirty="0">
                <a:solidFill>
                  <a:schemeClr val="bg2"/>
                </a:solidFill>
              </a:rPr>
              <a:t>JSON</a:t>
            </a:r>
            <a:r>
              <a:rPr lang="en-US" sz="2800" dirty="0">
                <a:solidFill>
                  <a:schemeClr val="bg2"/>
                </a:solidFill>
              </a:rPr>
              <a:t> format</a:t>
            </a:r>
            <a:endParaRPr lang="en-US" sz="2800" b="1" dirty="0">
              <a:solidFill>
                <a:schemeClr val="bg2"/>
              </a:solidFill>
            </a:endParaRPr>
          </a:p>
          <a:p>
            <a:pPr marL="342900" indent="-342900"/>
            <a:endParaRPr lang="en-US" sz="2800" dirty="0">
              <a:solidFill>
                <a:schemeClr val="bg2"/>
              </a:solidFill>
            </a:endParaRPr>
          </a:p>
          <a:p>
            <a:pPr marL="342900" indent="-342900"/>
            <a:endParaRPr lang="en-US" sz="2800" b="1" dirty="0">
              <a:solidFill>
                <a:schemeClr val="bg2"/>
              </a:solidFill>
            </a:endParaRPr>
          </a:p>
          <a:p>
            <a:pPr marL="0" indent="0">
              <a:buFont typeface="Arial" pitchFamily="34" charset="0"/>
              <a:buNone/>
            </a:pPr>
            <a:endParaRPr lang="en-US" dirty="0">
              <a:solidFill>
                <a:schemeClr val="bg1"/>
              </a:solidFill>
            </a:endParaRPr>
          </a:p>
        </p:txBody>
      </p:sp>
    </p:spTree>
    <p:extLst>
      <p:ext uri="{BB962C8B-B14F-4D97-AF65-F5344CB8AC3E}">
        <p14:creationId xmlns:p14="http://schemas.microsoft.com/office/powerpoint/2010/main" val="91870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0-#ppt_w/2"/>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utoUpdateAnimBg="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414366" y="1485913"/>
            <a:ext cx="3357563" cy="2362171"/>
          </a:xfrm>
          <a:prstGeom prst="rect">
            <a:avLst/>
          </a:prstGeom>
          <a:noFill/>
        </p:spPr>
        <p:txBody>
          <a:bodyPr wrap="square" lIns="68517" tIns="34283" rIns="68517" bIns="34283" rtlCol="0">
            <a:spAutoFit/>
          </a:bodyPr>
          <a:lstStyle/>
          <a:p>
            <a:pPr algn="ctr" defTabSz="685205"/>
            <a:r>
              <a:rPr lang="en-US" altLang="zh-CN" sz="14900" b="1" dirty="0">
                <a:solidFill>
                  <a:schemeClr val="bg1"/>
                </a:solidFill>
                <a:latin typeface="微软雅黑"/>
                <a:ea typeface="微软雅黑"/>
              </a:rPr>
              <a:t>4</a:t>
            </a:r>
            <a:endParaRPr lang="zh-CN" altLang="en-US" sz="14900" b="1" dirty="0">
              <a:solidFill>
                <a:schemeClr val="bg1"/>
              </a:solidFill>
              <a:latin typeface="微软雅黑"/>
              <a:ea typeface="微软雅黑"/>
            </a:endParaRPr>
          </a:p>
        </p:txBody>
      </p:sp>
      <p:sp>
        <p:nvSpPr>
          <p:cNvPr id="4" name="矩形 3"/>
          <p:cNvSpPr/>
          <p:nvPr/>
        </p:nvSpPr>
        <p:spPr bwMode="auto">
          <a:xfrm>
            <a:off x="2986560" y="2428944"/>
            <a:ext cx="4249738" cy="479952"/>
          </a:xfrm>
          <a:prstGeom prst="rect">
            <a:avLst/>
          </a:prstGeom>
          <a:noFill/>
          <a:ln w="6350" cap="flat" cmpd="sng" algn="ctr">
            <a:solidFill>
              <a:srgbClr val="FFFFFF">
                <a:alpha val="20000"/>
              </a:srgbClr>
            </a:solidFill>
            <a:prstDash val="solid"/>
            <a:miter lim="800000"/>
          </a:ln>
          <a:effectLst/>
        </p:spPr>
        <p:txBody>
          <a:bodyPr wrap="square" lIns="53958" tIns="24295" rIns="53958" bIns="24295" rtlCol="0" anchor="t">
            <a:spAutoFit/>
          </a:bodyPr>
          <a:lstStyle/>
          <a:p>
            <a:pPr algn="ctr" defTabSz="685205">
              <a:defRPr/>
            </a:pPr>
            <a:r>
              <a:rPr lang="en-US" altLang="zh-CN" sz="2800" b="1" kern="0" cap="small" dirty="0">
                <a:solidFill>
                  <a:srgbClr val="F59F14"/>
                </a:solidFill>
                <a:latin typeface="微软雅黑"/>
                <a:ea typeface="微软雅黑"/>
              </a:rPr>
              <a:t>Milestones</a:t>
            </a:r>
          </a:p>
        </p:txBody>
      </p:sp>
      <p:sp>
        <p:nvSpPr>
          <p:cNvPr id="5" name="直接连接符 6"/>
          <p:cNvSpPr>
            <a:spLocks noChangeShapeType="1"/>
          </p:cNvSpPr>
          <p:nvPr/>
        </p:nvSpPr>
        <p:spPr bwMode="auto">
          <a:xfrm>
            <a:off x="2986560" y="3435848"/>
            <a:ext cx="4249738" cy="158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6" name="直接连接符 7"/>
          <p:cNvSpPr>
            <a:spLocks noChangeShapeType="1"/>
          </p:cNvSpPr>
          <p:nvPr/>
        </p:nvSpPr>
        <p:spPr bwMode="auto">
          <a:xfrm>
            <a:off x="2986560" y="1819275"/>
            <a:ext cx="4249738" cy="1588"/>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lIns="91428" tIns="45714" rIns="91428" bIns="45714"/>
          <a:lstStyle/>
          <a:p>
            <a:pPr fontAlgn="base">
              <a:spcBef>
                <a:spcPct val="0"/>
              </a:spcBef>
              <a:spcAft>
                <a:spcPct val="0"/>
              </a:spcAft>
              <a:buFont typeface="Arial" pitchFamily="34" charset="0"/>
              <a:buNone/>
              <a:defRPr/>
            </a:pPr>
            <a:endParaRPr lang="zh-CN" altLang="en-US" kern="0">
              <a:solidFill>
                <a:srgbClr val="000000"/>
              </a:solidFill>
              <a:latin typeface="Arial" pitchFamily="34" charset="0"/>
            </a:endParaRPr>
          </a:p>
        </p:txBody>
      </p:sp>
      <p:sp>
        <p:nvSpPr>
          <p:cNvPr id="11" name="TextBox 10"/>
          <p:cNvSpPr txBox="1"/>
          <p:nvPr/>
        </p:nvSpPr>
        <p:spPr>
          <a:xfrm>
            <a:off x="6949440" y="260188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3403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p:cBhvr>
                                        <p:cTn id="10" dur="500"/>
                                        <p:tgtEl>
                                          <p:spTgt spid="5"/>
                                        </p:tgtEl>
                                      </p:cBhvr>
                                    </p:animEffect>
                                    <p:anim calcmode="lin" valueType="num">
                                      <p:cBhvr>
                                        <p:cTn id="11" dur="500" fill="hold"/>
                                        <p:tgtEl>
                                          <p:spTgt spid="5"/>
                                        </p:tgtEl>
                                        <p:attrNameLst>
                                          <p:attrName>ppt_x</p:attrName>
                                        </p:attrNameLst>
                                      </p:cBhvr>
                                      <p:tavLst>
                                        <p:tav tm="0">
                                          <p:val>
                                            <p:strVal val="#ppt_x"/>
                                          </p:val>
                                        </p:tav>
                                        <p:tav tm="100000">
                                          <p:val>
                                            <p:strVal val="#ppt_x"/>
                                          </p:val>
                                        </p:tav>
                                      </p:tavLst>
                                    </p:anim>
                                    <p:anim calcmode="lin" valueType="num">
                                      <p:cBhvr>
                                        <p:cTn id="12" dur="500" fill="hold"/>
                                        <p:tgtEl>
                                          <p:spTgt spid="5"/>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p:cBhvr>
                                        <p:cTn id="15" dur="500"/>
                                        <p:tgtEl>
                                          <p:spTgt spid="6"/>
                                        </p:tgtEl>
                                      </p:cBhvr>
                                    </p:animEffect>
                                    <p:anim calcmode="lin" valueType="num">
                                      <p:cBhvr>
                                        <p:cTn id="16" dur="500" fill="hold"/>
                                        <p:tgtEl>
                                          <p:spTgt spid="6"/>
                                        </p:tgtEl>
                                        <p:attrNameLst>
                                          <p:attrName>ppt_x</p:attrName>
                                        </p:attrNameLst>
                                      </p:cBhvr>
                                      <p:tavLst>
                                        <p:tav tm="0">
                                          <p:val>
                                            <p:strVal val="#ppt_x"/>
                                          </p:val>
                                        </p:tav>
                                        <p:tav tm="100000">
                                          <p:val>
                                            <p:strVal val="#ppt_x"/>
                                          </p:val>
                                        </p:tav>
                                      </p:tavLst>
                                    </p:anim>
                                    <p:anim calcmode="lin" valueType="num">
                                      <p:cBhvr>
                                        <p:cTn id="17" dur="500" fill="hold"/>
                                        <p:tgtEl>
                                          <p:spTgt spid="6"/>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12" presetClass="entr" presetSubtype="8"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ppt_x</p:attrName>
                                        </p:attrNameLst>
                                      </p:cBhvr>
                                      <p:tavLst>
                                        <p:tav tm="0">
                                          <p:val>
                                            <p:strVal val="#ppt_x-#ppt_w*1.125000"/>
                                          </p:val>
                                        </p:tav>
                                        <p:tav tm="100000">
                                          <p:val>
                                            <p:strVal val="#ppt_x"/>
                                          </p:val>
                                        </p:tav>
                                      </p:tavLst>
                                    </p:anim>
                                    <p:animEffect transition="in" filter="wipe(righ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842</Words>
  <Application>Microsoft Office PowerPoint</Application>
  <PresentationFormat>全屏显示(16:9)</PresentationFormat>
  <Paragraphs>116</Paragraphs>
  <Slides>17</Slides>
  <Notes>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微软雅黑</vt:lpstr>
      <vt:lpstr>Arial</vt:lpstr>
      <vt:lpstr>Calibri</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dc:description>第一PPT模板网-WWW.1PPT.COM</dc:description>
  <cp:lastModifiedBy>Xiaoge Zhang</cp:lastModifiedBy>
  <cp:revision>115</cp:revision>
  <dcterms:created xsi:type="dcterms:W3CDTF">2015-04-30T08:31:44Z</dcterms:created>
  <dcterms:modified xsi:type="dcterms:W3CDTF">2020-03-22T21:57:21Z</dcterms:modified>
  <cp:category>第一PPT模板网-WWW.1PPT.COM</cp:category>
</cp:coreProperties>
</file>