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5"/>
  </p:notesMasterIdLst>
  <p:sldIdLst>
    <p:sldId id="2146846642" r:id="rId3"/>
    <p:sldId id="256" r:id="rId4"/>
    <p:sldId id="257" r:id="rId5"/>
    <p:sldId id="2146846644" r:id="rId6"/>
    <p:sldId id="258" r:id="rId7"/>
    <p:sldId id="270" r:id="rId8"/>
    <p:sldId id="271" r:id="rId9"/>
    <p:sldId id="272" r:id="rId10"/>
    <p:sldId id="273" r:id="rId11"/>
    <p:sldId id="275" r:id="rId12"/>
    <p:sldId id="276"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library"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B80369AA-E0F2-50E7-EF7E-E89B4334F5FD}"/>
              </a:ext>
            </a:extLst>
          </p:cNvPr>
          <p:cNvSpPr txBox="1"/>
          <p:nvPr/>
        </p:nvSpPr>
        <p:spPr>
          <a:xfrm>
            <a:off x="323867" y="2122371"/>
            <a:ext cx="9649691" cy="1569660"/>
          </a:xfrm>
          <a:prstGeom prst="rect">
            <a:avLst/>
          </a:prstGeom>
          <a:noFill/>
        </p:spPr>
        <p:txBody>
          <a:bodyPr wrap="square">
            <a:spAutoFit/>
          </a:bodyPr>
          <a:lstStyle/>
          <a:p>
            <a:r>
              <a:rPr lang="en-US" sz="2400" dirty="0" err="1"/>
              <a:t>CareConnectAI</a:t>
            </a:r>
            <a:r>
              <a:rPr lang="en-US" sz="2400" dirty="0"/>
              <a:t> enables safer, smarter, and more compassionate elderly care using multi-agent AI. It blends real-time sensor input with intelligent agent communication to promote independence, safety, and engagement for elderly users.</a:t>
            </a:r>
          </a:p>
        </p:txBody>
      </p:sp>
    </p:spTree>
    <p:extLst>
      <p:ext uri="{BB962C8B-B14F-4D97-AF65-F5344CB8AC3E}">
        <p14:creationId xmlns:p14="http://schemas.microsoft.com/office/powerpoint/2010/main" val="24294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
        <p:nvSpPr>
          <p:cNvPr id="4" name="Rectangle 2">
            <a:extLst>
              <a:ext uri="{FF2B5EF4-FFF2-40B4-BE49-F238E27FC236}">
                <a16:creationId xmlns:a16="http://schemas.microsoft.com/office/drawing/2014/main" id="{14A82036-9231-077E-DD87-B001A62B8CBA}"/>
              </a:ext>
            </a:extLst>
          </p:cNvPr>
          <p:cNvSpPr>
            <a:spLocks noChangeArrowheads="1"/>
          </p:cNvSpPr>
          <p:nvPr/>
        </p:nvSpPr>
        <p:spPr bwMode="auto">
          <a:xfrm>
            <a:off x="323868" y="1271056"/>
            <a:ext cx="116735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Ollama Library: </a:t>
            </a:r>
            <a:r>
              <a:rPr kumimoji="0" lang="en-US" altLang="en-US" sz="1800" b="0" i="0" u="none" strike="noStrike" cap="none" normalizeH="0" baseline="0">
                <a:ln>
                  <a:noFill/>
                </a:ln>
                <a:solidFill>
                  <a:schemeClr val="tx1"/>
                </a:solidFill>
                <a:effectLst/>
                <a:latin typeface="Arial" panose="020B0604020202020204" pitchFamily="34" charset="0"/>
                <a:hlinkClick r:id="rId3"/>
              </a:rPr>
              <a:t>https://ollama.com/library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SQLite Docs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Sensor APIs (Simulated or Open Health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Hackathon Guidelines</a:t>
            </a:r>
          </a:p>
        </p:txBody>
      </p:sp>
    </p:spTree>
    <p:extLst>
      <p:ext uri="{BB962C8B-B14F-4D97-AF65-F5344CB8AC3E}">
        <p14:creationId xmlns:p14="http://schemas.microsoft.com/office/powerpoint/2010/main" val="412367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0274" y="7855"/>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
        <p:nvSpPr>
          <p:cNvPr id="3" name="TextBox 2">
            <a:extLst>
              <a:ext uri="{FF2B5EF4-FFF2-40B4-BE49-F238E27FC236}">
                <a16:creationId xmlns:a16="http://schemas.microsoft.com/office/drawing/2014/main" id="{C7D542AE-470F-DE02-CD2C-C6888AD1EC2B}"/>
              </a:ext>
            </a:extLst>
          </p:cNvPr>
          <p:cNvSpPr txBox="1"/>
          <p:nvPr/>
        </p:nvSpPr>
        <p:spPr>
          <a:xfrm>
            <a:off x="1325000" y="3546538"/>
            <a:ext cx="6103856" cy="646331"/>
          </a:xfrm>
          <a:prstGeom prst="rect">
            <a:avLst/>
          </a:prstGeom>
          <a:noFill/>
        </p:spPr>
        <p:txBody>
          <a:bodyPr wrap="square">
            <a:spAutoFit/>
          </a:bodyPr>
          <a:lstStyle/>
          <a:p>
            <a:r>
              <a:rPr lang="en-US" dirty="0"/>
              <a:t>🙌 </a:t>
            </a:r>
            <a:r>
              <a:rPr lang="en-US" i="1" dirty="0">
                <a:solidFill>
                  <a:schemeClr val="bg1"/>
                </a:solidFill>
              </a:rPr>
              <a:t>Thank you for your attention — I look forward to showcase </a:t>
            </a:r>
            <a:r>
              <a:rPr lang="en-US" i="1" dirty="0" err="1">
                <a:solidFill>
                  <a:schemeClr val="bg1"/>
                </a:solidFill>
              </a:rPr>
              <a:t>CareConnectAI</a:t>
            </a:r>
            <a:r>
              <a:rPr lang="en-US" i="1" dirty="0">
                <a:solidFill>
                  <a:schemeClr val="bg1"/>
                </a:solidFill>
              </a:rPr>
              <a:t>!</a:t>
            </a:r>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a:t>
            </a:r>
            <a:r>
              <a:rPr lang="en-US" sz="2533" kern="0" dirty="0" err="1">
                <a:solidFill>
                  <a:srgbClr val="FFFFFF"/>
                </a:solidFill>
                <a:latin typeface="Graphik" panose="020B0503030202060203" pitchFamily="34" charset="0"/>
                <a:ea typeface="Google Sans"/>
                <a:cs typeface="Google Sans"/>
                <a:sym typeface="Google Sans"/>
              </a:rPr>
              <a:t>name_Idea</a:t>
            </a:r>
            <a:r>
              <a:rPr lang="en-US" sz="2533" kern="0" dirty="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JAYADIXITHA S P</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3638136673"/>
              </p:ext>
            </p:extLst>
          </p:nvPr>
        </p:nvGraphicFramePr>
        <p:xfrm>
          <a:off x="319038" y="3342942"/>
          <a:ext cx="11617737" cy="518160"/>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A100FF"/>
                          </a:solidFill>
                        </a:rPr>
                        <a:t>TEAM NAME: </a:t>
                      </a:r>
                      <a:r>
                        <a:rPr lang="en-IN" sz="1400" dirty="0" err="1"/>
                        <a:t>SoloSynapse</a:t>
                      </a:r>
                      <a:endParaRPr lang="en-US" sz="1400" dirty="0">
                        <a:latin typeface="Graphik" panose="020B0503030202060203" pitchFamily="34" charset="0"/>
                      </a:endParaRPr>
                    </a:p>
                    <a:p>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9" name="Picture 8">
            <a:extLst>
              <a:ext uri="{FF2B5EF4-FFF2-40B4-BE49-F238E27FC236}">
                <a16:creationId xmlns:a16="http://schemas.microsoft.com/office/drawing/2014/main" id="{A2F8073F-2291-4D9F-B251-2E0AB5926CD1}"/>
              </a:ext>
            </a:extLst>
          </p:cNvPr>
          <p:cNvPicPr>
            <a:picLocks noChangeAspect="1"/>
          </p:cNvPicPr>
          <p:nvPr/>
        </p:nvPicPr>
        <p:blipFill>
          <a:blip r:embed="rId6">
            <a:extLst>
              <a:ext uri="{28A0092B-C50C-407E-A947-70E740481C1C}">
                <a14:useLocalDpi xmlns:a14="http://schemas.microsoft.com/office/drawing/2010/main" val="0"/>
              </a:ext>
            </a:extLst>
          </a:blip>
          <a:srcRect l="20015" r="12772"/>
          <a:stretch/>
        </p:blipFill>
        <p:spPr>
          <a:xfrm>
            <a:off x="888837" y="4336604"/>
            <a:ext cx="1518273" cy="1427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2725747786"/>
              </p:ext>
            </p:extLst>
          </p:nvPr>
        </p:nvGraphicFramePr>
        <p:xfrm>
          <a:off x="323868" y="990600"/>
          <a:ext cx="11544264" cy="5490699"/>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731632">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IN" dirty="0" err="1"/>
                        <a:t>CareConnectAI</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721120">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a:t>SoloSynapse</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625148">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t>As the global population ages, ensuring the well-being of elderly individuals living independently presents a major challenge. Our system provides proactive monitoring and intelligent assistance through a collaborative multi-agent framework designed to handle health, safety, and emotional well-being.</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2341727">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CareConnectAI</a:t>
                      </a:r>
                      <a:r>
                        <a:rPr lang="en-US" dirty="0"/>
                        <a:t> is like a thoughtful companion for elderly individuals. It keeps an eye on their health, watches out for emergencies like falls or long periods of inactivity, and sends gentle reminders for things like medications or hydration. If something seems wrong, it quickly alerts caregivers. Plus, with its conversational ability, it offers emotional support too — all thanks to its smart use of AI and a shared memory system that helps everything work together seamlessly.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Rectangle 2">
            <a:extLst>
              <a:ext uri="{FF2B5EF4-FFF2-40B4-BE49-F238E27FC236}">
                <a16:creationId xmlns:a16="http://schemas.microsoft.com/office/drawing/2014/main" id="{F085BA8A-706D-67E0-909A-7C074CBD64DF}"/>
              </a:ext>
            </a:extLst>
          </p:cNvPr>
          <p:cNvSpPr>
            <a:spLocks noChangeArrowheads="1"/>
          </p:cNvSpPr>
          <p:nvPr/>
        </p:nvSpPr>
        <p:spPr bwMode="auto">
          <a:xfrm>
            <a:off x="234546" y="1053351"/>
            <a:ext cx="113159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None/>
            </a:pPr>
            <a:r>
              <a:rPr lang="en-US" b="1" dirty="0"/>
              <a:t>Empowering Elderly Care with a Smart AI Companion System</a:t>
            </a:r>
            <a:endParaRPr lang="en-US" dirty="0"/>
          </a:p>
          <a:p>
            <a:pPr>
              <a:buNone/>
            </a:pPr>
            <a:r>
              <a:rPr lang="en-US" dirty="0"/>
              <a:t>Many older adults live alone and face daily challenges — from health risks and safety concerns to feelings of </a:t>
            </a:r>
          </a:p>
          <a:p>
            <a:pPr>
              <a:buNone/>
            </a:pPr>
            <a:r>
              <a:rPr lang="en-US" dirty="0"/>
              <a:t>isolation. Our solution is a caring, multi-agent AI system designed to support them in meaningful ways:</a:t>
            </a:r>
          </a:p>
          <a:p>
            <a:pPr>
              <a:buNone/>
            </a:pPr>
            <a:endParaRPr lang="en-US" dirty="0"/>
          </a:p>
          <a:p>
            <a:pPr>
              <a:buFont typeface="Arial" panose="020B0604020202020204" pitchFamily="34" charset="0"/>
              <a:buChar char="•"/>
            </a:pPr>
            <a:r>
              <a:rPr lang="en-US" dirty="0"/>
              <a:t>It keeps track of vital signs and detects emergencies like falls or long periods of inactivity.</a:t>
            </a:r>
          </a:p>
          <a:p>
            <a:pPr>
              <a:buFont typeface="Arial" panose="020B0604020202020204" pitchFamily="34" charset="0"/>
              <a:buChar char="•"/>
            </a:pPr>
            <a:r>
              <a:rPr lang="en-US" dirty="0"/>
              <a:t>Sends gentle reminders for medications, hydration, and upcoming appointments.</a:t>
            </a:r>
          </a:p>
          <a:p>
            <a:pPr>
              <a:buFont typeface="Arial" panose="020B0604020202020204" pitchFamily="34" charset="0"/>
              <a:buChar char="•"/>
            </a:pPr>
            <a:r>
              <a:rPr lang="en-US" dirty="0"/>
              <a:t>Offers simple, friendly conversations to reduce loneliness and provide emotional comfort.</a:t>
            </a:r>
          </a:p>
          <a:p>
            <a:pPr>
              <a:buFont typeface="Arial" panose="020B0604020202020204" pitchFamily="34" charset="0"/>
              <a:buChar char="•"/>
            </a:pPr>
            <a:r>
              <a:rPr lang="en-US" dirty="0"/>
              <a:t>Instantly alerts caregivers when something seems wrong.</a:t>
            </a:r>
          </a:p>
          <a:p>
            <a:endParaRPr lang="en-US" dirty="0"/>
          </a:p>
          <a:p>
            <a:r>
              <a:rPr lang="en-US" dirty="0"/>
              <a:t>Behind the scenes, all agents work together using a shared memory (SQLite) and intelligent reasoning </a:t>
            </a:r>
          </a:p>
          <a:p>
            <a:r>
              <a:rPr lang="en-US" dirty="0"/>
              <a:t>powered by </a:t>
            </a:r>
            <a:r>
              <a:rPr lang="en-US" dirty="0" err="1"/>
              <a:t>Ollama</a:t>
            </a:r>
            <a:r>
              <a:rPr lang="en-US" dirty="0"/>
              <a:t>-based LLMs — ensuring that the support feels smart, safe, and deeply human.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p>
          <a:p>
            <a:pPr defTabSz="1219170">
              <a:lnSpc>
                <a:spcPct val="80000"/>
              </a:lnSpc>
              <a:buClr>
                <a:srgbClr val="000000"/>
              </a:buClr>
              <a:buSzPts val="1100"/>
            </a:pPr>
            <a:endParaRPr lang="en-IN" sz="2667" b="1" kern="0" dirty="0">
              <a:solidFill>
                <a:srgbClr val="000000"/>
              </a:solidFill>
              <a:latin typeface="Graphik" panose="020B0503030202060203" pitchFamily="34" charset="0"/>
              <a:ea typeface="Google Sans SemiBold"/>
              <a:cs typeface="Times New Roman" panose="02020603050405020304" pitchFamily="18" charset="0"/>
              <a:sym typeface="Arial"/>
            </a:endParaRPr>
          </a:p>
          <a:p>
            <a:pPr defTabSz="1219170">
              <a:lnSpc>
                <a:spcPct val="80000"/>
              </a:lnSpc>
              <a:buClr>
                <a:srgbClr val="000000"/>
              </a:buClr>
              <a:buSzPts val="1100"/>
            </a:pPr>
            <a:endParaRPr lang="en-IN" sz="2667" b="1" kern="0" dirty="0">
              <a:solidFill>
                <a:srgbClr val="000000"/>
              </a:solidFill>
              <a:latin typeface="Graphik" panose="020B0503030202060203" pitchFamily="34" charset="0"/>
              <a:ea typeface="Google Sans SemiBold"/>
              <a:cs typeface="Times New Roman" panose="02020603050405020304" pitchFamily="18" charset="0"/>
              <a:sym typeface="Arial"/>
            </a:endParaRPr>
          </a:p>
          <a:p>
            <a:pPr>
              <a:buNone/>
            </a:pPr>
            <a:r>
              <a:rPr lang="en-US" sz="2000" b="1" dirty="0" err="1"/>
              <a:t>CareConnectAI</a:t>
            </a:r>
            <a:r>
              <a:rPr lang="en-US" sz="2000" b="1" dirty="0"/>
              <a:t>: A Thoughtful Network of Supportive Agents</a:t>
            </a:r>
            <a:endParaRPr lang="en-US" sz="2000" dirty="0"/>
          </a:p>
          <a:p>
            <a:pPr>
              <a:buNone/>
            </a:pPr>
            <a:r>
              <a:rPr lang="en-US" sz="2000" dirty="0" err="1"/>
              <a:t>CareConnectAI</a:t>
            </a:r>
            <a:r>
              <a:rPr lang="en-US" sz="2000" dirty="0"/>
              <a:t> brings together five smart and caring agents that work hand in hand to support elderly individuals in their daily lives:</a:t>
            </a:r>
          </a:p>
          <a:p>
            <a:pPr>
              <a:buNone/>
            </a:pPr>
            <a:endParaRPr lang="en-US" sz="2000" dirty="0"/>
          </a:p>
          <a:p>
            <a:pPr>
              <a:buFont typeface="Arial" panose="020B0604020202020204" pitchFamily="34" charset="0"/>
              <a:buChar char="•"/>
            </a:pPr>
            <a:r>
              <a:rPr lang="en-US" sz="2000" dirty="0"/>
              <a:t>It keeps track of vital signs using sensors and wearables.</a:t>
            </a:r>
          </a:p>
          <a:p>
            <a:pPr>
              <a:buFont typeface="Arial" panose="020B0604020202020204" pitchFamily="34" charset="0"/>
              <a:buChar char="•"/>
            </a:pPr>
            <a:r>
              <a:rPr lang="en-US" sz="2000" dirty="0"/>
              <a:t>Quickly detects falls or extended periods of inactivity to prevent emergencies.</a:t>
            </a:r>
          </a:p>
          <a:p>
            <a:pPr>
              <a:buFont typeface="Arial" panose="020B0604020202020204" pitchFamily="34" charset="0"/>
              <a:buChar char="•"/>
            </a:pPr>
            <a:r>
              <a:rPr lang="en-US" sz="2000" dirty="0"/>
              <a:t>Sends friendly, timely reminders — whether it’s for medication, hydration, or appointments.</a:t>
            </a:r>
          </a:p>
          <a:p>
            <a:pPr>
              <a:buFont typeface="Arial" panose="020B0604020202020204" pitchFamily="34" charset="0"/>
              <a:buChar char="•"/>
            </a:pPr>
            <a:r>
              <a:rPr lang="en-US" sz="2000" dirty="0"/>
              <a:t>Instantly alerts caregivers when something’s wrong, ensuring peace of mind.</a:t>
            </a:r>
          </a:p>
          <a:p>
            <a:pPr>
              <a:buFont typeface="Arial" panose="020B0604020202020204" pitchFamily="34" charset="0"/>
              <a:buChar char="•"/>
            </a:pPr>
            <a:r>
              <a:rPr lang="en-US" sz="2000" dirty="0"/>
              <a:t>And when things are calm, it can even strike up a bit of small talk to keep users company.</a:t>
            </a:r>
          </a:p>
          <a:p>
            <a:endParaRPr lang="en-US" sz="2000" dirty="0"/>
          </a:p>
          <a:p>
            <a:r>
              <a:rPr lang="en-US" sz="2000" dirty="0"/>
              <a:t>All these agents share one memory (SQLite) and communicate through on-premise AI models powered by </a:t>
            </a:r>
            <a:r>
              <a:rPr lang="en-US" sz="2000" dirty="0" err="1"/>
              <a:t>Ollama</a:t>
            </a:r>
            <a:r>
              <a:rPr lang="en-US" sz="2000" dirty="0"/>
              <a:t> — making the entire system feel intelligent, responsive, and genuinely helpful.</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List the key technologies, frameworks, and tools you utilized in your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09A85854-6860-750B-A4D3-D4F98020BE1E}"/>
              </a:ext>
            </a:extLst>
          </p:cNvPr>
          <p:cNvSpPr txBox="1"/>
          <p:nvPr/>
        </p:nvSpPr>
        <p:spPr>
          <a:xfrm>
            <a:off x="407709" y="1951670"/>
            <a:ext cx="8142401" cy="1477328"/>
          </a:xfrm>
          <a:prstGeom prst="rect">
            <a:avLst/>
          </a:prstGeom>
          <a:noFill/>
        </p:spPr>
        <p:txBody>
          <a:bodyPr wrap="square">
            <a:spAutoFit/>
          </a:bodyPr>
          <a:lstStyle/>
          <a:p>
            <a:pPr>
              <a:buFont typeface="Arial" panose="020B0604020202020204" pitchFamily="34" charset="0"/>
              <a:buChar char="•"/>
            </a:pPr>
            <a:r>
              <a:rPr lang="en-US" b="1" dirty="0" err="1"/>
              <a:t>Ollama</a:t>
            </a:r>
            <a:r>
              <a:rPr lang="en-US" b="1" dirty="0"/>
              <a:t> (LLMs)</a:t>
            </a:r>
            <a:r>
              <a:rPr lang="en-US" dirty="0"/>
              <a:t> – for reasoning, natural conversation</a:t>
            </a:r>
          </a:p>
          <a:p>
            <a:pPr>
              <a:buFont typeface="Arial" panose="020B0604020202020204" pitchFamily="34" charset="0"/>
              <a:buChar char="•"/>
            </a:pPr>
            <a:r>
              <a:rPr lang="en-US" b="1" dirty="0"/>
              <a:t>Python + </a:t>
            </a:r>
            <a:r>
              <a:rPr lang="en-US" b="1" dirty="0" err="1"/>
              <a:t>FastAPI</a:t>
            </a:r>
            <a:r>
              <a:rPr lang="en-US" dirty="0"/>
              <a:t> – agent logic &amp; coordination</a:t>
            </a:r>
          </a:p>
          <a:p>
            <a:pPr>
              <a:buFont typeface="Arial" panose="020B0604020202020204" pitchFamily="34" charset="0"/>
              <a:buChar char="•"/>
            </a:pPr>
            <a:r>
              <a:rPr lang="en-US" b="1" dirty="0"/>
              <a:t>SQLite</a:t>
            </a:r>
            <a:r>
              <a:rPr lang="en-US" dirty="0"/>
              <a:t> – shared structured memory</a:t>
            </a:r>
          </a:p>
          <a:p>
            <a:pPr>
              <a:buFont typeface="Arial" panose="020B0604020202020204" pitchFamily="34" charset="0"/>
              <a:buChar char="•"/>
            </a:pPr>
            <a:r>
              <a:rPr lang="en-US" b="1" dirty="0"/>
              <a:t>Sensor APIs</a:t>
            </a:r>
            <a:r>
              <a:rPr lang="en-US" dirty="0"/>
              <a:t> – simulated or real wearable input</a:t>
            </a:r>
          </a:p>
          <a:p>
            <a:pPr>
              <a:buFont typeface="Arial" panose="020B0604020202020204" pitchFamily="34" charset="0"/>
              <a:buChar char="•"/>
            </a:pPr>
            <a:r>
              <a:rPr lang="en-US" b="1" dirty="0"/>
              <a:t>TTS APIs</a:t>
            </a:r>
            <a:r>
              <a:rPr lang="en-US" dirty="0"/>
              <a:t> – for voice-based interaction &amp; reminders</a:t>
            </a: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graphicFrame>
        <p:nvGraphicFramePr>
          <p:cNvPr id="2" name="Table 1">
            <a:extLst>
              <a:ext uri="{FF2B5EF4-FFF2-40B4-BE49-F238E27FC236}">
                <a16:creationId xmlns:a16="http://schemas.microsoft.com/office/drawing/2014/main" id="{7EF798E5-E58B-BCDB-AF3D-BA81A150AF0B}"/>
              </a:ext>
            </a:extLst>
          </p:cNvPr>
          <p:cNvGraphicFramePr>
            <a:graphicFrameLocks noGrp="1"/>
          </p:cNvGraphicFramePr>
          <p:nvPr>
            <p:extLst>
              <p:ext uri="{D42A27DB-BD31-4B8C-83A1-F6EECF244321}">
                <p14:modId xmlns:p14="http://schemas.microsoft.com/office/powerpoint/2010/main" val="711309185"/>
              </p:ext>
            </p:extLst>
          </p:nvPr>
        </p:nvGraphicFramePr>
        <p:xfrm>
          <a:off x="415925" y="2195824"/>
          <a:ext cx="11360150" cy="2255904"/>
        </p:xfrm>
        <a:graphic>
          <a:graphicData uri="http://schemas.openxmlformats.org/drawingml/2006/table">
            <a:tbl>
              <a:tblPr/>
              <a:tblGrid>
                <a:gridCol w="5680075">
                  <a:extLst>
                    <a:ext uri="{9D8B030D-6E8A-4147-A177-3AD203B41FA5}">
                      <a16:colId xmlns:a16="http://schemas.microsoft.com/office/drawing/2014/main" val="2993396120"/>
                    </a:ext>
                  </a:extLst>
                </a:gridCol>
                <a:gridCol w="5680075">
                  <a:extLst>
                    <a:ext uri="{9D8B030D-6E8A-4147-A177-3AD203B41FA5}">
                      <a16:colId xmlns:a16="http://schemas.microsoft.com/office/drawing/2014/main" val="1379623565"/>
                    </a:ext>
                  </a:extLst>
                </a:gridCol>
              </a:tblGrid>
              <a:tr h="0">
                <a:tc>
                  <a:txBody>
                    <a:bodyPr/>
                    <a:lstStyle/>
                    <a:p>
                      <a:r>
                        <a:rPr lang="en-IN" u="sng" dirty="0"/>
                        <a:t>Agent Name </a:t>
                      </a:r>
                      <a:r>
                        <a:rPr lang="en-IN" dirty="0"/>
                        <a:t>:</a:t>
                      </a:r>
                    </a:p>
                  </a:txBody>
                  <a:tcPr anchor="ctr">
                    <a:lnL>
                      <a:noFill/>
                    </a:lnL>
                    <a:lnR>
                      <a:noFill/>
                    </a:lnR>
                    <a:lnT>
                      <a:noFill/>
                    </a:lnT>
                    <a:lnB>
                      <a:noFill/>
                    </a:lnB>
                    <a:noFill/>
                  </a:tcPr>
                </a:tc>
                <a:tc>
                  <a:txBody>
                    <a:bodyPr/>
                    <a:lstStyle/>
                    <a:p>
                      <a:r>
                        <a:rPr lang="en-IN" u="sng" dirty="0"/>
                        <a:t>Role &amp; Function </a:t>
                      </a:r>
                      <a:r>
                        <a:rPr lang="en-IN" dirty="0"/>
                        <a:t>:</a:t>
                      </a:r>
                    </a:p>
                  </a:txBody>
                  <a:tcPr anchor="ctr">
                    <a:lnL>
                      <a:noFill/>
                    </a:lnL>
                    <a:lnR>
                      <a:noFill/>
                    </a:lnR>
                    <a:lnT>
                      <a:noFill/>
                    </a:lnT>
                    <a:lnB>
                      <a:noFill/>
                    </a:lnB>
                    <a:noFill/>
                  </a:tcPr>
                </a:tc>
                <a:extLst>
                  <a:ext uri="{0D108BD9-81ED-4DB2-BD59-A6C34878D82A}">
                    <a16:rowId xmlns:a16="http://schemas.microsoft.com/office/drawing/2014/main" val="1766458367"/>
                  </a:ext>
                </a:extLst>
              </a:tr>
              <a:tr h="0">
                <a:tc>
                  <a:txBody>
                    <a:bodyPr/>
                    <a:lstStyle/>
                    <a:p>
                      <a:r>
                        <a:rPr lang="en-IN"/>
                        <a:t>Health Monitor Agent</a:t>
                      </a:r>
                    </a:p>
                  </a:txBody>
                  <a:tcPr anchor="ctr">
                    <a:lnL>
                      <a:noFill/>
                    </a:lnL>
                    <a:lnR>
                      <a:noFill/>
                    </a:lnR>
                    <a:lnT>
                      <a:noFill/>
                    </a:lnT>
                    <a:lnB>
                      <a:noFill/>
                    </a:lnB>
                    <a:noFill/>
                  </a:tcPr>
                </a:tc>
                <a:tc>
                  <a:txBody>
                    <a:bodyPr/>
                    <a:lstStyle/>
                    <a:p>
                      <a:r>
                        <a:rPr lang="en-US"/>
                        <a:t>Tracks heart rate, BP, vitals</a:t>
                      </a:r>
                    </a:p>
                  </a:txBody>
                  <a:tcPr anchor="ctr">
                    <a:lnL>
                      <a:noFill/>
                    </a:lnL>
                    <a:lnR>
                      <a:noFill/>
                    </a:lnR>
                    <a:lnT>
                      <a:noFill/>
                    </a:lnT>
                    <a:lnB>
                      <a:noFill/>
                    </a:lnB>
                    <a:noFill/>
                  </a:tcPr>
                </a:tc>
                <a:extLst>
                  <a:ext uri="{0D108BD9-81ED-4DB2-BD59-A6C34878D82A}">
                    <a16:rowId xmlns:a16="http://schemas.microsoft.com/office/drawing/2014/main" val="2766127446"/>
                  </a:ext>
                </a:extLst>
              </a:tr>
              <a:tr h="0">
                <a:tc>
                  <a:txBody>
                    <a:bodyPr/>
                    <a:lstStyle/>
                    <a:p>
                      <a:r>
                        <a:rPr lang="en-IN" dirty="0"/>
                        <a:t>Safety Agent</a:t>
                      </a:r>
                    </a:p>
                  </a:txBody>
                  <a:tcPr anchor="ctr">
                    <a:lnL>
                      <a:noFill/>
                    </a:lnL>
                    <a:lnR>
                      <a:noFill/>
                    </a:lnR>
                    <a:lnT>
                      <a:noFill/>
                    </a:lnT>
                    <a:lnB>
                      <a:noFill/>
                    </a:lnB>
                    <a:noFill/>
                  </a:tcPr>
                </a:tc>
                <a:tc>
                  <a:txBody>
                    <a:bodyPr/>
                    <a:lstStyle/>
                    <a:p>
                      <a:r>
                        <a:rPr lang="en-IN"/>
                        <a:t>Detects falls or inactivity</a:t>
                      </a:r>
                    </a:p>
                  </a:txBody>
                  <a:tcPr anchor="ctr">
                    <a:lnL>
                      <a:noFill/>
                    </a:lnL>
                    <a:lnR>
                      <a:noFill/>
                    </a:lnR>
                    <a:lnT>
                      <a:noFill/>
                    </a:lnT>
                    <a:lnB>
                      <a:noFill/>
                    </a:lnB>
                    <a:noFill/>
                  </a:tcPr>
                </a:tc>
                <a:extLst>
                  <a:ext uri="{0D108BD9-81ED-4DB2-BD59-A6C34878D82A}">
                    <a16:rowId xmlns:a16="http://schemas.microsoft.com/office/drawing/2014/main" val="331707652"/>
                  </a:ext>
                </a:extLst>
              </a:tr>
              <a:tr h="0">
                <a:tc>
                  <a:txBody>
                    <a:bodyPr/>
                    <a:lstStyle/>
                    <a:p>
                      <a:r>
                        <a:rPr lang="en-IN" dirty="0"/>
                        <a:t>Reminder Agent</a:t>
                      </a:r>
                    </a:p>
                  </a:txBody>
                  <a:tcPr anchor="ctr">
                    <a:lnL>
                      <a:noFill/>
                    </a:lnL>
                    <a:lnR>
                      <a:noFill/>
                    </a:lnR>
                    <a:lnT>
                      <a:noFill/>
                    </a:lnT>
                    <a:lnB>
                      <a:noFill/>
                    </a:lnB>
                    <a:noFill/>
                  </a:tcPr>
                </a:tc>
                <a:tc>
                  <a:txBody>
                    <a:bodyPr/>
                    <a:lstStyle/>
                    <a:p>
                      <a:r>
                        <a:rPr lang="en-US"/>
                        <a:t>Sends routine and medication alerts</a:t>
                      </a:r>
                    </a:p>
                  </a:txBody>
                  <a:tcPr anchor="ctr">
                    <a:lnL>
                      <a:noFill/>
                    </a:lnL>
                    <a:lnR>
                      <a:noFill/>
                    </a:lnR>
                    <a:lnT>
                      <a:noFill/>
                    </a:lnT>
                    <a:lnB>
                      <a:noFill/>
                    </a:lnB>
                    <a:noFill/>
                  </a:tcPr>
                </a:tc>
                <a:extLst>
                  <a:ext uri="{0D108BD9-81ED-4DB2-BD59-A6C34878D82A}">
                    <a16:rowId xmlns:a16="http://schemas.microsoft.com/office/drawing/2014/main" val="482548469"/>
                  </a:ext>
                </a:extLst>
              </a:tr>
              <a:tr h="0">
                <a:tc>
                  <a:txBody>
                    <a:bodyPr/>
                    <a:lstStyle/>
                    <a:p>
                      <a:r>
                        <a:rPr lang="en-IN"/>
                        <a:t>Caregiver Notification</a:t>
                      </a:r>
                    </a:p>
                  </a:txBody>
                  <a:tcPr anchor="ctr">
                    <a:lnL>
                      <a:noFill/>
                    </a:lnL>
                    <a:lnR>
                      <a:noFill/>
                    </a:lnR>
                    <a:lnT>
                      <a:noFill/>
                    </a:lnT>
                    <a:lnB>
                      <a:noFill/>
                    </a:lnB>
                    <a:noFill/>
                  </a:tcPr>
                </a:tc>
                <a:tc>
                  <a:txBody>
                    <a:bodyPr/>
                    <a:lstStyle/>
                    <a:p>
                      <a:r>
                        <a:rPr lang="en-US"/>
                        <a:t>Sends alerts to family/caregivers</a:t>
                      </a:r>
                    </a:p>
                  </a:txBody>
                  <a:tcPr anchor="ctr">
                    <a:lnL>
                      <a:noFill/>
                    </a:lnL>
                    <a:lnR>
                      <a:noFill/>
                    </a:lnR>
                    <a:lnT>
                      <a:noFill/>
                    </a:lnT>
                    <a:lnB>
                      <a:noFill/>
                    </a:lnB>
                    <a:noFill/>
                  </a:tcPr>
                </a:tc>
                <a:extLst>
                  <a:ext uri="{0D108BD9-81ED-4DB2-BD59-A6C34878D82A}">
                    <a16:rowId xmlns:a16="http://schemas.microsoft.com/office/drawing/2014/main" val="4053133951"/>
                  </a:ext>
                </a:extLst>
              </a:tr>
              <a:tr h="0">
                <a:tc>
                  <a:txBody>
                    <a:bodyPr/>
                    <a:lstStyle/>
                    <a:p>
                      <a:r>
                        <a:rPr lang="en-IN"/>
                        <a:t>Social Chat Agent (opt.)</a:t>
                      </a:r>
                    </a:p>
                  </a:txBody>
                  <a:tcPr anchor="ctr">
                    <a:lnL>
                      <a:noFill/>
                    </a:lnL>
                    <a:lnR>
                      <a:noFill/>
                    </a:lnR>
                    <a:lnT>
                      <a:noFill/>
                    </a:lnT>
                    <a:lnB>
                      <a:noFill/>
                    </a:lnB>
                    <a:noFill/>
                  </a:tcPr>
                </a:tc>
                <a:tc>
                  <a:txBody>
                    <a:bodyPr/>
                    <a:lstStyle/>
                    <a:p>
                      <a:r>
                        <a:rPr lang="en-US" dirty="0"/>
                        <a:t>Engages elderly to reduce loneliness</a:t>
                      </a:r>
                    </a:p>
                  </a:txBody>
                  <a:tcPr anchor="ctr">
                    <a:lnL>
                      <a:noFill/>
                    </a:lnL>
                    <a:lnR>
                      <a:noFill/>
                    </a:lnR>
                    <a:lnT>
                      <a:noFill/>
                    </a:lnT>
                    <a:lnB>
                      <a:noFill/>
                    </a:lnB>
                    <a:noFill/>
                  </a:tcPr>
                </a:tc>
                <a:extLst>
                  <a:ext uri="{0D108BD9-81ED-4DB2-BD59-A6C34878D82A}">
                    <a16:rowId xmlns:a16="http://schemas.microsoft.com/office/drawing/2014/main" val="322586935"/>
                  </a:ext>
                </a:extLst>
              </a:tr>
            </a:tbl>
          </a:graphicData>
        </a:graphic>
      </p:graphicFrame>
      <p:cxnSp>
        <p:nvCxnSpPr>
          <p:cNvPr id="5" name="Straight Connector 4">
            <a:extLst>
              <a:ext uri="{FF2B5EF4-FFF2-40B4-BE49-F238E27FC236}">
                <a16:creationId xmlns:a16="http://schemas.microsoft.com/office/drawing/2014/main" id="{D0F7F394-0F38-6957-3BFC-958B17FC96D4}"/>
              </a:ext>
            </a:extLst>
          </p:cNvPr>
          <p:cNvCxnSpPr/>
          <p:nvPr/>
        </p:nvCxnSpPr>
        <p:spPr>
          <a:xfrm>
            <a:off x="4845377" y="1951348"/>
            <a:ext cx="0" cy="27054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
        <p:nvSpPr>
          <p:cNvPr id="4" name="TextBox 3">
            <a:extLst>
              <a:ext uri="{FF2B5EF4-FFF2-40B4-BE49-F238E27FC236}">
                <a16:creationId xmlns:a16="http://schemas.microsoft.com/office/drawing/2014/main" id="{D5D79403-A872-701B-AFB3-AD447C68AFAE}"/>
              </a:ext>
            </a:extLst>
          </p:cNvPr>
          <p:cNvSpPr txBox="1"/>
          <p:nvPr/>
        </p:nvSpPr>
        <p:spPr>
          <a:xfrm>
            <a:off x="775356" y="1199378"/>
            <a:ext cx="6169842" cy="3693319"/>
          </a:xfrm>
          <a:prstGeom prst="rect">
            <a:avLst/>
          </a:prstGeom>
          <a:noFill/>
        </p:spPr>
        <p:txBody>
          <a:bodyPr wrap="square">
            <a:spAutoFit/>
          </a:bodyPr>
          <a:lstStyle/>
          <a:p>
            <a:r>
              <a:rPr lang="en-IN" dirty="0"/>
              <a:t>/</a:t>
            </a:r>
            <a:r>
              <a:rPr lang="en-IN" dirty="0" err="1"/>
              <a:t>eldercare_ai</a:t>
            </a:r>
            <a:endParaRPr lang="en-IN" dirty="0"/>
          </a:p>
          <a:p>
            <a:r>
              <a:rPr lang="en-IN" dirty="0"/>
              <a:t>├── agents/</a:t>
            </a:r>
          </a:p>
          <a:p>
            <a:r>
              <a:rPr lang="en-IN" dirty="0"/>
              <a:t>│   ├── health_monitor.py</a:t>
            </a:r>
          </a:p>
          <a:p>
            <a:r>
              <a:rPr lang="en-IN" dirty="0"/>
              <a:t>│   ├── safety_alert.py</a:t>
            </a:r>
          </a:p>
          <a:p>
            <a:r>
              <a:rPr lang="en-IN" dirty="0"/>
              <a:t>│   ├── reminder.py</a:t>
            </a:r>
          </a:p>
          <a:p>
            <a:r>
              <a:rPr lang="en-IN" dirty="0"/>
              <a:t>│   ├── caregiver_notify.py</a:t>
            </a:r>
          </a:p>
          <a:p>
            <a:r>
              <a:rPr lang="en-IN" dirty="0"/>
              <a:t>│   └── social_chat.py</a:t>
            </a:r>
          </a:p>
          <a:p>
            <a:r>
              <a:rPr lang="en-IN" dirty="0"/>
              <a:t>├── database/</a:t>
            </a:r>
          </a:p>
          <a:p>
            <a:r>
              <a:rPr lang="en-IN" dirty="0"/>
              <a:t>│   └── </a:t>
            </a:r>
            <a:r>
              <a:rPr lang="en-IN" dirty="0" err="1"/>
              <a:t>agent_logs.db</a:t>
            </a:r>
            <a:endParaRPr lang="en-IN" dirty="0"/>
          </a:p>
          <a:p>
            <a:r>
              <a:rPr lang="en-IN" dirty="0"/>
              <a:t>├── services/</a:t>
            </a:r>
          </a:p>
          <a:p>
            <a:r>
              <a:rPr lang="en-IN" dirty="0"/>
              <a:t>│   └── api.py</a:t>
            </a:r>
          </a:p>
          <a:p>
            <a:r>
              <a:rPr lang="en-IN" dirty="0"/>
              <a:t>├── main.py</a:t>
            </a:r>
          </a:p>
          <a:p>
            <a:r>
              <a:rPr lang="en-IN" dirty="0"/>
              <a:t>└── </a:t>
            </a:r>
            <a:r>
              <a:rPr lang="en-IN" dirty="0" err="1"/>
              <a:t>config.yaml</a:t>
            </a:r>
            <a:endParaRPr lang="en-IN" dirty="0"/>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1550</TotalTime>
  <Words>790</Words>
  <Application>Microsoft Office PowerPoint</Application>
  <PresentationFormat>Widescreen</PresentationFormat>
  <Paragraphs>88</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Pabba Vanaja</cp:lastModifiedBy>
  <cp:revision>5</cp:revision>
  <dcterms:created xsi:type="dcterms:W3CDTF">2025-02-26T01:18:59Z</dcterms:created>
  <dcterms:modified xsi:type="dcterms:W3CDTF">2025-04-10T17:00:05Z</dcterms:modified>
</cp:coreProperties>
</file>