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1" r:id="rId3"/>
    <p:sldId id="264" r:id="rId4"/>
    <p:sldId id="265" r:id="rId5"/>
    <p:sldId id="266" r:id="rId6"/>
    <p:sldId id="268" r:id="rId7"/>
    <p:sldId id="267" r:id="rId8"/>
    <p:sldId id="272" r:id="rId9"/>
    <p:sldId id="280" r:id="rId10"/>
    <p:sldId id="270" r:id="rId11"/>
    <p:sldId id="277" r:id="rId12"/>
    <p:sldId id="286" r:id="rId13"/>
    <p:sldId id="287" r:id="rId14"/>
    <p:sldId id="274" r:id="rId15"/>
    <p:sldId id="269" r:id="rId16"/>
    <p:sldId id="283" r:id="rId17"/>
    <p:sldId id="273" r:id="rId18"/>
    <p:sldId id="285" r:id="rId19"/>
    <p:sldId id="276" r:id="rId20"/>
    <p:sldId id="275" r:id="rId21"/>
    <p:sldId id="279" r:id="rId22"/>
  </p:sldIdLst>
  <p:sldSz cx="12192000" cy="6858000"/>
  <p:notesSz cx="6797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2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90"/>
    <p:restoredTop sz="87284" autoAdjust="0"/>
  </p:normalViewPr>
  <p:slideViewPr>
    <p:cSldViewPr>
      <p:cViewPr varScale="1">
        <p:scale>
          <a:sx n="64" d="100"/>
          <a:sy n="64" d="100"/>
        </p:scale>
        <p:origin x="39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90"/>
      </p:cViewPr>
      <p:guideLst>
        <p:guide orient="horz" pos="2880"/>
        <p:guide pos="2160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49345A-B1C9-48CA-AA29-4A6719DCE0A2}" type="datetimeFigureOut">
              <a:rPr lang="zh-CN" altLang="en-US"/>
              <a:pPr>
                <a:defRPr/>
              </a:pPr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CB89D7-75AF-45A5-8777-11F121D42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97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2D92B49-80CE-4278-9A12-A6475C1DE667}" type="datetimeFigureOut">
              <a:rPr lang="zh-CN" altLang="en-US"/>
              <a:pPr>
                <a:defRPr/>
              </a:pPr>
              <a:t>2019/9/7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BA8E35-B8E9-4701-9675-ECED45D5D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977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A8E35-B8E9-4701-9675-ECED45D5DBE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66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A8E35-B8E9-4701-9675-ECED45D5DBE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17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A8E35-B8E9-4701-9675-ECED45D5DBE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50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0382250" y="5286375"/>
            <a:ext cx="180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0" y="955675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9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9961563" y="52388"/>
            <a:ext cx="183832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12192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10501313" y="115888"/>
            <a:ext cx="14636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7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38217" y="274639"/>
            <a:ext cx="8001056" cy="5111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5AA2-AF17-4F85-BA7B-D9354BA021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0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1B2BE-3309-4792-8BE6-AC30C5FAF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4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0382250" y="5286375"/>
            <a:ext cx="180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486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00125"/>
            <a:ext cx="109728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53750" y="6421438"/>
            <a:ext cx="558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63AD3C1E-8C60-41B9-82A9-8DBCAA972B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 bwMode="auto">
          <a:xfrm>
            <a:off x="0" y="955675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10501313" y="115888"/>
            <a:ext cx="14636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8" r:id="rId2"/>
    <p:sldLayoutId id="214748371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9696400" y="4532060"/>
            <a:ext cx="2952328" cy="6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第六组</a:t>
            </a:r>
            <a:endParaRPr lang="en-US" altLang="zh-CN" sz="3600" b="1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123" name="标题 3"/>
          <p:cNvSpPr>
            <a:spLocks/>
          </p:cNvSpPr>
          <p:nvPr/>
        </p:nvSpPr>
        <p:spPr bwMode="auto">
          <a:xfrm>
            <a:off x="2250976" y="27458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8475" y="2532509"/>
            <a:ext cx="9315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公务车管理系统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1A7482-BEA1-B74C-B7B6-458DBCF70D96}"/>
              </a:ext>
            </a:extLst>
          </p:cNvPr>
          <p:cNvSpPr/>
          <p:nvPr/>
        </p:nvSpPr>
        <p:spPr>
          <a:xfrm>
            <a:off x="7007424" y="5589239"/>
            <a:ext cx="5184576" cy="106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组长：罗夕</a:t>
            </a:r>
            <a:endParaRPr lang="en-US" altLang="zh-CN" sz="2000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组员：冯宣祯、张雨佳、吴佳辉</a:t>
            </a:r>
            <a:endParaRPr lang="en-US" altLang="zh-CN" sz="2000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姜栋煜、张强、张晔、张涛、杨鹏真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192911"/>
            <a:ext cx="1336719" cy="10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5143105"/>
            <a:ext cx="1485243" cy="95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247766" y="1052736"/>
            <a:ext cx="1088879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一、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信息管理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包括车型管理、车辆管理、车辆记录三个子模块。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车型管理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单位购入车辆车型的基础信息管理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	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车型信息包括：品牌类型、汽车排量、购入价格、购入日期、燃油类型、   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             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车座数；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车辆管理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投入使用车辆的相关信息管理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车辆信息包括：品牌类型、车牌号、投入日期、车辆状态（使用中、维修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             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中、空闲）、车辆用图（班车、公车）；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车辆记录管理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车辆的加油、维修、违章记录信息管理。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车辆记录信息包括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车牌号、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责任人、事件时间、花费、备注信息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628800"/>
            <a:ext cx="1435735" cy="89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77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12288688" cy="573325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84ADE1A-1101-F242-B113-958B1D04F3D0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系统框架</a:t>
            </a:r>
          </a:p>
        </p:txBody>
      </p:sp>
    </p:spTree>
    <p:extLst>
      <p:ext uri="{BB962C8B-B14F-4D97-AF65-F5344CB8AC3E}">
        <p14:creationId xmlns:p14="http://schemas.microsoft.com/office/powerpoint/2010/main" val="214499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695060" y="1373395"/>
            <a:ext cx="3378431" cy="2388194"/>
            <a:chOff x="6183830" y="1459683"/>
            <a:chExt cx="5216801" cy="342189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96" y="1459683"/>
              <a:ext cx="144780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381" y="2382589"/>
              <a:ext cx="20002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456" y="2670818"/>
              <a:ext cx="1933576" cy="115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830" y="2143417"/>
              <a:ext cx="1800225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006" y="3738577"/>
              <a:ext cx="22764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423961" y="1078828"/>
            <a:ext cx="80397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二、派车任务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）用车申请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用户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系统内进行用车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申请。系统自动筛选出可用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车辆，并提供车辆的具体信息。用户根据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时间以及可用车辆列表申请使用公车。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）我的申请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单位个人可以查看到自己申请用车的所有记录，以及记录状态。如果当前时间不超过计划用车时间，用户可以撤销用车申请。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用车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审批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管理员可以看到所有用户的用车申请记录，并对问题记录进行回退撤销操作。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可以通过筛选不同的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记录状态得到记录列表。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446890C-54B4-304B-B379-71D948915F26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系统功能</a:t>
            </a:r>
          </a:p>
        </p:txBody>
      </p:sp>
    </p:spTree>
    <p:extLst>
      <p:ext uri="{BB962C8B-B14F-4D97-AF65-F5344CB8AC3E}">
        <p14:creationId xmlns:p14="http://schemas.microsoft.com/office/powerpoint/2010/main" val="270051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695060" y="1373395"/>
            <a:ext cx="3378431" cy="2388194"/>
            <a:chOff x="6183830" y="1459683"/>
            <a:chExt cx="5216801" cy="342189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96" y="1459683"/>
              <a:ext cx="144780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381" y="2382589"/>
              <a:ext cx="20002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456" y="2670818"/>
              <a:ext cx="1933576" cy="115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830" y="2143417"/>
              <a:ext cx="1800225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006" y="3738577"/>
              <a:ext cx="22764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504234" y="1447404"/>
            <a:ext cx="8271099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三、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统计分析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对系统内的基础数据进行查询、汇总和分析。对车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型使用率、预约人员、违章人员、每月预约车辆、车辆加油维修违章的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统计和分析，可以生成各种常见的报表。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四、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系统管理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系统设置：用户管理、角色管理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（普通用户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审核员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管理员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超级管理员）</a:t>
            </a:r>
            <a:endParaRPr lang="zh-CN" altLang="en-US" sz="2600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446890C-54B4-304B-B379-71D948915F26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系统功能</a:t>
            </a:r>
          </a:p>
        </p:txBody>
      </p:sp>
    </p:spTree>
    <p:extLst>
      <p:ext uri="{BB962C8B-B14F-4D97-AF65-F5344CB8AC3E}">
        <p14:creationId xmlns:p14="http://schemas.microsoft.com/office/powerpoint/2010/main" val="279289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2367"/>
              </p:ext>
            </p:extLst>
          </p:nvPr>
        </p:nvGraphicFramePr>
        <p:xfrm>
          <a:off x="1055440" y="1844824"/>
          <a:ext cx="7200800" cy="129614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87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开发环境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Angular 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Cli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开发软件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VS Code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开发框架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Angular4 + 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TypeScript</a:t>
                      </a: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+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AdminLTE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7368" y="1155895"/>
            <a:ext cx="3530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前端开发环境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368" y="3211719"/>
            <a:ext cx="3530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后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端开发环境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26347"/>
              </p:ext>
            </p:extLst>
          </p:nvPr>
        </p:nvGraphicFramePr>
        <p:xfrm>
          <a:off x="1055440" y="3933056"/>
          <a:ext cx="9001000" cy="256032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JDK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JDK 1.8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开发软件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Intellij Idea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开发框架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SpringBoot, SpringMVC, MyBatis, Shiro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数据库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MySQL 5.6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通信协议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Websocket + ajax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单元测试工具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Swagger UI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项目管理和构建工具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Maven 4.0.0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3">
            <a:extLst>
              <a:ext uri="{FF2B5EF4-FFF2-40B4-BE49-F238E27FC236}">
                <a16:creationId xmlns:a16="http://schemas.microsoft.com/office/drawing/2014/main" id="{8FD757EE-4FE4-FF4F-B20F-4F0A0CBC7327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系统环境</a:t>
            </a:r>
          </a:p>
        </p:txBody>
      </p:sp>
    </p:spTree>
    <p:extLst>
      <p:ext uri="{BB962C8B-B14F-4D97-AF65-F5344CB8AC3E}">
        <p14:creationId xmlns:p14="http://schemas.microsoft.com/office/powerpoint/2010/main" val="427889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问题解决 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5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73393" y="1155895"/>
            <a:ext cx="1882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D81E20"/>
                </a:solidFill>
                <a:latin typeface="楷体" pitchFamily="49" charset="-122"/>
                <a:ea typeface="楷体" pitchFamily="49" charset="-122"/>
              </a:rPr>
              <a:t>开发：</a:t>
            </a:r>
            <a:endParaRPr lang="zh-CN" altLang="zh-CN" sz="3200" dirty="0">
              <a:solidFill>
                <a:srgbClr val="D81E2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3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问题解决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8DD48F-9463-6C46-AC12-E410B1F8DF15}"/>
              </a:ext>
            </a:extLst>
          </p:cNvPr>
          <p:cNvSpPr txBox="1"/>
          <p:nvPr/>
        </p:nvSpPr>
        <p:spPr>
          <a:xfrm>
            <a:off x="1453567" y="1722146"/>
            <a:ext cx="8640960" cy="224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前端请求函数同步异步问题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MyBatis</a:t>
            </a: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多参数查询，参数识别问题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代码异常处理不完善问题，测试依赖严重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MySQL</a:t>
            </a: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字符集问题，插入中文乱码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7800E7-6383-454A-836F-80D63BB487A2}"/>
              </a:ext>
            </a:extLst>
          </p:cNvPr>
          <p:cNvSpPr/>
          <p:nvPr/>
        </p:nvSpPr>
        <p:spPr>
          <a:xfrm>
            <a:off x="973392" y="4033686"/>
            <a:ext cx="1882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D81E20"/>
                </a:solidFill>
                <a:latin typeface="楷体" pitchFamily="49" charset="-122"/>
                <a:ea typeface="楷体" pitchFamily="49" charset="-122"/>
              </a:rPr>
              <a:t>其他：</a:t>
            </a:r>
            <a:endParaRPr lang="zh-CN" altLang="zh-CN" sz="3200" dirty="0">
              <a:solidFill>
                <a:srgbClr val="D81E2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C26A2E-0D95-1F4D-BAC9-7EA59B30E1A2}"/>
              </a:ext>
            </a:extLst>
          </p:cNvPr>
          <p:cNvSpPr txBox="1"/>
          <p:nvPr/>
        </p:nvSpPr>
        <p:spPr>
          <a:xfrm>
            <a:off x="1453567" y="4780128"/>
            <a:ext cx="8640960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接口文档未提前沟通，导致修改频繁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相关开发经验缺少的问题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13266DF-BA64-3F4A-84C7-E1DA6A291599}"/>
              </a:ext>
            </a:extLst>
          </p:cNvPr>
          <p:cNvGrpSpPr/>
          <p:nvPr/>
        </p:nvGrpSpPr>
        <p:grpSpPr>
          <a:xfrm>
            <a:off x="8616280" y="1360627"/>
            <a:ext cx="3378431" cy="2388194"/>
            <a:chOff x="6183830" y="1459683"/>
            <a:chExt cx="5216801" cy="3421894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05C140D-9F6E-3548-8B9C-A7ACB6E01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96" y="1459683"/>
              <a:ext cx="144780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992FB916-87AC-D24B-A49D-97EE0C2E4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381" y="2382589"/>
              <a:ext cx="20002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CDC3A42-F2C1-D441-A27A-FB5319CE6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456" y="2670818"/>
              <a:ext cx="1933576" cy="115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21A3671E-1187-9048-843E-9CC3271B8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830" y="2143417"/>
              <a:ext cx="1800225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2A009DE2-D14E-3848-B6AF-CB23B0E50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006" y="3738577"/>
              <a:ext cx="22764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188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项目亮点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19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95400" y="1960840"/>
            <a:ext cx="10817150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公车申请操作便捷，直接拖拽车辆到日历即可，使用不同颜色区分车辆。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统计分析清晰明了，方便提醒相关人员车辆更换、提醒用户违章情况等。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3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项目亮点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5EFCF7-B6F2-5648-836F-5BE30AE5BB68}"/>
              </a:ext>
            </a:extLst>
          </p:cNvPr>
          <p:cNvSpPr txBox="1"/>
          <p:nvPr/>
        </p:nvSpPr>
        <p:spPr>
          <a:xfrm>
            <a:off x="695400" y="3717032"/>
            <a:ext cx="10817150" cy="279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MD5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密码校验，保证用户信息的安全性；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前后端分离，使用</a:t>
            </a:r>
            <a:r>
              <a:rPr lang="en-US" altLang="zh-CN" sz="24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Cors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解决跨域问题；</a:t>
            </a:r>
            <a:endParaRPr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前端采用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Angular 4 + TypeScript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，适用于大型企业应用；</a:t>
            </a:r>
            <a:endParaRPr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后端采用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SpringBoot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MyBatis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，易于配置和扩展；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Shiro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进行权限控制，不同权限的用户只能查看自己拥有权限的页面，避免用户越权操作。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29B236-6AE1-6843-8B26-A93C69C8BB38}"/>
              </a:ext>
            </a:extLst>
          </p:cNvPr>
          <p:cNvSpPr txBox="1"/>
          <p:nvPr/>
        </p:nvSpPr>
        <p:spPr>
          <a:xfrm>
            <a:off x="263352" y="128763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D81E2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功能亮点：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FE3D4D-BC3E-3E42-AF18-1479DA01584A}"/>
              </a:ext>
            </a:extLst>
          </p:cNvPr>
          <p:cNvSpPr txBox="1"/>
          <p:nvPr/>
        </p:nvSpPr>
        <p:spPr>
          <a:xfrm>
            <a:off x="263352" y="3075429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D81E2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技术亮点：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772759C-F11D-6249-9263-D5E798F5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6022579"/>
            <a:ext cx="1474259" cy="79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88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结果展示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41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715000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60" y="124776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成员分工 </a:t>
            </a:r>
          </a:p>
        </p:txBody>
      </p:sp>
      <p:sp>
        <p:nvSpPr>
          <p:cNvPr id="6" name="矩形 5"/>
          <p:cNvSpPr/>
          <p:nvPr/>
        </p:nvSpPr>
        <p:spPr>
          <a:xfrm>
            <a:off x="2609992" y="3343632"/>
            <a:ext cx="8892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FA40F43-3D3A-4541-9A01-10044D6E1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63439"/>
              </p:ext>
            </p:extLst>
          </p:nvPr>
        </p:nvGraphicFramePr>
        <p:xfrm>
          <a:off x="1649506" y="1517510"/>
          <a:ext cx="8892988" cy="4197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46494">
                  <a:extLst>
                    <a:ext uri="{9D8B030D-6E8A-4147-A177-3AD203B41FA5}">
                      <a16:colId xmlns:a16="http://schemas.microsoft.com/office/drawing/2014/main" val="3880790938"/>
                    </a:ext>
                  </a:extLst>
                </a:gridCol>
                <a:gridCol w="4446494">
                  <a:extLst>
                    <a:ext uri="{9D8B030D-6E8A-4147-A177-3AD203B41FA5}">
                      <a16:colId xmlns:a16="http://schemas.microsoft.com/office/drawing/2014/main" val="2026744605"/>
                    </a:ext>
                  </a:extLst>
                </a:gridCol>
              </a:tblGrid>
              <a:tr h="455450"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8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项目分工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8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负责人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803227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需求整理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张雨佳、吴佳辉、杨鹏真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22534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前后端开发框架搭建</a:t>
                      </a:r>
                      <a:endParaRPr lang="en-US" altLang="zh-CN" sz="20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登录模块、系统管理、统计分析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前端：罗  夕   后端：姜栋煜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342350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信息管理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车型管理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前端：张雨佳   后端：张涛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190902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信息管理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车辆管理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前端：吴佳辉   后端：张涛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671653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信息管理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车辆记录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前端：赵殷豪、罗夕  </a:t>
                      </a:r>
                      <a:endParaRPr lang="en-US" altLang="zh-CN" sz="20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后端：杨鹏真、姜栋煜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068665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派车任务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派车申请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前端：冯宣祯   后端：张强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769863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派车任务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派车审批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前端：冯宣祯   后端：张晔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63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96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03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3"/>
          <p:cNvSpPr>
            <a:spLocks/>
          </p:cNvSpPr>
          <p:nvPr/>
        </p:nvSpPr>
        <p:spPr bwMode="auto">
          <a:xfrm>
            <a:off x="2250976" y="27458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9616" y="2364680"/>
            <a:ext cx="8604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329426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932" y="188639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目录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736912" y="1447383"/>
            <a:ext cx="5472608" cy="4534763"/>
            <a:chOff x="1703512" y="1449650"/>
            <a:chExt cx="5472608" cy="4534763"/>
          </a:xfrm>
        </p:grpSpPr>
        <p:grpSp>
          <p:nvGrpSpPr>
            <p:cNvPr id="9" name="组合 8"/>
            <p:cNvGrpSpPr/>
            <p:nvPr/>
          </p:nvGrpSpPr>
          <p:grpSpPr>
            <a:xfrm>
              <a:off x="1703512" y="1628800"/>
              <a:ext cx="261015" cy="4176464"/>
              <a:chOff x="1989076" y="1412776"/>
              <a:chExt cx="261015" cy="4176464"/>
            </a:xfrm>
          </p:grpSpPr>
          <p:sp>
            <p:nvSpPr>
              <p:cNvPr id="3" name="六角星 2"/>
              <p:cNvSpPr/>
              <p:nvPr/>
            </p:nvSpPr>
            <p:spPr>
              <a:xfrm>
                <a:off x="1998063" y="1412776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六角星 3"/>
              <p:cNvSpPr/>
              <p:nvPr/>
            </p:nvSpPr>
            <p:spPr>
              <a:xfrm>
                <a:off x="1989076" y="2348880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六角星 4"/>
              <p:cNvSpPr/>
              <p:nvPr/>
            </p:nvSpPr>
            <p:spPr>
              <a:xfrm>
                <a:off x="1989076" y="3284984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六角星 5"/>
              <p:cNvSpPr/>
              <p:nvPr/>
            </p:nvSpPr>
            <p:spPr>
              <a:xfrm>
                <a:off x="1989076" y="4293096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六角星 6"/>
              <p:cNvSpPr/>
              <p:nvPr/>
            </p:nvSpPr>
            <p:spPr>
              <a:xfrm>
                <a:off x="1998063" y="5301208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303930" y="1449650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需求分析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584" y="2385753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功能介绍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1584" y="3358733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问题解决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51584" y="4329970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项目亮点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1584" y="5338082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结果展示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400008"/>
            <a:ext cx="3744416" cy="35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需求分析 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94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3" y="4767828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60" y="1247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需求分析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项目背景 </a:t>
            </a:r>
          </a:p>
        </p:txBody>
      </p:sp>
      <p:sp>
        <p:nvSpPr>
          <p:cNvPr id="4" name="矩形 3"/>
          <p:cNvSpPr/>
          <p:nvPr/>
        </p:nvSpPr>
        <p:spPr>
          <a:xfrm>
            <a:off x="701780" y="1321311"/>
            <a:ext cx="108012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1994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年中办、国办联合颁发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关于党政机关汽车配备和使用管理的规定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至今，公车改革的探索已经走过了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个年头，但是每年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公务车购置及运行费用</a:t>
            </a:r>
            <a:r>
              <a:rPr lang="zh-CN" altLang="en-US" sz="2800" u="sng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上涨势头仍然难以遏制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，三公消费已经成为当前公共行政领域亟待解决的问题之一。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6" name="矩形 5"/>
          <p:cNvSpPr/>
          <p:nvPr/>
        </p:nvSpPr>
        <p:spPr>
          <a:xfrm>
            <a:off x="2609992" y="3343632"/>
            <a:ext cx="88929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2009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年，中国行政管理学会就公务车的使用情况组织了专题调研。调查显示，一辆公车每年的运行成本至少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万元，大部分地区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万元。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月中纪委、公安部、监察部、审计署的调查结果显示，截至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2007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日中国公务用车共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522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万辆，这些车一年消耗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4000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多亿元，这一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开支已经超出了当年中国军费预算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95400" y="1398255"/>
            <a:ext cx="105851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中央和各级政府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也在针对公务用车不断做出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新的规定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，中办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党政机关公务用车配备使用管理办法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、国务院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机关事务管理条例（征求意见稿）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轻型汽车燃料消耗量标示管理规定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乘用车燃料消耗量评价方法及指标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等规定不断出台，加大了对公车的配备和燃油消耗、维修保养等方面的硬性控制。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25" y="4760021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53176" y="4061390"/>
            <a:ext cx="80165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为加强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公车购置及运行费用控制与管理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，使公车运行费用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更加合理、透明、可控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，使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各项费用指标能够准确、快速统计分析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，成为各级政府和用车单位迫切需要解决的问题。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1B9FD0A4-AD8A-5049-935E-2EC6D56BC589}"/>
              </a:ext>
            </a:extLst>
          </p:cNvPr>
          <p:cNvSpPr txBox="1"/>
          <p:nvPr/>
        </p:nvSpPr>
        <p:spPr>
          <a:xfrm>
            <a:off x="335360" y="1247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需求分析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项目背景 </a:t>
            </a:r>
          </a:p>
        </p:txBody>
      </p:sp>
    </p:spTree>
    <p:extLst>
      <p:ext uri="{BB962C8B-B14F-4D97-AF65-F5344CB8AC3E}">
        <p14:creationId xmlns:p14="http://schemas.microsoft.com/office/powerpoint/2010/main" val="162254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51384" y="1135844"/>
            <a:ext cx="1066809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为了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规范企业内部管理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提高企业管理质量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降低人力成本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本项目针对联通各公司的公务用车情况设计了一套公务车管理系统，以便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者和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者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及时了解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车辆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的具体情况，提高车的使用效率减少费用的支出。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3" y="5017740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736716" y="2955637"/>
            <a:ext cx="854386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本系统旨在为公司员工提供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便捷的用车体验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，在线申请审批用车，实现无纸化办公，将用车流程规范化标准化。此外，本系统还涉及完善的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车辆人员信息管理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透明完整的用车报表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的生成。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本项目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集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信息管理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派车任务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统计分析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系统管理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与一体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，有效跟踪管理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单位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的每台车的使用状况，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zh-CN" sz="2800" u="sng" dirty="0">
                <a:latin typeface="楷体" pitchFamily="49" charset="-122"/>
                <a:ea typeface="楷体" pitchFamily="49" charset="-122"/>
              </a:rPr>
              <a:t>车辆管理信息化、科学化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u="sng" dirty="0">
                <a:latin typeface="楷体" pitchFamily="49" charset="-122"/>
                <a:ea typeface="楷体" pitchFamily="49" charset="-122"/>
              </a:rPr>
              <a:t>规范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化</a:t>
            </a:r>
            <a:r>
              <a:rPr lang="zh-CN" altLang="zh-CN" sz="2800" u="sng" dirty="0">
                <a:latin typeface="楷体" pitchFamily="49" charset="-122"/>
                <a:ea typeface="楷体" pitchFamily="49" charset="-122"/>
              </a:rPr>
              <a:t>、高效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化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285E072-0A3C-B842-9E2A-4B55EAC6E2AD}"/>
              </a:ext>
            </a:extLst>
          </p:cNvPr>
          <p:cNvSpPr txBox="1"/>
          <p:nvPr/>
        </p:nvSpPr>
        <p:spPr>
          <a:xfrm>
            <a:off x="335360" y="1247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需求分析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项目介绍 </a:t>
            </a:r>
          </a:p>
        </p:txBody>
      </p:sp>
    </p:spTree>
    <p:extLst>
      <p:ext uri="{BB962C8B-B14F-4D97-AF65-F5344CB8AC3E}">
        <p14:creationId xmlns:p14="http://schemas.microsoft.com/office/powerpoint/2010/main" val="230495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472677"/>
            <a:ext cx="2645827" cy="25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830853" y="2269427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功能介绍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830853" y="3847644"/>
            <a:ext cx="31683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信息管理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派车任务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7356" y="3847644"/>
            <a:ext cx="2952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统计分析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系统管理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5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351B0D-8275-6B40-935D-EF67E4D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010915"/>
            <a:ext cx="10553700" cy="5847085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11C3D423-D748-0F4F-820E-B73531C28DF9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系统功能</a:t>
            </a:r>
          </a:p>
        </p:txBody>
      </p:sp>
    </p:spTree>
    <p:extLst>
      <p:ext uri="{BB962C8B-B14F-4D97-AF65-F5344CB8AC3E}">
        <p14:creationId xmlns:p14="http://schemas.microsoft.com/office/powerpoint/2010/main" val="23490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10054</TotalTime>
  <Words>979</Words>
  <Application>Microsoft Office PowerPoint</Application>
  <PresentationFormat>宽屏</PresentationFormat>
  <Paragraphs>144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KaiTi</vt:lpstr>
      <vt:lpstr>黑体</vt:lpstr>
      <vt:lpstr>楷体</vt:lpstr>
      <vt:lpstr>楷体_GB2312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vivianting</dc:creator>
  <cp:lastModifiedBy>unicom</cp:lastModifiedBy>
  <cp:revision>174</cp:revision>
  <cp:lastPrinted>2019-02-24T13:08:46Z</cp:lastPrinted>
  <dcterms:created xsi:type="dcterms:W3CDTF">2009-12-17T00:51:48Z</dcterms:created>
  <dcterms:modified xsi:type="dcterms:W3CDTF">2019-09-07T07:59:04Z</dcterms:modified>
</cp:coreProperties>
</file>