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4" showSpecialPlsOnTitleSld="0" saveSubsetFonts="1">
  <p:sldMasterIdLst>
    <p:sldMasterId id="2147483649" r:id="rId1"/>
  </p:sldMasterIdLst>
  <p:notesMasterIdLst>
    <p:notesMasterId r:id="rId19"/>
  </p:notesMasterIdLst>
  <p:sldIdLst>
    <p:sldId id="654" r:id="rId2"/>
    <p:sldId id="887" r:id="rId3"/>
    <p:sldId id="950" r:id="rId4"/>
    <p:sldId id="952" r:id="rId5"/>
    <p:sldId id="953" r:id="rId6"/>
    <p:sldId id="954" r:id="rId7"/>
    <p:sldId id="940" r:id="rId8"/>
    <p:sldId id="941" r:id="rId9"/>
    <p:sldId id="942" r:id="rId10"/>
    <p:sldId id="943" r:id="rId11"/>
    <p:sldId id="944" r:id="rId12"/>
    <p:sldId id="945" r:id="rId13"/>
    <p:sldId id="946" r:id="rId14"/>
    <p:sldId id="948" r:id="rId15"/>
    <p:sldId id="949" r:id="rId16"/>
    <p:sldId id="951" r:id="rId17"/>
    <p:sldId id="899" r:id="rId18"/>
  </p:sldIdLst>
  <p:sldSz cx="9144000" cy="6858000" type="screen4x3"/>
  <p:notesSz cx="6645275" cy="97774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楷体_GB2312" charset="-122"/>
        <a:ea typeface="楷体_GB231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楷体_GB2312" charset="-122"/>
        <a:ea typeface="楷体_GB231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楷体_GB2312" charset="-122"/>
        <a:ea typeface="楷体_GB231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楷体_GB2312" charset="-122"/>
        <a:ea typeface="楷体_GB231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楷体_GB2312" charset="-122"/>
        <a:ea typeface="楷体_GB2312" charset="-122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楷体_GB2312" charset="-122"/>
        <a:ea typeface="楷体_GB2312" charset="-122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楷体_GB2312" charset="-122"/>
        <a:ea typeface="楷体_GB2312" charset="-122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楷体_GB2312" charset="-122"/>
        <a:ea typeface="楷体_GB2312" charset="-122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楷体_GB2312" charset="-122"/>
        <a:ea typeface="楷体_GB231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pos="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0E1"/>
    <a:srgbClr val="FFF9DD"/>
    <a:srgbClr val="FF9999"/>
    <a:srgbClr val="9F9F9F"/>
    <a:srgbClr val="FFDDBB"/>
    <a:srgbClr val="CCFFFF"/>
    <a:srgbClr val="81D5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20" autoAdjust="0"/>
    <p:restoredTop sz="85565" autoAdjust="0"/>
  </p:normalViewPr>
  <p:slideViewPr>
    <p:cSldViewPr snapToObjects="1">
      <p:cViewPr varScale="1">
        <p:scale>
          <a:sx n="70" d="100"/>
          <a:sy n="70" d="100"/>
        </p:scale>
        <p:origin x="1158" y="60"/>
      </p:cViewPr>
      <p:guideLst>
        <p:guide orient="horz" pos="799"/>
        <p:guide pos="839"/>
      </p:guideLst>
    </p:cSldViewPr>
  </p:slideViewPr>
  <p:outlineViewPr>
    <p:cViewPr>
      <p:scale>
        <a:sx n="33" d="100"/>
        <a:sy n="33" d="100"/>
      </p:scale>
      <p:origin x="0" y="21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68" tIns="45034" rIns="90068" bIns="45034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68" tIns="45034" rIns="90068" bIns="45034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7913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3575" y="4645025"/>
            <a:ext cx="531812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68" tIns="45034" rIns="90068" bIns="450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68" tIns="45034" rIns="90068" bIns="45034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68" tIns="45034" rIns="90068" bIns="45034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1D8919E-051C-4C34-A864-0800714EA1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7612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9pPr>
          </a:lstStyle>
          <a:p>
            <a:pPr eaLnBrk="1" hangingPunct="1"/>
            <a:fld id="{B0039193-8AEF-4084-823A-4A643042615B}" type="slidenum">
              <a:rPr lang="en-US" altLang="zh-CN" sz="1200" b="0" smtClean="0">
                <a:latin typeface="Arial" charset="0"/>
                <a:ea typeface="宋体" pitchFamily="2" charset="-122"/>
              </a:rPr>
              <a:pPr eaLnBrk="1" hangingPunct="1"/>
              <a:t>4</a:t>
            </a:fld>
            <a:endParaRPr lang="en-US" altLang="zh-CN" sz="1200" b="0">
              <a:latin typeface="Arial" charset="0"/>
              <a:ea typeface="宋体" pitchFamily="2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b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9pPr>
          </a:lstStyle>
          <a:p>
            <a:pPr eaLnBrk="1" hangingPunct="1"/>
            <a:fld id="{CE279F7A-A3BE-49F8-B9B4-6816290D5220}" type="slidenum">
              <a:rPr lang="en-US" altLang="zh-CN" sz="1200" b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pPr eaLnBrk="1" hangingPunct="1"/>
              <a:t>5</a:t>
            </a:fld>
            <a:endParaRPr lang="en-US" altLang="zh-CN" sz="1200" b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9pPr>
          </a:lstStyle>
          <a:p>
            <a:pPr eaLnBrk="1" hangingPunct="1"/>
            <a:fld id="{CE279F7A-A3BE-49F8-B9B4-6816290D5220}" type="slidenum">
              <a:rPr lang="en-US" altLang="zh-CN" sz="1200" b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pPr eaLnBrk="1" hangingPunct="1"/>
              <a:t>6</a:t>
            </a:fld>
            <a:endParaRPr lang="en-US" altLang="zh-CN" sz="1200" b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色条 拷贝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7338"/>
            <a:ext cx="9144000" cy="370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100013"/>
            <a:ext cx="188277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628775"/>
            <a:ext cx="7772400" cy="2087563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  <a:ea typeface="黑体" pitchFamily="2" charset="-122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55875" y="4292600"/>
            <a:ext cx="3959225" cy="431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ea typeface="黑体" pitchFamily="2" charset="-122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9721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－</a:t>
            </a:r>
            <a:fld id="{FFCB60EE-0999-42A8-80B8-942650FBB100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－</a:t>
            </a:r>
          </a:p>
        </p:txBody>
      </p:sp>
    </p:spTree>
    <p:extLst>
      <p:ext uri="{BB962C8B-B14F-4D97-AF65-F5344CB8AC3E}">
        <p14:creationId xmlns:p14="http://schemas.microsoft.com/office/powerpoint/2010/main" val="148299567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5138" y="115888"/>
            <a:ext cx="2139950" cy="6016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115888"/>
            <a:ext cx="6267450" cy="6016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－</a:t>
            </a:r>
            <a:fld id="{DE0D902C-33C2-4664-916F-B8D920A9E291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－</a:t>
            </a:r>
          </a:p>
        </p:txBody>
      </p:sp>
    </p:spTree>
    <p:extLst>
      <p:ext uri="{BB962C8B-B14F-4D97-AF65-F5344CB8AC3E}">
        <p14:creationId xmlns:p14="http://schemas.microsoft.com/office/powerpoint/2010/main" val="41086216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450" y="115888"/>
            <a:ext cx="6192838" cy="666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5288" y="1268413"/>
            <a:ext cx="8559800" cy="48641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－</a:t>
            </a:r>
            <a:fld id="{00F9976D-3A18-43BE-9402-2C49B36F6C0F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－</a:t>
            </a:r>
          </a:p>
        </p:txBody>
      </p:sp>
    </p:spTree>
    <p:extLst>
      <p:ext uri="{BB962C8B-B14F-4D97-AF65-F5344CB8AC3E}">
        <p14:creationId xmlns:p14="http://schemas.microsoft.com/office/powerpoint/2010/main" val="399763014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450" y="115888"/>
            <a:ext cx="6192838" cy="666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95288" y="1268413"/>
            <a:ext cx="8559800" cy="48641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－</a:t>
            </a:r>
            <a:fld id="{5991A8A8-A940-4A97-94B9-0659A17F9AF8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－</a:t>
            </a:r>
          </a:p>
        </p:txBody>
      </p:sp>
    </p:spTree>
    <p:extLst>
      <p:ext uri="{BB962C8B-B14F-4D97-AF65-F5344CB8AC3E}">
        <p14:creationId xmlns:p14="http://schemas.microsoft.com/office/powerpoint/2010/main" val="374087626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450" y="115888"/>
            <a:ext cx="6192838" cy="666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5288" y="1268413"/>
            <a:ext cx="4203700" cy="486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388" y="1268413"/>
            <a:ext cx="4203700" cy="486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－</a:t>
            </a:r>
            <a:fld id="{30333A17-49CB-402E-A7CB-614F20284828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－</a:t>
            </a:r>
          </a:p>
        </p:txBody>
      </p:sp>
    </p:spTree>
    <p:extLst>
      <p:ext uri="{BB962C8B-B14F-4D97-AF65-F5344CB8AC3E}">
        <p14:creationId xmlns:p14="http://schemas.microsoft.com/office/powerpoint/2010/main" val="14968914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－</a:t>
            </a:r>
            <a:fld id="{BEBBA04F-F560-4C9C-BE3C-BA1DE68FCA51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－</a:t>
            </a:r>
          </a:p>
        </p:txBody>
      </p:sp>
    </p:spTree>
    <p:extLst>
      <p:ext uri="{BB962C8B-B14F-4D97-AF65-F5344CB8AC3E}">
        <p14:creationId xmlns:p14="http://schemas.microsoft.com/office/powerpoint/2010/main" val="253492778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－</a:t>
            </a:r>
            <a:fld id="{86D7E91F-6E8E-43AA-AFC0-F42B330BDDB0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－</a:t>
            </a:r>
          </a:p>
        </p:txBody>
      </p:sp>
    </p:spTree>
    <p:extLst>
      <p:ext uri="{BB962C8B-B14F-4D97-AF65-F5344CB8AC3E}">
        <p14:creationId xmlns:p14="http://schemas.microsoft.com/office/powerpoint/2010/main" val="12393513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268413"/>
            <a:ext cx="4203700" cy="4864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388" y="1268413"/>
            <a:ext cx="4203700" cy="4864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－</a:t>
            </a:r>
            <a:fld id="{3791393E-3877-4067-AE73-08D8A4FF53C5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－</a:t>
            </a:r>
          </a:p>
        </p:txBody>
      </p:sp>
    </p:spTree>
    <p:extLst>
      <p:ext uri="{BB962C8B-B14F-4D97-AF65-F5344CB8AC3E}">
        <p14:creationId xmlns:p14="http://schemas.microsoft.com/office/powerpoint/2010/main" val="3628214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－</a:t>
            </a:r>
            <a:fld id="{BF09502C-1330-4038-8ECD-0155B8005520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－</a:t>
            </a:r>
          </a:p>
        </p:txBody>
      </p:sp>
    </p:spTree>
    <p:extLst>
      <p:ext uri="{BB962C8B-B14F-4D97-AF65-F5344CB8AC3E}">
        <p14:creationId xmlns:p14="http://schemas.microsoft.com/office/powerpoint/2010/main" val="186986486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－</a:t>
            </a:r>
            <a:fld id="{EE82CA63-824F-4980-A507-5DBC7A1E2EDA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－</a:t>
            </a:r>
          </a:p>
        </p:txBody>
      </p:sp>
    </p:spTree>
    <p:extLst>
      <p:ext uri="{BB962C8B-B14F-4D97-AF65-F5344CB8AC3E}">
        <p14:creationId xmlns:p14="http://schemas.microsoft.com/office/powerpoint/2010/main" val="103856878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－</a:t>
            </a:r>
            <a:fld id="{FF4F9FED-2D83-4D5A-9F09-B0EA722DDD09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－</a:t>
            </a:r>
          </a:p>
        </p:txBody>
      </p:sp>
    </p:spTree>
    <p:extLst>
      <p:ext uri="{BB962C8B-B14F-4D97-AF65-F5344CB8AC3E}">
        <p14:creationId xmlns:p14="http://schemas.microsoft.com/office/powerpoint/2010/main" val="278258609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－</a:t>
            </a:r>
            <a:fld id="{4062180C-18EC-46B9-9899-A84F73B2A824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－</a:t>
            </a:r>
          </a:p>
        </p:txBody>
      </p:sp>
    </p:spTree>
    <p:extLst>
      <p:ext uri="{BB962C8B-B14F-4D97-AF65-F5344CB8AC3E}">
        <p14:creationId xmlns:p14="http://schemas.microsoft.com/office/powerpoint/2010/main" val="116562059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－</a:t>
            </a:r>
            <a:fld id="{ED67EE35-2740-41E6-A4B3-01FCD85E7BBF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－</a:t>
            </a:r>
          </a:p>
        </p:txBody>
      </p:sp>
    </p:spTree>
    <p:extLst>
      <p:ext uri="{BB962C8B-B14F-4D97-AF65-F5344CB8AC3E}">
        <p14:creationId xmlns:p14="http://schemas.microsoft.com/office/powerpoint/2010/main" val="365558226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3"/>
          <p:cNvSpPr>
            <a:spLocks noChangeShapeType="1"/>
          </p:cNvSpPr>
          <p:nvPr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027" name="Picture 4" descr="色条 拷贝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155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268413"/>
            <a:ext cx="8559800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15888"/>
            <a:ext cx="6192838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Text Box 8"/>
          <p:cNvSpPr txBox="1">
            <a:spLocks noChangeArrowheads="1"/>
          </p:cNvSpPr>
          <p:nvPr/>
        </p:nvSpPr>
        <p:spPr bwMode="auto">
          <a:xfrm>
            <a:off x="250825" y="404813"/>
            <a:ext cx="936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zh-CN" sz="1800" b="0">
              <a:latin typeface="Arial" charset="0"/>
              <a:ea typeface="幼圆" pitchFamily="49" charset="-122"/>
            </a:endParaRPr>
          </a:p>
        </p:txBody>
      </p:sp>
      <p:pic>
        <p:nvPicPr>
          <p:cNvPr id="1031" name="Picture 9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563" y="0"/>
            <a:ext cx="1306512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308725"/>
            <a:ext cx="10080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Arial" pitchFamily="34" charset="0"/>
                <a:ea typeface="幼圆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－</a:t>
            </a:r>
            <a:fld id="{AC9A35F8-14DE-466D-B580-8C96400E6FF6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4" r:id="rId1"/>
    <p:sldLayoutId id="2147484791" r:id="rId2"/>
    <p:sldLayoutId id="2147484792" r:id="rId3"/>
    <p:sldLayoutId id="2147484793" r:id="rId4"/>
    <p:sldLayoutId id="2147484794" r:id="rId5"/>
    <p:sldLayoutId id="2147484795" r:id="rId6"/>
    <p:sldLayoutId id="2147484796" r:id="rId7"/>
    <p:sldLayoutId id="2147484797" r:id="rId8"/>
    <p:sldLayoutId id="2147484798" r:id="rId9"/>
    <p:sldLayoutId id="2147484799" r:id="rId10"/>
    <p:sldLayoutId id="2147484800" r:id="rId11"/>
    <p:sldLayoutId id="2147484801" r:id="rId12"/>
    <p:sldLayoutId id="2147484802" r:id="rId13"/>
    <p:sldLayoutId id="2147484803" r:id="rId14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宋体" pitchFamily="2" charset="-122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宋体" pitchFamily="2" charset="-122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宋体" pitchFamily="2" charset="-122"/>
          <a:cs typeface="宋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宋体" pitchFamily="2" charset="-122"/>
          <a:cs typeface="宋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宋体" pitchFamily="2" charset="-122"/>
          <a:cs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宋体" pitchFamily="2" charset="-122"/>
          <a:cs typeface="宋体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hqs-zhmh@chinaunicom.cn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iportal.unicom.local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aiportal.unicom.local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iportal.unicom.local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5950" y="1844675"/>
            <a:ext cx="8170863" cy="20875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联通集团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智慧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门户使用手册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857500" y="4508500"/>
            <a:ext cx="39592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2019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首页</a:t>
            </a:r>
            <a:r>
              <a:rPr lang="en-US" altLang="zh-CN" dirty="0"/>
              <a:t>-</a:t>
            </a:r>
            <a:r>
              <a:rPr lang="zh-CN" altLang="en-US" dirty="0"/>
              <a:t>公告栏与重要应用图标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20888"/>
            <a:ext cx="7992887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23528" y="1196752"/>
            <a:ext cx="828091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9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，公告栏区域</a:t>
            </a:r>
            <a:r>
              <a:rPr lang="en-US" altLang="zh-CN" sz="2000" dirty="0"/>
              <a:t>(</a:t>
            </a:r>
            <a:r>
              <a:rPr lang="zh-CN" altLang="en-US" sz="2000" dirty="0"/>
              <a:t>首页右上角</a:t>
            </a:r>
            <a:r>
              <a:rPr lang="en-US" altLang="zh-CN" sz="2000" dirty="0"/>
              <a:t>)</a:t>
            </a:r>
            <a:r>
              <a:rPr lang="zh-CN" altLang="en-US" sz="2000" dirty="0"/>
              <a:t>，此处显示集团发布的公告信息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，重要应用图标，此处显示系统设置的重要应用的图标，方便用户访问重要应用。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99670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首页</a:t>
            </a:r>
            <a:r>
              <a:rPr lang="en-US" altLang="zh-CN" dirty="0"/>
              <a:t>-</a:t>
            </a:r>
            <a:r>
              <a:rPr lang="zh-CN" altLang="en-US" dirty="0"/>
              <a:t>统一搜索</a:t>
            </a:r>
            <a:endParaRPr lang="en-US" dirty="0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67455" y="1052736"/>
            <a:ext cx="82809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9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，统一搜索功能，智慧门户是聚合搜索，分类展现。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，搜索框后的搜索关键字，是系统配置引导用户搜索的关键字。</a:t>
            </a:r>
            <a:endParaRPr lang="en-US" altLang="zh-CN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455" y="1760622"/>
            <a:ext cx="8453017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454" y="4413518"/>
            <a:ext cx="8453017" cy="2183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39552" y="3920862"/>
            <a:ext cx="82809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9pPr>
          </a:lstStyle>
          <a:p>
            <a:r>
              <a:rPr lang="zh-CN" altLang="en-US" sz="2000" dirty="0"/>
              <a:t>通过分类按钮，展示不同的搜索结果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99670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首页</a:t>
            </a:r>
            <a:r>
              <a:rPr lang="en-US" altLang="zh-CN" dirty="0"/>
              <a:t>-</a:t>
            </a:r>
            <a:r>
              <a:rPr lang="zh-CN" altLang="en-US" dirty="0"/>
              <a:t>信息区域</a:t>
            </a:r>
            <a:endParaRPr lang="en-US" dirty="0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67455" y="1052736"/>
            <a:ext cx="8280919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9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，左侧显示智慧门户的信息发布内容。推荐的内容是根据系统推荐文档、文档重要度、文档浏览量、用户浏览习惯等多维度信息智能推送文档信息。推荐右侧的集团新闻</a:t>
            </a:r>
            <a:r>
              <a:rPr lang="en-US" altLang="zh-CN" sz="2000" dirty="0"/>
              <a:t>/</a:t>
            </a:r>
            <a:r>
              <a:rPr lang="zh-CN" altLang="en-US" sz="2000" dirty="0"/>
              <a:t>省分新闻</a:t>
            </a:r>
            <a:r>
              <a:rPr lang="en-US" altLang="zh-CN" sz="2000" dirty="0"/>
              <a:t>/</a:t>
            </a:r>
            <a:r>
              <a:rPr lang="zh-CN" altLang="en-US" sz="2000" dirty="0"/>
              <a:t>主题教育则显示该标签分类的文档信息。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，右侧显示首页专题内容、天气、股票视图等信息</a:t>
            </a:r>
            <a:endParaRPr lang="en-US" altLang="zh-CN" sz="20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455" y="2924944"/>
            <a:ext cx="8388424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9670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新闻中心</a:t>
            </a:r>
            <a:r>
              <a:rPr lang="en-US" altLang="zh-CN" dirty="0"/>
              <a:t>-</a:t>
            </a:r>
            <a:r>
              <a:rPr lang="zh-CN" altLang="en-US" dirty="0"/>
              <a:t>轮播图</a:t>
            </a:r>
            <a:endParaRPr lang="en-US" dirty="0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67455" y="1052736"/>
            <a:ext cx="82809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9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，新闻中心页，上方显示热点新闻的轮播图。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，沃搜索功能。</a:t>
            </a:r>
            <a:endParaRPr lang="en-US" altLang="zh-CN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943" y="1988840"/>
            <a:ext cx="8460431" cy="419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9670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新闻中心</a:t>
            </a:r>
            <a:r>
              <a:rPr lang="en-US" altLang="zh-CN" dirty="0"/>
              <a:t>-</a:t>
            </a:r>
            <a:r>
              <a:rPr lang="zh-CN" altLang="en-US" dirty="0"/>
              <a:t>文档区域</a:t>
            </a:r>
            <a:endParaRPr lang="en-US" dirty="0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67455" y="1196752"/>
            <a:ext cx="82809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9pPr>
          </a:lstStyle>
          <a:p>
            <a:r>
              <a:rPr lang="zh-CN" altLang="en-US" sz="2000" dirty="0"/>
              <a:t>新闻中心页，下方显示智慧门户的信息发布区域。可通过分类或标签等不同的方式浏览智慧门户的信息。</a:t>
            </a:r>
            <a:endParaRPr lang="en-US" altLang="zh-CN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455" y="2348880"/>
            <a:ext cx="8280919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9670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应用中心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04864"/>
            <a:ext cx="8496944" cy="381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367455" y="1052736"/>
            <a:ext cx="828091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9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，应用中心中，点击管理按钮，可直接通过新增，删除按钮将应用添加</a:t>
            </a:r>
            <a:r>
              <a:rPr lang="en-US" altLang="zh-CN" sz="2000" dirty="0"/>
              <a:t>/</a:t>
            </a:r>
            <a:r>
              <a:rPr lang="zh-CN" altLang="en-US" sz="2000" dirty="0"/>
              <a:t>删除在常用应用中。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，搜索功能，可搜索应用系统图标。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99670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支撑方式</a:t>
            </a: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39552" y="1484784"/>
            <a:ext cx="8280919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9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，热线、请拨打集团统一受理热线</a:t>
            </a:r>
            <a:r>
              <a:rPr lang="en-US" altLang="zh-CN" sz="2000" dirty="0"/>
              <a:t>010-67882255-4-1</a:t>
            </a:r>
            <a:r>
              <a:rPr lang="zh-CN" altLang="en-US" sz="2000" dirty="0"/>
              <a:t>咨询。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，沃工单，在</a:t>
            </a:r>
            <a:r>
              <a:rPr lang="en-US" altLang="zh-CN" sz="2000" dirty="0"/>
              <a:t>【</a:t>
            </a:r>
            <a:r>
              <a:rPr lang="zh-CN" altLang="en-US" sz="2000" dirty="0"/>
              <a:t>沃工单</a:t>
            </a:r>
            <a:r>
              <a:rPr lang="en-US" altLang="zh-CN" sz="2000" dirty="0"/>
              <a:t>】-【</a:t>
            </a:r>
            <a:r>
              <a:rPr lang="zh-CN" altLang="en-US" sz="2000" dirty="0"/>
              <a:t>新建工单</a:t>
            </a:r>
            <a:r>
              <a:rPr lang="en-US" altLang="zh-CN" sz="2000" dirty="0"/>
              <a:t>】</a:t>
            </a:r>
            <a:r>
              <a:rPr lang="zh-CN" altLang="en-US" sz="2000" dirty="0"/>
              <a:t>中发起</a:t>
            </a:r>
            <a:r>
              <a:rPr lang="en-US" altLang="zh-CN" sz="2000" dirty="0"/>
              <a:t>【IT</a:t>
            </a:r>
            <a:r>
              <a:rPr lang="zh-CN" altLang="en-US" sz="2000" dirty="0"/>
              <a:t>支撑</a:t>
            </a:r>
            <a:r>
              <a:rPr lang="en-US" altLang="zh-CN" sz="2000" dirty="0"/>
              <a:t>--M</a:t>
            </a:r>
            <a:r>
              <a:rPr lang="zh-CN" altLang="en-US" sz="2000" dirty="0"/>
              <a:t>域非大</a:t>
            </a:r>
            <a:r>
              <a:rPr lang="en-US" altLang="zh-CN" sz="2000" dirty="0"/>
              <a:t>ERP--</a:t>
            </a:r>
            <a:r>
              <a:rPr lang="zh-CN" altLang="en-US" sz="2000" dirty="0"/>
              <a:t>云门户</a:t>
            </a:r>
            <a:r>
              <a:rPr lang="en-US" altLang="zh-CN" sz="2000" dirty="0"/>
              <a:t>/</a:t>
            </a:r>
            <a:r>
              <a:rPr lang="zh-CN" altLang="en-US" sz="2000" dirty="0"/>
              <a:t>智慧门户系统</a:t>
            </a:r>
            <a:r>
              <a:rPr lang="en-US" altLang="zh-CN" sz="2000" dirty="0"/>
              <a:t>】</a:t>
            </a:r>
          </a:p>
          <a:p>
            <a:endParaRPr lang="en-US" altLang="zh-CN" sz="2000" dirty="0"/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，邮 箱</a:t>
            </a:r>
            <a:r>
              <a:rPr lang="zh-CN" altLang="en-US" sz="2000" b="0" dirty="0"/>
              <a:t>：</a:t>
            </a:r>
            <a:r>
              <a:rPr lang="en-US" altLang="zh-CN" sz="2000" b="0" dirty="0" smtClean="0">
                <a:hlinkClick r:id="rId2"/>
              </a:rPr>
              <a:t>hqs-zhmh@chinaunicom.cn</a:t>
            </a:r>
            <a:endParaRPr lang="en-US" altLang="zh-CN" sz="2000" b="0" dirty="0" smtClean="0"/>
          </a:p>
          <a:p>
            <a:endParaRPr lang="en-US" altLang="zh-CN" sz="2000" b="0" dirty="0"/>
          </a:p>
          <a:p>
            <a:r>
              <a:rPr lang="zh-CN" altLang="en-US" sz="2000" b="0" dirty="0" smtClean="0"/>
              <a:t>智网智慧门户系统接口人：刘实然 </a:t>
            </a:r>
            <a:r>
              <a:rPr lang="en-US" altLang="zh-CN" sz="2000" b="0" dirty="0" smtClean="0"/>
              <a:t>13020028066</a:t>
            </a:r>
            <a:endParaRPr lang="en-US" altLang="zh-CN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3"/>
          <p:cNvSpPr>
            <a:spLocks noGrp="1"/>
          </p:cNvSpPr>
          <p:nvPr>
            <p:ph type="title"/>
          </p:nvPr>
        </p:nvSpPr>
        <p:spPr>
          <a:xfrm>
            <a:off x="4644008" y="3789040"/>
            <a:ext cx="3311525" cy="666750"/>
          </a:xfrm>
        </p:spPr>
        <p:txBody>
          <a:bodyPr/>
          <a:lstStyle/>
          <a:p>
            <a:pPr>
              <a:defRPr/>
            </a:pPr>
            <a:r>
              <a:rPr lang="zh-CN" altLang="en-US" sz="4400" dirty="0"/>
              <a:t>谢谢各位！</a:t>
            </a:r>
          </a:p>
        </p:txBody>
      </p:sp>
      <p:pic>
        <p:nvPicPr>
          <p:cNvPr id="17411" name="Picture 3" descr="C:\Users\shibing\AppData\Local\Microsoft\Windows\Temporary Internet Files\Content.IE5\5TJA8KNU\MC90042144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3312368" cy="391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05" name="Title 1"/>
          <p:cNvSpPr>
            <a:spLocks noGrp="1"/>
          </p:cNvSpPr>
          <p:nvPr>
            <p:ph type="title"/>
          </p:nvPr>
        </p:nvSpPr>
        <p:spPr>
          <a:xfrm>
            <a:off x="909638" y="274638"/>
            <a:ext cx="7877175" cy="56356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登录方式</a:t>
            </a:r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395536" y="1124744"/>
            <a:ext cx="82385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9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9.1</a:t>
            </a:r>
            <a:r>
              <a:rPr lang="zh-CN" altLang="en-US" sz="2000" dirty="0"/>
              <a:t>日</a:t>
            </a:r>
            <a:r>
              <a:rPr lang="en-US" altLang="zh-CN" sz="2000" dirty="0"/>
              <a:t>—9.12</a:t>
            </a:r>
            <a:r>
              <a:rPr lang="zh-CN" altLang="en-US" sz="2000" dirty="0"/>
              <a:t>日，门户并行期间，输入云门户地址后跳转到新旧门户选择页面</a:t>
            </a:r>
            <a:endParaRPr lang="en-US" sz="2000" dirty="0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452748" y="5893376"/>
            <a:ext cx="82385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9pPr>
          </a:lstStyle>
          <a:p>
            <a:r>
              <a:rPr lang="en-US" sz="2000" dirty="0"/>
              <a:t>2</a:t>
            </a:r>
            <a:r>
              <a:rPr lang="zh-CN" altLang="en-US" sz="2000" dirty="0"/>
              <a:t>，</a:t>
            </a:r>
            <a:r>
              <a:rPr lang="en-US" altLang="zh-CN" sz="2000" dirty="0"/>
              <a:t>9.12</a:t>
            </a:r>
            <a:r>
              <a:rPr lang="zh-CN" altLang="en-US" sz="2000" dirty="0"/>
              <a:t>日之后访问云门户地址，跳转到新旧门户选择页面，但无云门户访问入口</a:t>
            </a: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A2F000-02A0-4A45-AD14-EE0387E99D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34907"/>
            <a:ext cx="6382014" cy="358988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05" name="Title 1"/>
          <p:cNvSpPr>
            <a:spLocks noGrp="1"/>
          </p:cNvSpPr>
          <p:nvPr>
            <p:ph type="title"/>
          </p:nvPr>
        </p:nvSpPr>
        <p:spPr>
          <a:xfrm>
            <a:off x="909638" y="274638"/>
            <a:ext cx="7877175" cy="56356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登录相关</a:t>
            </a:r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808038" y="1407542"/>
            <a:ext cx="7724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9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，域认证：智慧门户支持域登录</a:t>
            </a:r>
            <a:endParaRPr lang="en-US" altLang="zh-CN" sz="2000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97764" y="2060848"/>
            <a:ext cx="7724402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9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，</a:t>
            </a:r>
            <a:r>
              <a:rPr lang="en-US" altLang="zh-CN" sz="2000" dirty="0"/>
              <a:t>IE8</a:t>
            </a:r>
            <a:r>
              <a:rPr lang="zh-CN" altLang="en-US" sz="2000" dirty="0"/>
              <a:t>版本的浏览器</a:t>
            </a:r>
            <a:r>
              <a:rPr lang="zh-CN" altLang="en-US" sz="2000" dirty="0" smtClean="0"/>
              <a:t>请参照以下</a:t>
            </a:r>
            <a:r>
              <a:rPr lang="en-US" altLang="zh-CN" sz="2000" dirty="0" err="1" smtClean="0"/>
              <a:t>ie</a:t>
            </a:r>
            <a:r>
              <a:rPr lang="zh-CN" altLang="en-US" sz="2000" dirty="0" smtClean="0"/>
              <a:t>设置</a:t>
            </a:r>
            <a:r>
              <a:rPr lang="zh-CN" altLang="en-US" sz="2000" dirty="0"/>
              <a:t>，建议升级到</a:t>
            </a:r>
            <a:r>
              <a:rPr lang="en-US" altLang="zh-CN" sz="2000" dirty="0"/>
              <a:t>ie11</a:t>
            </a:r>
            <a:r>
              <a:rPr lang="zh-CN" altLang="en-US" sz="2000" dirty="0"/>
              <a:t>版本，或使用谷歌</a:t>
            </a:r>
            <a:r>
              <a:rPr lang="en-US" altLang="zh-CN" sz="2000" dirty="0"/>
              <a:t>/</a:t>
            </a:r>
            <a:r>
              <a:rPr lang="zh-CN" altLang="en-US" sz="2000" dirty="0"/>
              <a:t>火狐浏览器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3200" dirty="0" smtClean="0">
                <a:solidFill>
                  <a:schemeClr val="tx2"/>
                </a:solidFill>
              </a:rPr>
              <a:t>如有</a:t>
            </a:r>
            <a:r>
              <a:rPr lang="en-US" altLang="zh-CN" sz="3200" dirty="0" smtClean="0">
                <a:solidFill>
                  <a:schemeClr val="tx2"/>
                </a:solidFill>
              </a:rPr>
              <a:t>IE</a:t>
            </a:r>
            <a:r>
              <a:rPr lang="zh-CN" altLang="en-US" sz="3200" dirty="0" smtClean="0">
                <a:solidFill>
                  <a:schemeClr val="tx2"/>
                </a:solidFill>
              </a:rPr>
              <a:t>配置问题，请随时与运营支撑部刘实然</a:t>
            </a:r>
            <a:r>
              <a:rPr lang="en-US" altLang="zh-CN" sz="3200" dirty="0" smtClean="0">
                <a:solidFill>
                  <a:schemeClr val="tx2"/>
                </a:solidFill>
              </a:rPr>
              <a:t>13020028066</a:t>
            </a:r>
            <a:r>
              <a:rPr lang="zh-CN" altLang="en-US" sz="3200" dirty="0" smtClean="0">
                <a:solidFill>
                  <a:schemeClr val="tx2"/>
                </a:solidFill>
              </a:rPr>
              <a:t>、卢杰</a:t>
            </a:r>
            <a:r>
              <a:rPr lang="en-US" altLang="zh-CN" sz="3200" dirty="0" smtClean="0">
                <a:solidFill>
                  <a:schemeClr val="tx2"/>
                </a:solidFill>
              </a:rPr>
              <a:t>18811366833</a:t>
            </a:r>
            <a:r>
              <a:rPr lang="zh-CN" altLang="en-US" sz="3200" dirty="0" smtClean="0">
                <a:solidFill>
                  <a:schemeClr val="tx2"/>
                </a:solidFill>
              </a:rPr>
              <a:t>联系。</a:t>
            </a:r>
            <a:endParaRPr lang="en-US" altLang="zh-CN" sz="3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>
            <a:spLocks noChangeArrowheads="1"/>
          </p:cNvSpPr>
          <p:nvPr/>
        </p:nvSpPr>
        <p:spPr>
          <a:xfrm>
            <a:off x="539750" y="395168"/>
            <a:ext cx="7242689" cy="615560"/>
          </a:xfrm>
          <a:prstGeom prst="rect">
            <a:avLst/>
          </a:prstGeom>
          <a:noFill/>
          <a:ln>
            <a:noFill/>
          </a:ln>
        </p:spPr>
        <p:txBody>
          <a:bodyPr vert="horz" wrap="square" lIns="84420" tIns="42210" rIns="84420" bIns="42210" numCol="1" anchor="ctr" anchorCtr="0" compatLnSpc="1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2400" b="1" baseline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16" dirty="0">
                <a:sym typeface="+mn-ea"/>
              </a:rPr>
              <a:t>IE</a:t>
            </a:r>
            <a:r>
              <a:rPr lang="zh-CN" altLang="en-US" sz="2216" dirty="0">
                <a:sym typeface="+mn-ea"/>
              </a:rPr>
              <a:t>浏览器使用智慧门户的设置</a:t>
            </a:r>
            <a:r>
              <a:rPr lang="en-US" altLang="zh-CN" sz="2216" dirty="0">
                <a:sym typeface="+mn-ea"/>
              </a:rPr>
              <a:t>-</a:t>
            </a:r>
            <a:r>
              <a:rPr lang="zh-CN" altLang="en-US" sz="2216" dirty="0">
                <a:sym typeface="+mn-ea"/>
              </a:rPr>
              <a:t>第一步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47" y="2213489"/>
            <a:ext cx="7578038" cy="4260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539751" y="1301106"/>
            <a:ext cx="8379841" cy="5469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77" dirty="0">
                <a:latin typeface="+mn-ea"/>
              </a:rPr>
              <a:t>第一步：打开</a:t>
            </a:r>
            <a:r>
              <a:rPr lang="en-US" altLang="zh-CN" sz="1477" dirty="0">
                <a:latin typeface="+mn-ea"/>
              </a:rPr>
              <a:t>IE</a:t>
            </a:r>
            <a:r>
              <a:rPr lang="zh-CN" altLang="en-US" sz="1477" dirty="0">
                <a:latin typeface="+mn-ea"/>
              </a:rPr>
              <a:t>浏览器</a:t>
            </a:r>
            <a:r>
              <a:rPr lang="en-US" altLang="zh-CN" sz="1477" dirty="0">
                <a:latin typeface="+mn-ea"/>
              </a:rPr>
              <a:t>,</a:t>
            </a:r>
            <a:r>
              <a:rPr lang="zh-CN" altLang="en-US" sz="1477" dirty="0">
                <a:latin typeface="+mn-ea"/>
              </a:rPr>
              <a:t>访问智慧门户生产环境域名：</a:t>
            </a:r>
            <a:r>
              <a:rPr lang="en-US" altLang="zh-CN" sz="1477" dirty="0">
                <a:latin typeface="+mn-ea"/>
                <a:hlinkClick r:id="rId3"/>
              </a:rPr>
              <a:t>http://aiportal.unicom.local</a:t>
            </a:r>
            <a:r>
              <a:rPr lang="zh-CN" altLang="en-US" sz="1477" dirty="0">
                <a:latin typeface="+mn-ea"/>
              </a:rPr>
              <a:t>，</a:t>
            </a:r>
            <a:endParaRPr lang="en-US" altLang="zh-CN" sz="1477" dirty="0">
              <a:latin typeface="+mn-ea"/>
            </a:endParaRPr>
          </a:p>
          <a:p>
            <a:r>
              <a:rPr lang="zh-CN" altLang="en-US" sz="1477" dirty="0">
                <a:latin typeface="+mn-ea"/>
              </a:rPr>
              <a:t>选择</a:t>
            </a:r>
            <a:r>
              <a:rPr lang="en-US" altLang="zh-CN" sz="1477" dirty="0">
                <a:latin typeface="+mn-ea"/>
              </a:rPr>
              <a:t>IE</a:t>
            </a:r>
            <a:r>
              <a:rPr lang="zh-CN" altLang="en-US" sz="1477" dirty="0">
                <a:latin typeface="+mn-ea"/>
              </a:rPr>
              <a:t>浏览器菜单“工具</a:t>
            </a:r>
            <a:r>
              <a:rPr lang="en-US" altLang="zh-CN" sz="1477" dirty="0">
                <a:latin typeface="+mn-ea"/>
              </a:rPr>
              <a:t>\Internet</a:t>
            </a:r>
            <a:r>
              <a:rPr lang="zh-CN" altLang="en-US" sz="1477" dirty="0">
                <a:latin typeface="+mn-ea"/>
              </a:rPr>
              <a:t>选项”，如下图所示：</a:t>
            </a:r>
          </a:p>
        </p:txBody>
      </p:sp>
    </p:spTree>
    <p:extLst>
      <p:ext uri="{BB962C8B-B14F-4D97-AF65-F5344CB8AC3E}">
        <p14:creationId xmlns:p14="http://schemas.microsoft.com/office/powerpoint/2010/main" val="414511067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>
            <a:spLocks noChangeArrowheads="1"/>
          </p:cNvSpPr>
          <p:nvPr/>
        </p:nvSpPr>
        <p:spPr>
          <a:xfrm>
            <a:off x="539750" y="395168"/>
            <a:ext cx="7242689" cy="615560"/>
          </a:xfrm>
          <a:prstGeom prst="rect">
            <a:avLst/>
          </a:prstGeom>
          <a:noFill/>
          <a:ln>
            <a:noFill/>
          </a:ln>
        </p:spPr>
        <p:txBody>
          <a:bodyPr vert="horz" wrap="square" lIns="84420" tIns="42210" rIns="84420" bIns="42210" numCol="1" anchor="ctr" anchorCtr="0" compatLnSpc="1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2400" b="1" baseline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16" dirty="0">
                <a:sym typeface="+mn-ea"/>
              </a:rPr>
              <a:t>IE</a:t>
            </a:r>
            <a:r>
              <a:rPr lang="zh-CN" altLang="en-US" sz="2216" dirty="0">
                <a:sym typeface="+mn-ea"/>
              </a:rPr>
              <a:t>浏览器使用智慧门户的设置</a:t>
            </a:r>
            <a:r>
              <a:rPr lang="en-US" altLang="zh-CN" sz="2216" dirty="0">
                <a:sym typeface="+mn-ea"/>
              </a:rPr>
              <a:t>-</a:t>
            </a:r>
            <a:r>
              <a:rPr lang="zh-CN" altLang="en-US" sz="2216" dirty="0">
                <a:sym typeface="+mn-ea"/>
              </a:rPr>
              <a:t>第二步</a:t>
            </a:r>
          </a:p>
        </p:txBody>
      </p:sp>
      <p:sp>
        <p:nvSpPr>
          <p:cNvPr id="8" name="矩形 7"/>
          <p:cNvSpPr/>
          <p:nvPr/>
        </p:nvSpPr>
        <p:spPr>
          <a:xfrm>
            <a:off x="328694" y="1248341"/>
            <a:ext cx="8508988" cy="10015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77" dirty="0">
                <a:latin typeface="+mn-ea"/>
              </a:rPr>
              <a:t>第二步：在“工具</a:t>
            </a:r>
            <a:r>
              <a:rPr lang="en-US" altLang="zh-CN" sz="1477" dirty="0">
                <a:latin typeface="+mn-ea"/>
              </a:rPr>
              <a:t>\Internet</a:t>
            </a:r>
            <a:r>
              <a:rPr lang="zh-CN" altLang="en-US" sz="1477" dirty="0">
                <a:latin typeface="+mn-ea"/>
              </a:rPr>
              <a:t>选项”</a:t>
            </a:r>
            <a:r>
              <a:rPr lang="en-US" altLang="zh-CN" sz="1477" dirty="0">
                <a:latin typeface="+mn-ea"/>
              </a:rPr>
              <a:t>,</a:t>
            </a:r>
            <a:r>
              <a:rPr lang="zh-CN" altLang="en-US" sz="1477" dirty="0">
                <a:latin typeface="+mn-ea"/>
              </a:rPr>
              <a:t>选择“安全”面板，再选择“受信任的站点”，点击“站点”，</a:t>
            </a:r>
            <a:r>
              <a:rPr lang="en-US" altLang="zh-CN" sz="1477" dirty="0">
                <a:latin typeface="+mn-ea"/>
                <a:hlinkClick r:id="rId2"/>
              </a:rPr>
              <a:t>http://aiportal.unicom.local</a:t>
            </a:r>
            <a:r>
              <a:rPr lang="zh-CN" altLang="en-US" sz="1477" dirty="0">
                <a:latin typeface="+mn-ea"/>
              </a:rPr>
              <a:t>默认在受信任站点地址栏，如“对该区域中的所有站点要求服务器验证（</a:t>
            </a:r>
            <a:r>
              <a:rPr lang="en-US" altLang="zh-CN" sz="1477" dirty="0">
                <a:latin typeface="+mn-ea"/>
              </a:rPr>
              <a:t>https)(S)</a:t>
            </a:r>
            <a:r>
              <a:rPr lang="zh-CN" altLang="en-US" sz="1477" dirty="0">
                <a:latin typeface="+mn-ea"/>
              </a:rPr>
              <a:t>”打勾则需要去掉，再点击“添加”按钮，即可成功添加智慧门户域名为受信任站点。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2109946"/>
            <a:ext cx="3710949" cy="440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812" y="2123136"/>
            <a:ext cx="3455931" cy="2813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91739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>
            <a:spLocks noChangeArrowheads="1"/>
          </p:cNvSpPr>
          <p:nvPr/>
        </p:nvSpPr>
        <p:spPr>
          <a:xfrm>
            <a:off x="539750" y="395168"/>
            <a:ext cx="7242689" cy="615560"/>
          </a:xfrm>
          <a:prstGeom prst="rect">
            <a:avLst/>
          </a:prstGeom>
          <a:noFill/>
          <a:ln>
            <a:noFill/>
          </a:ln>
        </p:spPr>
        <p:txBody>
          <a:bodyPr vert="horz" wrap="square" lIns="84420" tIns="42210" rIns="84420" bIns="42210" numCol="1" anchor="ctr" anchorCtr="0" compatLnSpc="1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2400" b="1" baseline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16" dirty="0">
                <a:sym typeface="+mn-ea"/>
              </a:rPr>
              <a:t>IE</a:t>
            </a:r>
            <a:r>
              <a:rPr lang="zh-CN" altLang="en-US" sz="2216" dirty="0">
                <a:sym typeface="+mn-ea"/>
              </a:rPr>
              <a:t>浏览器使用智慧门户的设置</a:t>
            </a:r>
            <a:r>
              <a:rPr lang="en-US" altLang="zh-CN" sz="2216" dirty="0">
                <a:sym typeface="+mn-ea"/>
              </a:rPr>
              <a:t>-</a:t>
            </a:r>
            <a:r>
              <a:rPr lang="zh-CN" altLang="en-US" sz="2216" dirty="0">
                <a:sym typeface="+mn-ea"/>
              </a:rPr>
              <a:t>第三步</a:t>
            </a:r>
          </a:p>
        </p:txBody>
      </p:sp>
      <p:sp>
        <p:nvSpPr>
          <p:cNvPr id="8" name="矩形 7"/>
          <p:cNvSpPr/>
          <p:nvPr/>
        </p:nvSpPr>
        <p:spPr>
          <a:xfrm>
            <a:off x="328694" y="1248341"/>
            <a:ext cx="8508988" cy="7742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77" dirty="0">
                <a:latin typeface="+mn-ea"/>
              </a:rPr>
              <a:t>第三步：返回“工具</a:t>
            </a:r>
            <a:r>
              <a:rPr lang="en-US" altLang="zh-CN" sz="1477" dirty="0">
                <a:latin typeface="+mn-ea"/>
              </a:rPr>
              <a:t>\Internet</a:t>
            </a:r>
            <a:r>
              <a:rPr lang="zh-CN" altLang="en-US" sz="1477" dirty="0">
                <a:latin typeface="+mn-ea"/>
              </a:rPr>
              <a:t>选项”</a:t>
            </a:r>
            <a:r>
              <a:rPr lang="en-US" altLang="zh-CN" sz="1477" dirty="0">
                <a:latin typeface="+mn-ea"/>
              </a:rPr>
              <a:t>,</a:t>
            </a:r>
            <a:r>
              <a:rPr lang="zh-CN" altLang="en-US" sz="1477" dirty="0">
                <a:latin typeface="+mn-ea"/>
              </a:rPr>
              <a:t>选择“安全”面板，选择“受信任的站点”，点击“自定义级别（</a:t>
            </a:r>
            <a:r>
              <a:rPr lang="en-US" altLang="zh-CN" sz="1477" dirty="0">
                <a:latin typeface="+mn-ea"/>
              </a:rPr>
              <a:t>C</a:t>
            </a:r>
            <a:r>
              <a:rPr lang="zh-CN" altLang="en-US" sz="1477" dirty="0">
                <a:latin typeface="+mn-ea"/>
              </a:rPr>
              <a:t>）</a:t>
            </a:r>
            <a:r>
              <a:rPr lang="en-US" altLang="zh-CN" sz="1477" dirty="0">
                <a:latin typeface="+mn-ea"/>
              </a:rPr>
              <a:t>…</a:t>
            </a:r>
            <a:r>
              <a:rPr lang="zh-CN" altLang="en-US" sz="1477" dirty="0">
                <a:latin typeface="+mn-ea"/>
              </a:rPr>
              <a:t>”按钮，选择“跨域浏览器窗口和框架”和“通过域访问数据源”两个选项为“启用”，再点击“确定”逐步完成受信任站点的安全设置，设置完成后，可输入用户名与密码登入智慧门户。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45" y="2090289"/>
            <a:ext cx="3710949" cy="4383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424" y="2090289"/>
            <a:ext cx="3675774" cy="2259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615" y="4354669"/>
            <a:ext cx="3675774" cy="2119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856053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登录页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02" y="3227497"/>
            <a:ext cx="3857997" cy="3348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714002" y="980728"/>
            <a:ext cx="810647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9pPr>
          </a:lstStyle>
          <a:p>
            <a:r>
              <a:rPr lang="zh-CN" altLang="en-US" sz="2000" dirty="0"/>
              <a:t>智慧门户访问地址，</a:t>
            </a:r>
            <a:r>
              <a:rPr lang="en-US" altLang="zh-CN" sz="2000" dirty="0">
                <a:hlinkClick r:id="rId3"/>
              </a:rPr>
              <a:t>http://aiportal.unicom.local/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r>
              <a:rPr lang="zh-CN" altLang="en-US" sz="2000" dirty="0"/>
              <a:t>账号密码与云门户相同</a:t>
            </a:r>
            <a:endParaRPr lang="en-US" altLang="zh-CN" sz="2000" dirty="0"/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，输入账号密码成功登录智慧门户。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，如连续</a:t>
            </a:r>
            <a:r>
              <a:rPr lang="en-US" altLang="zh-CN" sz="2000" dirty="0"/>
              <a:t>2</a:t>
            </a:r>
            <a:r>
              <a:rPr lang="zh-CN" altLang="en-US" sz="2000" dirty="0"/>
              <a:t>次输入错误密码，会提示登录页的滑块图片验证，防止暴力破解密码。</a:t>
            </a:r>
            <a:endParaRPr lang="en-US" altLang="zh-CN" sz="2000" dirty="0"/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，如忘记密码可使用忘记密码功能，使用手机验证码找回密码后登录智慧门户。</a:t>
            </a:r>
            <a:endParaRPr lang="en-US" altLang="zh-CN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3" y="3227497"/>
            <a:ext cx="3816424" cy="3286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9670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首页</a:t>
            </a:r>
            <a:r>
              <a:rPr lang="en-US" altLang="zh-CN" dirty="0"/>
              <a:t>-</a:t>
            </a:r>
            <a:r>
              <a:rPr lang="zh-CN" altLang="en-US" dirty="0"/>
              <a:t>常用应用</a:t>
            </a:r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323528" y="1196752"/>
            <a:ext cx="828091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9pPr>
          </a:lstStyle>
          <a:p>
            <a:r>
              <a:rPr lang="en-US" altLang="zh-CN" sz="2000" dirty="0"/>
              <a:t> </a:t>
            </a:r>
            <a:r>
              <a:rPr lang="zh-CN" altLang="en-US" sz="2000" dirty="0"/>
              <a:t>成功登录智慧门户后，首页常用应用区域默认展现用户已设置的常用应用图标（此处数据已从云门户常用应用迁移过来），如需维护此处应用图标请使用             图标在应用中心中设置。</a:t>
            </a:r>
            <a:endParaRPr lang="en-US" altLang="zh-CN" sz="20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20888"/>
            <a:ext cx="8064895" cy="385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3" y="1939109"/>
            <a:ext cx="657225" cy="54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9670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首页</a:t>
            </a:r>
            <a:r>
              <a:rPr lang="en-US" altLang="zh-CN" dirty="0"/>
              <a:t>-</a:t>
            </a:r>
            <a:r>
              <a:rPr lang="zh-CN" altLang="en-US" dirty="0"/>
              <a:t>待办待阅区域</a:t>
            </a:r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323528" y="1196752"/>
            <a:ext cx="8280919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9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，首页的待办待阅区域，通过左侧的选项卡切换待办</a:t>
            </a:r>
            <a:r>
              <a:rPr lang="en-US" altLang="zh-CN" sz="2000" dirty="0"/>
              <a:t>/</a:t>
            </a:r>
            <a:r>
              <a:rPr lang="zh-CN" altLang="en-US" sz="2000" dirty="0"/>
              <a:t>待阅</a:t>
            </a:r>
            <a:r>
              <a:rPr lang="en-US" altLang="zh-CN" sz="2000" dirty="0"/>
              <a:t>/</a:t>
            </a:r>
            <a:r>
              <a:rPr lang="zh-CN" altLang="en-US" sz="2000" dirty="0"/>
              <a:t>关注等不同内容的显示信息。如点击待办或待阅的关注按钮，则会显示在关注信息区域。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，如待办</a:t>
            </a:r>
            <a:r>
              <a:rPr lang="en-US" altLang="zh-CN" sz="2000" dirty="0"/>
              <a:t>/</a:t>
            </a:r>
            <a:r>
              <a:rPr lang="zh-CN" altLang="en-US" sz="2000" dirty="0"/>
              <a:t>待阅信息条数过多，可通过该区域右上角的更多按钮展现。</a:t>
            </a:r>
            <a:endParaRPr lang="en-US" altLang="zh-CN" sz="2000" dirty="0"/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，点击相应待办分类系统名称则进行分类展现待办</a:t>
            </a:r>
            <a:r>
              <a:rPr lang="en-US" altLang="zh-CN" sz="2000" dirty="0"/>
              <a:t>/</a:t>
            </a:r>
            <a:r>
              <a:rPr lang="zh-CN" altLang="en-US" sz="2000" dirty="0"/>
              <a:t>待阅数据</a:t>
            </a:r>
            <a:endParaRPr lang="en-US" altLang="zh-CN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827968"/>
            <a:ext cx="8604447" cy="3697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9670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1_模版">
  <a:themeElements>
    <a:clrScheme name="1_模版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模版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rgbClr val="FFBBBB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rgbClr val="FFBBBB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1_模版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模版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模版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模版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模版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模版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模版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32440</TotalTime>
  <Words>903</Words>
  <Application>Microsoft Office PowerPoint</Application>
  <PresentationFormat>全屏显示(4:3)</PresentationFormat>
  <Paragraphs>59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黑体</vt:lpstr>
      <vt:lpstr>楷体_GB2312</vt:lpstr>
      <vt:lpstr>宋体</vt:lpstr>
      <vt:lpstr>微软雅黑</vt:lpstr>
      <vt:lpstr>幼圆</vt:lpstr>
      <vt:lpstr>Arial</vt:lpstr>
      <vt:lpstr>Tahoma</vt:lpstr>
      <vt:lpstr>Wingdings</vt:lpstr>
      <vt:lpstr>1_模版</vt:lpstr>
      <vt:lpstr>联通集团 智慧门户使用手册</vt:lpstr>
      <vt:lpstr>登录方式</vt:lpstr>
      <vt:lpstr>登录相关</vt:lpstr>
      <vt:lpstr>PowerPoint 演示文稿</vt:lpstr>
      <vt:lpstr>PowerPoint 演示文稿</vt:lpstr>
      <vt:lpstr>PowerPoint 演示文稿</vt:lpstr>
      <vt:lpstr>登录页</vt:lpstr>
      <vt:lpstr>首页-常用应用</vt:lpstr>
      <vt:lpstr>首页-待办待阅区域</vt:lpstr>
      <vt:lpstr>首页-公告栏与重要应用图标</vt:lpstr>
      <vt:lpstr>首页-统一搜索</vt:lpstr>
      <vt:lpstr>首页-信息区域</vt:lpstr>
      <vt:lpstr>新闻中心-轮播图</vt:lpstr>
      <vt:lpstr>新闻中心-文档区域</vt:lpstr>
      <vt:lpstr>应用中心</vt:lpstr>
      <vt:lpstr>支撑方式</vt:lpstr>
      <vt:lpstr>谢谢各位！</vt:lpstr>
    </vt:vector>
  </TitlesOfParts>
  <Company>CNC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云门户培训材料</dc:title>
  <dc:creator>AndiChou</dc:creator>
  <cp:lastModifiedBy>Shiran Liu(联通集团联通智网科技有限公司本部)</cp:lastModifiedBy>
  <cp:revision>4709</cp:revision>
  <dcterms:created xsi:type="dcterms:W3CDTF">2008-12-11T03:13:42Z</dcterms:created>
  <dcterms:modified xsi:type="dcterms:W3CDTF">2019-09-03T07:41:59Z</dcterms:modified>
</cp:coreProperties>
</file>