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5" r:id="rId4"/>
    <p:sldId id="266" r:id="rId5"/>
    <p:sldId id="268" r:id="rId6"/>
    <p:sldId id="269" r:id="rId7"/>
    <p:sldId id="267" r:id="rId8"/>
    <p:sldId id="272" r:id="rId9"/>
    <p:sldId id="280" r:id="rId10"/>
    <p:sldId id="270" r:id="rId11"/>
    <p:sldId id="271" r:id="rId12"/>
    <p:sldId id="277" r:id="rId13"/>
    <p:sldId id="273" r:id="rId14"/>
    <p:sldId id="274" r:id="rId15"/>
    <p:sldId id="276" r:id="rId16"/>
    <p:sldId id="275" r:id="rId17"/>
    <p:sldId id="279" r:id="rId18"/>
  </p:sldIdLst>
  <p:sldSz cx="12192000" cy="6858000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320" autoAdjust="0"/>
  </p:normalViewPr>
  <p:slideViewPr>
    <p:cSldViewPr>
      <p:cViewPr varScale="1">
        <p:scale>
          <a:sx n="61" d="100"/>
          <a:sy n="61" d="100"/>
        </p:scale>
        <p:origin x="-103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2880"/>
        <p:guide orient="horz" pos="3128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49345A-B1C9-48CA-AA29-4A6719DCE0A2}" type="datetimeFigureOut">
              <a:rPr lang="zh-CN" altLang="en-US"/>
              <a:pPr>
                <a:defRPr/>
              </a:pPr>
              <a:t>2019-9-5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CB89D7-75AF-45A5-8777-11F121D42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97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2D92B49-80CE-4278-9A12-A6475C1DE667}" type="datetimeFigureOut">
              <a:rPr lang="zh-CN" altLang="en-US"/>
              <a:pPr>
                <a:defRPr/>
              </a:pPr>
              <a:t>2019-9-5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BA8E35-B8E9-4701-9675-ECED45D5D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977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9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9961563" y="52388"/>
            <a:ext cx="18383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12192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38217" y="274639"/>
            <a:ext cx="8001056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5AA2-AF17-4F85-BA7B-D9354BA021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1B2BE-3309-4792-8BE6-AC30C5FAF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4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486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00125"/>
            <a:ext cx="109728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3750" y="6421438"/>
            <a:ext cx="55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63AD3C1E-8C60-41B9-82A9-8DBCAA972B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8" r:id="rId2"/>
    <p:sldLayoutId id="214748371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524000" y="5572125"/>
            <a:ext cx="9144000" cy="40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</a:rPr>
              <a:t>第六组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5123" name="标题 3"/>
          <p:cNvSpPr>
            <a:spLocks/>
          </p:cNvSpPr>
          <p:nvPr/>
        </p:nvSpPr>
        <p:spPr bwMode="auto">
          <a:xfrm>
            <a:off x="2250976" y="27458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3606" y="2706647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+mj-ea"/>
                <a:ea typeface="+mj-ea"/>
              </a:rPr>
              <a:t>公务车管理系统</a:t>
            </a:r>
            <a:endParaRPr lang="zh-CN" altLang="en-US" sz="7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192911"/>
            <a:ext cx="1336719" cy="10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5143105"/>
            <a:ext cx="1485243" cy="95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系统功能</a:t>
            </a:r>
            <a:endParaRPr lang="zh-CN" altLang="en-US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766" y="1052736"/>
            <a:ext cx="108887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一、</a:t>
            </a:r>
            <a:r>
              <a:rPr lang="zh-CN" altLang="zh-CN" sz="3200" b="1" dirty="0" smtClean="0">
                <a:latin typeface="楷体" pitchFamily="49" charset="-122"/>
                <a:ea typeface="楷体" pitchFamily="49" charset="-122"/>
              </a:rPr>
              <a:t>信息管理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  包括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车型管理、车辆管理、车辆记录三个子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模块。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车型管理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单位购入车辆车型的基础信息管理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 	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车型信息包括：品牌类型、汽车排量、购入价格、购入日期、燃油类型、  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       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车座数；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车辆管理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投入使用车辆的相关信息管理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车辆信息包括：品牌类型、车牌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号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、投入日期、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车辆状态（使用中、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维修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       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、空闲）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、车辆用图（班车、公车）；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车辆记录管理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车辆的加油、维修、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违章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记录信息管理。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车辆记录信息包括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车牌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号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责任人、事件时间、花费、备注信息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628800"/>
            <a:ext cx="1435735" cy="89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7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695060" y="1373395"/>
            <a:ext cx="3378431" cy="2388194"/>
            <a:chOff x="6183830" y="1459683"/>
            <a:chExt cx="5216801" cy="34218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96" y="1459683"/>
              <a:ext cx="144780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81" y="2382589"/>
              <a:ext cx="20002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456" y="2670818"/>
              <a:ext cx="1933576" cy="115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30" y="2143417"/>
              <a:ext cx="180022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006" y="3738577"/>
              <a:ext cx="22764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系统功能</a:t>
            </a:r>
            <a:endParaRPr lang="zh-CN" altLang="en-US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961" y="1078828"/>
            <a:ext cx="80397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二、派车任务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）用车申请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单位人员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在系统内进行用车申请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用车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审批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4304" y="3933056"/>
            <a:ext cx="10087940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三、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统计分析</a:t>
            </a:r>
          </a:p>
          <a:p>
            <a:pPr>
              <a:spcBef>
                <a:spcPts val="600"/>
              </a:spcBef>
            </a:pP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系统内的基础数据进行查询、汇总和分析。对车辆油耗、总体运行费用、进行统计和分析，可以生成各种常见的报表。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四、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系统管理</a:t>
            </a:r>
          </a:p>
          <a:p>
            <a:pPr>
              <a:spcBef>
                <a:spcPts val="600"/>
              </a:spcBef>
            </a:pP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系统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设置包括：</a:t>
            </a: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用户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信息</a:t>
            </a: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管理、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角色</a:t>
            </a:r>
            <a:r>
              <a:rPr lang="zh-CN" altLang="zh-CN" sz="2600" dirty="0" smtClean="0">
                <a:latin typeface="楷体" pitchFamily="49" charset="-122"/>
                <a:ea typeface="楷体" pitchFamily="49" charset="-122"/>
              </a:rPr>
              <a:t>管理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（普通用户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管理员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424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12288688" cy="573325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系统框架</a:t>
            </a:r>
            <a:endParaRPr lang="zh-CN" altLang="en-US" sz="44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99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atin typeface="楷体" pitchFamily="49" charset="-122"/>
                  <a:ea typeface="楷体" pitchFamily="49" charset="-122"/>
                </a:rPr>
                <a:t>运行环境</a:t>
              </a:r>
              <a:endParaRPr lang="zh-CN" altLang="en-US" sz="5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19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2367"/>
              </p:ext>
            </p:extLst>
          </p:nvPr>
        </p:nvGraphicFramePr>
        <p:xfrm>
          <a:off x="1055440" y="1844824"/>
          <a:ext cx="7200800" cy="129614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875838"/>
                <a:gridCol w="5324962"/>
              </a:tblGrid>
              <a:tr h="432049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开发环境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Angular 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Cli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开发软件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VS Code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开发框架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Angular4 + 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TypeScript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+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AdminLTE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7368" y="1155895"/>
            <a:ext cx="3530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前端开发</a:t>
            </a:r>
            <a:r>
              <a:rPr lang="zh-CN" altLang="zh-CN" sz="3200" b="1" dirty="0" smtClean="0">
                <a:latin typeface="楷体" pitchFamily="49" charset="-122"/>
                <a:ea typeface="楷体" pitchFamily="49" charset="-122"/>
              </a:rPr>
              <a:t>环境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368" y="3211719"/>
            <a:ext cx="3530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后</a:t>
            </a:r>
            <a:r>
              <a:rPr lang="zh-CN" altLang="zh-CN" sz="3200" b="1" dirty="0" smtClean="0">
                <a:latin typeface="楷体" pitchFamily="49" charset="-122"/>
                <a:ea typeface="楷体" pitchFamily="49" charset="-122"/>
              </a:rPr>
              <a:t>端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开发</a:t>
            </a:r>
            <a:r>
              <a:rPr lang="zh-CN" altLang="zh-CN" sz="3200" b="1" dirty="0" smtClean="0">
                <a:latin typeface="楷体" pitchFamily="49" charset="-122"/>
                <a:ea typeface="楷体" pitchFamily="49" charset="-122"/>
              </a:rPr>
              <a:t>环境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26347"/>
              </p:ext>
            </p:extLst>
          </p:nvPr>
        </p:nvGraphicFramePr>
        <p:xfrm>
          <a:off x="1055440" y="3933056"/>
          <a:ext cx="9001000" cy="256032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240360"/>
                <a:gridCol w="5760640"/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JDK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JDK 1.8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开发软件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Intellij Idea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开发框架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SpringBoot, SpringMVC, MyBatis, Shiro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数据库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MySQL 5.6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通信协议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Websocket + ajax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单元测试工具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Swagger UI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项目管理和构建工具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Maven 4.0.0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运行环境</a:t>
            </a:r>
            <a:endParaRPr lang="zh-CN" altLang="en-US" sz="44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89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atin typeface="楷体" pitchFamily="49" charset="-122"/>
                  <a:ea typeface="楷体" pitchFamily="49" charset="-122"/>
                </a:rPr>
                <a:t>结果展示</a:t>
              </a:r>
              <a:endParaRPr lang="zh-CN" altLang="en-US" sz="5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41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03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3"/>
          <p:cNvSpPr>
            <a:spLocks/>
          </p:cNvSpPr>
          <p:nvPr/>
        </p:nvSpPr>
        <p:spPr bwMode="auto">
          <a:xfrm>
            <a:off x="2250976" y="27458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3606" y="2706647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+mj-ea"/>
                <a:ea typeface="+mj-ea"/>
              </a:rPr>
              <a:t>谢谢</a:t>
            </a:r>
            <a:r>
              <a:rPr lang="en-US" altLang="zh-CN" sz="72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zh-CN" altLang="en-US" sz="7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426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932" y="188639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+mj-ea"/>
                <a:ea typeface="+mj-ea"/>
              </a:rPr>
              <a:t>目录</a:t>
            </a:r>
            <a:endParaRPr lang="zh-CN" altLang="en-US" sz="4400" b="1" dirty="0"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36912" y="1447383"/>
            <a:ext cx="5472608" cy="4534763"/>
            <a:chOff x="1703512" y="1449650"/>
            <a:chExt cx="5472608" cy="4534763"/>
          </a:xfrm>
        </p:grpSpPr>
        <p:grpSp>
          <p:nvGrpSpPr>
            <p:cNvPr id="9" name="组合 8"/>
            <p:cNvGrpSpPr/>
            <p:nvPr/>
          </p:nvGrpSpPr>
          <p:grpSpPr>
            <a:xfrm>
              <a:off x="1703512" y="1628800"/>
              <a:ext cx="261015" cy="4176464"/>
              <a:chOff x="1989076" y="1412776"/>
              <a:chExt cx="261015" cy="4176464"/>
            </a:xfrm>
          </p:grpSpPr>
          <p:sp>
            <p:nvSpPr>
              <p:cNvPr id="3" name="六角星 2"/>
              <p:cNvSpPr/>
              <p:nvPr/>
            </p:nvSpPr>
            <p:spPr>
              <a:xfrm>
                <a:off x="1998063" y="1412776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六角星 3"/>
              <p:cNvSpPr/>
              <p:nvPr/>
            </p:nvSpPr>
            <p:spPr>
              <a:xfrm>
                <a:off x="1989076" y="2348880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六角星 4"/>
              <p:cNvSpPr/>
              <p:nvPr/>
            </p:nvSpPr>
            <p:spPr>
              <a:xfrm>
                <a:off x="1989076" y="3284984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六角星 5"/>
              <p:cNvSpPr/>
              <p:nvPr/>
            </p:nvSpPr>
            <p:spPr>
              <a:xfrm>
                <a:off x="1989076" y="4293096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六角星 6"/>
              <p:cNvSpPr/>
              <p:nvPr/>
            </p:nvSpPr>
            <p:spPr>
              <a:xfrm>
                <a:off x="1998063" y="5301208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303930" y="1449650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楷体" pitchFamily="49" charset="-122"/>
                  <a:ea typeface="楷体" pitchFamily="49" charset="-122"/>
                </a:rPr>
                <a:t>项目背景 </a:t>
              </a:r>
              <a:endParaRPr lang="zh-CN" altLang="en-US" sz="3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584" y="2385753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楷体" pitchFamily="49" charset="-122"/>
                  <a:ea typeface="楷体" pitchFamily="49" charset="-122"/>
                </a:rPr>
                <a:t>项目介绍</a:t>
              </a:r>
              <a:endParaRPr lang="zh-CN" altLang="en-US" sz="3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1584" y="3358733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楷体" pitchFamily="49" charset="-122"/>
                  <a:ea typeface="楷体" pitchFamily="49" charset="-122"/>
                </a:rPr>
                <a:t>功能</a:t>
              </a:r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框架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1584" y="4329970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楷体" pitchFamily="49" charset="-122"/>
                  <a:ea typeface="楷体" pitchFamily="49" charset="-122"/>
                </a:rPr>
                <a:t>运行环境</a:t>
              </a:r>
              <a:endParaRPr lang="zh-CN" altLang="en-US" sz="3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1584" y="5338082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楷体" pitchFamily="49" charset="-122"/>
                  <a:ea typeface="楷体" pitchFamily="49" charset="-122"/>
                </a:rPr>
                <a:t>结果展示</a:t>
              </a:r>
              <a:endParaRPr lang="zh-CN" altLang="en-US" sz="3600" b="1" dirty="0">
                <a:latin typeface="楷体" pitchFamily="49" charset="-122"/>
                <a:ea typeface="楷体" pitchFamily="49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400008"/>
            <a:ext cx="3744416" cy="35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atin typeface="楷体" pitchFamily="49" charset="-122"/>
                  <a:ea typeface="楷体" pitchFamily="49" charset="-122"/>
                </a:rPr>
                <a:t>项目背景 </a:t>
              </a:r>
              <a:endParaRPr lang="zh-CN" altLang="en-US" sz="5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94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3" y="4767828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2477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项目背景 </a:t>
            </a:r>
            <a:endParaRPr lang="zh-CN" altLang="en-US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780" y="1321311"/>
            <a:ext cx="108012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1994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年中办、国办联合颁发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关于党政机关汽车配备和使用管理的规定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至今，公车改革的探索已经走过了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个年头，但是每年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公务车购置及运行费用</a:t>
            </a:r>
            <a:r>
              <a:rPr lang="zh-CN" altLang="en-US" sz="2800" u="sng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上涨势头仍然难以遏制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，三公消费已经成为当前公共行政领域亟待解决的问题之一。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</a:p>
          <a:p>
            <a:pPr eaLnBrk="1">
              <a:spcBef>
                <a:spcPts val="600"/>
              </a:spcBef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9992" y="3343632"/>
            <a:ext cx="8892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2009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年，中国行政管理学会就公务车的使用情况组织了专题调研。调查显示，一辆公车每年的运行成本至少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万元，大部分地区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万元。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月中纪委、公安部、监察部、审计署的调查结果显示，截至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2007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日中国公务用车共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522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万辆，这些车一年消耗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4000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多亿元，这一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开支已经超出了当年中国军费预算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35360" y="12477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项目背景 </a:t>
            </a:r>
            <a:endParaRPr lang="zh-CN" altLang="en-US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1398255"/>
            <a:ext cx="105851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800" u="sng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中央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和各级政府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也在针对公务用车不断做出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新的规定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，中办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党政机关公务用车配备使用管理办法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、国务院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机关事务管理条例（征求意见稿）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轻型汽车燃料消耗量标示管理规定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乘用车燃料消耗量评价方法及指标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等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规定不断出台，加大了对公车的配备和燃油消耗、维修保养等方面的硬性控制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25" y="4760021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53176" y="4061390"/>
            <a:ext cx="80165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加强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公车购置及运行费用控制与管理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，使公车运行费用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更加合理、透明、可控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，使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各项费用指标能够准确、快速统计分析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，成为各级政府和用车单位迫切需要解决的问题。</a:t>
            </a:r>
            <a:endParaRPr lang="zh-CN" altLang="en-US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4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atin typeface="楷体" pitchFamily="49" charset="-122"/>
                  <a:ea typeface="楷体" pitchFamily="49" charset="-122"/>
                </a:rPr>
                <a:t>项目介绍 </a:t>
              </a:r>
              <a:endParaRPr lang="zh-CN" altLang="en-US" sz="5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5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1384" y="1135844"/>
            <a:ext cx="1066809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为了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规范企业内部管理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提高企业管理质量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降低人力成本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本项目针对联通各公司的公务用车情况设计了一套公务车管理系统，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以便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管理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者和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者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及时了解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车辆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具体情况，提高车的使用效率减少费用的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支出。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352" y="175802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项目介绍 </a:t>
            </a:r>
            <a:endParaRPr lang="zh-CN" altLang="en-US" sz="4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3" y="5017740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736716" y="2955637"/>
            <a:ext cx="854386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  本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系统旨在为公司员工提供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便捷的用车体验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，在线申请审批用车，实现无纸化办公，将用车流程规范化标准化。此外，本系统还涉及完善的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车辆人员信息管理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透明完整的用车报表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的生成。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本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项目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集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信息管理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派车任务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统计分析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系统管理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与一体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，有效跟踪管理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单位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的每台车的使用状况，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车辆管理信息化、</a:t>
            </a:r>
            <a:r>
              <a:rPr lang="zh-CN" altLang="zh-CN" sz="2800" u="sng" dirty="0" smtClean="0">
                <a:latin typeface="楷体" pitchFamily="49" charset="-122"/>
                <a:ea typeface="楷体" pitchFamily="49" charset="-122"/>
              </a:rPr>
              <a:t>科学化</a:t>
            </a:r>
            <a:r>
              <a:rPr lang="zh-CN" altLang="en-US" sz="2800" u="sng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u="sng" dirty="0" smtClean="0">
                <a:latin typeface="楷体" pitchFamily="49" charset="-122"/>
                <a:ea typeface="楷体" pitchFamily="49" charset="-122"/>
              </a:rPr>
              <a:t>规范</a:t>
            </a:r>
            <a:r>
              <a:rPr lang="zh-CN" altLang="en-US" sz="2800" u="sng" dirty="0" smtClean="0"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zh-CN" sz="2800" u="sng" dirty="0" smtClean="0">
                <a:latin typeface="楷体" pitchFamily="49" charset="-122"/>
                <a:ea typeface="楷体" pitchFamily="49" charset="-122"/>
              </a:rPr>
              <a:t>、高效</a:t>
            </a:r>
            <a:r>
              <a:rPr lang="zh-CN" altLang="en-US" sz="2800" u="sng" dirty="0" smtClean="0"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95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472677"/>
            <a:ext cx="2645827" cy="25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830853" y="2269427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atin typeface="楷体" pitchFamily="49" charset="-122"/>
                  <a:ea typeface="楷体" pitchFamily="49" charset="-122"/>
                </a:rPr>
                <a:t>功能框架</a:t>
              </a:r>
              <a:endParaRPr lang="zh-CN" altLang="en-US" sz="5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830853" y="3847644"/>
            <a:ext cx="31683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 smtClean="0">
                <a:latin typeface="楷体" pitchFamily="49" charset="-122"/>
                <a:ea typeface="楷体" pitchFamily="49" charset="-122"/>
              </a:rPr>
              <a:t>信息管理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派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车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任务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7356" y="3847644"/>
            <a:ext cx="2952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统计分析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系统管理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3" name="图片 2" descr="C:\Users\ZHANGY~1\AppData\Local\Temp\WeChat Files\cb5fd450a985fb687cb93a296a2569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12360696" cy="7272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8954</TotalTime>
  <Words>657</Words>
  <Application>Microsoft Office PowerPoint</Application>
  <PresentationFormat>自定义</PresentationFormat>
  <Paragraphs>90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vivianting</dc:creator>
  <cp:lastModifiedBy>张雨佳</cp:lastModifiedBy>
  <cp:revision>151</cp:revision>
  <cp:lastPrinted>2019-02-24T13:08:46Z</cp:lastPrinted>
  <dcterms:created xsi:type="dcterms:W3CDTF">2009-12-17T00:51:48Z</dcterms:created>
  <dcterms:modified xsi:type="dcterms:W3CDTF">2019-09-05T09:51:40Z</dcterms:modified>
</cp:coreProperties>
</file>