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24.jpg" ContentType="image/jpeg"/>
  <Override PartName="/ppt/media/image25.jpg" ContentType="image/jpeg"/>
  <Override PartName="/ppt/media/image26.jpg" ContentType="image/jpeg"/>
  <Override PartName="/ppt/media/image27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50D9E4-FDBE-439B-9465-884A5D0BBC72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Untitled Section" id="{409CFD78-F9D1-4CB5-9F4D-6F45326A1134}">
          <p14:sldIdLst>
            <p14:sldId id="262"/>
            <p14:sldId id="269"/>
            <p14:sldId id="263"/>
            <p14:sldId id="264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1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6480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734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7030A0"/>
                </a:solidFill>
                <a:effectLst/>
                <a:latin typeface="Roboto" panose="020F0502020204030204" pitchFamily="2" charset="0"/>
              </a:rPr>
            </a:br>
            <a:endParaRPr spc="15" dirty="0">
              <a:solidFill>
                <a:srgbClr val="7030A0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05024" y="3337292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STUDENT NAME: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J. STELLA EPSHIBA</a:t>
            </a:r>
          </a:p>
          <a:p>
            <a:r>
              <a:rPr lang="en-US" sz="2000" dirty="0">
                <a:solidFill>
                  <a:srgbClr val="7030A0"/>
                </a:solidFill>
              </a:rPr>
              <a:t>REGISTER NO: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2201111036071</a:t>
            </a:r>
          </a:p>
          <a:p>
            <a:r>
              <a:rPr lang="en-US" sz="2000" dirty="0">
                <a:solidFill>
                  <a:srgbClr val="7030A0"/>
                </a:solidFill>
              </a:rPr>
              <a:t>NM ID: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DE6F9E368E2A188AF9A40B1C048B1B67</a:t>
            </a:r>
          </a:p>
          <a:p>
            <a:r>
              <a:rPr lang="en-US" sz="2000" dirty="0">
                <a:solidFill>
                  <a:srgbClr val="7030A0"/>
                </a:solidFill>
              </a:rPr>
              <a:t>DEPARTMENT: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B.COM (GENERAL)</a:t>
            </a:r>
          </a:p>
          <a:p>
            <a:r>
              <a:rPr lang="en-US" sz="2000" dirty="0">
                <a:solidFill>
                  <a:srgbClr val="7030A0"/>
                </a:solidFill>
              </a:rPr>
              <a:t>COLLEGE: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L. N. GOVERNMENT COLLEGE (AUTONOMOUS)</a:t>
            </a:r>
          </a:p>
          <a:p>
            <a:r>
              <a:rPr lang="en-US" sz="2000" dirty="0"/>
              <a:t>           </a:t>
            </a:r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rgbClr val="7030A0"/>
                </a:solidFill>
                <a:latin typeface="Trebuchet MS"/>
                <a:cs typeface="Trebuchet MS"/>
              </a:rPr>
              <a:t>M</a:t>
            </a:r>
            <a:r>
              <a:rPr sz="4800" b="1" dirty="0">
                <a:solidFill>
                  <a:srgbClr val="7030A0"/>
                </a:solidFill>
                <a:latin typeface="Trebuchet MS"/>
                <a:cs typeface="Trebuchet MS"/>
              </a:rPr>
              <a:t>O</a:t>
            </a:r>
            <a:r>
              <a:rPr sz="4800" b="1" spc="-15" dirty="0">
                <a:solidFill>
                  <a:srgbClr val="7030A0"/>
                </a:solidFill>
                <a:latin typeface="Trebuchet MS"/>
                <a:cs typeface="Trebuchet MS"/>
              </a:rPr>
              <a:t>D</a:t>
            </a:r>
            <a:r>
              <a:rPr sz="4800" b="1" spc="-35" dirty="0">
                <a:solidFill>
                  <a:srgbClr val="7030A0"/>
                </a:solidFill>
                <a:latin typeface="Trebuchet MS"/>
                <a:cs typeface="Trebuchet MS"/>
              </a:rPr>
              <a:t>E</a:t>
            </a:r>
            <a:r>
              <a:rPr sz="4800" b="1" spc="-30" dirty="0">
                <a:solidFill>
                  <a:srgbClr val="7030A0"/>
                </a:solidFill>
                <a:latin typeface="Trebuchet MS"/>
                <a:cs typeface="Trebuchet MS"/>
              </a:rPr>
              <a:t>LL</a:t>
            </a:r>
            <a:r>
              <a:rPr sz="4800" b="1" spc="-5" dirty="0">
                <a:solidFill>
                  <a:srgbClr val="7030A0"/>
                </a:solidFill>
                <a:latin typeface="Trebuchet MS"/>
                <a:cs typeface="Trebuchet MS"/>
              </a:rPr>
              <a:t>I</a:t>
            </a:r>
            <a:r>
              <a:rPr sz="4800" b="1" spc="30" dirty="0">
                <a:solidFill>
                  <a:srgbClr val="7030A0"/>
                </a:solidFill>
                <a:latin typeface="Trebuchet MS"/>
                <a:cs typeface="Trebuchet MS"/>
              </a:rPr>
              <a:t>N</a:t>
            </a:r>
            <a:r>
              <a:rPr sz="4800" b="1" spc="5" dirty="0">
                <a:solidFill>
                  <a:srgbClr val="7030A0"/>
                </a:solidFill>
                <a:latin typeface="Trebuchet MS"/>
                <a:cs typeface="Trebuchet MS"/>
              </a:rPr>
              <a:t>G</a:t>
            </a:r>
            <a:endParaRPr sz="4800" dirty="0">
              <a:solidFill>
                <a:srgbClr val="7030A0"/>
              </a:solidFill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" name="Image 1" descr="preencoded.png">
            <a:extLst>
              <a:ext uri="{FF2B5EF4-FFF2-40B4-BE49-F238E27FC236}">
                <a16:creationId xmlns:a16="http://schemas.microsoft.com/office/drawing/2014/main" id="{CDADDC64-DD44-3A93-237D-D804F846A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64" y="1049337"/>
            <a:ext cx="2154198" cy="2154198"/>
          </a:xfrm>
          <a:prstGeom prst="rect">
            <a:avLst/>
          </a:prstGeom>
        </p:spPr>
      </p:pic>
      <p:sp>
        <p:nvSpPr>
          <p:cNvPr id="12" name="Shape 1">
            <a:extLst>
              <a:ext uri="{FF2B5EF4-FFF2-40B4-BE49-F238E27FC236}">
                <a16:creationId xmlns:a16="http://schemas.microsoft.com/office/drawing/2014/main" id="{7F147176-4BC0-8531-FAE5-05940C206B99}"/>
              </a:ext>
            </a:extLst>
          </p:cNvPr>
          <p:cNvSpPr/>
          <p:nvPr/>
        </p:nvSpPr>
        <p:spPr>
          <a:xfrm>
            <a:off x="304800" y="3429000"/>
            <a:ext cx="484584" cy="484584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  <p:txBody>
          <a:bodyPr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BB7358-DEE1-3CE6-7E26-B0734C304907}"/>
              </a:ext>
            </a:extLst>
          </p:cNvPr>
          <p:cNvSpPr txBox="1"/>
          <p:nvPr/>
        </p:nvSpPr>
        <p:spPr>
          <a:xfrm>
            <a:off x="838200" y="3258358"/>
            <a:ext cx="2154198" cy="412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650"/>
              </a:lnSpc>
              <a:buNone/>
            </a:pPr>
            <a:r>
              <a:rPr lang="en-US" sz="18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Descriptive Analysis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B9260E-1D9B-004F-FC76-386944FF43DB}"/>
              </a:ext>
            </a:extLst>
          </p:cNvPr>
          <p:cNvSpPr txBox="1"/>
          <p:nvPr/>
        </p:nvSpPr>
        <p:spPr>
          <a:xfrm>
            <a:off x="838200" y="3582134"/>
            <a:ext cx="5467947" cy="759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Calculate descriptive statistics such as mean, median, standard deviation, and quartiles to summarize the data.</a:t>
            </a:r>
            <a:endParaRPr lang="en-US" sz="1600" dirty="0"/>
          </a:p>
        </p:txBody>
      </p:sp>
      <p:sp>
        <p:nvSpPr>
          <p:cNvPr id="18" name="Shape 5">
            <a:extLst>
              <a:ext uri="{FF2B5EF4-FFF2-40B4-BE49-F238E27FC236}">
                <a16:creationId xmlns:a16="http://schemas.microsoft.com/office/drawing/2014/main" id="{310BB8A1-F58D-53B9-7670-E871951A02E0}"/>
              </a:ext>
            </a:extLst>
          </p:cNvPr>
          <p:cNvSpPr/>
          <p:nvPr/>
        </p:nvSpPr>
        <p:spPr>
          <a:xfrm>
            <a:off x="6354963" y="3405108"/>
            <a:ext cx="484584" cy="484584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  <p:txBody>
          <a:bodyPr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19" name="Shape 5">
            <a:extLst>
              <a:ext uri="{FF2B5EF4-FFF2-40B4-BE49-F238E27FC236}">
                <a16:creationId xmlns:a16="http://schemas.microsoft.com/office/drawing/2014/main" id="{99D2EE2A-65FE-8E01-A4EC-1360FBFBAA47}"/>
              </a:ext>
            </a:extLst>
          </p:cNvPr>
          <p:cNvSpPr/>
          <p:nvPr/>
        </p:nvSpPr>
        <p:spPr>
          <a:xfrm>
            <a:off x="287337" y="4773216"/>
            <a:ext cx="484584" cy="484584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  <p:txBody>
          <a:bodyPr/>
          <a:lstStyle/>
          <a:p>
            <a:pPr algn="ctr"/>
            <a:r>
              <a:rPr lang="en-IN" dirty="0"/>
              <a:t>3</a:t>
            </a:r>
            <a:endParaRPr lang="en-US" dirty="0"/>
          </a:p>
        </p:txBody>
      </p:sp>
      <p:sp>
        <p:nvSpPr>
          <p:cNvPr id="20" name="Shape 5">
            <a:extLst>
              <a:ext uri="{FF2B5EF4-FFF2-40B4-BE49-F238E27FC236}">
                <a16:creationId xmlns:a16="http://schemas.microsoft.com/office/drawing/2014/main" id="{35318CD5-D451-75BA-CD51-A1CF284B0691}"/>
              </a:ext>
            </a:extLst>
          </p:cNvPr>
          <p:cNvSpPr/>
          <p:nvPr/>
        </p:nvSpPr>
        <p:spPr>
          <a:xfrm>
            <a:off x="6354963" y="4773216"/>
            <a:ext cx="484584" cy="484584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  <p:txBody>
          <a:bodyPr/>
          <a:lstStyle/>
          <a:p>
            <a:pPr algn="ctr"/>
            <a:r>
              <a:rPr lang="en-IN" dirty="0"/>
              <a:t>4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A2202B-54A8-136A-AD15-EAD0AD701D5E}"/>
              </a:ext>
            </a:extLst>
          </p:cNvPr>
          <p:cNvSpPr txBox="1"/>
          <p:nvPr/>
        </p:nvSpPr>
        <p:spPr>
          <a:xfrm>
            <a:off x="6916163" y="3261493"/>
            <a:ext cx="2154198" cy="412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650"/>
              </a:lnSpc>
              <a:buNone/>
            </a:pPr>
            <a:r>
              <a:rPr lang="en-US" sz="18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Correlation Analysis</a:t>
            </a:r>
            <a:endParaRPr lang="en-US" sz="1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4AE4F6-A312-4868-2DA3-05D059F8591A}"/>
              </a:ext>
            </a:extLst>
          </p:cNvPr>
          <p:cNvSpPr txBox="1"/>
          <p:nvPr/>
        </p:nvSpPr>
        <p:spPr>
          <a:xfrm>
            <a:off x="6916163" y="3582134"/>
            <a:ext cx="5047237" cy="109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Examine the relationships between different variables using correlation coefficients to identify potential drivers of performance.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99629E-7645-BDDE-BAC1-01BC0206217F}"/>
              </a:ext>
            </a:extLst>
          </p:cNvPr>
          <p:cNvSpPr txBox="1"/>
          <p:nvPr/>
        </p:nvSpPr>
        <p:spPr>
          <a:xfrm>
            <a:off x="931790" y="4746695"/>
            <a:ext cx="2173346" cy="412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650"/>
              </a:lnSpc>
              <a:buNone/>
            </a:pPr>
            <a:r>
              <a:rPr lang="en-US" sz="18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Regression Analysis</a:t>
            </a:r>
            <a:endParaRPr lang="en-US" sz="1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C52E61-758C-04E0-8011-E345FDA05C72}"/>
              </a:ext>
            </a:extLst>
          </p:cNvPr>
          <p:cNvSpPr txBox="1"/>
          <p:nvPr/>
        </p:nvSpPr>
        <p:spPr>
          <a:xfrm>
            <a:off x="838200" y="5140192"/>
            <a:ext cx="5276948" cy="759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Develop regression models to predict employee performance based on relevant factors.</a:t>
            </a:r>
            <a:endParaRPr 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BE7EEB-F140-72D9-C328-5B607357FC7A}"/>
              </a:ext>
            </a:extLst>
          </p:cNvPr>
          <p:cNvSpPr txBox="1"/>
          <p:nvPr/>
        </p:nvSpPr>
        <p:spPr>
          <a:xfrm>
            <a:off x="6949500" y="4746695"/>
            <a:ext cx="2173346" cy="412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650"/>
              </a:lnSpc>
              <a:buNone/>
            </a:pPr>
            <a:r>
              <a:rPr lang="en-US" sz="18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Visualization</a:t>
            </a:r>
            <a:endParaRPr lang="en-US" sz="1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AF5045-0D88-14EB-2891-BEEF7243667B}"/>
              </a:ext>
            </a:extLst>
          </p:cNvPr>
          <p:cNvSpPr txBox="1"/>
          <p:nvPr/>
        </p:nvSpPr>
        <p:spPr>
          <a:xfrm>
            <a:off x="6916164" y="5159629"/>
            <a:ext cx="4988499" cy="75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Create charts and graphs to visually represent the analysis results and communicate insights effectively.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7030A0"/>
                </a:solidFill>
              </a:rPr>
              <a:t>R</a:t>
            </a:r>
            <a:r>
              <a:rPr spc="-40" dirty="0">
                <a:solidFill>
                  <a:srgbClr val="7030A0"/>
                </a:solidFill>
              </a:rPr>
              <a:t>E</a:t>
            </a:r>
            <a:r>
              <a:rPr spc="15" dirty="0">
                <a:solidFill>
                  <a:srgbClr val="7030A0"/>
                </a:solidFill>
              </a:rPr>
              <a:t>S</a:t>
            </a:r>
            <a:r>
              <a:rPr spc="-30" dirty="0">
                <a:solidFill>
                  <a:srgbClr val="7030A0"/>
                </a:solidFill>
              </a:rPr>
              <a:t>U</a:t>
            </a:r>
            <a:r>
              <a:rPr spc="-405" dirty="0">
                <a:solidFill>
                  <a:srgbClr val="7030A0"/>
                </a:solidFill>
              </a:rPr>
              <a:t>L</a:t>
            </a:r>
            <a:r>
              <a:rPr dirty="0">
                <a:solidFill>
                  <a:srgbClr val="7030A0"/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4B9FEE-BF9F-5490-BF49-97C8BB874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501" y="1004887"/>
            <a:ext cx="5318078" cy="4784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C3EAAB-2C12-6F3C-72A8-F6E68B90BF0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84" r="-9994" b="11171"/>
          <a:stretch/>
        </p:blipFill>
        <p:spPr>
          <a:xfrm>
            <a:off x="330260" y="1425635"/>
            <a:ext cx="5765740" cy="40067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444"/>
            <a:ext cx="2895600" cy="738664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11F05-ED8C-97EB-196F-5369CEB8B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1422082"/>
            <a:ext cx="4762500" cy="327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3ADF14-AF00-5070-13D6-711717CA9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11" b="17534"/>
          <a:stretch/>
        </p:blipFill>
        <p:spPr>
          <a:xfrm>
            <a:off x="2286000" y="4876800"/>
            <a:ext cx="68199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rgbClr val="7030A0"/>
                </a:solidFill>
              </a:rPr>
              <a:t>PROJECT</a:t>
            </a:r>
            <a:r>
              <a:rPr sz="4250" spc="-85" dirty="0">
                <a:solidFill>
                  <a:srgbClr val="7030A0"/>
                </a:solidFill>
              </a:rPr>
              <a:t> </a:t>
            </a:r>
            <a:r>
              <a:rPr sz="4250" spc="25" dirty="0">
                <a:solidFill>
                  <a:srgbClr val="7030A0"/>
                </a:solidFill>
              </a:rPr>
              <a:t>TITLE</a:t>
            </a:r>
            <a:endParaRPr sz="4250" dirty="0">
              <a:solidFill>
                <a:srgbClr val="7030A0"/>
              </a:solidFill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eorgia" panose="02040502050405020303" pitchFamily="18" charset="0"/>
                <a:cs typeface="Dubai Medium" panose="020F0502020204030204" pitchFamily="34" charset="-78"/>
              </a:rPr>
              <a:t>EMPLOYEE PERFORMANCE ANALYSIS USING EXCEL</a:t>
            </a:r>
            <a:endParaRPr lang="en-IN" sz="2800" dirty="0">
              <a:solidFill>
                <a:schemeClr val="accent4">
                  <a:lumMod val="60000"/>
                  <a:lumOff val="40000"/>
                </a:schemeClr>
              </a:solidFill>
              <a:latin typeface="Georgia" panose="02040502050405020303" pitchFamily="18" charset="0"/>
              <a:cs typeface="Dubai Medium" panose="020F0502020204030204" pitchFamily="34" charset="-7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rgbClr val="7030A0"/>
                </a:solidFill>
              </a:rPr>
              <a:t>A</a:t>
            </a:r>
            <a:r>
              <a:rPr spc="-5" dirty="0">
                <a:solidFill>
                  <a:srgbClr val="7030A0"/>
                </a:solidFill>
              </a:rPr>
              <a:t>G</a:t>
            </a:r>
            <a:r>
              <a:rPr spc="-35" dirty="0">
                <a:solidFill>
                  <a:srgbClr val="7030A0"/>
                </a:solidFill>
              </a:rPr>
              <a:t>E</a:t>
            </a:r>
            <a:r>
              <a:rPr spc="15" dirty="0">
                <a:solidFill>
                  <a:srgbClr val="7030A0"/>
                </a:solidFill>
              </a:rPr>
              <a:t>N</a:t>
            </a:r>
            <a:r>
              <a:rPr dirty="0">
                <a:solidFill>
                  <a:srgbClr val="7030A0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53550" y="5362575"/>
            <a:ext cx="457200" cy="714375"/>
            <a:chOff x="9353550" y="5362575"/>
            <a:chExt cx="457200" cy="714375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rgbClr val="7030A0"/>
                </a:solidFill>
              </a:rPr>
              <a:t>P</a:t>
            </a:r>
            <a:r>
              <a:rPr sz="4250" spc="15" dirty="0">
                <a:solidFill>
                  <a:srgbClr val="7030A0"/>
                </a:solidFill>
              </a:rPr>
              <a:t>ROB</a:t>
            </a:r>
            <a:r>
              <a:rPr sz="4250" spc="55" dirty="0">
                <a:solidFill>
                  <a:srgbClr val="7030A0"/>
                </a:solidFill>
              </a:rPr>
              <a:t>L</a:t>
            </a:r>
            <a:r>
              <a:rPr sz="4250" spc="-20" dirty="0">
                <a:solidFill>
                  <a:srgbClr val="7030A0"/>
                </a:solidFill>
              </a:rPr>
              <a:t>E</a:t>
            </a:r>
            <a:r>
              <a:rPr sz="4250" spc="20" dirty="0">
                <a:solidFill>
                  <a:srgbClr val="7030A0"/>
                </a:solidFill>
              </a:rPr>
              <a:t>M</a:t>
            </a:r>
            <a:r>
              <a:rPr sz="4250" dirty="0"/>
              <a:t>	</a:t>
            </a:r>
            <a:r>
              <a:rPr sz="4250" spc="10" dirty="0">
                <a:solidFill>
                  <a:srgbClr val="7030A0"/>
                </a:solidFill>
              </a:rPr>
              <a:t>S</a:t>
            </a:r>
            <a:r>
              <a:rPr sz="4250" spc="-370" dirty="0">
                <a:solidFill>
                  <a:srgbClr val="7030A0"/>
                </a:solidFill>
              </a:rPr>
              <a:t>T</a:t>
            </a:r>
            <a:r>
              <a:rPr sz="4250" spc="-375" dirty="0">
                <a:solidFill>
                  <a:srgbClr val="7030A0"/>
                </a:solidFill>
              </a:rPr>
              <a:t>A</a:t>
            </a:r>
            <a:r>
              <a:rPr sz="4250" spc="15" dirty="0">
                <a:solidFill>
                  <a:srgbClr val="7030A0"/>
                </a:solidFill>
              </a:rPr>
              <a:t>T</a:t>
            </a:r>
            <a:r>
              <a:rPr sz="4250" spc="-10" dirty="0">
                <a:solidFill>
                  <a:srgbClr val="7030A0"/>
                </a:solidFill>
              </a:rPr>
              <a:t>E</a:t>
            </a:r>
            <a:r>
              <a:rPr sz="4250" spc="-20" dirty="0">
                <a:solidFill>
                  <a:srgbClr val="7030A0"/>
                </a:solidFill>
              </a:rPr>
              <a:t>ME</a:t>
            </a:r>
            <a:r>
              <a:rPr sz="4250" spc="10" dirty="0">
                <a:solidFill>
                  <a:srgbClr val="7030A0"/>
                </a:solidFill>
              </a:rPr>
              <a:t>NT</a:t>
            </a:r>
            <a:endParaRPr sz="4250" dirty="0">
              <a:solidFill>
                <a:srgbClr val="7030A0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12" name="Image 1" descr="preencoded.png">
            <a:extLst>
              <a:ext uri="{FF2B5EF4-FFF2-40B4-BE49-F238E27FC236}">
                <a16:creationId xmlns:a16="http://schemas.microsoft.com/office/drawing/2014/main" id="{67869A27-6775-56F4-E46E-5400F4FAE9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3" t="-1047" r="-2773" b="10675"/>
          <a:stretch/>
        </p:blipFill>
        <p:spPr>
          <a:xfrm>
            <a:off x="7994940" y="1742373"/>
            <a:ext cx="3631620" cy="3544002"/>
          </a:xfrm>
          <a:prstGeom prst="rect">
            <a:avLst/>
          </a:prstGeom>
        </p:spPr>
      </p:pic>
      <p:sp>
        <p:nvSpPr>
          <p:cNvPr id="14" name="Shape 1">
            <a:extLst>
              <a:ext uri="{FF2B5EF4-FFF2-40B4-BE49-F238E27FC236}">
                <a16:creationId xmlns:a16="http://schemas.microsoft.com/office/drawing/2014/main" id="{35884452-D400-ACED-A0A3-AA454D1E74D1}"/>
              </a:ext>
            </a:extLst>
          </p:cNvPr>
          <p:cNvSpPr/>
          <p:nvPr/>
        </p:nvSpPr>
        <p:spPr>
          <a:xfrm>
            <a:off x="200977" y="1425832"/>
            <a:ext cx="6809423" cy="936368"/>
          </a:xfrm>
          <a:prstGeom prst="roundRect">
            <a:avLst>
              <a:gd name="adj" fmla="val 2038"/>
            </a:avLst>
          </a:prstGeom>
          <a:solidFill>
            <a:srgbClr val="EAE8F3"/>
          </a:solidFill>
          <a:ln/>
        </p:spPr>
        <p:txBody>
          <a:bodyPr/>
          <a:lstStyle/>
          <a:p>
            <a:r>
              <a:rPr lang="en-US" sz="18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Lack of Insights</a:t>
            </a:r>
            <a:endParaRPr lang="en-US" sz="1800" dirty="0"/>
          </a:p>
          <a:p>
            <a:r>
              <a:rPr lang="en-US" sz="18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Limited understanding of employee performance trends and patterns due to inefficient data analysis methods.</a:t>
            </a:r>
            <a:endParaRPr lang="en-US" sz="1800" dirty="0"/>
          </a:p>
          <a:p>
            <a:endParaRPr lang="en-US" dirty="0"/>
          </a:p>
        </p:txBody>
      </p:sp>
      <p:sp>
        <p:nvSpPr>
          <p:cNvPr id="17" name="Shape 4">
            <a:extLst>
              <a:ext uri="{FF2B5EF4-FFF2-40B4-BE49-F238E27FC236}">
                <a16:creationId xmlns:a16="http://schemas.microsoft.com/office/drawing/2014/main" id="{42313E28-0101-3DB7-3CE2-A9E77FCAADF5}"/>
              </a:ext>
            </a:extLst>
          </p:cNvPr>
          <p:cNvSpPr/>
          <p:nvPr/>
        </p:nvSpPr>
        <p:spPr>
          <a:xfrm>
            <a:off x="200976" y="2558795"/>
            <a:ext cx="6809423" cy="936368"/>
          </a:xfrm>
          <a:prstGeom prst="roundRect">
            <a:avLst>
              <a:gd name="adj" fmla="val 2038"/>
            </a:avLst>
          </a:prstGeom>
          <a:solidFill>
            <a:srgbClr val="EAE8F3"/>
          </a:solidFill>
          <a:ln/>
        </p:spPr>
        <p:txBody>
          <a:bodyPr/>
          <a:lstStyle/>
          <a:p>
            <a:r>
              <a:rPr lang="en-US" sz="18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Ineffective Performance Management</a:t>
            </a:r>
            <a:endParaRPr lang="en-US" sz="1800" dirty="0"/>
          </a:p>
          <a:p>
            <a:r>
              <a:rPr lang="en-US" sz="18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Difficulty in identifying areas for improvement and providing targeted development opportunities</a:t>
            </a:r>
            <a:endParaRPr lang="en-US" dirty="0"/>
          </a:p>
        </p:txBody>
      </p:sp>
      <p:sp>
        <p:nvSpPr>
          <p:cNvPr id="18" name="Shape 4">
            <a:extLst>
              <a:ext uri="{FF2B5EF4-FFF2-40B4-BE49-F238E27FC236}">
                <a16:creationId xmlns:a16="http://schemas.microsoft.com/office/drawing/2014/main" id="{8545C5E8-EBB1-171E-EF03-BA706175CC0A}"/>
              </a:ext>
            </a:extLst>
          </p:cNvPr>
          <p:cNvSpPr/>
          <p:nvPr/>
        </p:nvSpPr>
        <p:spPr>
          <a:xfrm>
            <a:off x="209954" y="3693734"/>
            <a:ext cx="6809423" cy="936368"/>
          </a:xfrm>
          <a:prstGeom prst="roundRect">
            <a:avLst>
              <a:gd name="adj" fmla="val 2038"/>
            </a:avLst>
          </a:prstGeom>
          <a:solidFill>
            <a:srgbClr val="EAE8F3"/>
          </a:solidFill>
          <a:ln/>
        </p:spPr>
        <p:txBody>
          <a:bodyPr/>
          <a:lstStyle/>
          <a:p>
            <a:r>
              <a:rPr lang="en-US" sz="18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Suboptimal Resource Allocation</a:t>
            </a:r>
            <a:endParaRPr lang="en-US" sz="1800" dirty="0"/>
          </a:p>
          <a:p>
            <a:r>
              <a:rPr lang="en-US" sz="18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Challenges in allocating resources effectively based on employee performance data.</a:t>
            </a:r>
            <a:endParaRPr lang="en-US" sz="1800" dirty="0"/>
          </a:p>
          <a:p>
            <a:endParaRPr lang="en-US" dirty="0"/>
          </a:p>
        </p:txBody>
      </p:sp>
      <p:sp>
        <p:nvSpPr>
          <p:cNvPr id="19" name="Shape 4">
            <a:extLst>
              <a:ext uri="{FF2B5EF4-FFF2-40B4-BE49-F238E27FC236}">
                <a16:creationId xmlns:a16="http://schemas.microsoft.com/office/drawing/2014/main" id="{3D7F2748-D773-CAE2-6A13-C32FE4517A0E}"/>
              </a:ext>
            </a:extLst>
          </p:cNvPr>
          <p:cNvSpPr/>
          <p:nvPr/>
        </p:nvSpPr>
        <p:spPr>
          <a:xfrm>
            <a:off x="209954" y="4826697"/>
            <a:ext cx="6809423" cy="936368"/>
          </a:xfrm>
          <a:prstGeom prst="roundRect">
            <a:avLst>
              <a:gd name="adj" fmla="val 2038"/>
            </a:avLst>
          </a:prstGeom>
          <a:solidFill>
            <a:srgbClr val="EAE8F3"/>
          </a:solidFill>
          <a:ln/>
        </p:spPr>
        <p:txBody>
          <a:bodyPr/>
          <a:lstStyle/>
          <a:p>
            <a:r>
              <a:rPr lang="en-US" sz="18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Data-Driven Decision Making</a:t>
            </a:r>
            <a:endParaRPr lang="en-US" sz="1800" dirty="0"/>
          </a:p>
          <a:p>
            <a:r>
              <a:rPr lang="en-US" sz="18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Need for a more robust approach to analyzing employee data to support informed decision-making.</a:t>
            </a:r>
            <a:endParaRPr lang="en-US" sz="1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0491" y="530159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rgbClr val="7030A0"/>
                </a:solidFill>
              </a:rPr>
              <a:t>PROJECT	</a:t>
            </a:r>
            <a:r>
              <a:rPr sz="4250" spc="-20" dirty="0">
                <a:solidFill>
                  <a:srgbClr val="7030A0"/>
                </a:solidFill>
              </a:rPr>
              <a:t>OVERVIEW</a:t>
            </a:r>
            <a:endParaRPr sz="4250" dirty="0">
              <a:solidFill>
                <a:srgbClr val="7030A0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5817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9" name="Image 0" descr="preencoded.png">
            <a:extLst>
              <a:ext uri="{FF2B5EF4-FFF2-40B4-BE49-F238E27FC236}">
                <a16:creationId xmlns:a16="http://schemas.microsoft.com/office/drawing/2014/main" id="{7D245EB5-3DC6-5B56-9C76-62E8D35BA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03" y="1533449"/>
            <a:ext cx="427767" cy="684456"/>
          </a:xfrm>
          <a:prstGeom prst="rect">
            <a:avLst/>
          </a:prstGeom>
        </p:spPr>
      </p:pic>
      <p:pic>
        <p:nvPicPr>
          <p:cNvPr id="12" name="Image 1" descr="preencoded.png">
            <a:extLst>
              <a:ext uri="{FF2B5EF4-FFF2-40B4-BE49-F238E27FC236}">
                <a16:creationId xmlns:a16="http://schemas.microsoft.com/office/drawing/2014/main" id="{4C8ABB8D-8002-A570-0FB1-640CD8951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603" y="2217421"/>
            <a:ext cx="427767" cy="684456"/>
          </a:xfrm>
          <a:prstGeom prst="rect">
            <a:avLst/>
          </a:prstGeom>
        </p:spPr>
      </p:pic>
      <p:pic>
        <p:nvPicPr>
          <p:cNvPr id="14" name="Image 2" descr="preencoded.png">
            <a:extLst>
              <a:ext uri="{FF2B5EF4-FFF2-40B4-BE49-F238E27FC236}">
                <a16:creationId xmlns:a16="http://schemas.microsoft.com/office/drawing/2014/main" id="{A39F92CF-A7A6-B8DF-A670-D1841D2448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603" y="2965303"/>
            <a:ext cx="427768" cy="684457"/>
          </a:xfrm>
          <a:prstGeom prst="rect">
            <a:avLst/>
          </a:prstGeom>
        </p:spPr>
      </p:pic>
      <p:pic>
        <p:nvPicPr>
          <p:cNvPr id="15" name="Image 3" descr="preencoded.png">
            <a:extLst>
              <a:ext uri="{FF2B5EF4-FFF2-40B4-BE49-F238E27FC236}">
                <a16:creationId xmlns:a16="http://schemas.microsoft.com/office/drawing/2014/main" id="{AC37BE2C-0D1F-295F-BC02-98F9365684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602" y="3645412"/>
            <a:ext cx="427767" cy="684457"/>
          </a:xfrm>
          <a:prstGeom prst="rect">
            <a:avLst/>
          </a:prstGeom>
        </p:spPr>
      </p:pic>
      <p:pic>
        <p:nvPicPr>
          <p:cNvPr id="16" name="Image 4" descr="preencoded.png">
            <a:extLst>
              <a:ext uri="{FF2B5EF4-FFF2-40B4-BE49-F238E27FC236}">
                <a16:creationId xmlns:a16="http://schemas.microsoft.com/office/drawing/2014/main" id="{44AF2F77-6A3A-055D-2A46-AFCF6B1CC9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602" y="4355511"/>
            <a:ext cx="427768" cy="684458"/>
          </a:xfrm>
          <a:prstGeom prst="rect">
            <a:avLst/>
          </a:prstGeom>
        </p:spPr>
      </p:pic>
      <p:pic>
        <p:nvPicPr>
          <p:cNvPr id="17" name="Image 5" descr="preencoded.png">
            <a:extLst>
              <a:ext uri="{FF2B5EF4-FFF2-40B4-BE49-F238E27FC236}">
                <a16:creationId xmlns:a16="http://schemas.microsoft.com/office/drawing/2014/main" id="{43869347-0914-E15A-546F-A12EE39CD7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257" y="5054312"/>
            <a:ext cx="432112" cy="6914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6C6BC5B-613D-1D88-7FC0-270D431CBEBC}"/>
              </a:ext>
            </a:extLst>
          </p:cNvPr>
          <p:cNvSpPr txBox="1"/>
          <p:nvPr/>
        </p:nvSpPr>
        <p:spPr>
          <a:xfrm>
            <a:off x="1256571" y="1507807"/>
            <a:ext cx="1750101" cy="316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</a:t>
            </a:r>
            <a:r>
              <a:rPr lang="en-US" sz="18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</a:t>
            </a:r>
            <a:r>
              <a:rPr lang="en-US" sz="14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Collection</a:t>
            </a:r>
            <a:r>
              <a:rPr lang="en-US" sz="18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</a:t>
            </a:r>
            <a:endParaRPr lang="en-US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168BE6-265E-1388-0A3A-421F347A22BD}"/>
              </a:ext>
            </a:extLst>
          </p:cNvPr>
          <p:cNvSpPr txBox="1"/>
          <p:nvPr/>
        </p:nvSpPr>
        <p:spPr>
          <a:xfrm>
            <a:off x="1250326" y="1757020"/>
            <a:ext cx="4612078" cy="312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Gathering employee performance data from various sources.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831CCA-8D8B-390A-BDE2-C65EF39E720D}"/>
              </a:ext>
            </a:extLst>
          </p:cNvPr>
          <p:cNvSpPr txBox="1"/>
          <p:nvPr/>
        </p:nvSpPr>
        <p:spPr>
          <a:xfrm>
            <a:off x="1250326" y="2229562"/>
            <a:ext cx="3045502" cy="303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Cleaning and Preparation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E64C3A-BE06-D75A-5282-0334CD2A41FE}"/>
              </a:ext>
            </a:extLst>
          </p:cNvPr>
          <p:cNvSpPr txBox="1"/>
          <p:nvPr/>
        </p:nvSpPr>
        <p:spPr>
          <a:xfrm>
            <a:off x="1250326" y="2457907"/>
            <a:ext cx="6100996" cy="312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Ensuring data quality and consistency for accurate analysis.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2AD3FF-43E5-54BF-8291-E776E485CF85}"/>
              </a:ext>
            </a:extLst>
          </p:cNvPr>
          <p:cNvSpPr txBox="1"/>
          <p:nvPr/>
        </p:nvSpPr>
        <p:spPr>
          <a:xfrm>
            <a:off x="1255322" y="2925049"/>
            <a:ext cx="1445302" cy="316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</a:t>
            </a:r>
            <a:r>
              <a:rPr lang="en-US" sz="18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</a:t>
            </a:r>
            <a:r>
              <a:rPr lang="en-US" sz="14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Analysis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7C6812-AF92-373E-BC58-BFFA47BB3888}"/>
              </a:ext>
            </a:extLst>
          </p:cNvPr>
          <p:cNvSpPr txBox="1"/>
          <p:nvPr/>
        </p:nvSpPr>
        <p:spPr>
          <a:xfrm>
            <a:off x="1250326" y="3158794"/>
            <a:ext cx="6100996" cy="312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Using Excel functions and features to analyze employee performance data.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D467DD-8F19-A071-553D-8890BBC053FF}"/>
              </a:ext>
            </a:extLst>
          </p:cNvPr>
          <p:cNvSpPr txBox="1"/>
          <p:nvPr/>
        </p:nvSpPr>
        <p:spPr>
          <a:xfrm>
            <a:off x="1250326" y="3701304"/>
            <a:ext cx="1569074" cy="303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Visualization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4D32AE-40F0-9F77-9094-95D3CE71A9E3}"/>
              </a:ext>
            </a:extLst>
          </p:cNvPr>
          <p:cNvSpPr txBox="1"/>
          <p:nvPr/>
        </p:nvSpPr>
        <p:spPr>
          <a:xfrm>
            <a:off x="1245330" y="3955825"/>
            <a:ext cx="6100996" cy="312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Creating charts and graphs to visually represent the analysis results.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60C036-482F-32A0-C531-4B2F0467226B}"/>
              </a:ext>
            </a:extLst>
          </p:cNvPr>
          <p:cNvSpPr txBox="1"/>
          <p:nvPr/>
        </p:nvSpPr>
        <p:spPr>
          <a:xfrm>
            <a:off x="1276558" y="4416727"/>
            <a:ext cx="1939303" cy="303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Report Generation</a:t>
            </a:r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1BEDE9-8A11-DCAC-388A-A8EF77993A6D}"/>
              </a:ext>
            </a:extLst>
          </p:cNvPr>
          <p:cNvSpPr txBox="1"/>
          <p:nvPr/>
        </p:nvSpPr>
        <p:spPr>
          <a:xfrm>
            <a:off x="1276558" y="4715105"/>
            <a:ext cx="6100996" cy="312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Presenting the analysis findings in a clear and concise report.</a:t>
            </a:r>
            <a:endParaRPr 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FBFB04-8D26-F80C-630E-D89043B8A0F3}"/>
              </a:ext>
            </a:extLst>
          </p:cNvPr>
          <p:cNvSpPr txBox="1"/>
          <p:nvPr/>
        </p:nvSpPr>
        <p:spPr>
          <a:xfrm>
            <a:off x="1276558" y="5082083"/>
            <a:ext cx="1980524" cy="303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Recommendations</a:t>
            </a:r>
            <a:endParaRPr 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B7410A-C3FE-AB8E-EB6D-5C39F73BE848}"/>
              </a:ext>
            </a:extLst>
          </p:cNvPr>
          <p:cNvSpPr txBox="1"/>
          <p:nvPr/>
        </p:nvSpPr>
        <p:spPr>
          <a:xfrm>
            <a:off x="1245330" y="5379713"/>
            <a:ext cx="7136670" cy="312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Developing actionable recommendations based on the analysis results.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rgbClr val="7030A0"/>
                </a:solidFill>
              </a:rPr>
              <a:t>W</a:t>
            </a:r>
            <a:r>
              <a:rPr sz="3200" spc="-20" dirty="0">
                <a:solidFill>
                  <a:srgbClr val="7030A0"/>
                </a:solidFill>
              </a:rPr>
              <a:t>H</a:t>
            </a:r>
            <a:r>
              <a:rPr sz="3200" spc="20" dirty="0">
                <a:solidFill>
                  <a:srgbClr val="7030A0"/>
                </a:solidFill>
              </a:rPr>
              <a:t>O</a:t>
            </a:r>
            <a:r>
              <a:rPr sz="3200" spc="-235" dirty="0">
                <a:solidFill>
                  <a:srgbClr val="7030A0"/>
                </a:solidFill>
              </a:rPr>
              <a:t> </a:t>
            </a:r>
            <a:r>
              <a:rPr sz="3200" spc="-10" dirty="0">
                <a:solidFill>
                  <a:srgbClr val="7030A0"/>
                </a:solidFill>
              </a:rPr>
              <a:t>AR</a:t>
            </a:r>
            <a:r>
              <a:rPr sz="3200" spc="15" dirty="0">
                <a:solidFill>
                  <a:srgbClr val="7030A0"/>
                </a:solidFill>
              </a:rPr>
              <a:t>E</a:t>
            </a:r>
            <a:r>
              <a:rPr sz="3200" spc="-35" dirty="0">
                <a:solidFill>
                  <a:srgbClr val="7030A0"/>
                </a:solidFill>
              </a:rPr>
              <a:t> </a:t>
            </a:r>
            <a:r>
              <a:rPr sz="3200" spc="-10" dirty="0">
                <a:solidFill>
                  <a:srgbClr val="7030A0"/>
                </a:solidFill>
              </a:rPr>
              <a:t>T</a:t>
            </a:r>
            <a:r>
              <a:rPr sz="3200" spc="-15" dirty="0">
                <a:solidFill>
                  <a:srgbClr val="7030A0"/>
                </a:solidFill>
              </a:rPr>
              <a:t>H</a:t>
            </a:r>
            <a:r>
              <a:rPr sz="3200" spc="15" dirty="0">
                <a:solidFill>
                  <a:srgbClr val="7030A0"/>
                </a:solidFill>
              </a:rPr>
              <a:t>E</a:t>
            </a:r>
            <a:r>
              <a:rPr sz="3200" spc="-35" dirty="0">
                <a:solidFill>
                  <a:srgbClr val="7030A0"/>
                </a:solidFill>
              </a:rPr>
              <a:t> </a:t>
            </a:r>
            <a:r>
              <a:rPr sz="3200" spc="-20" dirty="0">
                <a:solidFill>
                  <a:srgbClr val="7030A0"/>
                </a:solidFill>
              </a:rPr>
              <a:t>E</a:t>
            </a:r>
            <a:r>
              <a:rPr sz="3200" spc="30" dirty="0">
                <a:solidFill>
                  <a:srgbClr val="7030A0"/>
                </a:solidFill>
              </a:rPr>
              <a:t>N</a:t>
            </a:r>
            <a:r>
              <a:rPr sz="3200" spc="15" dirty="0">
                <a:solidFill>
                  <a:srgbClr val="7030A0"/>
                </a:solidFill>
              </a:rPr>
              <a:t>D</a:t>
            </a:r>
            <a:r>
              <a:rPr sz="3200" spc="-45" dirty="0">
                <a:solidFill>
                  <a:srgbClr val="7030A0"/>
                </a:solidFill>
              </a:rPr>
              <a:t> </a:t>
            </a:r>
            <a:r>
              <a:rPr sz="3200" dirty="0">
                <a:solidFill>
                  <a:srgbClr val="7030A0"/>
                </a:solidFill>
              </a:rPr>
              <a:t>U</a:t>
            </a:r>
            <a:r>
              <a:rPr sz="3200" spc="10" dirty="0">
                <a:solidFill>
                  <a:srgbClr val="7030A0"/>
                </a:solidFill>
              </a:rPr>
              <a:t>S</a:t>
            </a:r>
            <a:r>
              <a:rPr sz="3200" spc="-25" dirty="0">
                <a:solidFill>
                  <a:srgbClr val="7030A0"/>
                </a:solidFill>
              </a:rPr>
              <a:t>E</a:t>
            </a:r>
            <a:r>
              <a:rPr sz="3200" spc="-10" dirty="0">
                <a:solidFill>
                  <a:srgbClr val="7030A0"/>
                </a:solidFill>
              </a:rPr>
              <a:t>R</a:t>
            </a:r>
            <a:r>
              <a:rPr sz="3200" spc="5" dirty="0">
                <a:solidFill>
                  <a:srgbClr val="7030A0"/>
                </a:solidFill>
              </a:rPr>
              <a:t>S?</a:t>
            </a:r>
            <a:endParaRPr sz="3200" dirty="0">
              <a:solidFill>
                <a:srgbClr val="7030A0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BBCEA3-44EC-ABF7-5B25-C0C53E1E712B}"/>
              </a:ext>
            </a:extLst>
          </p:cNvPr>
          <p:cNvSpPr txBox="1"/>
          <p:nvPr/>
        </p:nvSpPr>
        <p:spPr>
          <a:xfrm>
            <a:off x="678216" y="2514600"/>
            <a:ext cx="2663549" cy="2041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100"/>
              </a:lnSpc>
              <a:buNone/>
            </a:pPr>
            <a:r>
              <a:rPr lang="en-US" sz="18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HR professionals can use the analysis to understand employee performance trends and develop effective HR policies.</a:t>
            </a:r>
            <a:endParaRPr lang="en-US" sz="1800" dirty="0"/>
          </a:p>
        </p:txBody>
      </p:sp>
      <p:sp>
        <p:nvSpPr>
          <p:cNvPr id="19" name="Text 1">
            <a:extLst>
              <a:ext uri="{FF2B5EF4-FFF2-40B4-BE49-F238E27FC236}">
                <a16:creationId xmlns:a16="http://schemas.microsoft.com/office/drawing/2014/main" id="{A119337B-082A-CBB9-B791-DE23795B71DF}"/>
              </a:ext>
            </a:extLst>
          </p:cNvPr>
          <p:cNvSpPr/>
          <p:nvPr/>
        </p:nvSpPr>
        <p:spPr>
          <a:xfrm>
            <a:off x="678216" y="2019300"/>
            <a:ext cx="2903184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Human Resources (HR)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3F67E2-D717-A6FB-D8B0-1ADB6E06E4E9}"/>
              </a:ext>
            </a:extLst>
          </p:cNvPr>
          <p:cNvSpPr txBox="1"/>
          <p:nvPr/>
        </p:nvSpPr>
        <p:spPr>
          <a:xfrm>
            <a:off x="4698048" y="1963275"/>
            <a:ext cx="1626552" cy="462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Managers</a:t>
            </a:r>
            <a:endParaRPr 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7F4146-FD94-7B51-901C-F0E0FA6FFECC}"/>
              </a:ext>
            </a:extLst>
          </p:cNvPr>
          <p:cNvSpPr txBox="1"/>
          <p:nvPr/>
        </p:nvSpPr>
        <p:spPr>
          <a:xfrm>
            <a:off x="4076596" y="2514600"/>
            <a:ext cx="3152879" cy="2041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100"/>
              </a:lnSpc>
              <a:buNone/>
            </a:pPr>
            <a:r>
              <a:rPr lang="en-US" sz="18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Managers can use the analysis to identify areas for improvement in their teams and provide targeted support to individual employees.</a:t>
            </a:r>
            <a:endParaRPr lang="en-US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DF45FC-AB62-217C-351D-D0B6F8BC823E}"/>
              </a:ext>
            </a:extLst>
          </p:cNvPr>
          <p:cNvSpPr txBox="1"/>
          <p:nvPr/>
        </p:nvSpPr>
        <p:spPr>
          <a:xfrm>
            <a:off x="8001000" y="1981124"/>
            <a:ext cx="1581150" cy="462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Employees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845AB8-AE5E-A3F9-A81F-6190849BDABC}"/>
              </a:ext>
            </a:extLst>
          </p:cNvPr>
          <p:cNvSpPr txBox="1"/>
          <p:nvPr/>
        </p:nvSpPr>
        <p:spPr>
          <a:xfrm>
            <a:off x="7362720" y="2590800"/>
            <a:ext cx="3152880" cy="2041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100"/>
              </a:lnSpc>
              <a:buNone/>
            </a:pPr>
            <a:r>
              <a:rPr lang="en-US" sz="18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Employees can benefit from the analysis by gaining insights into their own performance and identifying areas for development.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solidFill>
                  <a:srgbClr val="7030A0"/>
                </a:solidFill>
              </a:rPr>
              <a:t>O</a:t>
            </a:r>
            <a:r>
              <a:rPr sz="3200" spc="25" dirty="0">
                <a:solidFill>
                  <a:srgbClr val="7030A0"/>
                </a:solidFill>
              </a:rPr>
              <a:t>U</a:t>
            </a:r>
            <a:r>
              <a:rPr sz="3200" dirty="0">
                <a:solidFill>
                  <a:srgbClr val="7030A0"/>
                </a:solidFill>
              </a:rPr>
              <a:t>R</a:t>
            </a:r>
            <a:r>
              <a:rPr sz="3200" spc="5" dirty="0">
                <a:solidFill>
                  <a:srgbClr val="7030A0"/>
                </a:solidFill>
              </a:rPr>
              <a:t> </a:t>
            </a:r>
            <a:r>
              <a:rPr sz="3200" spc="25" dirty="0">
                <a:solidFill>
                  <a:srgbClr val="7030A0"/>
                </a:solidFill>
              </a:rPr>
              <a:t>S</a:t>
            </a:r>
            <a:r>
              <a:rPr sz="3200" spc="10" dirty="0">
                <a:solidFill>
                  <a:srgbClr val="7030A0"/>
                </a:solidFill>
              </a:rPr>
              <a:t>O</a:t>
            </a:r>
            <a:r>
              <a:rPr sz="3200" spc="25" dirty="0">
                <a:solidFill>
                  <a:srgbClr val="7030A0"/>
                </a:solidFill>
              </a:rPr>
              <a:t>LU</a:t>
            </a:r>
            <a:r>
              <a:rPr sz="3200" spc="-35" dirty="0">
                <a:solidFill>
                  <a:srgbClr val="7030A0"/>
                </a:solidFill>
              </a:rPr>
              <a:t>T</a:t>
            </a:r>
            <a:r>
              <a:rPr sz="3200" spc="-30" dirty="0">
                <a:solidFill>
                  <a:srgbClr val="7030A0"/>
                </a:solidFill>
              </a:rPr>
              <a:t>I</a:t>
            </a:r>
            <a:r>
              <a:rPr sz="3200" spc="10" dirty="0">
                <a:solidFill>
                  <a:srgbClr val="7030A0"/>
                </a:solidFill>
              </a:rPr>
              <a:t>O</a:t>
            </a:r>
            <a:r>
              <a:rPr sz="3200" dirty="0">
                <a:solidFill>
                  <a:srgbClr val="7030A0"/>
                </a:solidFill>
              </a:rPr>
              <a:t>N</a:t>
            </a:r>
            <a:r>
              <a:rPr sz="3200" spc="-345" dirty="0">
                <a:solidFill>
                  <a:srgbClr val="7030A0"/>
                </a:solidFill>
              </a:rPr>
              <a:t> </a:t>
            </a:r>
            <a:r>
              <a:rPr sz="3200" spc="-35" dirty="0">
                <a:solidFill>
                  <a:srgbClr val="7030A0"/>
                </a:solidFill>
              </a:rPr>
              <a:t>A</a:t>
            </a:r>
            <a:r>
              <a:rPr sz="3200" spc="-5" dirty="0">
                <a:solidFill>
                  <a:srgbClr val="7030A0"/>
                </a:solidFill>
              </a:rPr>
              <a:t>N</a:t>
            </a:r>
            <a:r>
              <a:rPr sz="3200" dirty="0">
                <a:solidFill>
                  <a:srgbClr val="7030A0"/>
                </a:solidFill>
              </a:rPr>
              <a:t>D</a:t>
            </a:r>
            <a:r>
              <a:rPr sz="3200" spc="35" dirty="0">
                <a:solidFill>
                  <a:srgbClr val="7030A0"/>
                </a:solidFill>
              </a:rPr>
              <a:t> </a:t>
            </a:r>
            <a:r>
              <a:rPr sz="3200" spc="-30" dirty="0">
                <a:solidFill>
                  <a:srgbClr val="7030A0"/>
                </a:solidFill>
              </a:rPr>
              <a:t>I</a:t>
            </a:r>
            <a:r>
              <a:rPr sz="3200" spc="-35" dirty="0">
                <a:solidFill>
                  <a:srgbClr val="7030A0"/>
                </a:solidFill>
              </a:rPr>
              <a:t>T</a:t>
            </a:r>
            <a:r>
              <a:rPr sz="3200" dirty="0">
                <a:solidFill>
                  <a:srgbClr val="7030A0"/>
                </a:solidFill>
              </a:rPr>
              <a:t>S</a:t>
            </a:r>
            <a:r>
              <a:rPr sz="3200" spc="60" dirty="0">
                <a:solidFill>
                  <a:srgbClr val="7030A0"/>
                </a:solidFill>
              </a:rPr>
              <a:t> </a:t>
            </a:r>
            <a:r>
              <a:rPr sz="3200" spc="-295" dirty="0">
                <a:solidFill>
                  <a:srgbClr val="7030A0"/>
                </a:solidFill>
              </a:rPr>
              <a:t>V</a:t>
            </a:r>
            <a:r>
              <a:rPr sz="3200" spc="-35" dirty="0">
                <a:solidFill>
                  <a:srgbClr val="7030A0"/>
                </a:solidFill>
              </a:rPr>
              <a:t>A</a:t>
            </a:r>
            <a:r>
              <a:rPr sz="3200" spc="25" dirty="0">
                <a:solidFill>
                  <a:srgbClr val="7030A0"/>
                </a:solidFill>
              </a:rPr>
              <a:t>LU</a:t>
            </a:r>
            <a:r>
              <a:rPr sz="3200" dirty="0">
                <a:solidFill>
                  <a:srgbClr val="7030A0"/>
                </a:solidFill>
              </a:rPr>
              <a:t>E</a:t>
            </a:r>
            <a:r>
              <a:rPr sz="3200" spc="-65" dirty="0">
                <a:solidFill>
                  <a:srgbClr val="7030A0"/>
                </a:solidFill>
              </a:rPr>
              <a:t> </a:t>
            </a:r>
            <a:r>
              <a:rPr sz="3200" spc="-15" dirty="0">
                <a:solidFill>
                  <a:srgbClr val="7030A0"/>
                </a:solidFill>
              </a:rPr>
              <a:t>P</a:t>
            </a:r>
            <a:r>
              <a:rPr sz="3200" spc="-30" dirty="0">
                <a:solidFill>
                  <a:srgbClr val="7030A0"/>
                </a:solidFill>
              </a:rPr>
              <a:t>R</a:t>
            </a:r>
            <a:r>
              <a:rPr sz="3200" spc="10" dirty="0">
                <a:solidFill>
                  <a:srgbClr val="7030A0"/>
                </a:solidFill>
              </a:rPr>
              <a:t>O</a:t>
            </a:r>
            <a:r>
              <a:rPr sz="3200" spc="-15" dirty="0">
                <a:solidFill>
                  <a:srgbClr val="7030A0"/>
                </a:solidFill>
              </a:rPr>
              <a:t>P</a:t>
            </a:r>
            <a:r>
              <a:rPr sz="3200" spc="10" dirty="0">
                <a:solidFill>
                  <a:srgbClr val="7030A0"/>
                </a:solidFill>
              </a:rPr>
              <a:t>O</a:t>
            </a:r>
            <a:r>
              <a:rPr sz="3200" spc="25" dirty="0">
                <a:solidFill>
                  <a:srgbClr val="7030A0"/>
                </a:solidFill>
              </a:rPr>
              <a:t>S</a:t>
            </a:r>
            <a:r>
              <a:rPr sz="3200" spc="-30" dirty="0">
                <a:solidFill>
                  <a:srgbClr val="7030A0"/>
                </a:solidFill>
              </a:rPr>
              <a:t>I</a:t>
            </a:r>
            <a:r>
              <a:rPr sz="3200" spc="-35" dirty="0">
                <a:solidFill>
                  <a:srgbClr val="7030A0"/>
                </a:solidFill>
              </a:rPr>
              <a:t>T</a:t>
            </a:r>
            <a:r>
              <a:rPr sz="3200" spc="-30" dirty="0">
                <a:solidFill>
                  <a:srgbClr val="7030A0"/>
                </a:solidFill>
              </a:rPr>
              <a:t>I</a:t>
            </a:r>
            <a:r>
              <a:rPr sz="3200" spc="10" dirty="0">
                <a:solidFill>
                  <a:srgbClr val="7030A0"/>
                </a:solidFill>
              </a:rPr>
              <a:t>O</a:t>
            </a:r>
            <a:r>
              <a:rPr sz="3200" dirty="0">
                <a:solidFill>
                  <a:srgbClr val="7030A0"/>
                </a:solidFill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3FC255A7-419D-7C0E-0D49-06801CDBD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1571863"/>
            <a:ext cx="2895600" cy="4247912"/>
          </a:xfrm>
          <a:prstGeom prst="rect">
            <a:avLst/>
          </a:prstGeom>
        </p:spPr>
      </p:pic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FC5B9A75-2887-ED33-8653-4C7266F8C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92" y="1634014"/>
            <a:ext cx="388977" cy="3889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2C1763-D572-0DA5-1259-7E9EF6EFAB34}"/>
              </a:ext>
            </a:extLst>
          </p:cNvPr>
          <p:cNvSpPr txBox="1"/>
          <p:nvPr/>
        </p:nvSpPr>
        <p:spPr>
          <a:xfrm>
            <a:off x="457200" y="2039556"/>
            <a:ext cx="3352800" cy="322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Data-Driven Insights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BFE6CC-B2D3-D7F5-1E98-3CC5F224074E}"/>
              </a:ext>
            </a:extLst>
          </p:cNvPr>
          <p:cNvSpPr txBox="1"/>
          <p:nvPr/>
        </p:nvSpPr>
        <p:spPr>
          <a:xfrm>
            <a:off x="476250" y="2326705"/>
            <a:ext cx="8896350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Provides deeper insights into employee performance, revealing hidden patterns and trends</a:t>
            </a:r>
            <a:r>
              <a:rPr lang="en-US" sz="18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800" dirty="0"/>
          </a:p>
        </p:txBody>
      </p:sp>
      <p:pic>
        <p:nvPicPr>
          <p:cNvPr id="16" name="Image 3" descr="preencoded.png">
            <a:extLst>
              <a:ext uri="{FF2B5EF4-FFF2-40B4-BE49-F238E27FC236}">
                <a16:creationId xmlns:a16="http://schemas.microsoft.com/office/drawing/2014/main" id="{2629812A-F775-9EE1-CD4D-44688F13F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591" y="2729957"/>
            <a:ext cx="388977" cy="3889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B58DDE5-DF97-78CA-5A21-0D4410EA4FF3}"/>
              </a:ext>
            </a:extLst>
          </p:cNvPr>
          <p:cNvSpPr txBox="1"/>
          <p:nvPr/>
        </p:nvSpPr>
        <p:spPr>
          <a:xfrm>
            <a:off x="457200" y="3119520"/>
            <a:ext cx="2512102" cy="322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Targeted Development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D730D1-AF7A-1ABF-F9E4-A72C9A7A956A}"/>
              </a:ext>
            </a:extLst>
          </p:cNvPr>
          <p:cNvSpPr txBox="1"/>
          <p:nvPr/>
        </p:nvSpPr>
        <p:spPr>
          <a:xfrm>
            <a:off x="457200" y="3425896"/>
            <a:ext cx="7391400" cy="332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Enables managers to identify specific areas where employees need support and development.</a:t>
            </a:r>
            <a:endParaRPr lang="en-US" sz="1400" dirty="0"/>
          </a:p>
        </p:txBody>
      </p:sp>
      <p:pic>
        <p:nvPicPr>
          <p:cNvPr id="21" name="Image 4" descr="preencoded.png">
            <a:extLst>
              <a:ext uri="{FF2B5EF4-FFF2-40B4-BE49-F238E27FC236}">
                <a16:creationId xmlns:a16="http://schemas.microsoft.com/office/drawing/2014/main" id="{799E10BF-C843-BFAA-03E7-7C4BA22AA1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65" y="3858669"/>
            <a:ext cx="388977" cy="38897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1A09E0-A189-B6BA-E145-62AF485BA84F}"/>
              </a:ext>
            </a:extLst>
          </p:cNvPr>
          <p:cNvSpPr txBox="1"/>
          <p:nvPr/>
        </p:nvSpPr>
        <p:spPr>
          <a:xfrm>
            <a:off x="457200" y="4267200"/>
            <a:ext cx="3486150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Strategic</a:t>
            </a:r>
            <a:r>
              <a:rPr lang="en-US" sz="18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</a:t>
            </a:r>
            <a:r>
              <a:rPr lang="en-US" sz="14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Decision</a:t>
            </a:r>
            <a:r>
              <a:rPr lang="en-US" sz="18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</a:t>
            </a:r>
            <a:r>
              <a:rPr lang="en-US" sz="14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Making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9292BF-64D4-BBE0-EEA6-96256A92127F}"/>
              </a:ext>
            </a:extLst>
          </p:cNvPr>
          <p:cNvSpPr txBox="1"/>
          <p:nvPr/>
        </p:nvSpPr>
        <p:spPr>
          <a:xfrm>
            <a:off x="457200" y="4544721"/>
            <a:ext cx="9120421" cy="332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Supports informed decision-making regarding resource allocation, performance management, and talent development..</a:t>
            </a:r>
            <a:endParaRPr lang="en-US" sz="1400" dirty="0"/>
          </a:p>
        </p:txBody>
      </p:sp>
      <p:pic>
        <p:nvPicPr>
          <p:cNvPr id="26" name="Image 5" descr="preencoded.png">
            <a:extLst>
              <a:ext uri="{FF2B5EF4-FFF2-40B4-BE49-F238E27FC236}">
                <a16:creationId xmlns:a16="http://schemas.microsoft.com/office/drawing/2014/main" id="{49F00169-093B-A495-F191-0D925CE2F4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590" y="4979837"/>
            <a:ext cx="388977" cy="38897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666F640-60CB-CA2C-29D9-11A8A539AA7D}"/>
              </a:ext>
            </a:extLst>
          </p:cNvPr>
          <p:cNvSpPr txBox="1"/>
          <p:nvPr/>
        </p:nvSpPr>
        <p:spPr>
          <a:xfrm>
            <a:off x="457200" y="5434728"/>
            <a:ext cx="2895600" cy="322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Improved Performance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0796F2-B66C-544E-32BB-DFCF34A90FE0}"/>
              </a:ext>
            </a:extLst>
          </p:cNvPr>
          <p:cNvSpPr txBox="1"/>
          <p:nvPr/>
        </p:nvSpPr>
        <p:spPr>
          <a:xfrm>
            <a:off x="457200" y="5719254"/>
            <a:ext cx="7586896" cy="332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Contributes to an overall increase in employee performance and productivity.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1935" y="-71201"/>
            <a:ext cx="10681335" cy="615553"/>
          </a:xfrm>
        </p:spPr>
        <p:txBody>
          <a:bodyPr/>
          <a:lstStyle/>
          <a:p>
            <a:pPr algn="ctr"/>
            <a:r>
              <a:rPr lang="en-IN" sz="4000" dirty="0">
                <a:solidFill>
                  <a:srgbClr val="7030A0"/>
                </a:solidFill>
              </a:rPr>
              <a:t>Dataset Description</a:t>
            </a:r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8F759369-87FA-CCFA-B444-58BC9494EDEC}"/>
              </a:ext>
            </a:extLst>
          </p:cNvPr>
          <p:cNvSpPr/>
          <p:nvPr/>
        </p:nvSpPr>
        <p:spPr>
          <a:xfrm>
            <a:off x="643415" y="1447800"/>
            <a:ext cx="6138386" cy="480060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37C479-DE90-7AAF-53AB-AA838EAAD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352041"/>
              </p:ext>
            </p:extLst>
          </p:nvPr>
        </p:nvGraphicFramePr>
        <p:xfrm>
          <a:off x="1600200" y="659367"/>
          <a:ext cx="6938964" cy="5946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988">
                  <a:extLst>
                    <a:ext uri="{9D8B030D-6E8A-4147-A177-3AD203B41FA5}">
                      <a16:colId xmlns:a16="http://schemas.microsoft.com/office/drawing/2014/main" val="3777040986"/>
                    </a:ext>
                  </a:extLst>
                </a:gridCol>
                <a:gridCol w="2312988">
                  <a:extLst>
                    <a:ext uri="{9D8B030D-6E8A-4147-A177-3AD203B41FA5}">
                      <a16:colId xmlns:a16="http://schemas.microsoft.com/office/drawing/2014/main" val="3209611386"/>
                    </a:ext>
                  </a:extLst>
                </a:gridCol>
                <a:gridCol w="2312988">
                  <a:extLst>
                    <a:ext uri="{9D8B030D-6E8A-4147-A177-3AD203B41FA5}">
                      <a16:colId xmlns:a16="http://schemas.microsoft.com/office/drawing/2014/main" val="2077940610"/>
                    </a:ext>
                  </a:extLst>
                </a:gridCol>
              </a:tblGrid>
              <a:tr h="45564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712247"/>
                  </a:ext>
                </a:extLst>
              </a:tr>
              <a:tr h="608248">
                <a:tc>
                  <a:txBody>
                    <a:bodyPr/>
                    <a:lstStyle/>
                    <a:p>
                      <a:r>
                        <a:rPr lang="en-IN" dirty="0"/>
                        <a:t>Employee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u="none" dirty="0"/>
                        <a:t>Unique identifier for each employee 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Numeric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245001"/>
                  </a:ext>
                </a:extLst>
              </a:tr>
              <a:tr h="461975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Employee’s full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85193"/>
                  </a:ext>
                </a:extLst>
              </a:tr>
              <a:tr h="608248">
                <a:tc>
                  <a:txBody>
                    <a:bodyPr/>
                    <a:lstStyle/>
                    <a:p>
                      <a:r>
                        <a:rPr lang="en-IN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Employee’s department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Text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612919"/>
                  </a:ext>
                </a:extLst>
              </a:tr>
              <a:tr h="608248">
                <a:tc>
                  <a:txBody>
                    <a:bodyPr/>
                    <a:lstStyle/>
                    <a:p>
                      <a:r>
                        <a:rPr lang="en-IN" dirty="0"/>
                        <a:t>Job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Employee’s job 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849792"/>
                  </a:ext>
                </a:extLst>
              </a:tr>
              <a:tr h="868925">
                <a:tc>
                  <a:txBody>
                    <a:bodyPr/>
                    <a:lstStyle/>
                    <a:p>
                      <a:r>
                        <a:rPr lang="en-IN" dirty="0"/>
                        <a:t>Performance 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Numerical rating based on performance review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Numeric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73342"/>
                  </a:ext>
                </a:extLst>
              </a:tr>
              <a:tr h="868925">
                <a:tc>
                  <a:txBody>
                    <a:bodyPr/>
                    <a:lstStyle/>
                    <a:p>
                      <a:r>
                        <a:rPr lang="en-IN" dirty="0"/>
                        <a:t>Years of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years working at the company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Numeric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767257"/>
                  </a:ext>
                </a:extLst>
              </a:tr>
              <a:tr h="608248">
                <a:tc>
                  <a:txBody>
                    <a:bodyPr/>
                    <a:lstStyle/>
                    <a:p>
                      <a:r>
                        <a:rPr lang="en-IN" dirty="0"/>
                        <a:t>Training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hours of training received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Numeric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31286"/>
                  </a:ext>
                </a:extLst>
              </a:tr>
              <a:tr h="608248">
                <a:tc>
                  <a:txBody>
                    <a:bodyPr/>
                    <a:lstStyle/>
                    <a:p>
                      <a:r>
                        <a:rPr lang="en-IN" dirty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Employee’s annual 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Numeric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377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rgbClr val="7030A0"/>
                </a:solidFill>
              </a:rPr>
              <a:t>THE</a:t>
            </a:r>
            <a:r>
              <a:rPr sz="4250" spc="20" dirty="0">
                <a:solidFill>
                  <a:srgbClr val="7030A0"/>
                </a:solidFill>
              </a:rPr>
              <a:t> </a:t>
            </a:r>
            <a:r>
              <a:rPr lang="en-US" sz="4250" spc="20" dirty="0">
                <a:solidFill>
                  <a:srgbClr val="7030A0"/>
                </a:solidFill>
              </a:rPr>
              <a:t>"</a:t>
            </a:r>
            <a:r>
              <a:rPr sz="4250" spc="10" dirty="0">
                <a:solidFill>
                  <a:srgbClr val="7030A0"/>
                </a:solidFill>
              </a:rPr>
              <a:t>WOW</a:t>
            </a:r>
            <a:r>
              <a:rPr lang="en-US" sz="4250" spc="10" dirty="0">
                <a:solidFill>
                  <a:srgbClr val="7030A0"/>
                </a:solidFill>
              </a:rPr>
              <a:t>"</a:t>
            </a:r>
            <a:r>
              <a:rPr sz="4250" spc="85" dirty="0">
                <a:solidFill>
                  <a:srgbClr val="7030A0"/>
                </a:solidFill>
              </a:rPr>
              <a:t> </a:t>
            </a:r>
            <a:r>
              <a:rPr sz="4250" spc="10" dirty="0">
                <a:solidFill>
                  <a:srgbClr val="7030A0"/>
                </a:solidFill>
              </a:rPr>
              <a:t>IN</a:t>
            </a:r>
            <a:r>
              <a:rPr sz="4250" spc="-5" dirty="0">
                <a:solidFill>
                  <a:srgbClr val="7030A0"/>
                </a:solidFill>
              </a:rPr>
              <a:t> </a:t>
            </a:r>
            <a:r>
              <a:rPr sz="4250" spc="15" dirty="0">
                <a:solidFill>
                  <a:srgbClr val="7030A0"/>
                </a:solidFill>
              </a:rPr>
              <a:t>OUR</a:t>
            </a:r>
            <a:r>
              <a:rPr sz="4250" spc="-10" dirty="0">
                <a:solidFill>
                  <a:srgbClr val="7030A0"/>
                </a:solidFill>
              </a:rPr>
              <a:t> </a:t>
            </a:r>
            <a:r>
              <a:rPr sz="4250" spc="20" dirty="0">
                <a:solidFill>
                  <a:srgbClr val="7030A0"/>
                </a:solidFill>
              </a:rPr>
              <a:t>SOLUTION</a:t>
            </a:r>
            <a:endParaRPr sz="4250" dirty="0">
              <a:solidFill>
                <a:srgbClr val="7030A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5391C5C1-D9E3-7809-40A4-B8DC8D731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1371600"/>
            <a:ext cx="4248150" cy="2819400"/>
          </a:xfrm>
          <a:prstGeom prst="rect">
            <a:avLst/>
          </a:prstGeom>
        </p:spPr>
      </p:pic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7C27CF83-08DF-9FB3-9D17-2A6052835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812" y="1528918"/>
            <a:ext cx="3602450" cy="23572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D6E24C-DCE1-30F6-E891-D20ED3583309}"/>
              </a:ext>
            </a:extLst>
          </p:cNvPr>
          <p:cNvSpPr txBox="1"/>
          <p:nvPr/>
        </p:nvSpPr>
        <p:spPr>
          <a:xfrm>
            <a:off x="2419350" y="4114800"/>
            <a:ext cx="2466975" cy="432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Interactive Dashboard</a:t>
            </a:r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6F6466-FC53-BF73-0B65-36C464392107}"/>
              </a:ext>
            </a:extLst>
          </p:cNvPr>
          <p:cNvSpPr txBox="1"/>
          <p:nvPr/>
        </p:nvSpPr>
        <p:spPr>
          <a:xfrm>
            <a:off x="2419350" y="4503771"/>
            <a:ext cx="3981450" cy="1211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Create a dynamic dashboard in Excel that allows users to interact with the data and explore different views.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20CF77-9765-ABA7-34FF-FA7C700B4B6F}"/>
              </a:ext>
            </a:extLst>
          </p:cNvPr>
          <p:cNvSpPr txBox="1"/>
          <p:nvPr/>
        </p:nvSpPr>
        <p:spPr>
          <a:xfrm>
            <a:off x="7609474" y="4114800"/>
            <a:ext cx="2201276" cy="432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Pivot Table Analysis</a:t>
            </a:r>
            <a:endParaRPr lang="en-US" sz="1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26ABEA-A765-82DC-8B65-1DD2DDD78465}"/>
              </a:ext>
            </a:extLst>
          </p:cNvPr>
          <p:cNvSpPr txBox="1"/>
          <p:nvPr/>
        </p:nvSpPr>
        <p:spPr>
          <a:xfrm>
            <a:off x="7620000" y="4495800"/>
            <a:ext cx="3673888" cy="1211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 pivot tables to summarize and analyze data quickly and effectively, allowing for drill-down capabilities.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550</Words>
  <Application>Microsoft Office PowerPoint</Application>
  <PresentationFormat>Widescreen</PresentationFormat>
  <Paragraphs>120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Georgia</vt:lpstr>
      <vt:lpstr>Libre Baskerville</vt:lpstr>
      <vt:lpstr>Open Sans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ELCOT</cp:lastModifiedBy>
  <cp:revision>41</cp:revision>
  <dcterms:created xsi:type="dcterms:W3CDTF">2024-03-29T15:07:22Z</dcterms:created>
  <dcterms:modified xsi:type="dcterms:W3CDTF">2024-09-10T16:56:57Z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