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3" r:id="rId8"/>
    <p:sldId id="264" r:id="rId9"/>
    <p:sldId id="266" r:id="rId10"/>
    <p:sldId id="267" r:id="rId11"/>
    <p:sldId id="268" r:id="rId12"/>
    <p:sldId id="269" r:id="rId13"/>
    <p:sldId id="270" r:id="rId14"/>
    <p:sldId id="272" r:id="rId15"/>
    <p:sldId id="273" r:id="rId16"/>
    <p:sldId id="271"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44"/>
    <p:restoredTop sz="94578"/>
  </p:normalViewPr>
  <p:slideViewPr>
    <p:cSldViewPr snapToGrid="0" snapToObjects="1">
      <p:cViewPr varScale="1">
        <p:scale>
          <a:sx n="91" d="100"/>
          <a:sy n="91" d="100"/>
        </p:scale>
        <p:origin x="200" y="5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27413B-A033-E24E-9D53-8ACC18A2D3FF}" type="datetimeFigureOut">
              <a:rPr lang="en-US" smtClean="0"/>
              <a:t>10/1/19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A09AC-A5E0-6B41-8E20-03FE82D1191E}" type="slidenum">
              <a:rPr lang="en-US" smtClean="0"/>
              <a:t>‹#›</a:t>
            </a:fld>
            <a:endParaRPr lang="en-US"/>
          </a:p>
        </p:txBody>
      </p:sp>
    </p:spTree>
    <p:extLst>
      <p:ext uri="{BB962C8B-B14F-4D97-AF65-F5344CB8AC3E}">
        <p14:creationId xmlns:p14="http://schemas.microsoft.com/office/powerpoint/2010/main" val="1322532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A09AC-A5E0-6B41-8E20-03FE82D1191E}" type="slidenum">
              <a:rPr lang="en-US" smtClean="0"/>
              <a:t>6</a:t>
            </a:fld>
            <a:endParaRPr lang="en-US"/>
          </a:p>
        </p:txBody>
      </p:sp>
    </p:spTree>
    <p:extLst>
      <p:ext uri="{BB962C8B-B14F-4D97-AF65-F5344CB8AC3E}">
        <p14:creationId xmlns:p14="http://schemas.microsoft.com/office/powerpoint/2010/main" val="3058731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
            </a:r>
          </a:p>
        </p:txBody>
      </p:sp>
      <p:sp>
        <p:nvSpPr>
          <p:cNvPr id="4" name="Slide Number Placeholder 3"/>
          <p:cNvSpPr>
            <a:spLocks noGrp="1"/>
          </p:cNvSpPr>
          <p:nvPr>
            <p:ph type="sldNum" sz="quarter" idx="5"/>
          </p:nvPr>
        </p:nvSpPr>
        <p:spPr/>
        <p:txBody>
          <a:bodyPr/>
          <a:lstStyle/>
          <a:p>
            <a:fld id="{E7AA09AC-A5E0-6B41-8E20-03FE82D1191E}" type="slidenum">
              <a:rPr lang="en-US" smtClean="0"/>
              <a:t>7</a:t>
            </a:fld>
            <a:endParaRPr lang="en-US"/>
          </a:p>
        </p:txBody>
      </p:sp>
    </p:spTree>
    <p:extLst>
      <p:ext uri="{BB962C8B-B14F-4D97-AF65-F5344CB8AC3E}">
        <p14:creationId xmlns:p14="http://schemas.microsoft.com/office/powerpoint/2010/main" val="3770701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
            </a:r>
          </a:p>
        </p:txBody>
      </p:sp>
      <p:sp>
        <p:nvSpPr>
          <p:cNvPr id="4" name="Slide Number Placeholder 3"/>
          <p:cNvSpPr>
            <a:spLocks noGrp="1"/>
          </p:cNvSpPr>
          <p:nvPr>
            <p:ph type="sldNum" sz="quarter" idx="5"/>
          </p:nvPr>
        </p:nvSpPr>
        <p:spPr/>
        <p:txBody>
          <a:bodyPr/>
          <a:lstStyle/>
          <a:p>
            <a:fld id="{E7AA09AC-A5E0-6B41-8E20-03FE82D1191E}" type="slidenum">
              <a:rPr lang="en-US" smtClean="0"/>
              <a:t>8</a:t>
            </a:fld>
            <a:endParaRPr lang="en-US"/>
          </a:p>
        </p:txBody>
      </p:sp>
    </p:spTree>
    <p:extLst>
      <p:ext uri="{BB962C8B-B14F-4D97-AF65-F5344CB8AC3E}">
        <p14:creationId xmlns:p14="http://schemas.microsoft.com/office/powerpoint/2010/main" val="2665284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
            </a:r>
          </a:p>
        </p:txBody>
      </p:sp>
      <p:sp>
        <p:nvSpPr>
          <p:cNvPr id="4" name="Slide Number Placeholder 3"/>
          <p:cNvSpPr>
            <a:spLocks noGrp="1"/>
          </p:cNvSpPr>
          <p:nvPr>
            <p:ph type="sldNum" sz="quarter" idx="5"/>
          </p:nvPr>
        </p:nvSpPr>
        <p:spPr/>
        <p:txBody>
          <a:bodyPr/>
          <a:lstStyle/>
          <a:p>
            <a:fld id="{E7AA09AC-A5E0-6B41-8E20-03FE82D1191E}" type="slidenum">
              <a:rPr lang="en-US" smtClean="0"/>
              <a:t>9</a:t>
            </a:fld>
            <a:endParaRPr lang="en-US"/>
          </a:p>
        </p:txBody>
      </p:sp>
    </p:spTree>
    <p:extLst>
      <p:ext uri="{BB962C8B-B14F-4D97-AF65-F5344CB8AC3E}">
        <p14:creationId xmlns:p14="http://schemas.microsoft.com/office/powerpoint/2010/main" val="2091471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A09AC-A5E0-6B41-8E20-03FE82D1191E}" type="slidenum">
              <a:rPr lang="en-US" smtClean="0"/>
              <a:t>13</a:t>
            </a:fld>
            <a:endParaRPr lang="en-US"/>
          </a:p>
        </p:txBody>
      </p:sp>
    </p:spTree>
    <p:extLst>
      <p:ext uri="{BB962C8B-B14F-4D97-AF65-F5344CB8AC3E}">
        <p14:creationId xmlns:p14="http://schemas.microsoft.com/office/powerpoint/2010/main" val="716662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A09AC-A5E0-6B41-8E20-03FE82D1191E}" type="slidenum">
              <a:rPr lang="en-US" smtClean="0"/>
              <a:t>15</a:t>
            </a:fld>
            <a:endParaRPr lang="en-US"/>
          </a:p>
        </p:txBody>
      </p:sp>
    </p:spTree>
    <p:extLst>
      <p:ext uri="{BB962C8B-B14F-4D97-AF65-F5344CB8AC3E}">
        <p14:creationId xmlns:p14="http://schemas.microsoft.com/office/powerpoint/2010/main" val="11860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55313-30AF-5540-AE66-4E04C7936B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05BFF3-1E2E-794B-A55A-3261F97C05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97B1E0-4407-314E-A4DF-368BBC452A06}"/>
              </a:ext>
            </a:extLst>
          </p:cNvPr>
          <p:cNvSpPr>
            <a:spLocks noGrp="1"/>
          </p:cNvSpPr>
          <p:nvPr>
            <p:ph type="dt" sz="half" idx="10"/>
          </p:nvPr>
        </p:nvSpPr>
        <p:spPr/>
        <p:txBody>
          <a:bodyPr/>
          <a:lstStyle/>
          <a:p>
            <a:fld id="{C9D1DFC2-C017-B641-9C40-B4464B01D05A}" type="datetimeFigureOut">
              <a:rPr lang="en-US" smtClean="0"/>
              <a:t>10/1/19</a:t>
            </a:fld>
            <a:endParaRPr lang="en-US"/>
          </a:p>
        </p:txBody>
      </p:sp>
      <p:sp>
        <p:nvSpPr>
          <p:cNvPr id="5" name="Footer Placeholder 4">
            <a:extLst>
              <a:ext uri="{FF2B5EF4-FFF2-40B4-BE49-F238E27FC236}">
                <a16:creationId xmlns:a16="http://schemas.microsoft.com/office/drawing/2014/main" id="{1EA8AE65-4281-864F-856D-2154B886E0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0AE0DF-FDC0-7347-990A-4CDB2486FD27}"/>
              </a:ext>
            </a:extLst>
          </p:cNvPr>
          <p:cNvSpPr>
            <a:spLocks noGrp="1"/>
          </p:cNvSpPr>
          <p:nvPr>
            <p:ph type="sldNum" sz="quarter" idx="12"/>
          </p:nvPr>
        </p:nvSpPr>
        <p:spPr/>
        <p:txBody>
          <a:bodyPr/>
          <a:lstStyle/>
          <a:p>
            <a:fld id="{811E6C1A-3B7E-6A4D-8D5B-6E114BEC6298}" type="slidenum">
              <a:rPr lang="en-US" smtClean="0"/>
              <a:t>‹#›</a:t>
            </a:fld>
            <a:endParaRPr lang="en-US"/>
          </a:p>
        </p:txBody>
      </p:sp>
    </p:spTree>
    <p:extLst>
      <p:ext uri="{BB962C8B-B14F-4D97-AF65-F5344CB8AC3E}">
        <p14:creationId xmlns:p14="http://schemas.microsoft.com/office/powerpoint/2010/main" val="2152380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300A-9397-0B43-89B7-6FC8CCC105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FEC366-DDF5-614C-8BCC-013F112F517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2EEF66-1BC6-5E48-B36B-1C3D4128E26B}"/>
              </a:ext>
            </a:extLst>
          </p:cNvPr>
          <p:cNvSpPr>
            <a:spLocks noGrp="1"/>
          </p:cNvSpPr>
          <p:nvPr>
            <p:ph type="dt" sz="half" idx="10"/>
          </p:nvPr>
        </p:nvSpPr>
        <p:spPr/>
        <p:txBody>
          <a:bodyPr/>
          <a:lstStyle/>
          <a:p>
            <a:fld id="{C9D1DFC2-C017-B641-9C40-B4464B01D05A}" type="datetimeFigureOut">
              <a:rPr lang="en-US" smtClean="0"/>
              <a:t>10/1/19</a:t>
            </a:fld>
            <a:endParaRPr lang="en-US"/>
          </a:p>
        </p:txBody>
      </p:sp>
      <p:sp>
        <p:nvSpPr>
          <p:cNvPr id="5" name="Footer Placeholder 4">
            <a:extLst>
              <a:ext uri="{FF2B5EF4-FFF2-40B4-BE49-F238E27FC236}">
                <a16:creationId xmlns:a16="http://schemas.microsoft.com/office/drawing/2014/main" id="{C7EAD9EF-2CC4-5741-987E-45D23429FF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0B1899-0D8C-7648-9CEF-A793BD4577DC}"/>
              </a:ext>
            </a:extLst>
          </p:cNvPr>
          <p:cNvSpPr>
            <a:spLocks noGrp="1"/>
          </p:cNvSpPr>
          <p:nvPr>
            <p:ph type="sldNum" sz="quarter" idx="12"/>
          </p:nvPr>
        </p:nvSpPr>
        <p:spPr/>
        <p:txBody>
          <a:bodyPr/>
          <a:lstStyle/>
          <a:p>
            <a:fld id="{811E6C1A-3B7E-6A4D-8D5B-6E114BEC6298}" type="slidenum">
              <a:rPr lang="en-US" smtClean="0"/>
              <a:t>‹#›</a:t>
            </a:fld>
            <a:endParaRPr lang="en-US"/>
          </a:p>
        </p:txBody>
      </p:sp>
    </p:spTree>
    <p:extLst>
      <p:ext uri="{BB962C8B-B14F-4D97-AF65-F5344CB8AC3E}">
        <p14:creationId xmlns:p14="http://schemas.microsoft.com/office/powerpoint/2010/main" val="1224671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148A56-D8EA-8B4B-9051-96CF238139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3FC1D7-1D84-E24C-B170-05536D588C9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ECA3D-6A97-DF40-BCF9-F95FDF17F38A}"/>
              </a:ext>
            </a:extLst>
          </p:cNvPr>
          <p:cNvSpPr>
            <a:spLocks noGrp="1"/>
          </p:cNvSpPr>
          <p:nvPr>
            <p:ph type="dt" sz="half" idx="10"/>
          </p:nvPr>
        </p:nvSpPr>
        <p:spPr/>
        <p:txBody>
          <a:bodyPr/>
          <a:lstStyle/>
          <a:p>
            <a:fld id="{C9D1DFC2-C017-B641-9C40-B4464B01D05A}" type="datetimeFigureOut">
              <a:rPr lang="en-US" smtClean="0"/>
              <a:t>10/1/19</a:t>
            </a:fld>
            <a:endParaRPr lang="en-US"/>
          </a:p>
        </p:txBody>
      </p:sp>
      <p:sp>
        <p:nvSpPr>
          <p:cNvPr id="5" name="Footer Placeholder 4">
            <a:extLst>
              <a:ext uri="{FF2B5EF4-FFF2-40B4-BE49-F238E27FC236}">
                <a16:creationId xmlns:a16="http://schemas.microsoft.com/office/drawing/2014/main" id="{48772CE4-F894-EC48-A558-57205EE331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5138D2-6390-544F-BCC4-B3C34F62C147}"/>
              </a:ext>
            </a:extLst>
          </p:cNvPr>
          <p:cNvSpPr>
            <a:spLocks noGrp="1"/>
          </p:cNvSpPr>
          <p:nvPr>
            <p:ph type="sldNum" sz="quarter" idx="12"/>
          </p:nvPr>
        </p:nvSpPr>
        <p:spPr/>
        <p:txBody>
          <a:bodyPr/>
          <a:lstStyle/>
          <a:p>
            <a:fld id="{811E6C1A-3B7E-6A4D-8D5B-6E114BEC6298}" type="slidenum">
              <a:rPr lang="en-US" smtClean="0"/>
              <a:t>‹#›</a:t>
            </a:fld>
            <a:endParaRPr lang="en-US"/>
          </a:p>
        </p:txBody>
      </p:sp>
    </p:spTree>
    <p:extLst>
      <p:ext uri="{BB962C8B-B14F-4D97-AF65-F5344CB8AC3E}">
        <p14:creationId xmlns:p14="http://schemas.microsoft.com/office/powerpoint/2010/main" val="1973624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7308C-613B-7E40-A1FB-03C3BAB68D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5825EF-3DB7-8C47-9B2C-7BAB86CDEA5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6A9FD0-49A3-8B4C-8CFB-E9275C30D6DE}"/>
              </a:ext>
            </a:extLst>
          </p:cNvPr>
          <p:cNvSpPr>
            <a:spLocks noGrp="1"/>
          </p:cNvSpPr>
          <p:nvPr>
            <p:ph type="dt" sz="half" idx="10"/>
          </p:nvPr>
        </p:nvSpPr>
        <p:spPr/>
        <p:txBody>
          <a:bodyPr/>
          <a:lstStyle/>
          <a:p>
            <a:fld id="{C9D1DFC2-C017-B641-9C40-B4464B01D05A}" type="datetimeFigureOut">
              <a:rPr lang="en-US" smtClean="0"/>
              <a:t>10/1/19</a:t>
            </a:fld>
            <a:endParaRPr lang="en-US"/>
          </a:p>
        </p:txBody>
      </p:sp>
      <p:sp>
        <p:nvSpPr>
          <p:cNvPr id="5" name="Footer Placeholder 4">
            <a:extLst>
              <a:ext uri="{FF2B5EF4-FFF2-40B4-BE49-F238E27FC236}">
                <a16:creationId xmlns:a16="http://schemas.microsoft.com/office/drawing/2014/main" id="{861D9598-9D36-F84E-BB29-C4EE2F360C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DF6849-1DF2-0A4B-96FB-5FBC65403B34}"/>
              </a:ext>
            </a:extLst>
          </p:cNvPr>
          <p:cNvSpPr>
            <a:spLocks noGrp="1"/>
          </p:cNvSpPr>
          <p:nvPr>
            <p:ph type="sldNum" sz="quarter" idx="12"/>
          </p:nvPr>
        </p:nvSpPr>
        <p:spPr/>
        <p:txBody>
          <a:bodyPr/>
          <a:lstStyle/>
          <a:p>
            <a:fld id="{811E6C1A-3B7E-6A4D-8D5B-6E114BEC6298}" type="slidenum">
              <a:rPr lang="en-US" smtClean="0"/>
              <a:t>‹#›</a:t>
            </a:fld>
            <a:endParaRPr lang="en-US"/>
          </a:p>
        </p:txBody>
      </p:sp>
    </p:spTree>
    <p:extLst>
      <p:ext uri="{BB962C8B-B14F-4D97-AF65-F5344CB8AC3E}">
        <p14:creationId xmlns:p14="http://schemas.microsoft.com/office/powerpoint/2010/main" val="1914504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E7F5-4311-8140-814B-3763DBFBBA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34339F-A71A-7D4B-9922-3E20B5E9CC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A28FCC-933F-FB45-9833-7FA18454B74B}"/>
              </a:ext>
            </a:extLst>
          </p:cNvPr>
          <p:cNvSpPr>
            <a:spLocks noGrp="1"/>
          </p:cNvSpPr>
          <p:nvPr>
            <p:ph type="dt" sz="half" idx="10"/>
          </p:nvPr>
        </p:nvSpPr>
        <p:spPr/>
        <p:txBody>
          <a:bodyPr/>
          <a:lstStyle/>
          <a:p>
            <a:fld id="{C9D1DFC2-C017-B641-9C40-B4464B01D05A}" type="datetimeFigureOut">
              <a:rPr lang="en-US" smtClean="0"/>
              <a:t>10/1/19</a:t>
            </a:fld>
            <a:endParaRPr lang="en-US"/>
          </a:p>
        </p:txBody>
      </p:sp>
      <p:sp>
        <p:nvSpPr>
          <p:cNvPr id="5" name="Footer Placeholder 4">
            <a:extLst>
              <a:ext uri="{FF2B5EF4-FFF2-40B4-BE49-F238E27FC236}">
                <a16:creationId xmlns:a16="http://schemas.microsoft.com/office/drawing/2014/main" id="{60723EAB-72BC-3849-8CC0-2C690C802E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65594C-E409-9A44-B455-8FE0FB94081B}"/>
              </a:ext>
            </a:extLst>
          </p:cNvPr>
          <p:cNvSpPr>
            <a:spLocks noGrp="1"/>
          </p:cNvSpPr>
          <p:nvPr>
            <p:ph type="sldNum" sz="quarter" idx="12"/>
          </p:nvPr>
        </p:nvSpPr>
        <p:spPr/>
        <p:txBody>
          <a:bodyPr/>
          <a:lstStyle/>
          <a:p>
            <a:fld id="{811E6C1A-3B7E-6A4D-8D5B-6E114BEC6298}" type="slidenum">
              <a:rPr lang="en-US" smtClean="0"/>
              <a:t>‹#›</a:t>
            </a:fld>
            <a:endParaRPr lang="en-US"/>
          </a:p>
        </p:txBody>
      </p:sp>
    </p:spTree>
    <p:extLst>
      <p:ext uri="{BB962C8B-B14F-4D97-AF65-F5344CB8AC3E}">
        <p14:creationId xmlns:p14="http://schemas.microsoft.com/office/powerpoint/2010/main" val="3767421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A208E-F80D-5244-8845-8679981457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EA2A90-9C23-484E-95C8-2351B00D789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12060F-112A-E544-B877-47B5DFDA8BC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87F504-39B8-B343-A715-336C4B48F294}"/>
              </a:ext>
            </a:extLst>
          </p:cNvPr>
          <p:cNvSpPr>
            <a:spLocks noGrp="1"/>
          </p:cNvSpPr>
          <p:nvPr>
            <p:ph type="dt" sz="half" idx="10"/>
          </p:nvPr>
        </p:nvSpPr>
        <p:spPr/>
        <p:txBody>
          <a:bodyPr/>
          <a:lstStyle/>
          <a:p>
            <a:fld id="{C9D1DFC2-C017-B641-9C40-B4464B01D05A}" type="datetimeFigureOut">
              <a:rPr lang="en-US" smtClean="0"/>
              <a:t>10/1/19</a:t>
            </a:fld>
            <a:endParaRPr lang="en-US"/>
          </a:p>
        </p:txBody>
      </p:sp>
      <p:sp>
        <p:nvSpPr>
          <p:cNvPr id="6" name="Footer Placeholder 5">
            <a:extLst>
              <a:ext uri="{FF2B5EF4-FFF2-40B4-BE49-F238E27FC236}">
                <a16:creationId xmlns:a16="http://schemas.microsoft.com/office/drawing/2014/main" id="{AA46B853-4B7A-6940-AEBB-41FBD0A8E1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67216D-04EE-9241-B233-0AA64EFAD769}"/>
              </a:ext>
            </a:extLst>
          </p:cNvPr>
          <p:cNvSpPr>
            <a:spLocks noGrp="1"/>
          </p:cNvSpPr>
          <p:nvPr>
            <p:ph type="sldNum" sz="quarter" idx="12"/>
          </p:nvPr>
        </p:nvSpPr>
        <p:spPr/>
        <p:txBody>
          <a:bodyPr/>
          <a:lstStyle/>
          <a:p>
            <a:fld id="{811E6C1A-3B7E-6A4D-8D5B-6E114BEC6298}" type="slidenum">
              <a:rPr lang="en-US" smtClean="0"/>
              <a:t>‹#›</a:t>
            </a:fld>
            <a:endParaRPr lang="en-US"/>
          </a:p>
        </p:txBody>
      </p:sp>
    </p:spTree>
    <p:extLst>
      <p:ext uri="{BB962C8B-B14F-4D97-AF65-F5344CB8AC3E}">
        <p14:creationId xmlns:p14="http://schemas.microsoft.com/office/powerpoint/2010/main" val="3464836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7D252-4965-544D-B18C-2A3DD91F98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CA35F5-8F71-8A47-89E6-99CC6CADDA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280DADB-2EB2-1D46-B559-076F628AD19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3B246A-A934-B740-8361-4FE3E4CD26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4966878-8AF8-4E46-8E1D-D1416303108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6CE29B-623F-3A47-A01B-048C11B8EE70}"/>
              </a:ext>
            </a:extLst>
          </p:cNvPr>
          <p:cNvSpPr>
            <a:spLocks noGrp="1"/>
          </p:cNvSpPr>
          <p:nvPr>
            <p:ph type="dt" sz="half" idx="10"/>
          </p:nvPr>
        </p:nvSpPr>
        <p:spPr/>
        <p:txBody>
          <a:bodyPr/>
          <a:lstStyle/>
          <a:p>
            <a:fld id="{C9D1DFC2-C017-B641-9C40-B4464B01D05A}" type="datetimeFigureOut">
              <a:rPr lang="en-US" smtClean="0"/>
              <a:t>10/1/19</a:t>
            </a:fld>
            <a:endParaRPr lang="en-US"/>
          </a:p>
        </p:txBody>
      </p:sp>
      <p:sp>
        <p:nvSpPr>
          <p:cNvPr id="8" name="Footer Placeholder 7">
            <a:extLst>
              <a:ext uri="{FF2B5EF4-FFF2-40B4-BE49-F238E27FC236}">
                <a16:creationId xmlns:a16="http://schemas.microsoft.com/office/drawing/2014/main" id="{5BF5C95B-513C-B441-BBAC-6FD0B2A983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405635-75AC-894F-97BC-5F981A10C039}"/>
              </a:ext>
            </a:extLst>
          </p:cNvPr>
          <p:cNvSpPr>
            <a:spLocks noGrp="1"/>
          </p:cNvSpPr>
          <p:nvPr>
            <p:ph type="sldNum" sz="quarter" idx="12"/>
          </p:nvPr>
        </p:nvSpPr>
        <p:spPr/>
        <p:txBody>
          <a:bodyPr/>
          <a:lstStyle/>
          <a:p>
            <a:fld id="{811E6C1A-3B7E-6A4D-8D5B-6E114BEC6298}" type="slidenum">
              <a:rPr lang="en-US" smtClean="0"/>
              <a:t>‹#›</a:t>
            </a:fld>
            <a:endParaRPr lang="en-US"/>
          </a:p>
        </p:txBody>
      </p:sp>
    </p:spTree>
    <p:extLst>
      <p:ext uri="{BB962C8B-B14F-4D97-AF65-F5344CB8AC3E}">
        <p14:creationId xmlns:p14="http://schemas.microsoft.com/office/powerpoint/2010/main" val="3213092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95A0B-2B66-ED40-8F5E-CA53EB465F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A63186-6702-6949-A5EC-EE2FABD1958A}"/>
              </a:ext>
            </a:extLst>
          </p:cNvPr>
          <p:cNvSpPr>
            <a:spLocks noGrp="1"/>
          </p:cNvSpPr>
          <p:nvPr>
            <p:ph type="dt" sz="half" idx="10"/>
          </p:nvPr>
        </p:nvSpPr>
        <p:spPr/>
        <p:txBody>
          <a:bodyPr/>
          <a:lstStyle/>
          <a:p>
            <a:fld id="{C9D1DFC2-C017-B641-9C40-B4464B01D05A}" type="datetimeFigureOut">
              <a:rPr lang="en-US" smtClean="0"/>
              <a:t>10/1/19</a:t>
            </a:fld>
            <a:endParaRPr lang="en-US"/>
          </a:p>
        </p:txBody>
      </p:sp>
      <p:sp>
        <p:nvSpPr>
          <p:cNvPr id="4" name="Footer Placeholder 3">
            <a:extLst>
              <a:ext uri="{FF2B5EF4-FFF2-40B4-BE49-F238E27FC236}">
                <a16:creationId xmlns:a16="http://schemas.microsoft.com/office/drawing/2014/main" id="{B19CCAF2-AE7F-514E-8B75-71AA6D639B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E16288-A9E1-B343-92AB-84F22960225E}"/>
              </a:ext>
            </a:extLst>
          </p:cNvPr>
          <p:cNvSpPr>
            <a:spLocks noGrp="1"/>
          </p:cNvSpPr>
          <p:nvPr>
            <p:ph type="sldNum" sz="quarter" idx="12"/>
          </p:nvPr>
        </p:nvSpPr>
        <p:spPr/>
        <p:txBody>
          <a:bodyPr/>
          <a:lstStyle/>
          <a:p>
            <a:fld id="{811E6C1A-3B7E-6A4D-8D5B-6E114BEC6298}" type="slidenum">
              <a:rPr lang="en-US" smtClean="0"/>
              <a:t>‹#›</a:t>
            </a:fld>
            <a:endParaRPr lang="en-US"/>
          </a:p>
        </p:txBody>
      </p:sp>
    </p:spTree>
    <p:extLst>
      <p:ext uri="{BB962C8B-B14F-4D97-AF65-F5344CB8AC3E}">
        <p14:creationId xmlns:p14="http://schemas.microsoft.com/office/powerpoint/2010/main" val="3054371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16BBE7-9285-D142-A6D5-DFE7A2179C5F}"/>
              </a:ext>
            </a:extLst>
          </p:cNvPr>
          <p:cNvSpPr>
            <a:spLocks noGrp="1"/>
          </p:cNvSpPr>
          <p:nvPr>
            <p:ph type="dt" sz="half" idx="10"/>
          </p:nvPr>
        </p:nvSpPr>
        <p:spPr/>
        <p:txBody>
          <a:bodyPr/>
          <a:lstStyle/>
          <a:p>
            <a:fld id="{C9D1DFC2-C017-B641-9C40-B4464B01D05A}" type="datetimeFigureOut">
              <a:rPr lang="en-US" smtClean="0"/>
              <a:t>10/1/19</a:t>
            </a:fld>
            <a:endParaRPr lang="en-US"/>
          </a:p>
        </p:txBody>
      </p:sp>
      <p:sp>
        <p:nvSpPr>
          <p:cNvPr id="3" name="Footer Placeholder 2">
            <a:extLst>
              <a:ext uri="{FF2B5EF4-FFF2-40B4-BE49-F238E27FC236}">
                <a16:creationId xmlns:a16="http://schemas.microsoft.com/office/drawing/2014/main" id="{BD579169-06E0-9B4C-815C-5E18F3137B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132AF0-DDCA-9341-900E-3BE7D27B8A23}"/>
              </a:ext>
            </a:extLst>
          </p:cNvPr>
          <p:cNvSpPr>
            <a:spLocks noGrp="1"/>
          </p:cNvSpPr>
          <p:nvPr>
            <p:ph type="sldNum" sz="quarter" idx="12"/>
          </p:nvPr>
        </p:nvSpPr>
        <p:spPr/>
        <p:txBody>
          <a:bodyPr/>
          <a:lstStyle/>
          <a:p>
            <a:fld id="{811E6C1A-3B7E-6A4D-8D5B-6E114BEC6298}" type="slidenum">
              <a:rPr lang="en-US" smtClean="0"/>
              <a:t>‹#›</a:t>
            </a:fld>
            <a:endParaRPr lang="en-US"/>
          </a:p>
        </p:txBody>
      </p:sp>
    </p:spTree>
    <p:extLst>
      <p:ext uri="{BB962C8B-B14F-4D97-AF65-F5344CB8AC3E}">
        <p14:creationId xmlns:p14="http://schemas.microsoft.com/office/powerpoint/2010/main" val="2190674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07702-5BA9-D54E-BD38-8814D8FF5A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88F289-BED3-D342-A309-1515B7B57B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C9F603-DF16-C34F-A5C7-FACE5CF938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33E43FD-4083-ED4F-94A4-9DF5D5878E30}"/>
              </a:ext>
            </a:extLst>
          </p:cNvPr>
          <p:cNvSpPr>
            <a:spLocks noGrp="1"/>
          </p:cNvSpPr>
          <p:nvPr>
            <p:ph type="dt" sz="half" idx="10"/>
          </p:nvPr>
        </p:nvSpPr>
        <p:spPr/>
        <p:txBody>
          <a:bodyPr/>
          <a:lstStyle/>
          <a:p>
            <a:fld id="{C9D1DFC2-C017-B641-9C40-B4464B01D05A}" type="datetimeFigureOut">
              <a:rPr lang="en-US" smtClean="0"/>
              <a:t>10/1/19</a:t>
            </a:fld>
            <a:endParaRPr lang="en-US"/>
          </a:p>
        </p:txBody>
      </p:sp>
      <p:sp>
        <p:nvSpPr>
          <p:cNvPr id="6" name="Footer Placeholder 5">
            <a:extLst>
              <a:ext uri="{FF2B5EF4-FFF2-40B4-BE49-F238E27FC236}">
                <a16:creationId xmlns:a16="http://schemas.microsoft.com/office/drawing/2014/main" id="{3602699D-6A86-1B48-A346-B473BDA7D8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41D69C-A46E-A243-9921-EB47E3D16ABF}"/>
              </a:ext>
            </a:extLst>
          </p:cNvPr>
          <p:cNvSpPr>
            <a:spLocks noGrp="1"/>
          </p:cNvSpPr>
          <p:nvPr>
            <p:ph type="sldNum" sz="quarter" idx="12"/>
          </p:nvPr>
        </p:nvSpPr>
        <p:spPr/>
        <p:txBody>
          <a:bodyPr/>
          <a:lstStyle/>
          <a:p>
            <a:fld id="{811E6C1A-3B7E-6A4D-8D5B-6E114BEC6298}" type="slidenum">
              <a:rPr lang="en-US" smtClean="0"/>
              <a:t>‹#›</a:t>
            </a:fld>
            <a:endParaRPr lang="en-US"/>
          </a:p>
        </p:txBody>
      </p:sp>
    </p:spTree>
    <p:extLst>
      <p:ext uri="{BB962C8B-B14F-4D97-AF65-F5344CB8AC3E}">
        <p14:creationId xmlns:p14="http://schemas.microsoft.com/office/powerpoint/2010/main" val="1481496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B5851-8E5E-8B4C-B0A5-3A8F68414D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FAA473-E521-EE41-9B1B-F5271CE6F2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E96102-243A-2642-B2BB-5AD1DED5D4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5F0E85-C9F9-434D-98E8-4E279A0EAA4F}"/>
              </a:ext>
            </a:extLst>
          </p:cNvPr>
          <p:cNvSpPr>
            <a:spLocks noGrp="1"/>
          </p:cNvSpPr>
          <p:nvPr>
            <p:ph type="dt" sz="half" idx="10"/>
          </p:nvPr>
        </p:nvSpPr>
        <p:spPr/>
        <p:txBody>
          <a:bodyPr/>
          <a:lstStyle/>
          <a:p>
            <a:fld id="{C9D1DFC2-C017-B641-9C40-B4464B01D05A}" type="datetimeFigureOut">
              <a:rPr lang="en-US" smtClean="0"/>
              <a:t>10/1/19</a:t>
            </a:fld>
            <a:endParaRPr lang="en-US"/>
          </a:p>
        </p:txBody>
      </p:sp>
      <p:sp>
        <p:nvSpPr>
          <p:cNvPr id="6" name="Footer Placeholder 5">
            <a:extLst>
              <a:ext uri="{FF2B5EF4-FFF2-40B4-BE49-F238E27FC236}">
                <a16:creationId xmlns:a16="http://schemas.microsoft.com/office/drawing/2014/main" id="{7E3EA011-BAE1-9D43-BB04-806149CAE3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D5247C-EB44-7044-944A-99819A0B9227}"/>
              </a:ext>
            </a:extLst>
          </p:cNvPr>
          <p:cNvSpPr>
            <a:spLocks noGrp="1"/>
          </p:cNvSpPr>
          <p:nvPr>
            <p:ph type="sldNum" sz="quarter" idx="12"/>
          </p:nvPr>
        </p:nvSpPr>
        <p:spPr/>
        <p:txBody>
          <a:bodyPr/>
          <a:lstStyle/>
          <a:p>
            <a:fld id="{811E6C1A-3B7E-6A4D-8D5B-6E114BEC6298}" type="slidenum">
              <a:rPr lang="en-US" smtClean="0"/>
              <a:t>‹#›</a:t>
            </a:fld>
            <a:endParaRPr lang="en-US"/>
          </a:p>
        </p:txBody>
      </p:sp>
    </p:spTree>
    <p:extLst>
      <p:ext uri="{BB962C8B-B14F-4D97-AF65-F5344CB8AC3E}">
        <p14:creationId xmlns:p14="http://schemas.microsoft.com/office/powerpoint/2010/main" val="2773418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C3F604-D5B6-694A-AE26-45B7B7338C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191852-59C8-BF44-A5ED-419ED67E60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A278CE-492E-074B-8C29-72F2CFB3B6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D1DFC2-C017-B641-9C40-B4464B01D05A}" type="datetimeFigureOut">
              <a:rPr lang="en-US" smtClean="0"/>
              <a:t>10/1/19</a:t>
            </a:fld>
            <a:endParaRPr lang="en-US"/>
          </a:p>
        </p:txBody>
      </p:sp>
      <p:sp>
        <p:nvSpPr>
          <p:cNvPr id="5" name="Footer Placeholder 4">
            <a:extLst>
              <a:ext uri="{FF2B5EF4-FFF2-40B4-BE49-F238E27FC236}">
                <a16:creationId xmlns:a16="http://schemas.microsoft.com/office/drawing/2014/main" id="{7B1D3E15-30DB-B74D-AE9F-F71F551B48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30A9E5-66D9-C64E-BF10-F88C4036D8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1E6C1A-3B7E-6A4D-8D5B-6E114BEC6298}" type="slidenum">
              <a:rPr lang="en-US" smtClean="0"/>
              <a:t>‹#›</a:t>
            </a:fld>
            <a:endParaRPr lang="en-US"/>
          </a:p>
        </p:txBody>
      </p:sp>
    </p:spTree>
    <p:extLst>
      <p:ext uri="{BB962C8B-B14F-4D97-AF65-F5344CB8AC3E}">
        <p14:creationId xmlns:p14="http://schemas.microsoft.com/office/powerpoint/2010/main" val="2492834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5F764-444A-384E-8E7F-A267914C3DF6}"/>
              </a:ext>
            </a:extLst>
          </p:cNvPr>
          <p:cNvSpPr>
            <a:spLocks noGrp="1"/>
          </p:cNvSpPr>
          <p:nvPr>
            <p:ph type="ctrTitle"/>
          </p:nvPr>
        </p:nvSpPr>
        <p:spPr>
          <a:xfrm>
            <a:off x="1479029" y="1751950"/>
            <a:ext cx="9144000" cy="2387600"/>
          </a:xfrm>
        </p:spPr>
        <p:txBody>
          <a:bodyPr>
            <a:normAutofit fontScale="90000"/>
          </a:bodyPr>
          <a:lstStyle/>
          <a:p>
            <a:r>
              <a:rPr lang="en-US" b="1" cap="all" dirty="0"/>
              <a:t>Multilevel Self-Attention Model and its Use on Medical Risk Prediction</a:t>
            </a:r>
            <a:endParaRPr lang="en-US" dirty="0"/>
          </a:p>
        </p:txBody>
      </p:sp>
    </p:spTree>
    <p:extLst>
      <p:ext uri="{BB962C8B-B14F-4D97-AF65-F5344CB8AC3E}">
        <p14:creationId xmlns:p14="http://schemas.microsoft.com/office/powerpoint/2010/main" val="736314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7C73E-E17E-2E40-A4C8-76FC187400DA}"/>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E310BDFF-7358-EB45-85C7-667DBBEDDF27}"/>
              </a:ext>
            </a:extLst>
          </p:cNvPr>
          <p:cNvSpPr>
            <a:spLocks noGrp="1"/>
          </p:cNvSpPr>
          <p:nvPr>
            <p:ph idx="1"/>
          </p:nvPr>
        </p:nvSpPr>
        <p:spPr/>
        <p:txBody>
          <a:bodyPr/>
          <a:lstStyle/>
          <a:p>
            <a:r>
              <a:rPr lang="en-US" dirty="0"/>
              <a:t>How to capture the dependency between medical codes/visits within medical claims (including facility claims and pharmacy claims)?</a:t>
            </a:r>
          </a:p>
          <a:p>
            <a:r>
              <a:rPr lang="en-US" dirty="0"/>
              <a:t>How to design a robust and stable predictive model, especially for medical cost prediction?</a:t>
            </a:r>
          </a:p>
          <a:p>
            <a:r>
              <a:rPr lang="en-US" dirty="0"/>
              <a:t>How to interpret the predictive result, especially for predictive medical cost?</a:t>
            </a:r>
          </a:p>
          <a:p>
            <a:r>
              <a:rPr lang="en-US" dirty="0"/>
              <a:t>How to move toward preventable care?</a:t>
            </a:r>
          </a:p>
          <a:p>
            <a:endParaRPr lang="en-US" dirty="0"/>
          </a:p>
        </p:txBody>
      </p:sp>
    </p:spTree>
    <p:extLst>
      <p:ext uri="{BB962C8B-B14F-4D97-AF65-F5344CB8AC3E}">
        <p14:creationId xmlns:p14="http://schemas.microsoft.com/office/powerpoint/2010/main" val="1327804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D8C90-828F-E642-B537-F535907AAE2C}"/>
              </a:ext>
            </a:extLst>
          </p:cNvPr>
          <p:cNvSpPr>
            <a:spLocks noGrp="1"/>
          </p:cNvSpPr>
          <p:nvPr>
            <p:ph type="title"/>
          </p:nvPr>
        </p:nvSpPr>
        <p:spPr/>
        <p:txBody>
          <a:bodyPr/>
          <a:lstStyle/>
          <a:p>
            <a:r>
              <a:rPr lang="en-US" dirty="0"/>
              <a:t>MSAM: Multilevel Self-Attention Model</a:t>
            </a:r>
          </a:p>
        </p:txBody>
      </p:sp>
      <p:pic>
        <p:nvPicPr>
          <p:cNvPr id="1026" name="Picture 2" descr="https://lh5.googleusercontent.com/0aI3ARGNX1rKZYS0BTRbT5iRutlLDMW8x3Zx7VSn0Gv8IhjLrWPC5J3eb3H6E2oqGc6vf_KCHszI82ZtY9mLlop6cA6orPBvlR_7xuxmFwfwVPz_Mjj4bmc-1v8B9pMNufQBT8R2">
            <a:extLst>
              <a:ext uri="{FF2B5EF4-FFF2-40B4-BE49-F238E27FC236}">
                <a16:creationId xmlns:a16="http://schemas.microsoft.com/office/drawing/2014/main" id="{0905C8D6-28DB-2041-8ACC-34763FC841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98091"/>
            <a:ext cx="4185213" cy="47214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5.googleusercontent.com/OnYsqNtSwMSm3ZSfrbBk80wDmd-ZbIjvlmV-rJwboiTehVD0nDB1KFaroerPF_27ebGdfpL1NhHHA_a47Itcss_WduCHsx4UgQT4DXUhx6GEbgeVVdaDxEab3WKZe6SyvtSnGJbE">
            <a:extLst>
              <a:ext uri="{FF2B5EF4-FFF2-40B4-BE49-F238E27FC236}">
                <a16:creationId xmlns:a16="http://schemas.microsoft.com/office/drawing/2014/main" id="{B597243F-7D03-6340-89BB-E538AE2F48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7848" y="2050649"/>
            <a:ext cx="2336800" cy="25908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D7BF56D-7EC1-5E41-B7D7-43101A7B8A24}"/>
              </a:ext>
            </a:extLst>
          </p:cNvPr>
          <p:cNvSpPr/>
          <p:nvPr/>
        </p:nvSpPr>
        <p:spPr>
          <a:xfrm>
            <a:off x="5474825" y="4996095"/>
            <a:ext cx="6562846" cy="1323439"/>
          </a:xfrm>
          <a:prstGeom prst="rect">
            <a:avLst/>
          </a:prstGeom>
          <a:solidFill>
            <a:schemeClr val="accent6">
              <a:lumMod val="40000"/>
              <a:lumOff val="60000"/>
            </a:schemeClr>
          </a:solidFill>
        </p:spPr>
        <p:txBody>
          <a:bodyPr wrap="square">
            <a:spAutoFit/>
          </a:bodyPr>
          <a:lstStyle/>
          <a:p>
            <a:pPr marL="285750" indent="-285750">
              <a:buFont typeface="Arial" panose="020B0604020202020204" pitchFamily="34" charset="0"/>
              <a:buChar char="•"/>
            </a:pPr>
            <a:r>
              <a:rPr lang="en-US" sz="2000" dirty="0"/>
              <a:t>The underlying relationships between medical codes/visits can be capture via code/visit-level self-attention encoder.</a:t>
            </a:r>
          </a:p>
          <a:p>
            <a:pPr marL="285750" indent="-285750">
              <a:buFont typeface="Arial" panose="020B0604020202020204" pitchFamily="34" charset="0"/>
              <a:buChar char="•"/>
            </a:pPr>
            <a:r>
              <a:rPr lang="en-US" sz="2000" dirty="0"/>
              <a:t>The irregular time gaps between medical visits can be handle by time-embedding.</a:t>
            </a:r>
          </a:p>
        </p:txBody>
      </p:sp>
    </p:spTree>
    <p:extLst>
      <p:ext uri="{BB962C8B-B14F-4D97-AF65-F5344CB8AC3E}">
        <p14:creationId xmlns:p14="http://schemas.microsoft.com/office/powerpoint/2010/main" val="189790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21931-880B-D545-8F48-3ACF24F79AA2}"/>
              </a:ext>
            </a:extLst>
          </p:cNvPr>
          <p:cNvSpPr>
            <a:spLocks noGrp="1"/>
          </p:cNvSpPr>
          <p:nvPr>
            <p:ph type="title"/>
          </p:nvPr>
        </p:nvSpPr>
        <p:spPr/>
        <p:txBody>
          <a:bodyPr/>
          <a:lstStyle/>
          <a:p>
            <a:r>
              <a:rPr lang="en-US" dirty="0"/>
              <a:t>Dataset and evaluation metric</a:t>
            </a:r>
          </a:p>
        </p:txBody>
      </p:sp>
      <p:sp>
        <p:nvSpPr>
          <p:cNvPr id="3" name="Content Placeholder 2">
            <a:extLst>
              <a:ext uri="{FF2B5EF4-FFF2-40B4-BE49-F238E27FC236}">
                <a16:creationId xmlns:a16="http://schemas.microsoft.com/office/drawing/2014/main" id="{77D12491-A0D4-CC4E-AB96-CC0A27933F81}"/>
              </a:ext>
            </a:extLst>
          </p:cNvPr>
          <p:cNvSpPr>
            <a:spLocks noGrp="1"/>
          </p:cNvSpPr>
          <p:nvPr>
            <p:ph idx="1"/>
          </p:nvPr>
        </p:nvSpPr>
        <p:spPr>
          <a:xfrm>
            <a:off x="838200" y="1952946"/>
            <a:ext cx="5363256" cy="4795094"/>
          </a:xfrm>
        </p:spPr>
        <p:txBody>
          <a:bodyPr>
            <a:normAutofit fontScale="92500"/>
          </a:bodyPr>
          <a:lstStyle/>
          <a:p>
            <a:r>
              <a:rPr lang="en-US" dirty="0"/>
              <a:t>Dataset:</a:t>
            </a:r>
          </a:p>
          <a:p>
            <a:endParaRPr lang="en-US" dirty="0"/>
          </a:p>
          <a:p>
            <a:r>
              <a:rPr lang="en-US" dirty="0"/>
              <a:t>Evaluation Metric</a:t>
            </a:r>
          </a:p>
          <a:p>
            <a:pPr lvl="1"/>
            <a:r>
              <a:rPr lang="en-US" dirty="0"/>
              <a:t>Disease prediction: </a:t>
            </a:r>
            <a:r>
              <a:rPr lang="en-US" dirty="0" err="1"/>
              <a:t>recall@k</a:t>
            </a:r>
            <a:r>
              <a:rPr lang="en-US" dirty="0"/>
              <a:t>.</a:t>
            </a:r>
          </a:p>
          <a:p>
            <a:pPr lvl="1"/>
            <a:endParaRPr lang="en-US" dirty="0"/>
          </a:p>
          <a:p>
            <a:pPr lvl="1"/>
            <a:r>
              <a:rPr lang="en-US" dirty="0"/>
              <a:t>Cost prediction: MAE.</a:t>
            </a:r>
          </a:p>
          <a:p>
            <a:pPr lvl="1"/>
            <a:endParaRPr lang="en-US" dirty="0"/>
          </a:p>
          <a:p>
            <a:pPr lvl="1"/>
            <a:r>
              <a:rPr lang="en-US" dirty="0"/>
              <a:t>Predicted cost distribution plot.</a:t>
            </a:r>
          </a:p>
          <a:p>
            <a:pPr lvl="1"/>
            <a:endParaRPr lang="en-US" dirty="0"/>
          </a:p>
          <a:p>
            <a:pPr lvl="1"/>
            <a:r>
              <a:rPr lang="en-US" dirty="0"/>
              <a:t>High cost patient selection.</a:t>
            </a:r>
          </a:p>
          <a:p>
            <a:pPr lvl="1"/>
            <a:endParaRPr lang="en-US" dirty="0"/>
          </a:p>
          <a:p>
            <a:pPr lvl="1"/>
            <a:r>
              <a:rPr lang="en-US" dirty="0"/>
              <a:t>Case Study for self-attention weights.</a:t>
            </a:r>
          </a:p>
          <a:p>
            <a:pPr lvl="1"/>
            <a:endParaRPr lang="en-US" dirty="0"/>
          </a:p>
          <a:p>
            <a:pPr lvl="1"/>
            <a:endParaRPr lang="en-US" dirty="0"/>
          </a:p>
        </p:txBody>
      </p:sp>
      <p:pic>
        <p:nvPicPr>
          <p:cNvPr id="5" name="Picture 4">
            <a:extLst>
              <a:ext uri="{FF2B5EF4-FFF2-40B4-BE49-F238E27FC236}">
                <a16:creationId xmlns:a16="http://schemas.microsoft.com/office/drawing/2014/main" id="{89B65456-8BF6-A84A-BC59-E3631A768308}"/>
              </a:ext>
            </a:extLst>
          </p:cNvPr>
          <p:cNvPicPr>
            <a:picLocks noChangeAspect="1"/>
          </p:cNvPicPr>
          <p:nvPr/>
        </p:nvPicPr>
        <p:blipFill>
          <a:blip r:embed="rId2"/>
          <a:stretch>
            <a:fillRect/>
          </a:stretch>
        </p:blipFill>
        <p:spPr>
          <a:xfrm>
            <a:off x="5491259" y="1783285"/>
            <a:ext cx="6549206" cy="3737839"/>
          </a:xfrm>
          <a:prstGeom prst="rect">
            <a:avLst/>
          </a:prstGeom>
        </p:spPr>
      </p:pic>
    </p:spTree>
    <p:extLst>
      <p:ext uri="{BB962C8B-B14F-4D97-AF65-F5344CB8AC3E}">
        <p14:creationId xmlns:p14="http://schemas.microsoft.com/office/powerpoint/2010/main" val="3185010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20A8F-CA44-FF4D-B426-FAB305175667}"/>
              </a:ext>
            </a:extLst>
          </p:cNvPr>
          <p:cNvSpPr>
            <a:spLocks noGrp="1"/>
          </p:cNvSpPr>
          <p:nvPr>
            <p:ph type="title"/>
          </p:nvPr>
        </p:nvSpPr>
        <p:spPr/>
        <p:txBody>
          <a:bodyPr/>
          <a:lstStyle/>
          <a:p>
            <a:r>
              <a:rPr lang="en-US" dirty="0"/>
              <a:t>Performance Evaluation: Disease Prediction</a:t>
            </a:r>
          </a:p>
        </p:txBody>
      </p:sp>
      <p:pic>
        <p:nvPicPr>
          <p:cNvPr id="8" name="Content Placeholder 7">
            <a:extLst>
              <a:ext uri="{FF2B5EF4-FFF2-40B4-BE49-F238E27FC236}">
                <a16:creationId xmlns:a16="http://schemas.microsoft.com/office/drawing/2014/main" id="{7EBCD96A-3C07-344B-87EB-AF11FC9DB01D}"/>
              </a:ext>
            </a:extLst>
          </p:cNvPr>
          <p:cNvPicPr>
            <a:picLocks noGrp="1" noChangeAspect="1"/>
          </p:cNvPicPr>
          <p:nvPr>
            <p:ph idx="1"/>
          </p:nvPr>
        </p:nvPicPr>
        <p:blipFill>
          <a:blip r:embed="rId3"/>
          <a:stretch>
            <a:fillRect/>
          </a:stretch>
        </p:blipFill>
        <p:spPr>
          <a:xfrm>
            <a:off x="2959893" y="1462088"/>
            <a:ext cx="6272213" cy="3792500"/>
          </a:xfrm>
        </p:spPr>
      </p:pic>
      <p:sp>
        <p:nvSpPr>
          <p:cNvPr id="9" name="Rectangle 8">
            <a:extLst>
              <a:ext uri="{FF2B5EF4-FFF2-40B4-BE49-F238E27FC236}">
                <a16:creationId xmlns:a16="http://schemas.microsoft.com/office/drawing/2014/main" id="{2E4DCB36-2771-8E46-AF22-D7C73E075924}"/>
              </a:ext>
            </a:extLst>
          </p:cNvPr>
          <p:cNvSpPr/>
          <p:nvPr/>
        </p:nvSpPr>
        <p:spPr>
          <a:xfrm>
            <a:off x="1071562" y="5359999"/>
            <a:ext cx="10744200" cy="1323439"/>
          </a:xfrm>
          <a:prstGeom prst="rect">
            <a:avLst/>
          </a:prstGeom>
          <a:solidFill>
            <a:schemeClr val="accent6">
              <a:lumMod val="40000"/>
              <a:lumOff val="60000"/>
            </a:schemeClr>
          </a:solidFill>
        </p:spPr>
        <p:txBody>
          <a:bodyPr wrap="square">
            <a:spAutoFit/>
          </a:bodyPr>
          <a:lstStyle/>
          <a:p>
            <a:pPr marL="285750" indent="-285750">
              <a:buFont typeface="Arial" panose="020B0604020202020204" pitchFamily="34" charset="0"/>
              <a:buChar char="•"/>
            </a:pPr>
            <a:r>
              <a:rPr lang="en-US" sz="2000" dirty="0"/>
              <a:t>The performance of MSAM outperformed all baseline models.</a:t>
            </a:r>
          </a:p>
          <a:p>
            <a:pPr marL="285750" indent="-285750">
              <a:buFont typeface="Arial" panose="020B0604020202020204" pitchFamily="34" charset="0"/>
              <a:buChar char="•"/>
            </a:pPr>
            <a:r>
              <a:rPr lang="en-US" sz="2000" dirty="0"/>
              <a:t>The proposed MSAM achieves robust results on different dataset with different split seed.</a:t>
            </a:r>
          </a:p>
          <a:p>
            <a:pPr marL="285750" indent="-285750">
              <a:buFont typeface="Arial" panose="020B0604020202020204" pitchFamily="34" charset="0"/>
              <a:buChar char="•"/>
            </a:pPr>
            <a:r>
              <a:rPr lang="en-US" sz="2000" dirty="0"/>
              <a:t>Capture underlying implicit dependency between medical codes and between medical visits and improve the model performance.</a:t>
            </a:r>
          </a:p>
        </p:txBody>
      </p:sp>
    </p:spTree>
    <p:extLst>
      <p:ext uri="{BB962C8B-B14F-4D97-AF65-F5344CB8AC3E}">
        <p14:creationId xmlns:p14="http://schemas.microsoft.com/office/powerpoint/2010/main" val="387477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2DA28B-05FF-7E45-B49A-A4A9572D2DCE}"/>
              </a:ext>
            </a:extLst>
          </p:cNvPr>
          <p:cNvPicPr>
            <a:picLocks noChangeAspect="1"/>
          </p:cNvPicPr>
          <p:nvPr/>
        </p:nvPicPr>
        <p:blipFill>
          <a:blip r:embed="rId2"/>
          <a:stretch>
            <a:fillRect/>
          </a:stretch>
        </p:blipFill>
        <p:spPr>
          <a:xfrm>
            <a:off x="3387698" y="1494612"/>
            <a:ext cx="5416603" cy="3487613"/>
          </a:xfrm>
          <a:prstGeom prst="rect">
            <a:avLst/>
          </a:prstGeom>
        </p:spPr>
      </p:pic>
      <p:sp>
        <p:nvSpPr>
          <p:cNvPr id="2" name="Title 1">
            <a:extLst>
              <a:ext uri="{FF2B5EF4-FFF2-40B4-BE49-F238E27FC236}">
                <a16:creationId xmlns:a16="http://schemas.microsoft.com/office/drawing/2014/main" id="{1E520A8F-CA44-FF4D-B426-FAB305175667}"/>
              </a:ext>
            </a:extLst>
          </p:cNvPr>
          <p:cNvSpPr>
            <a:spLocks noGrp="1"/>
          </p:cNvSpPr>
          <p:nvPr>
            <p:ph type="title"/>
          </p:nvPr>
        </p:nvSpPr>
        <p:spPr>
          <a:xfrm>
            <a:off x="838200" y="365125"/>
            <a:ext cx="10515600" cy="1325563"/>
          </a:xfrm>
        </p:spPr>
        <p:txBody>
          <a:bodyPr/>
          <a:lstStyle/>
          <a:p>
            <a:r>
              <a:rPr lang="en-US" dirty="0"/>
              <a:t>Performance Evaluation: Cost Prediction</a:t>
            </a:r>
          </a:p>
        </p:txBody>
      </p:sp>
      <p:sp>
        <p:nvSpPr>
          <p:cNvPr id="48" name="Rectangle 47">
            <a:extLst>
              <a:ext uri="{FF2B5EF4-FFF2-40B4-BE49-F238E27FC236}">
                <a16:creationId xmlns:a16="http://schemas.microsoft.com/office/drawing/2014/main" id="{028B6E76-068B-274F-A1AB-3DDBE945F501}"/>
              </a:ext>
            </a:extLst>
          </p:cNvPr>
          <p:cNvSpPr/>
          <p:nvPr/>
        </p:nvSpPr>
        <p:spPr>
          <a:xfrm>
            <a:off x="1057276" y="4786148"/>
            <a:ext cx="10744200" cy="1938992"/>
          </a:xfrm>
          <a:prstGeom prst="rect">
            <a:avLst/>
          </a:prstGeom>
          <a:solidFill>
            <a:schemeClr val="accent6">
              <a:lumMod val="40000"/>
              <a:lumOff val="60000"/>
            </a:schemeClr>
          </a:solidFill>
        </p:spPr>
        <p:txBody>
          <a:bodyPr wrap="square">
            <a:spAutoFit/>
          </a:bodyPr>
          <a:lstStyle/>
          <a:p>
            <a:pPr marL="285750" indent="-285750">
              <a:buFont typeface="Arial" panose="020B0604020202020204" pitchFamily="34" charset="0"/>
              <a:buChar char="•"/>
            </a:pPr>
            <a:r>
              <a:rPr lang="en-US" sz="2000" dirty="0"/>
              <a:t>Adding aggregated medical features can barely improve the prediction performance [1]</a:t>
            </a:r>
          </a:p>
          <a:p>
            <a:pPr marL="285750" indent="-285750">
              <a:buFont typeface="Arial" panose="020B0604020202020204" pitchFamily="34" charset="0"/>
              <a:buChar char="•"/>
            </a:pPr>
            <a:r>
              <a:rPr lang="en-US" sz="2000" dirty="0"/>
              <a:t>Deep learning models can fully utilized sequential and temporal medical information and gain predictive power from it.</a:t>
            </a:r>
          </a:p>
          <a:p>
            <a:pPr marL="285750" indent="-285750">
              <a:buFont typeface="Arial" panose="020B0604020202020204" pitchFamily="34" charset="0"/>
              <a:buChar char="•"/>
            </a:pPr>
            <a:r>
              <a:rPr lang="en-US" sz="2000" dirty="0"/>
              <a:t>From the transition between aggregated data to sequential data, and then from sequential data to irregular temporal data, we gain more medical information. This increase in medical information helps to improve the performance of the deep learning model.</a:t>
            </a:r>
          </a:p>
        </p:txBody>
      </p:sp>
      <p:pic>
        <p:nvPicPr>
          <p:cNvPr id="52" name="Content Placeholder 51">
            <a:extLst>
              <a:ext uri="{FF2B5EF4-FFF2-40B4-BE49-F238E27FC236}">
                <a16:creationId xmlns:a16="http://schemas.microsoft.com/office/drawing/2014/main" id="{0C9D2420-B1F6-584F-84C6-E487E3CD0AE6}"/>
              </a:ext>
            </a:extLst>
          </p:cNvPr>
          <p:cNvPicPr>
            <a:picLocks noGrp="1" noChangeAspect="1"/>
          </p:cNvPicPr>
          <p:nvPr>
            <p:ph idx="1"/>
          </p:nvPr>
        </p:nvPicPr>
        <p:blipFill>
          <a:blip r:embed="rId3"/>
          <a:stretch>
            <a:fillRect/>
          </a:stretch>
        </p:blipFill>
        <p:spPr>
          <a:xfrm>
            <a:off x="9255950" y="3462728"/>
            <a:ext cx="2545526" cy="1323420"/>
          </a:xfrm>
        </p:spPr>
      </p:pic>
    </p:spTree>
    <p:extLst>
      <p:ext uri="{BB962C8B-B14F-4D97-AF65-F5344CB8AC3E}">
        <p14:creationId xmlns:p14="http://schemas.microsoft.com/office/powerpoint/2010/main" val="2671826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3F5E9-F3C6-3743-BEB5-CC94FB76CDE2}"/>
              </a:ext>
            </a:extLst>
          </p:cNvPr>
          <p:cNvSpPr>
            <a:spLocks noGrp="1"/>
          </p:cNvSpPr>
          <p:nvPr>
            <p:ph type="title"/>
          </p:nvPr>
        </p:nvSpPr>
        <p:spPr/>
        <p:txBody>
          <a:bodyPr/>
          <a:lstStyle/>
          <a:p>
            <a:r>
              <a:rPr lang="en-US" dirty="0"/>
              <a:t>Distribution of the predicted and actual cost</a:t>
            </a:r>
            <a:r>
              <a:rPr lang="zh-CN" altLang="en-US" dirty="0"/>
              <a:t> </a:t>
            </a:r>
            <a:endParaRPr lang="en-US" dirty="0"/>
          </a:p>
        </p:txBody>
      </p:sp>
      <p:sp>
        <p:nvSpPr>
          <p:cNvPr id="8" name="Rectangle 7">
            <a:extLst>
              <a:ext uri="{FF2B5EF4-FFF2-40B4-BE49-F238E27FC236}">
                <a16:creationId xmlns:a16="http://schemas.microsoft.com/office/drawing/2014/main" id="{38083CF3-CE4A-2C48-A533-2183BFE5B412}"/>
              </a:ext>
            </a:extLst>
          </p:cNvPr>
          <p:cNvSpPr/>
          <p:nvPr/>
        </p:nvSpPr>
        <p:spPr>
          <a:xfrm>
            <a:off x="1084624" y="3479003"/>
            <a:ext cx="1358064" cy="369332"/>
          </a:xfrm>
          <a:prstGeom prst="rect">
            <a:avLst/>
          </a:prstGeom>
        </p:spPr>
        <p:txBody>
          <a:bodyPr wrap="none">
            <a:spAutoFit/>
          </a:bodyPr>
          <a:lstStyle/>
          <a:p>
            <a:r>
              <a:rPr lang="en-US" dirty="0">
                <a:latin typeface="Times New Roman" panose="02020603050405020304" pitchFamily="18" charset="0"/>
                <a:ea typeface="Times New Roman" panose="02020603050405020304" pitchFamily="18" charset="0"/>
              </a:rPr>
              <a:t>Most Recent</a:t>
            </a:r>
            <a:endParaRPr lang="en-US" sz="1400" dirty="0">
              <a:effectLst/>
              <a:latin typeface="Times New Roman" panose="02020603050405020304" pitchFamily="18" charset="0"/>
              <a:ea typeface="Times New Roman" panose="02020603050405020304" pitchFamily="18" charset="0"/>
            </a:endParaRPr>
          </a:p>
        </p:txBody>
      </p:sp>
      <p:sp>
        <p:nvSpPr>
          <p:cNvPr id="9" name="Rectangle 8">
            <a:extLst>
              <a:ext uri="{FF2B5EF4-FFF2-40B4-BE49-F238E27FC236}">
                <a16:creationId xmlns:a16="http://schemas.microsoft.com/office/drawing/2014/main" id="{96B34E6E-1199-1346-8CCD-F600D6189A10}"/>
              </a:ext>
            </a:extLst>
          </p:cNvPr>
          <p:cNvSpPr/>
          <p:nvPr/>
        </p:nvSpPr>
        <p:spPr>
          <a:xfrm>
            <a:off x="4042441" y="3572668"/>
            <a:ext cx="839269" cy="369332"/>
          </a:xfrm>
          <a:prstGeom prst="rect">
            <a:avLst/>
          </a:prstGeom>
        </p:spPr>
        <p:txBody>
          <a:bodyPr wrap="none">
            <a:spAutoFit/>
          </a:bodyPr>
          <a:lstStyle/>
          <a:p>
            <a:r>
              <a:rPr lang="en-US" dirty="0">
                <a:latin typeface="Times New Roman" panose="02020603050405020304" pitchFamily="18" charset="0"/>
                <a:ea typeface="Times New Roman" panose="02020603050405020304" pitchFamily="18" charset="0"/>
              </a:rPr>
              <a:t>CART</a:t>
            </a:r>
            <a:r>
              <a:rPr lang="en-US" dirty="0"/>
              <a:t> </a:t>
            </a:r>
          </a:p>
        </p:txBody>
      </p:sp>
      <p:sp>
        <p:nvSpPr>
          <p:cNvPr id="18" name="Rectangle 17">
            <a:extLst>
              <a:ext uri="{FF2B5EF4-FFF2-40B4-BE49-F238E27FC236}">
                <a16:creationId xmlns:a16="http://schemas.microsoft.com/office/drawing/2014/main" id="{50AA0DCB-7AB8-6A46-BCE1-3C975A165942}"/>
              </a:ext>
            </a:extLst>
          </p:cNvPr>
          <p:cNvSpPr/>
          <p:nvPr/>
        </p:nvSpPr>
        <p:spPr>
          <a:xfrm>
            <a:off x="6853771" y="3572668"/>
            <a:ext cx="968535" cy="369332"/>
          </a:xfrm>
          <a:prstGeom prst="rect">
            <a:avLst/>
          </a:prstGeom>
        </p:spPr>
        <p:txBody>
          <a:bodyPr wrap="none">
            <a:spAutoFit/>
          </a:bodyPr>
          <a:lstStyle/>
          <a:p>
            <a:r>
              <a:rPr lang="en-US" dirty="0">
                <a:latin typeface="Times New Roman" panose="02020603050405020304" pitchFamily="18" charset="0"/>
                <a:ea typeface="Times New Roman" panose="02020603050405020304" pitchFamily="18" charset="0"/>
              </a:rPr>
              <a:t>LASSO</a:t>
            </a:r>
            <a:r>
              <a:rPr lang="en-US" dirty="0"/>
              <a:t> </a:t>
            </a:r>
          </a:p>
        </p:txBody>
      </p:sp>
      <p:sp>
        <p:nvSpPr>
          <p:cNvPr id="21" name="Rectangle 20">
            <a:extLst>
              <a:ext uri="{FF2B5EF4-FFF2-40B4-BE49-F238E27FC236}">
                <a16:creationId xmlns:a16="http://schemas.microsoft.com/office/drawing/2014/main" id="{DF571609-0D80-AB43-B022-08657824899B}"/>
              </a:ext>
            </a:extLst>
          </p:cNvPr>
          <p:cNvSpPr/>
          <p:nvPr/>
        </p:nvSpPr>
        <p:spPr>
          <a:xfrm>
            <a:off x="8298118" y="6193312"/>
            <a:ext cx="1558440" cy="369332"/>
          </a:xfrm>
          <a:prstGeom prst="rect">
            <a:avLst/>
          </a:prstGeom>
        </p:spPr>
        <p:txBody>
          <a:bodyPr wrap="none">
            <a:spAutoFit/>
          </a:bodyPr>
          <a:lstStyle/>
          <a:p>
            <a:r>
              <a:rPr lang="en-US" dirty="0">
                <a:latin typeface="Times New Roman" panose="02020603050405020304" pitchFamily="18" charset="0"/>
                <a:ea typeface="Times New Roman" panose="02020603050405020304" pitchFamily="18" charset="0"/>
              </a:rPr>
              <a:t>MASM_AUX</a:t>
            </a:r>
            <a:r>
              <a:rPr lang="en-US" dirty="0"/>
              <a:t> </a:t>
            </a:r>
          </a:p>
        </p:txBody>
      </p:sp>
      <p:sp>
        <p:nvSpPr>
          <p:cNvPr id="22" name="Rectangle 21">
            <a:extLst>
              <a:ext uri="{FF2B5EF4-FFF2-40B4-BE49-F238E27FC236}">
                <a16:creationId xmlns:a16="http://schemas.microsoft.com/office/drawing/2014/main" id="{1D8E2C76-4F91-6C48-B03A-C68B62B7F2AE}"/>
              </a:ext>
            </a:extLst>
          </p:cNvPr>
          <p:cNvSpPr/>
          <p:nvPr/>
        </p:nvSpPr>
        <p:spPr>
          <a:xfrm>
            <a:off x="5363858" y="6204821"/>
            <a:ext cx="889987" cy="369332"/>
          </a:xfrm>
          <a:prstGeom prst="rect">
            <a:avLst/>
          </a:prstGeom>
        </p:spPr>
        <p:txBody>
          <a:bodyPr wrap="none">
            <a:spAutoFit/>
          </a:bodyPr>
          <a:lstStyle/>
          <a:p>
            <a:r>
              <a:rPr lang="en-US" dirty="0">
                <a:latin typeface="Times New Roman" panose="02020603050405020304" pitchFamily="18" charset="0"/>
                <a:ea typeface="Times New Roman" panose="02020603050405020304" pitchFamily="18" charset="0"/>
              </a:rPr>
              <a:t>MASM</a:t>
            </a:r>
            <a:endParaRPr lang="en-US" dirty="0"/>
          </a:p>
        </p:txBody>
      </p:sp>
      <p:sp>
        <p:nvSpPr>
          <p:cNvPr id="23" name="Rectangle 22">
            <a:extLst>
              <a:ext uri="{FF2B5EF4-FFF2-40B4-BE49-F238E27FC236}">
                <a16:creationId xmlns:a16="http://schemas.microsoft.com/office/drawing/2014/main" id="{4C1C3F95-1391-104C-ADCB-BFD87B0DBF32}"/>
              </a:ext>
            </a:extLst>
          </p:cNvPr>
          <p:cNvSpPr/>
          <p:nvPr/>
        </p:nvSpPr>
        <p:spPr>
          <a:xfrm>
            <a:off x="1902660" y="6193312"/>
            <a:ext cx="671979" cy="369332"/>
          </a:xfrm>
          <a:prstGeom prst="rect">
            <a:avLst/>
          </a:prstGeom>
        </p:spPr>
        <p:txBody>
          <a:bodyPr wrap="none">
            <a:spAutoFit/>
          </a:bodyPr>
          <a:lstStyle/>
          <a:p>
            <a:r>
              <a:rPr lang="en-US" dirty="0">
                <a:latin typeface="Times New Roman" panose="02020603050405020304" pitchFamily="18" charset="0"/>
              </a:rPr>
              <a:t>RNN</a:t>
            </a:r>
            <a:endParaRPr lang="en-US" dirty="0"/>
          </a:p>
        </p:txBody>
      </p:sp>
      <p:pic>
        <p:nvPicPr>
          <p:cNvPr id="37" name="Picture 36">
            <a:extLst>
              <a:ext uri="{FF2B5EF4-FFF2-40B4-BE49-F238E27FC236}">
                <a16:creationId xmlns:a16="http://schemas.microsoft.com/office/drawing/2014/main" id="{BFFB32CC-AD85-AD4A-B65D-F0C1676DE558}"/>
              </a:ext>
            </a:extLst>
          </p:cNvPr>
          <p:cNvPicPr>
            <a:picLocks noChangeAspect="1"/>
          </p:cNvPicPr>
          <p:nvPr/>
        </p:nvPicPr>
        <p:blipFill>
          <a:blip r:embed="rId3"/>
          <a:stretch>
            <a:fillRect/>
          </a:stretch>
        </p:blipFill>
        <p:spPr>
          <a:xfrm>
            <a:off x="3115300" y="1553597"/>
            <a:ext cx="2693552" cy="1795701"/>
          </a:xfrm>
          <a:prstGeom prst="rect">
            <a:avLst/>
          </a:prstGeom>
        </p:spPr>
      </p:pic>
      <p:pic>
        <p:nvPicPr>
          <p:cNvPr id="39" name="Picture 38">
            <a:extLst>
              <a:ext uri="{FF2B5EF4-FFF2-40B4-BE49-F238E27FC236}">
                <a16:creationId xmlns:a16="http://schemas.microsoft.com/office/drawing/2014/main" id="{6AAAF3A8-8029-7746-91DC-C52AA8C974DA}"/>
              </a:ext>
            </a:extLst>
          </p:cNvPr>
          <p:cNvPicPr>
            <a:picLocks noChangeAspect="1"/>
          </p:cNvPicPr>
          <p:nvPr/>
        </p:nvPicPr>
        <p:blipFill>
          <a:blip r:embed="rId4"/>
          <a:stretch>
            <a:fillRect/>
          </a:stretch>
        </p:blipFill>
        <p:spPr>
          <a:xfrm>
            <a:off x="5920631" y="1575056"/>
            <a:ext cx="2834813" cy="1889874"/>
          </a:xfrm>
          <a:prstGeom prst="rect">
            <a:avLst/>
          </a:prstGeom>
        </p:spPr>
      </p:pic>
      <p:pic>
        <p:nvPicPr>
          <p:cNvPr id="41" name="Picture 40">
            <a:extLst>
              <a:ext uri="{FF2B5EF4-FFF2-40B4-BE49-F238E27FC236}">
                <a16:creationId xmlns:a16="http://schemas.microsoft.com/office/drawing/2014/main" id="{14A3631A-B323-2D41-9F29-A3C38D646682}"/>
              </a:ext>
            </a:extLst>
          </p:cNvPr>
          <p:cNvPicPr>
            <a:picLocks noChangeAspect="1"/>
          </p:cNvPicPr>
          <p:nvPr/>
        </p:nvPicPr>
        <p:blipFill>
          <a:blip r:embed="rId5"/>
          <a:stretch>
            <a:fillRect/>
          </a:stretch>
        </p:blipFill>
        <p:spPr>
          <a:xfrm>
            <a:off x="412012" y="1547106"/>
            <a:ext cx="2703288" cy="1802192"/>
          </a:xfrm>
          <a:prstGeom prst="rect">
            <a:avLst/>
          </a:prstGeom>
        </p:spPr>
      </p:pic>
      <p:pic>
        <p:nvPicPr>
          <p:cNvPr id="43" name="Picture 42">
            <a:extLst>
              <a:ext uri="{FF2B5EF4-FFF2-40B4-BE49-F238E27FC236}">
                <a16:creationId xmlns:a16="http://schemas.microsoft.com/office/drawing/2014/main" id="{926580F9-ACDF-6B4E-8814-09EDB3068DB8}"/>
              </a:ext>
            </a:extLst>
          </p:cNvPr>
          <p:cNvPicPr>
            <a:picLocks noChangeAspect="1"/>
          </p:cNvPicPr>
          <p:nvPr/>
        </p:nvPicPr>
        <p:blipFill>
          <a:blip r:embed="rId6"/>
          <a:stretch>
            <a:fillRect/>
          </a:stretch>
        </p:blipFill>
        <p:spPr>
          <a:xfrm>
            <a:off x="8867227" y="1474272"/>
            <a:ext cx="2921790" cy="1947860"/>
          </a:xfrm>
          <a:prstGeom prst="rect">
            <a:avLst/>
          </a:prstGeom>
        </p:spPr>
      </p:pic>
      <p:sp>
        <p:nvSpPr>
          <p:cNvPr id="44" name="Rectangle 43">
            <a:extLst>
              <a:ext uri="{FF2B5EF4-FFF2-40B4-BE49-F238E27FC236}">
                <a16:creationId xmlns:a16="http://schemas.microsoft.com/office/drawing/2014/main" id="{E0062237-0B55-B648-84A5-2F41E39C2B51}"/>
              </a:ext>
            </a:extLst>
          </p:cNvPr>
          <p:cNvSpPr/>
          <p:nvPr/>
        </p:nvSpPr>
        <p:spPr>
          <a:xfrm>
            <a:off x="9664318" y="3572668"/>
            <a:ext cx="1327608" cy="369332"/>
          </a:xfrm>
          <a:prstGeom prst="rect">
            <a:avLst/>
          </a:prstGeom>
        </p:spPr>
        <p:txBody>
          <a:bodyPr wrap="none">
            <a:spAutoFit/>
          </a:bodyPr>
          <a:lstStyle/>
          <a:p>
            <a:r>
              <a:rPr lang="en-US" dirty="0">
                <a:latin typeface="Times New Roman" panose="02020603050405020304" pitchFamily="18" charset="0"/>
                <a:ea typeface="Times New Roman" panose="02020603050405020304" pitchFamily="18" charset="0"/>
              </a:rPr>
              <a:t>XGBOOST</a:t>
            </a:r>
            <a:r>
              <a:rPr lang="en-US" dirty="0"/>
              <a:t> </a:t>
            </a:r>
          </a:p>
        </p:txBody>
      </p:sp>
      <p:pic>
        <p:nvPicPr>
          <p:cNvPr id="46" name="Picture 45">
            <a:extLst>
              <a:ext uri="{FF2B5EF4-FFF2-40B4-BE49-F238E27FC236}">
                <a16:creationId xmlns:a16="http://schemas.microsoft.com/office/drawing/2014/main" id="{6EF0690B-0D03-9A4E-938F-E35CE1BB19B6}"/>
              </a:ext>
            </a:extLst>
          </p:cNvPr>
          <p:cNvPicPr>
            <a:picLocks noChangeAspect="1"/>
          </p:cNvPicPr>
          <p:nvPr/>
        </p:nvPicPr>
        <p:blipFill>
          <a:blip r:embed="rId7"/>
          <a:stretch>
            <a:fillRect/>
          </a:stretch>
        </p:blipFill>
        <p:spPr>
          <a:xfrm>
            <a:off x="4304498" y="4199016"/>
            <a:ext cx="3008708" cy="2005805"/>
          </a:xfrm>
          <a:prstGeom prst="rect">
            <a:avLst/>
          </a:prstGeom>
        </p:spPr>
      </p:pic>
      <p:pic>
        <p:nvPicPr>
          <p:cNvPr id="48" name="Picture 47">
            <a:extLst>
              <a:ext uri="{FF2B5EF4-FFF2-40B4-BE49-F238E27FC236}">
                <a16:creationId xmlns:a16="http://schemas.microsoft.com/office/drawing/2014/main" id="{873EA14D-0E34-524D-8D91-A39525BF8713}"/>
              </a:ext>
            </a:extLst>
          </p:cNvPr>
          <p:cNvPicPr>
            <a:picLocks noChangeAspect="1"/>
          </p:cNvPicPr>
          <p:nvPr/>
        </p:nvPicPr>
        <p:blipFill>
          <a:blip r:embed="rId8"/>
          <a:stretch>
            <a:fillRect/>
          </a:stretch>
        </p:blipFill>
        <p:spPr>
          <a:xfrm>
            <a:off x="7822306" y="4187507"/>
            <a:ext cx="3014562" cy="2009708"/>
          </a:xfrm>
          <a:prstGeom prst="rect">
            <a:avLst/>
          </a:prstGeom>
        </p:spPr>
      </p:pic>
      <p:pic>
        <p:nvPicPr>
          <p:cNvPr id="52" name="Picture 51">
            <a:extLst>
              <a:ext uri="{FF2B5EF4-FFF2-40B4-BE49-F238E27FC236}">
                <a16:creationId xmlns:a16="http://schemas.microsoft.com/office/drawing/2014/main" id="{F8872BAB-E09C-984F-BC18-90DCD162B15D}"/>
              </a:ext>
            </a:extLst>
          </p:cNvPr>
          <p:cNvPicPr>
            <a:picLocks noChangeAspect="1"/>
          </p:cNvPicPr>
          <p:nvPr/>
        </p:nvPicPr>
        <p:blipFill>
          <a:blip r:embed="rId9"/>
          <a:stretch>
            <a:fillRect/>
          </a:stretch>
        </p:blipFill>
        <p:spPr>
          <a:xfrm>
            <a:off x="930452" y="4187507"/>
            <a:ext cx="3025971" cy="2017314"/>
          </a:xfrm>
          <a:prstGeom prst="rect">
            <a:avLst/>
          </a:prstGeom>
        </p:spPr>
      </p:pic>
    </p:spTree>
    <p:extLst>
      <p:ext uri="{BB962C8B-B14F-4D97-AF65-F5344CB8AC3E}">
        <p14:creationId xmlns:p14="http://schemas.microsoft.com/office/powerpoint/2010/main" val="1448442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08523-9D09-D54C-8399-D1BA36B1E996}"/>
              </a:ext>
            </a:extLst>
          </p:cNvPr>
          <p:cNvSpPr>
            <a:spLocks noGrp="1"/>
          </p:cNvSpPr>
          <p:nvPr>
            <p:ph type="title"/>
          </p:nvPr>
        </p:nvSpPr>
        <p:spPr/>
        <p:txBody>
          <a:bodyPr/>
          <a:lstStyle/>
          <a:p>
            <a:r>
              <a:rPr lang="en-US" dirty="0"/>
              <a:t>Case study for self-attention mechanism</a:t>
            </a:r>
          </a:p>
        </p:txBody>
      </p:sp>
      <p:pic>
        <p:nvPicPr>
          <p:cNvPr id="5" name="Content Placeholder 4">
            <a:extLst>
              <a:ext uri="{FF2B5EF4-FFF2-40B4-BE49-F238E27FC236}">
                <a16:creationId xmlns:a16="http://schemas.microsoft.com/office/drawing/2014/main" id="{EDFBD22F-E5CB-6840-916E-24BC48908111}"/>
              </a:ext>
            </a:extLst>
          </p:cNvPr>
          <p:cNvPicPr>
            <a:picLocks noGrp="1" noChangeAspect="1"/>
          </p:cNvPicPr>
          <p:nvPr>
            <p:ph idx="1"/>
          </p:nvPr>
        </p:nvPicPr>
        <p:blipFill>
          <a:blip r:embed="rId2"/>
          <a:stretch>
            <a:fillRect/>
          </a:stretch>
        </p:blipFill>
        <p:spPr>
          <a:xfrm>
            <a:off x="7950339" y="1665643"/>
            <a:ext cx="3787364" cy="2524909"/>
          </a:xfrm>
        </p:spPr>
      </p:pic>
      <p:pic>
        <p:nvPicPr>
          <p:cNvPr id="7" name="Picture 6">
            <a:extLst>
              <a:ext uri="{FF2B5EF4-FFF2-40B4-BE49-F238E27FC236}">
                <a16:creationId xmlns:a16="http://schemas.microsoft.com/office/drawing/2014/main" id="{26DA29DD-A0CA-AF49-87CA-4B76FFD72951}"/>
              </a:ext>
            </a:extLst>
          </p:cNvPr>
          <p:cNvPicPr>
            <a:picLocks noChangeAspect="1"/>
          </p:cNvPicPr>
          <p:nvPr/>
        </p:nvPicPr>
        <p:blipFill>
          <a:blip r:embed="rId3"/>
          <a:stretch>
            <a:fillRect/>
          </a:stretch>
        </p:blipFill>
        <p:spPr>
          <a:xfrm>
            <a:off x="454297" y="1665644"/>
            <a:ext cx="3787364" cy="2524909"/>
          </a:xfrm>
          <a:prstGeom prst="rect">
            <a:avLst/>
          </a:prstGeom>
        </p:spPr>
      </p:pic>
      <p:pic>
        <p:nvPicPr>
          <p:cNvPr id="9" name="Picture 8">
            <a:extLst>
              <a:ext uri="{FF2B5EF4-FFF2-40B4-BE49-F238E27FC236}">
                <a16:creationId xmlns:a16="http://schemas.microsoft.com/office/drawing/2014/main" id="{9170A7A9-F314-0746-9B33-53C48AD15F03}"/>
              </a:ext>
            </a:extLst>
          </p:cNvPr>
          <p:cNvPicPr>
            <a:picLocks noChangeAspect="1"/>
          </p:cNvPicPr>
          <p:nvPr/>
        </p:nvPicPr>
        <p:blipFill>
          <a:blip r:embed="rId4"/>
          <a:stretch>
            <a:fillRect/>
          </a:stretch>
        </p:blipFill>
        <p:spPr>
          <a:xfrm>
            <a:off x="4149738" y="1690687"/>
            <a:ext cx="3749801" cy="2499867"/>
          </a:xfrm>
          <a:prstGeom prst="rect">
            <a:avLst/>
          </a:prstGeom>
        </p:spPr>
      </p:pic>
      <p:sp>
        <p:nvSpPr>
          <p:cNvPr id="10" name="Rectangle 9">
            <a:extLst>
              <a:ext uri="{FF2B5EF4-FFF2-40B4-BE49-F238E27FC236}">
                <a16:creationId xmlns:a16="http://schemas.microsoft.com/office/drawing/2014/main" id="{F4B4E2D5-C5C7-7E49-B83D-8502FAF7B9F7}"/>
              </a:ext>
            </a:extLst>
          </p:cNvPr>
          <p:cNvSpPr/>
          <p:nvPr/>
        </p:nvSpPr>
        <p:spPr>
          <a:xfrm>
            <a:off x="1278466" y="4249819"/>
            <a:ext cx="2512226" cy="400110"/>
          </a:xfrm>
          <a:prstGeom prst="rect">
            <a:avLst/>
          </a:prstGeom>
        </p:spPr>
        <p:txBody>
          <a:bodyPr wrap="none">
            <a:spAutoFit/>
          </a:bodyPr>
          <a:lstStyle/>
          <a:p>
            <a:r>
              <a:rPr lang="en-US" sz="1000" dirty="0">
                <a:latin typeface="Times New Roman" panose="02020603050405020304" pitchFamily="18" charset="0"/>
              </a:rPr>
              <a:t>Attention weight with different code-sets for </a:t>
            </a:r>
          </a:p>
          <a:p>
            <a:r>
              <a:rPr lang="en-US" sz="1000" dirty="0">
                <a:latin typeface="Times New Roman" panose="02020603050405020304" pitchFamily="18" charset="0"/>
              </a:rPr>
              <a:t>code Asthma (ICD9 493.92)</a:t>
            </a:r>
            <a:endParaRPr lang="en-US" sz="1000" dirty="0"/>
          </a:p>
        </p:txBody>
      </p:sp>
      <p:sp>
        <p:nvSpPr>
          <p:cNvPr id="12" name="Rectangle 11">
            <a:extLst>
              <a:ext uri="{FF2B5EF4-FFF2-40B4-BE49-F238E27FC236}">
                <a16:creationId xmlns:a16="http://schemas.microsoft.com/office/drawing/2014/main" id="{F73A91CF-098D-DC47-A817-DB6193CFBEA5}"/>
              </a:ext>
            </a:extLst>
          </p:cNvPr>
          <p:cNvSpPr/>
          <p:nvPr/>
        </p:nvSpPr>
        <p:spPr>
          <a:xfrm>
            <a:off x="4839887" y="4249819"/>
            <a:ext cx="2512226" cy="400110"/>
          </a:xfrm>
          <a:prstGeom prst="rect">
            <a:avLst/>
          </a:prstGeom>
        </p:spPr>
        <p:txBody>
          <a:bodyPr wrap="none">
            <a:spAutoFit/>
          </a:bodyPr>
          <a:lstStyle/>
          <a:p>
            <a:r>
              <a:rPr lang="en-US" sz="1000" dirty="0">
                <a:latin typeface="Times New Roman" panose="02020603050405020304" pitchFamily="18" charset="0"/>
              </a:rPr>
              <a:t>Attention weight with different code-sets for </a:t>
            </a:r>
          </a:p>
          <a:p>
            <a:r>
              <a:rPr lang="en-US" sz="1000" dirty="0">
                <a:latin typeface="Times New Roman" panose="02020603050405020304" pitchFamily="18" charset="0"/>
              </a:rPr>
              <a:t>code Seizures (ICD9 780.39)</a:t>
            </a:r>
            <a:endParaRPr lang="en-US" sz="1000" dirty="0"/>
          </a:p>
        </p:txBody>
      </p:sp>
      <p:sp>
        <p:nvSpPr>
          <p:cNvPr id="13" name="Rectangle 12">
            <a:extLst>
              <a:ext uri="{FF2B5EF4-FFF2-40B4-BE49-F238E27FC236}">
                <a16:creationId xmlns:a16="http://schemas.microsoft.com/office/drawing/2014/main" id="{76F44C4F-90B6-E441-83A5-3E41C3A2B410}"/>
              </a:ext>
            </a:extLst>
          </p:cNvPr>
          <p:cNvSpPr/>
          <p:nvPr/>
        </p:nvSpPr>
        <p:spPr>
          <a:xfrm>
            <a:off x="8587908" y="4249819"/>
            <a:ext cx="2512226" cy="400110"/>
          </a:xfrm>
          <a:prstGeom prst="rect">
            <a:avLst/>
          </a:prstGeom>
        </p:spPr>
        <p:txBody>
          <a:bodyPr wrap="none">
            <a:spAutoFit/>
          </a:bodyPr>
          <a:lstStyle/>
          <a:p>
            <a:r>
              <a:rPr lang="en-US" sz="1000" dirty="0">
                <a:latin typeface="Times New Roman" panose="02020603050405020304" pitchFamily="18" charset="0"/>
              </a:rPr>
              <a:t>Attention weight with different code-sets for </a:t>
            </a:r>
          </a:p>
          <a:p>
            <a:r>
              <a:rPr lang="en-US" sz="1000" dirty="0">
                <a:latin typeface="Times New Roman" panose="02020603050405020304" pitchFamily="18" charset="0"/>
              </a:rPr>
              <a:t>code Diabetes (ICD9 250.00)</a:t>
            </a:r>
            <a:endParaRPr lang="en-US" sz="1000" dirty="0"/>
          </a:p>
        </p:txBody>
      </p:sp>
      <p:sp>
        <p:nvSpPr>
          <p:cNvPr id="15" name="Rectangle 14">
            <a:extLst>
              <a:ext uri="{FF2B5EF4-FFF2-40B4-BE49-F238E27FC236}">
                <a16:creationId xmlns:a16="http://schemas.microsoft.com/office/drawing/2014/main" id="{BA1DDF54-B8C0-C34C-BEA7-E56DD280E539}"/>
              </a:ext>
            </a:extLst>
          </p:cNvPr>
          <p:cNvSpPr/>
          <p:nvPr/>
        </p:nvSpPr>
        <p:spPr>
          <a:xfrm>
            <a:off x="1057276" y="4786148"/>
            <a:ext cx="10744200" cy="1015663"/>
          </a:xfrm>
          <a:prstGeom prst="rect">
            <a:avLst/>
          </a:prstGeom>
          <a:solidFill>
            <a:schemeClr val="accent6">
              <a:lumMod val="40000"/>
              <a:lumOff val="60000"/>
            </a:schemeClr>
          </a:solidFill>
        </p:spPr>
        <p:txBody>
          <a:bodyPr wrap="square">
            <a:spAutoFit/>
          </a:bodyPr>
          <a:lstStyle/>
          <a:p>
            <a:pPr marL="285750" indent="-285750">
              <a:buFont typeface="Arial" panose="020B0604020202020204" pitchFamily="34" charset="0"/>
              <a:buChar char="•"/>
            </a:pPr>
            <a:r>
              <a:rPr lang="en-US" sz="2000" dirty="0"/>
              <a:t>Within different code-sets, the attention weights are different. This differences indicate that the underlying relationships between medical codes can be automated capture via self-attention mechanism. </a:t>
            </a:r>
          </a:p>
        </p:txBody>
      </p:sp>
    </p:spTree>
    <p:extLst>
      <p:ext uri="{BB962C8B-B14F-4D97-AF65-F5344CB8AC3E}">
        <p14:creationId xmlns:p14="http://schemas.microsoft.com/office/powerpoint/2010/main" val="3204205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08523-9D09-D54C-8399-D1BA36B1E996}"/>
              </a:ext>
            </a:extLst>
          </p:cNvPr>
          <p:cNvSpPr>
            <a:spLocks noGrp="1"/>
          </p:cNvSpPr>
          <p:nvPr>
            <p:ph type="title"/>
          </p:nvPr>
        </p:nvSpPr>
        <p:spPr/>
        <p:txBody>
          <a:bodyPr>
            <a:normAutofit/>
          </a:bodyPr>
          <a:lstStyle/>
          <a:p>
            <a:r>
              <a:rPr lang="en-US" dirty="0"/>
              <a:t>Toward interpretable &amp; preventable care coordination</a:t>
            </a:r>
          </a:p>
        </p:txBody>
      </p:sp>
      <p:pic>
        <p:nvPicPr>
          <p:cNvPr id="8" name="Content Placeholder 7">
            <a:extLst>
              <a:ext uri="{FF2B5EF4-FFF2-40B4-BE49-F238E27FC236}">
                <a16:creationId xmlns:a16="http://schemas.microsoft.com/office/drawing/2014/main" id="{FE8712CC-3AA2-5141-830A-6F8434D4AD24}"/>
              </a:ext>
            </a:extLst>
          </p:cNvPr>
          <p:cNvPicPr>
            <a:picLocks noGrp="1" noChangeAspect="1"/>
          </p:cNvPicPr>
          <p:nvPr>
            <p:ph idx="1"/>
          </p:nvPr>
        </p:nvPicPr>
        <p:blipFill>
          <a:blip r:embed="rId2"/>
          <a:stretch>
            <a:fillRect/>
          </a:stretch>
        </p:blipFill>
        <p:spPr>
          <a:xfrm>
            <a:off x="1668489" y="2064961"/>
            <a:ext cx="9244296" cy="2596980"/>
          </a:xfrm>
        </p:spPr>
      </p:pic>
      <p:sp>
        <p:nvSpPr>
          <p:cNvPr id="9" name="Rectangle 8">
            <a:extLst>
              <a:ext uri="{FF2B5EF4-FFF2-40B4-BE49-F238E27FC236}">
                <a16:creationId xmlns:a16="http://schemas.microsoft.com/office/drawing/2014/main" id="{FDEA1E7A-DC31-BD47-B11C-D03B506C7AF7}"/>
              </a:ext>
            </a:extLst>
          </p:cNvPr>
          <p:cNvSpPr/>
          <p:nvPr/>
        </p:nvSpPr>
        <p:spPr>
          <a:xfrm>
            <a:off x="918537" y="4836159"/>
            <a:ext cx="10744200" cy="1323439"/>
          </a:xfrm>
          <a:prstGeom prst="rect">
            <a:avLst/>
          </a:prstGeom>
          <a:solidFill>
            <a:schemeClr val="accent6">
              <a:lumMod val="40000"/>
              <a:lumOff val="60000"/>
            </a:schemeClr>
          </a:solidFill>
        </p:spPr>
        <p:txBody>
          <a:bodyPr wrap="square">
            <a:spAutoFit/>
          </a:bodyPr>
          <a:lstStyle/>
          <a:p>
            <a:pPr marL="285750" indent="-285750">
              <a:buFont typeface="Arial" panose="020B0604020202020204" pitchFamily="34" charset="0"/>
              <a:buChar char="•"/>
            </a:pPr>
            <a:r>
              <a:rPr lang="en-US" sz="2000" dirty="0"/>
              <a:t>The patient selected by our model will incur higher medical cost in the next year. Providing care coordination to a more severe group of patients can yield a better outcome.</a:t>
            </a:r>
          </a:p>
          <a:p>
            <a:pPr marL="285750" indent="-285750">
              <a:buFont typeface="Arial" panose="020B0604020202020204" pitchFamily="34" charset="0"/>
              <a:buChar char="•"/>
            </a:pPr>
            <a:r>
              <a:rPr lang="en-US" sz="2000" dirty="0"/>
              <a:t>The difference between actual and predict is small for our model. This difference indicates our model can better evaluate the return of intervention </a:t>
            </a:r>
          </a:p>
        </p:txBody>
      </p:sp>
    </p:spTree>
    <p:extLst>
      <p:ext uri="{BB962C8B-B14F-4D97-AF65-F5344CB8AC3E}">
        <p14:creationId xmlns:p14="http://schemas.microsoft.com/office/powerpoint/2010/main" val="2993990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A4F11-0DDD-2A42-A000-00154112D06D}"/>
              </a:ext>
            </a:extLst>
          </p:cNvPr>
          <p:cNvSpPr>
            <a:spLocks noGrp="1"/>
          </p:cNvSpPr>
          <p:nvPr>
            <p:ph type="title"/>
          </p:nvPr>
        </p:nvSpPr>
        <p:spPr/>
        <p:txBody>
          <a:bodyPr/>
          <a:lstStyle/>
          <a:p>
            <a:r>
              <a:rPr lang="en-US" dirty="0"/>
              <a:t>What is medical risk prediction and why</a:t>
            </a:r>
          </a:p>
        </p:txBody>
      </p:sp>
      <p:sp>
        <p:nvSpPr>
          <p:cNvPr id="3" name="Content Placeholder 2">
            <a:extLst>
              <a:ext uri="{FF2B5EF4-FFF2-40B4-BE49-F238E27FC236}">
                <a16:creationId xmlns:a16="http://schemas.microsoft.com/office/drawing/2014/main" id="{7EC06BF8-4C38-9F41-A615-B0BEFD15CB98}"/>
              </a:ext>
            </a:extLst>
          </p:cNvPr>
          <p:cNvSpPr>
            <a:spLocks noGrp="1"/>
          </p:cNvSpPr>
          <p:nvPr>
            <p:ph idx="1"/>
          </p:nvPr>
        </p:nvSpPr>
        <p:spPr/>
        <p:txBody>
          <a:bodyPr/>
          <a:lstStyle/>
          <a:p>
            <a:r>
              <a:rPr lang="en-US" dirty="0"/>
              <a:t>Medical risk prediction is a prediction of future medical events based on historical health data.</a:t>
            </a:r>
          </a:p>
          <a:p>
            <a:pPr lvl="1"/>
            <a:r>
              <a:rPr lang="en-US" dirty="0"/>
              <a:t>Future disease prediction</a:t>
            </a:r>
          </a:p>
          <a:p>
            <a:pPr lvl="1"/>
            <a:r>
              <a:rPr lang="en-US" dirty="0"/>
              <a:t>Future medical cost prediction </a:t>
            </a:r>
          </a:p>
          <a:p>
            <a:endParaRPr lang="en-US" dirty="0"/>
          </a:p>
          <a:p>
            <a:r>
              <a:rPr lang="en-US" dirty="0"/>
              <a:t>Being able to detect the early onset of diseases and identify risk factors make early intervention and risk management possible</a:t>
            </a:r>
            <a:r>
              <a:rPr lang="en-US" dirty="0">
                <a:effectLst/>
              </a:rPr>
              <a:t> </a:t>
            </a:r>
          </a:p>
          <a:p>
            <a:endParaRPr lang="en-US" dirty="0"/>
          </a:p>
        </p:txBody>
      </p:sp>
    </p:spTree>
    <p:extLst>
      <p:ext uri="{BB962C8B-B14F-4D97-AF65-F5344CB8AC3E}">
        <p14:creationId xmlns:p14="http://schemas.microsoft.com/office/powerpoint/2010/main" val="1818840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9898296-9137-D74C-AEAB-16C9B1A9523F}"/>
              </a:ext>
            </a:extLst>
          </p:cNvPr>
          <p:cNvPicPr>
            <a:picLocks noChangeAspect="1"/>
          </p:cNvPicPr>
          <p:nvPr/>
        </p:nvPicPr>
        <p:blipFill>
          <a:blip r:embed="rId2"/>
          <a:stretch>
            <a:fillRect/>
          </a:stretch>
        </p:blipFill>
        <p:spPr>
          <a:xfrm>
            <a:off x="2601936" y="1884357"/>
            <a:ext cx="9590064" cy="4973643"/>
          </a:xfrm>
          <a:prstGeom prst="rect">
            <a:avLst/>
          </a:prstGeom>
        </p:spPr>
      </p:pic>
      <p:sp>
        <p:nvSpPr>
          <p:cNvPr id="2" name="Title 1">
            <a:extLst>
              <a:ext uri="{FF2B5EF4-FFF2-40B4-BE49-F238E27FC236}">
                <a16:creationId xmlns:a16="http://schemas.microsoft.com/office/drawing/2014/main" id="{979FE368-44D7-3740-8DF3-046B92D2B0C1}"/>
              </a:ext>
            </a:extLst>
          </p:cNvPr>
          <p:cNvSpPr>
            <a:spLocks noGrp="1"/>
          </p:cNvSpPr>
          <p:nvPr>
            <p:ph type="title"/>
          </p:nvPr>
        </p:nvSpPr>
        <p:spPr/>
        <p:txBody>
          <a:bodyPr/>
          <a:lstStyle/>
          <a:p>
            <a:r>
              <a:rPr lang="en-US" dirty="0"/>
              <a:t>Challenges of mining claims data</a:t>
            </a:r>
          </a:p>
        </p:txBody>
      </p:sp>
      <p:sp>
        <p:nvSpPr>
          <p:cNvPr id="6" name="Content Placeholder 2">
            <a:extLst>
              <a:ext uri="{FF2B5EF4-FFF2-40B4-BE49-F238E27FC236}">
                <a16:creationId xmlns:a16="http://schemas.microsoft.com/office/drawing/2014/main" id="{51AAB399-AE7C-784D-9812-E3797D8067D5}"/>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Temporal (irregular)</a:t>
            </a:r>
          </a:p>
          <a:p>
            <a:r>
              <a:rPr lang="en-US" dirty="0"/>
              <a:t>High dimensional</a:t>
            </a:r>
          </a:p>
          <a:p>
            <a:r>
              <a:rPr lang="en-US" dirty="0"/>
              <a:t>Noisy</a:t>
            </a:r>
          </a:p>
        </p:txBody>
      </p:sp>
    </p:spTree>
    <p:extLst>
      <p:ext uri="{BB962C8B-B14F-4D97-AF65-F5344CB8AC3E}">
        <p14:creationId xmlns:p14="http://schemas.microsoft.com/office/powerpoint/2010/main" val="2935677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E6DB8-E707-AB47-912A-B610051DB1AB}"/>
              </a:ext>
            </a:extLst>
          </p:cNvPr>
          <p:cNvSpPr>
            <a:spLocks noGrp="1"/>
          </p:cNvSpPr>
          <p:nvPr>
            <p:ph type="title"/>
          </p:nvPr>
        </p:nvSpPr>
        <p:spPr>
          <a:xfrm>
            <a:off x="838200" y="365125"/>
            <a:ext cx="10515600" cy="1325563"/>
          </a:xfrm>
        </p:spPr>
        <p:txBody>
          <a:bodyPr/>
          <a:lstStyle/>
          <a:p>
            <a:r>
              <a:rPr lang="en-US" dirty="0"/>
              <a:t>Task</a:t>
            </a:r>
          </a:p>
        </p:txBody>
      </p:sp>
      <p:sp>
        <p:nvSpPr>
          <p:cNvPr id="3" name="Content Placeholder 2">
            <a:extLst>
              <a:ext uri="{FF2B5EF4-FFF2-40B4-BE49-F238E27FC236}">
                <a16:creationId xmlns:a16="http://schemas.microsoft.com/office/drawing/2014/main" id="{184BE795-8116-E74C-ABF2-CF9D3FC6E137}"/>
              </a:ext>
            </a:extLst>
          </p:cNvPr>
          <p:cNvSpPr>
            <a:spLocks noGrp="1"/>
          </p:cNvSpPr>
          <p:nvPr>
            <p:ph idx="1"/>
          </p:nvPr>
        </p:nvSpPr>
        <p:spPr>
          <a:xfrm>
            <a:off x="838200" y="1825625"/>
            <a:ext cx="10515600" cy="4351338"/>
          </a:xfrm>
        </p:spPr>
        <p:txBody>
          <a:bodyPr/>
          <a:lstStyle/>
          <a:p>
            <a:r>
              <a:rPr lang="en-US" dirty="0"/>
              <a:t>Utilizing historical claims data to predict the next year information</a:t>
            </a:r>
          </a:p>
          <a:p>
            <a:pPr lvl="1"/>
            <a:r>
              <a:rPr lang="en-US" dirty="0"/>
              <a:t>Task-1: predict the future medical cost</a:t>
            </a:r>
          </a:p>
          <a:p>
            <a:pPr lvl="1"/>
            <a:r>
              <a:rPr lang="en-US" dirty="0"/>
              <a:t>Task-2: predict future disease</a:t>
            </a:r>
          </a:p>
        </p:txBody>
      </p:sp>
      <p:pic>
        <p:nvPicPr>
          <p:cNvPr id="5" name="Picture 4">
            <a:extLst>
              <a:ext uri="{FF2B5EF4-FFF2-40B4-BE49-F238E27FC236}">
                <a16:creationId xmlns:a16="http://schemas.microsoft.com/office/drawing/2014/main" id="{DAD21D6F-042D-F340-B4D0-996CD97CFDEC}"/>
              </a:ext>
            </a:extLst>
          </p:cNvPr>
          <p:cNvPicPr>
            <a:picLocks noChangeAspect="1"/>
          </p:cNvPicPr>
          <p:nvPr/>
        </p:nvPicPr>
        <p:blipFill>
          <a:blip r:embed="rId2"/>
          <a:stretch>
            <a:fillRect/>
          </a:stretch>
        </p:blipFill>
        <p:spPr>
          <a:xfrm>
            <a:off x="5246558" y="3182574"/>
            <a:ext cx="6520720" cy="3512594"/>
          </a:xfrm>
          <a:prstGeom prst="rect">
            <a:avLst/>
          </a:prstGeom>
        </p:spPr>
      </p:pic>
    </p:spTree>
    <p:extLst>
      <p:ext uri="{BB962C8B-B14F-4D97-AF65-F5344CB8AC3E}">
        <p14:creationId xmlns:p14="http://schemas.microsoft.com/office/powerpoint/2010/main" val="3766531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C9638-9737-6743-85C0-148674A417F1}"/>
              </a:ext>
            </a:extLst>
          </p:cNvPr>
          <p:cNvSpPr>
            <a:spLocks noGrp="1"/>
          </p:cNvSpPr>
          <p:nvPr>
            <p:ph type="title"/>
          </p:nvPr>
        </p:nvSpPr>
        <p:spPr/>
        <p:txBody>
          <a:bodyPr/>
          <a:lstStyle/>
          <a:p>
            <a:r>
              <a:rPr lang="en-US" dirty="0"/>
              <a:t>Existing Work for Task-1 (disease prediction)</a:t>
            </a:r>
          </a:p>
        </p:txBody>
      </p:sp>
      <p:pic>
        <p:nvPicPr>
          <p:cNvPr id="5" name="Content Placeholder 4">
            <a:extLst>
              <a:ext uri="{FF2B5EF4-FFF2-40B4-BE49-F238E27FC236}">
                <a16:creationId xmlns:a16="http://schemas.microsoft.com/office/drawing/2014/main" id="{6439D5D5-9640-5A43-95B8-9E3E5A3FFE28}"/>
              </a:ext>
            </a:extLst>
          </p:cNvPr>
          <p:cNvPicPr>
            <a:picLocks noGrp="1" noChangeAspect="1"/>
          </p:cNvPicPr>
          <p:nvPr>
            <p:ph idx="1"/>
          </p:nvPr>
        </p:nvPicPr>
        <p:blipFill>
          <a:blip r:embed="rId2"/>
          <a:stretch>
            <a:fillRect/>
          </a:stretch>
        </p:blipFill>
        <p:spPr>
          <a:xfrm>
            <a:off x="3777520" y="2315652"/>
            <a:ext cx="4136557" cy="2413739"/>
          </a:xfrm>
        </p:spPr>
      </p:pic>
      <p:sp>
        <p:nvSpPr>
          <p:cNvPr id="8" name="Rectangle 7">
            <a:extLst>
              <a:ext uri="{FF2B5EF4-FFF2-40B4-BE49-F238E27FC236}">
                <a16:creationId xmlns:a16="http://schemas.microsoft.com/office/drawing/2014/main" id="{14BAB510-275A-1E48-9214-6D4225EF96C9}"/>
              </a:ext>
            </a:extLst>
          </p:cNvPr>
          <p:cNvSpPr/>
          <p:nvPr/>
        </p:nvSpPr>
        <p:spPr>
          <a:xfrm>
            <a:off x="2513351" y="6325531"/>
            <a:ext cx="7165298" cy="523220"/>
          </a:xfrm>
          <a:prstGeom prst="rect">
            <a:avLst/>
          </a:prstGeom>
        </p:spPr>
        <p:txBody>
          <a:bodyPr wrap="square">
            <a:spAutoFit/>
          </a:bodyPr>
          <a:lstStyle/>
          <a:p>
            <a:r>
              <a:rPr lang="en-US" sz="1400" dirty="0"/>
              <a:t>Ma et al. Dipole: Diagnosis Prediction in Healthcare via Attention-based Bidirectional Recurrent Neural Networks. In KDD’17.</a:t>
            </a:r>
          </a:p>
        </p:txBody>
      </p:sp>
      <p:sp>
        <p:nvSpPr>
          <p:cNvPr id="9" name="Rectangle 8">
            <a:extLst>
              <a:ext uri="{FF2B5EF4-FFF2-40B4-BE49-F238E27FC236}">
                <a16:creationId xmlns:a16="http://schemas.microsoft.com/office/drawing/2014/main" id="{5256D1D5-8D61-8D44-92CF-EA1DF7AB195C}"/>
              </a:ext>
            </a:extLst>
          </p:cNvPr>
          <p:cNvSpPr/>
          <p:nvPr/>
        </p:nvSpPr>
        <p:spPr>
          <a:xfrm>
            <a:off x="1343543" y="1741560"/>
            <a:ext cx="8335106" cy="523220"/>
          </a:xfrm>
          <a:prstGeom prst="rect">
            <a:avLst/>
          </a:prstGeom>
        </p:spPr>
        <p:txBody>
          <a:bodyPr wrap="square">
            <a:spAutoFit/>
          </a:bodyPr>
          <a:lstStyle/>
          <a:p>
            <a:r>
              <a:rPr lang="en-US" sz="2800" dirty="0"/>
              <a:t>B-RNN</a:t>
            </a:r>
          </a:p>
        </p:txBody>
      </p:sp>
      <p:sp>
        <p:nvSpPr>
          <p:cNvPr id="10" name="Rectangle 9">
            <a:extLst>
              <a:ext uri="{FF2B5EF4-FFF2-40B4-BE49-F238E27FC236}">
                <a16:creationId xmlns:a16="http://schemas.microsoft.com/office/drawing/2014/main" id="{207CF411-1594-A448-B4EF-40AD1EFD3CB4}"/>
              </a:ext>
            </a:extLst>
          </p:cNvPr>
          <p:cNvSpPr/>
          <p:nvPr/>
        </p:nvSpPr>
        <p:spPr>
          <a:xfrm>
            <a:off x="1723869" y="4819575"/>
            <a:ext cx="8744262" cy="400110"/>
          </a:xfrm>
          <a:prstGeom prst="rect">
            <a:avLst/>
          </a:prstGeom>
          <a:solidFill>
            <a:schemeClr val="accent6">
              <a:lumMod val="40000"/>
              <a:lumOff val="60000"/>
            </a:schemeClr>
          </a:solidFill>
        </p:spPr>
        <p:txBody>
          <a:bodyPr wrap="square">
            <a:spAutoFit/>
          </a:bodyPr>
          <a:lstStyle/>
          <a:p>
            <a:pPr marL="457200" indent="-457200">
              <a:buFont typeface="+mj-lt"/>
              <a:buAutoNum type="arabicPeriod"/>
            </a:pPr>
            <a:r>
              <a:rPr lang="en-US" sz="2000" dirty="0"/>
              <a:t>Regular RNN-based model can’t handle irregular time intervals between visits.</a:t>
            </a:r>
          </a:p>
        </p:txBody>
      </p:sp>
    </p:spTree>
    <p:extLst>
      <p:ext uri="{BB962C8B-B14F-4D97-AF65-F5344CB8AC3E}">
        <p14:creationId xmlns:p14="http://schemas.microsoft.com/office/powerpoint/2010/main" val="3881608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C9638-9737-6743-85C0-148674A417F1}"/>
              </a:ext>
            </a:extLst>
          </p:cNvPr>
          <p:cNvSpPr>
            <a:spLocks noGrp="1"/>
          </p:cNvSpPr>
          <p:nvPr>
            <p:ph type="title"/>
          </p:nvPr>
        </p:nvSpPr>
        <p:spPr/>
        <p:txBody>
          <a:bodyPr/>
          <a:lstStyle/>
          <a:p>
            <a:r>
              <a:rPr lang="en-US" dirty="0"/>
              <a:t>Existing Work for Task-1 (disease prediction)</a:t>
            </a:r>
          </a:p>
        </p:txBody>
      </p:sp>
      <p:sp>
        <p:nvSpPr>
          <p:cNvPr id="8" name="Rectangle 7">
            <a:extLst>
              <a:ext uri="{FF2B5EF4-FFF2-40B4-BE49-F238E27FC236}">
                <a16:creationId xmlns:a16="http://schemas.microsoft.com/office/drawing/2014/main" id="{14BAB510-275A-1E48-9214-6D4225EF96C9}"/>
              </a:ext>
            </a:extLst>
          </p:cNvPr>
          <p:cNvSpPr/>
          <p:nvPr/>
        </p:nvSpPr>
        <p:spPr>
          <a:xfrm>
            <a:off x="2501776" y="6119336"/>
            <a:ext cx="7591348" cy="738664"/>
          </a:xfrm>
          <a:prstGeom prst="rect">
            <a:avLst/>
          </a:prstGeom>
        </p:spPr>
        <p:txBody>
          <a:bodyPr wrap="square">
            <a:spAutoFit/>
          </a:bodyPr>
          <a:lstStyle/>
          <a:p>
            <a:pPr marL="342900" indent="-342900">
              <a:buAutoNum type="arabicParenR"/>
            </a:pPr>
            <a:r>
              <a:rPr lang="en-US" sz="1400" dirty="0"/>
              <a:t>Bai et. al. : Interpretable representation learning for healthcare via capturing disease progression through time. In KDD’18. </a:t>
            </a:r>
          </a:p>
          <a:p>
            <a:pPr marL="342900" indent="-342900">
              <a:buAutoNum type="arabicParenR"/>
            </a:pPr>
            <a:r>
              <a:rPr lang="en-US" sz="1400" dirty="0" err="1"/>
              <a:t>Baytas</a:t>
            </a:r>
            <a:r>
              <a:rPr lang="en-US" sz="1400" dirty="0"/>
              <a:t> et. al. Patient subtyping via time-aware LSTM networks. In KDD’17.</a:t>
            </a:r>
          </a:p>
        </p:txBody>
      </p:sp>
      <p:sp>
        <p:nvSpPr>
          <p:cNvPr id="9" name="Rectangle 8">
            <a:extLst>
              <a:ext uri="{FF2B5EF4-FFF2-40B4-BE49-F238E27FC236}">
                <a16:creationId xmlns:a16="http://schemas.microsoft.com/office/drawing/2014/main" id="{5256D1D5-8D61-8D44-92CF-EA1DF7AB195C}"/>
              </a:ext>
            </a:extLst>
          </p:cNvPr>
          <p:cNvSpPr/>
          <p:nvPr/>
        </p:nvSpPr>
        <p:spPr>
          <a:xfrm>
            <a:off x="1343543" y="1741560"/>
            <a:ext cx="8335106" cy="523220"/>
          </a:xfrm>
          <a:prstGeom prst="rect">
            <a:avLst/>
          </a:prstGeom>
        </p:spPr>
        <p:txBody>
          <a:bodyPr wrap="square">
            <a:spAutoFit/>
          </a:bodyPr>
          <a:lstStyle/>
          <a:p>
            <a:r>
              <a:rPr lang="en-US" sz="2800" dirty="0"/>
              <a:t>T-LSTM and Time-line</a:t>
            </a:r>
          </a:p>
        </p:txBody>
      </p:sp>
      <p:sp>
        <p:nvSpPr>
          <p:cNvPr id="10" name="Rectangle 9">
            <a:extLst>
              <a:ext uri="{FF2B5EF4-FFF2-40B4-BE49-F238E27FC236}">
                <a16:creationId xmlns:a16="http://schemas.microsoft.com/office/drawing/2014/main" id="{207CF411-1594-A448-B4EF-40AD1EFD3CB4}"/>
              </a:ext>
            </a:extLst>
          </p:cNvPr>
          <p:cNvSpPr/>
          <p:nvPr/>
        </p:nvSpPr>
        <p:spPr>
          <a:xfrm>
            <a:off x="1723869" y="4819575"/>
            <a:ext cx="8744262" cy="1015663"/>
          </a:xfrm>
          <a:prstGeom prst="rect">
            <a:avLst/>
          </a:prstGeom>
          <a:solidFill>
            <a:schemeClr val="accent6">
              <a:lumMod val="40000"/>
              <a:lumOff val="60000"/>
            </a:schemeClr>
          </a:solidFill>
        </p:spPr>
        <p:txBody>
          <a:bodyPr wrap="square">
            <a:spAutoFit/>
          </a:bodyPr>
          <a:lstStyle/>
          <a:p>
            <a:pPr marL="457200" indent="-457200">
              <a:buFont typeface="+mj-lt"/>
              <a:buAutoNum type="arabicPeriod"/>
            </a:pPr>
            <a:r>
              <a:rPr lang="en-US" sz="2000" dirty="0"/>
              <a:t>Training RNN-based model requires large amount of data.</a:t>
            </a:r>
          </a:p>
          <a:p>
            <a:pPr marL="457200" indent="-457200">
              <a:buFont typeface="+mj-lt"/>
              <a:buAutoNum type="arabicPeriod"/>
            </a:pPr>
            <a:r>
              <a:rPr lang="en-US" sz="2000" dirty="0"/>
              <a:t>The dependency between medical codes and medical visits is not capture during training</a:t>
            </a:r>
          </a:p>
        </p:txBody>
      </p:sp>
      <p:pic>
        <p:nvPicPr>
          <p:cNvPr id="7" name="Content Placeholder 6">
            <a:extLst>
              <a:ext uri="{FF2B5EF4-FFF2-40B4-BE49-F238E27FC236}">
                <a16:creationId xmlns:a16="http://schemas.microsoft.com/office/drawing/2014/main" id="{1BCEEE5B-7342-8A4D-851D-FDBBF6737505}"/>
              </a:ext>
            </a:extLst>
          </p:cNvPr>
          <p:cNvPicPr>
            <a:picLocks noGrp="1" noChangeAspect="1"/>
          </p:cNvPicPr>
          <p:nvPr>
            <p:ph idx="1"/>
          </p:nvPr>
        </p:nvPicPr>
        <p:blipFill>
          <a:blip r:embed="rId3"/>
          <a:stretch>
            <a:fillRect/>
          </a:stretch>
        </p:blipFill>
        <p:spPr>
          <a:xfrm>
            <a:off x="1620612" y="2646064"/>
            <a:ext cx="4410036" cy="1881156"/>
          </a:xfrm>
        </p:spPr>
      </p:pic>
      <p:pic>
        <p:nvPicPr>
          <p:cNvPr id="12" name="Picture 11">
            <a:extLst>
              <a:ext uri="{FF2B5EF4-FFF2-40B4-BE49-F238E27FC236}">
                <a16:creationId xmlns:a16="http://schemas.microsoft.com/office/drawing/2014/main" id="{9F31F49A-3F1E-964D-9B3F-0CE1B7BC7EE2}"/>
              </a:ext>
            </a:extLst>
          </p:cNvPr>
          <p:cNvPicPr>
            <a:picLocks noChangeAspect="1"/>
          </p:cNvPicPr>
          <p:nvPr/>
        </p:nvPicPr>
        <p:blipFill>
          <a:blip r:embed="rId4"/>
          <a:stretch>
            <a:fillRect/>
          </a:stretch>
        </p:blipFill>
        <p:spPr>
          <a:xfrm>
            <a:off x="7118430" y="2569137"/>
            <a:ext cx="3528350" cy="2075846"/>
          </a:xfrm>
          <a:prstGeom prst="rect">
            <a:avLst/>
          </a:prstGeom>
        </p:spPr>
      </p:pic>
    </p:spTree>
    <p:extLst>
      <p:ext uri="{BB962C8B-B14F-4D97-AF65-F5344CB8AC3E}">
        <p14:creationId xmlns:p14="http://schemas.microsoft.com/office/powerpoint/2010/main" val="3885758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C9638-9737-6743-85C0-148674A417F1}"/>
              </a:ext>
            </a:extLst>
          </p:cNvPr>
          <p:cNvSpPr>
            <a:spLocks noGrp="1"/>
          </p:cNvSpPr>
          <p:nvPr>
            <p:ph type="title"/>
          </p:nvPr>
        </p:nvSpPr>
        <p:spPr/>
        <p:txBody>
          <a:bodyPr/>
          <a:lstStyle/>
          <a:p>
            <a:r>
              <a:rPr lang="en-US" dirty="0"/>
              <a:t>Existing Work for Task-1 (disease prediction)</a:t>
            </a:r>
          </a:p>
        </p:txBody>
      </p:sp>
      <p:sp>
        <p:nvSpPr>
          <p:cNvPr id="8" name="Rectangle 7">
            <a:extLst>
              <a:ext uri="{FF2B5EF4-FFF2-40B4-BE49-F238E27FC236}">
                <a16:creationId xmlns:a16="http://schemas.microsoft.com/office/drawing/2014/main" id="{14BAB510-275A-1E48-9214-6D4225EF96C9}"/>
              </a:ext>
            </a:extLst>
          </p:cNvPr>
          <p:cNvSpPr/>
          <p:nvPr/>
        </p:nvSpPr>
        <p:spPr>
          <a:xfrm>
            <a:off x="2513351" y="6325531"/>
            <a:ext cx="7165298" cy="523220"/>
          </a:xfrm>
          <a:prstGeom prst="rect">
            <a:avLst/>
          </a:prstGeom>
        </p:spPr>
        <p:txBody>
          <a:bodyPr wrap="square">
            <a:spAutoFit/>
          </a:bodyPr>
          <a:lstStyle/>
          <a:p>
            <a:r>
              <a:rPr lang="en-US" sz="1400" dirty="0"/>
              <a:t>Edward Choi, Cao Xiao, Walter Stewart, and </a:t>
            </a:r>
            <a:r>
              <a:rPr lang="en-US" sz="1400" dirty="0" err="1"/>
              <a:t>Jimeng</a:t>
            </a:r>
            <a:r>
              <a:rPr lang="en-US" sz="1400" dirty="0"/>
              <a:t> Sun. Mime: Multilevel medical embedding of electronic health records for predictive healthcare. In </a:t>
            </a:r>
            <a:r>
              <a:rPr lang="en-US" sz="1400" dirty="0" err="1"/>
              <a:t>NeurIPS</a:t>
            </a:r>
            <a:r>
              <a:rPr lang="en-US" sz="1400" dirty="0"/>
              <a:t>, pages 4552–4562, 2018</a:t>
            </a:r>
          </a:p>
        </p:txBody>
      </p:sp>
      <p:sp>
        <p:nvSpPr>
          <p:cNvPr id="9" name="Rectangle 8">
            <a:extLst>
              <a:ext uri="{FF2B5EF4-FFF2-40B4-BE49-F238E27FC236}">
                <a16:creationId xmlns:a16="http://schemas.microsoft.com/office/drawing/2014/main" id="{5256D1D5-8D61-8D44-92CF-EA1DF7AB195C}"/>
              </a:ext>
            </a:extLst>
          </p:cNvPr>
          <p:cNvSpPr/>
          <p:nvPr/>
        </p:nvSpPr>
        <p:spPr>
          <a:xfrm>
            <a:off x="1343543" y="1741560"/>
            <a:ext cx="8335106" cy="523220"/>
          </a:xfrm>
          <a:prstGeom prst="rect">
            <a:avLst/>
          </a:prstGeom>
        </p:spPr>
        <p:txBody>
          <a:bodyPr wrap="square">
            <a:spAutoFit/>
          </a:bodyPr>
          <a:lstStyle/>
          <a:p>
            <a:r>
              <a:rPr lang="en-US" sz="2800" dirty="0"/>
              <a:t>MIME</a:t>
            </a:r>
          </a:p>
        </p:txBody>
      </p:sp>
      <p:sp>
        <p:nvSpPr>
          <p:cNvPr id="10" name="Rectangle 9">
            <a:extLst>
              <a:ext uri="{FF2B5EF4-FFF2-40B4-BE49-F238E27FC236}">
                <a16:creationId xmlns:a16="http://schemas.microsoft.com/office/drawing/2014/main" id="{207CF411-1594-A448-B4EF-40AD1EFD3CB4}"/>
              </a:ext>
            </a:extLst>
          </p:cNvPr>
          <p:cNvSpPr/>
          <p:nvPr/>
        </p:nvSpPr>
        <p:spPr>
          <a:xfrm>
            <a:off x="1723869" y="4819575"/>
            <a:ext cx="8744262" cy="707886"/>
          </a:xfrm>
          <a:prstGeom prst="rect">
            <a:avLst/>
          </a:prstGeom>
          <a:solidFill>
            <a:schemeClr val="accent6">
              <a:lumMod val="40000"/>
              <a:lumOff val="60000"/>
            </a:schemeClr>
          </a:solidFill>
        </p:spPr>
        <p:txBody>
          <a:bodyPr wrap="square">
            <a:spAutoFit/>
          </a:bodyPr>
          <a:lstStyle/>
          <a:p>
            <a:pPr marL="457200" indent="-457200">
              <a:buFont typeface="+mj-lt"/>
              <a:buAutoNum type="arabicPeriod"/>
            </a:pPr>
            <a:r>
              <a:rPr lang="en-US" sz="2000" dirty="0"/>
              <a:t>Dependency is only captured when the data is structured. The relationships between medical codes is not explicitly shown in claims data.</a:t>
            </a:r>
          </a:p>
        </p:txBody>
      </p:sp>
      <p:pic>
        <p:nvPicPr>
          <p:cNvPr id="6" name="Picture 5">
            <a:extLst>
              <a:ext uri="{FF2B5EF4-FFF2-40B4-BE49-F238E27FC236}">
                <a16:creationId xmlns:a16="http://schemas.microsoft.com/office/drawing/2014/main" id="{CAFAE07B-C177-A14C-A8F7-2B6D30CC833E}"/>
              </a:ext>
            </a:extLst>
          </p:cNvPr>
          <p:cNvPicPr>
            <a:picLocks noChangeAspect="1"/>
          </p:cNvPicPr>
          <p:nvPr/>
        </p:nvPicPr>
        <p:blipFill>
          <a:blip r:embed="rId3"/>
          <a:stretch>
            <a:fillRect/>
          </a:stretch>
        </p:blipFill>
        <p:spPr>
          <a:xfrm>
            <a:off x="3882221" y="2082209"/>
            <a:ext cx="4427558" cy="2562858"/>
          </a:xfrm>
          <a:prstGeom prst="rect">
            <a:avLst/>
          </a:prstGeom>
        </p:spPr>
      </p:pic>
    </p:spTree>
    <p:extLst>
      <p:ext uri="{BB962C8B-B14F-4D97-AF65-F5344CB8AC3E}">
        <p14:creationId xmlns:p14="http://schemas.microsoft.com/office/powerpoint/2010/main" val="811268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C9638-9737-6743-85C0-148674A417F1}"/>
              </a:ext>
            </a:extLst>
          </p:cNvPr>
          <p:cNvSpPr>
            <a:spLocks noGrp="1"/>
          </p:cNvSpPr>
          <p:nvPr>
            <p:ph type="title"/>
          </p:nvPr>
        </p:nvSpPr>
        <p:spPr/>
        <p:txBody>
          <a:bodyPr/>
          <a:lstStyle/>
          <a:p>
            <a:r>
              <a:rPr lang="en-US" dirty="0"/>
              <a:t>Existing Work for Task-2 (cost prediction)</a:t>
            </a:r>
          </a:p>
        </p:txBody>
      </p:sp>
      <p:sp>
        <p:nvSpPr>
          <p:cNvPr id="7" name="Content Placeholder 2">
            <a:extLst>
              <a:ext uri="{FF2B5EF4-FFF2-40B4-BE49-F238E27FC236}">
                <a16:creationId xmlns:a16="http://schemas.microsoft.com/office/drawing/2014/main" id="{10A53097-6946-5544-88E9-1F4A1BA68ED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Three types:</a:t>
            </a:r>
          </a:p>
          <a:p>
            <a:pPr lvl="1"/>
            <a:r>
              <a:rPr lang="en-US" dirty="0"/>
              <a:t>Identify risk factor via cost prediction (i.e., chronic disease scores on cost).</a:t>
            </a:r>
          </a:p>
          <a:p>
            <a:pPr lvl="1"/>
            <a:r>
              <a:rPr lang="en-US" dirty="0"/>
              <a:t>Classify patients into cost bucket.</a:t>
            </a:r>
          </a:p>
          <a:p>
            <a:pPr lvl="1"/>
            <a:r>
              <a:rPr lang="en-US" dirty="0">
                <a:solidFill>
                  <a:srgbClr val="FF0000"/>
                </a:solidFill>
              </a:rPr>
              <a:t>Predict actual medical cost.</a:t>
            </a:r>
          </a:p>
        </p:txBody>
      </p:sp>
    </p:spTree>
    <p:extLst>
      <p:ext uri="{BB962C8B-B14F-4D97-AF65-F5344CB8AC3E}">
        <p14:creationId xmlns:p14="http://schemas.microsoft.com/office/powerpoint/2010/main" val="3860808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C9638-9737-6743-85C0-148674A417F1}"/>
              </a:ext>
            </a:extLst>
          </p:cNvPr>
          <p:cNvSpPr>
            <a:spLocks noGrp="1"/>
          </p:cNvSpPr>
          <p:nvPr>
            <p:ph type="title"/>
          </p:nvPr>
        </p:nvSpPr>
        <p:spPr/>
        <p:txBody>
          <a:bodyPr/>
          <a:lstStyle/>
          <a:p>
            <a:r>
              <a:rPr lang="en-US" dirty="0"/>
              <a:t>Existing Work for Task-2 (cost prediction)</a:t>
            </a:r>
          </a:p>
        </p:txBody>
      </p:sp>
      <p:sp>
        <p:nvSpPr>
          <p:cNvPr id="8" name="Rectangle 7">
            <a:extLst>
              <a:ext uri="{FF2B5EF4-FFF2-40B4-BE49-F238E27FC236}">
                <a16:creationId xmlns:a16="http://schemas.microsoft.com/office/drawing/2014/main" id="{14BAB510-275A-1E48-9214-6D4225EF96C9}"/>
              </a:ext>
            </a:extLst>
          </p:cNvPr>
          <p:cNvSpPr/>
          <p:nvPr/>
        </p:nvSpPr>
        <p:spPr>
          <a:xfrm>
            <a:off x="2513351" y="6325531"/>
            <a:ext cx="7165298" cy="523220"/>
          </a:xfrm>
          <a:prstGeom prst="rect">
            <a:avLst/>
          </a:prstGeom>
        </p:spPr>
        <p:txBody>
          <a:bodyPr wrap="square">
            <a:spAutoFit/>
          </a:bodyPr>
          <a:lstStyle/>
          <a:p>
            <a:r>
              <a:rPr lang="en-US" sz="1400" dirty="0"/>
              <a:t>Mohammad et. al. Healthcare cost prediction: Leveraging fine-grain temporal patterns. Journal of Biomedical Informatics Volume 91, March 2019, 103113</a:t>
            </a:r>
          </a:p>
        </p:txBody>
      </p:sp>
      <p:pic>
        <p:nvPicPr>
          <p:cNvPr id="7" name="Picture 6">
            <a:extLst>
              <a:ext uri="{FF2B5EF4-FFF2-40B4-BE49-F238E27FC236}">
                <a16:creationId xmlns:a16="http://schemas.microsoft.com/office/drawing/2014/main" id="{BF64ED88-BEA3-9C4C-A61A-B4052A7205DE}"/>
              </a:ext>
            </a:extLst>
          </p:cNvPr>
          <p:cNvPicPr>
            <a:picLocks noChangeAspect="1"/>
          </p:cNvPicPr>
          <p:nvPr/>
        </p:nvPicPr>
        <p:blipFill>
          <a:blip r:embed="rId3"/>
          <a:stretch>
            <a:fillRect/>
          </a:stretch>
        </p:blipFill>
        <p:spPr>
          <a:xfrm>
            <a:off x="3270704" y="1843946"/>
            <a:ext cx="5650592" cy="2932833"/>
          </a:xfrm>
          <a:prstGeom prst="rect">
            <a:avLst/>
          </a:prstGeom>
        </p:spPr>
      </p:pic>
      <p:sp>
        <p:nvSpPr>
          <p:cNvPr id="6" name="Rectangle 5">
            <a:extLst>
              <a:ext uri="{FF2B5EF4-FFF2-40B4-BE49-F238E27FC236}">
                <a16:creationId xmlns:a16="http://schemas.microsoft.com/office/drawing/2014/main" id="{A9F73822-9E98-2444-A8F3-C4A34B998A8B}"/>
              </a:ext>
            </a:extLst>
          </p:cNvPr>
          <p:cNvSpPr/>
          <p:nvPr/>
        </p:nvSpPr>
        <p:spPr>
          <a:xfrm>
            <a:off x="1723869" y="5043323"/>
            <a:ext cx="8744262" cy="1015663"/>
          </a:xfrm>
          <a:prstGeom prst="rect">
            <a:avLst/>
          </a:prstGeom>
          <a:solidFill>
            <a:schemeClr val="accent6">
              <a:lumMod val="40000"/>
              <a:lumOff val="60000"/>
            </a:schemeClr>
          </a:solidFill>
        </p:spPr>
        <p:txBody>
          <a:bodyPr wrap="square">
            <a:spAutoFit/>
          </a:bodyPr>
          <a:lstStyle/>
          <a:p>
            <a:pPr marL="457200" indent="-457200">
              <a:buFont typeface="+mj-lt"/>
              <a:buAutoNum type="arabicPeriod"/>
            </a:pPr>
            <a:r>
              <a:rPr lang="en-US" sz="2000" dirty="0"/>
              <a:t>Traditional machine learning methods were not able to model high dimensional non-linear relations as well as Deep learning methods</a:t>
            </a:r>
          </a:p>
          <a:p>
            <a:pPr marL="457200" indent="-457200">
              <a:buFont typeface="+mj-lt"/>
              <a:buAutoNum type="arabicPeriod"/>
            </a:pPr>
            <a:r>
              <a:rPr lang="en-US" sz="2000" dirty="0"/>
              <a:t>High-dimensional medical features are rarely used for predicting medical cost</a:t>
            </a:r>
          </a:p>
        </p:txBody>
      </p:sp>
    </p:spTree>
    <p:extLst>
      <p:ext uri="{BB962C8B-B14F-4D97-AF65-F5344CB8AC3E}">
        <p14:creationId xmlns:p14="http://schemas.microsoft.com/office/powerpoint/2010/main" val="3784182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2179</TotalTime>
  <Words>780</Words>
  <Application>Microsoft Macintosh PowerPoint</Application>
  <PresentationFormat>Widescreen</PresentationFormat>
  <Paragraphs>95</Paragraphs>
  <Slides>17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等线 Light</vt:lpstr>
      <vt:lpstr>Arial</vt:lpstr>
      <vt:lpstr>Calibri</vt:lpstr>
      <vt:lpstr>Calibri Light</vt:lpstr>
      <vt:lpstr>Times New Roman</vt:lpstr>
      <vt:lpstr>Office Theme</vt:lpstr>
      <vt:lpstr>Multilevel Self-Attention Model and its Use on Medical Risk Prediction</vt:lpstr>
      <vt:lpstr>What is medical risk prediction and why</vt:lpstr>
      <vt:lpstr>Challenges of mining claims data</vt:lpstr>
      <vt:lpstr>Task</vt:lpstr>
      <vt:lpstr>Existing Work for Task-1 (disease prediction)</vt:lpstr>
      <vt:lpstr>Existing Work for Task-1 (disease prediction)</vt:lpstr>
      <vt:lpstr>Existing Work for Task-1 (disease prediction)</vt:lpstr>
      <vt:lpstr>Existing Work for Task-2 (cost prediction)</vt:lpstr>
      <vt:lpstr>Existing Work for Task-2 (cost prediction)</vt:lpstr>
      <vt:lpstr>Challenges</vt:lpstr>
      <vt:lpstr>MSAM: Multilevel Self-Attention Model</vt:lpstr>
      <vt:lpstr>Dataset and evaluation metric</vt:lpstr>
      <vt:lpstr>Performance Evaluation: Disease Prediction</vt:lpstr>
      <vt:lpstr>Performance Evaluation: Cost Prediction</vt:lpstr>
      <vt:lpstr>Distribution of the predicted and actual cost </vt:lpstr>
      <vt:lpstr>Case study for self-attention mechanism</vt:lpstr>
      <vt:lpstr>Toward interpretable &amp; preventable care coordination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44</cp:revision>
  <dcterms:created xsi:type="dcterms:W3CDTF">2019-06-27T13:56:48Z</dcterms:created>
  <dcterms:modified xsi:type="dcterms:W3CDTF">2019-10-02T03:45:44Z</dcterms:modified>
</cp:coreProperties>
</file>