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63" r:id="rId5"/>
    <p:sldId id="258" r:id="rId6"/>
    <p:sldId id="260" r:id="rId7"/>
    <p:sldId id="259" r:id="rId8"/>
    <p:sldId id="262"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23A1CC3-2375-41D4-9E03-427CAF2A4C1A}"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FF16868-8199-4C2C-A5B1-63AEE139F88E}"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AD9FF7F-6988-44CC-821B-644E70CD2F73}"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C12C299-16B2-4475-990D-751901EACC14}"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34E6425-0181-43F2-84FC-787E803FD2F8}"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6E86A4C-8E40-4F87-A4F0-01A0687C5742}"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5E72C73-2D91-4E12-BA25-F0AA0C03599B}"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z="2800" dirty="0" smtClean="0"/>
              <a:t>Adı: Hüseyin Burak</a:t>
            </a:r>
            <a:br>
              <a:rPr lang="tr-TR" sz="2800" dirty="0" smtClean="0"/>
            </a:br>
            <a:r>
              <a:rPr lang="tr-TR" sz="2800" dirty="0" smtClean="0"/>
              <a:t>Soyadı: NEGİZ</a:t>
            </a:r>
            <a:br>
              <a:rPr lang="tr-TR" sz="2800" dirty="0" smtClean="0"/>
            </a:br>
            <a:r>
              <a:rPr lang="tr-TR" sz="2800" dirty="0" smtClean="0"/>
              <a:t>Numarası: 18MY03026</a:t>
            </a:r>
            <a:r>
              <a:rPr lang="tr-TR" sz="2800" dirty="0"/>
              <a:t/>
            </a:r>
            <a:br>
              <a:rPr lang="tr-TR" sz="2800" dirty="0"/>
            </a:br>
            <a:r>
              <a:rPr lang="tr-TR" sz="2800" dirty="0" smtClean="0"/>
              <a:t>Ders: Yapay Zeka</a:t>
            </a:r>
            <a:br>
              <a:rPr lang="tr-TR" sz="2800" dirty="0" smtClean="0"/>
            </a:br>
            <a:r>
              <a:rPr lang="tr-TR" sz="2800" dirty="0" smtClean="0"/>
              <a:t>Danışman Hoca: Nilgün İNCEREİS</a:t>
            </a:r>
            <a:endParaRPr lang="tr-TR" sz="2800" dirty="0"/>
          </a:p>
        </p:txBody>
      </p:sp>
      <p:sp>
        <p:nvSpPr>
          <p:cNvPr id="3" name="Alt Başlık 2"/>
          <p:cNvSpPr>
            <a:spLocks noGrp="1"/>
          </p:cNvSpPr>
          <p:nvPr>
            <p:ph type="subTitle" idx="1"/>
          </p:nvPr>
        </p:nvSpPr>
        <p:spPr>
          <a:xfrm>
            <a:off x="1703595" y="5090889"/>
            <a:ext cx="8825658" cy="861420"/>
          </a:xfrm>
        </p:spPr>
        <p:txBody>
          <a:bodyPr/>
          <a:lstStyle/>
          <a:p>
            <a:r>
              <a:rPr lang="tr-TR" dirty="0" smtClean="0"/>
              <a:t>Minimum yolun bulunması proje sunumu</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Tree>
    <p:extLst>
      <p:ext uri="{BB962C8B-B14F-4D97-AF65-F5344CB8AC3E}">
        <p14:creationId xmlns:p14="http://schemas.microsoft.com/office/powerpoint/2010/main" val="3412264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48789" y="2173517"/>
            <a:ext cx="8825658" cy="861420"/>
          </a:xfrm>
        </p:spPr>
        <p:txBody>
          <a:bodyPr/>
          <a:lstStyle/>
          <a:p>
            <a:r>
              <a:rPr lang="tr-TR" dirty="0" smtClean="0"/>
              <a:t>KAYNAKÇA;</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2" name="Metin kutusu 1"/>
          <p:cNvSpPr txBox="1"/>
          <p:nvPr/>
        </p:nvSpPr>
        <p:spPr>
          <a:xfrm>
            <a:off x="722811" y="2769326"/>
            <a:ext cx="3770812" cy="21698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tr-TR" dirty="0" smtClean="0">
                <a:solidFill>
                  <a:schemeClr val="bg1"/>
                </a:solidFill>
              </a:rPr>
              <a:t>http://bilinisterim.com</a:t>
            </a:r>
            <a:endParaRPr lang="tr-TR" dirty="0">
              <a:solidFill>
                <a:schemeClr val="bg1"/>
              </a:solidFill>
            </a:endParaRPr>
          </a:p>
          <a:p>
            <a:pPr marL="342900" indent="-342900">
              <a:lnSpc>
                <a:spcPct val="150000"/>
              </a:lnSpc>
              <a:buFont typeface="Arial" panose="020B0604020202020204" pitchFamily="34" charset="0"/>
              <a:buChar char="•"/>
            </a:pPr>
            <a:r>
              <a:rPr lang="tr-TR" dirty="0" smtClean="0">
                <a:solidFill>
                  <a:schemeClr val="bg1"/>
                </a:solidFill>
              </a:rPr>
              <a:t>http://bilisim.io</a:t>
            </a:r>
          </a:p>
          <a:p>
            <a:pPr marL="342900" indent="-342900">
              <a:lnSpc>
                <a:spcPct val="150000"/>
              </a:lnSpc>
              <a:buFont typeface="Arial" panose="020B0604020202020204" pitchFamily="34" charset="0"/>
              <a:buChar char="•"/>
            </a:pPr>
            <a:r>
              <a:rPr lang="tr-TR" dirty="0" smtClean="0">
                <a:solidFill>
                  <a:schemeClr val="bg1"/>
                </a:solidFill>
              </a:rPr>
              <a:t>http://muhendisbeyinler.net</a:t>
            </a:r>
          </a:p>
          <a:p>
            <a:pPr marL="342900" indent="-342900">
              <a:lnSpc>
                <a:spcPct val="150000"/>
              </a:lnSpc>
              <a:buFont typeface="Arial" panose="020B0604020202020204" pitchFamily="34" charset="0"/>
              <a:buChar char="•"/>
            </a:pPr>
            <a:r>
              <a:rPr lang="tr-TR" dirty="0" smtClean="0">
                <a:solidFill>
                  <a:schemeClr val="bg1"/>
                </a:solidFill>
              </a:rPr>
              <a:t>http://algoritmauzmani.com</a:t>
            </a:r>
            <a:br>
              <a:rPr lang="tr-TR" dirty="0" smtClean="0">
                <a:solidFill>
                  <a:schemeClr val="bg1"/>
                </a:solidFill>
              </a:rPr>
            </a:br>
            <a:r>
              <a:rPr lang="tr-TR" dirty="0" smtClean="0">
                <a:solidFill>
                  <a:schemeClr val="bg1"/>
                </a:solidFill>
              </a:rPr>
              <a:t>http://girisimzel.com</a:t>
            </a:r>
            <a:endParaRPr lang="tr-TR" dirty="0">
              <a:solidFill>
                <a:schemeClr val="bg1"/>
              </a:solidFill>
            </a:endParaRPr>
          </a:p>
        </p:txBody>
      </p:sp>
    </p:spTree>
    <p:extLst>
      <p:ext uri="{BB962C8B-B14F-4D97-AF65-F5344CB8AC3E}">
        <p14:creationId xmlns:p14="http://schemas.microsoft.com/office/powerpoint/2010/main" val="228329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48789" y="2173518"/>
            <a:ext cx="8825658" cy="861420"/>
          </a:xfrm>
        </p:spPr>
        <p:txBody>
          <a:bodyPr/>
          <a:lstStyle/>
          <a:p>
            <a:r>
              <a:rPr lang="tr-TR" dirty="0" smtClean="0"/>
              <a:t>İçindekiler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6" name="Metin kutusu 5"/>
          <p:cNvSpPr txBox="1"/>
          <p:nvPr/>
        </p:nvSpPr>
        <p:spPr>
          <a:xfrm>
            <a:off x="648789" y="2604228"/>
            <a:ext cx="10110652"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tr-TR" dirty="0">
                <a:solidFill>
                  <a:schemeClr val="bg1"/>
                </a:solidFill>
              </a:rPr>
              <a:t>Minimum Yolun Bulunması Problemi Nedir?</a:t>
            </a:r>
          </a:p>
          <a:p>
            <a:pPr marL="285750" indent="-285750">
              <a:lnSpc>
                <a:spcPct val="150000"/>
              </a:lnSpc>
              <a:buFont typeface="Arial" panose="020B0604020202020204" pitchFamily="34" charset="0"/>
              <a:buChar char="•"/>
            </a:pPr>
            <a:r>
              <a:rPr lang="tr-TR" dirty="0" smtClean="0">
                <a:solidFill>
                  <a:schemeClr val="bg1"/>
                </a:solidFill>
              </a:rPr>
              <a:t>Minimum </a:t>
            </a:r>
            <a:r>
              <a:rPr lang="tr-TR" dirty="0">
                <a:solidFill>
                  <a:schemeClr val="bg1"/>
                </a:solidFill>
              </a:rPr>
              <a:t>Yolun Bulunması Problemi Nerelerde Kullanılır</a:t>
            </a:r>
            <a:r>
              <a:rPr lang="tr-TR" dirty="0" smtClean="0">
                <a:solidFill>
                  <a:schemeClr val="bg1"/>
                </a:solidFill>
              </a:rPr>
              <a:t>?</a:t>
            </a:r>
            <a:endParaRPr lang="tr-TR" dirty="0">
              <a:solidFill>
                <a:schemeClr val="bg1"/>
              </a:solidFill>
            </a:endParaRPr>
          </a:p>
          <a:p>
            <a:pPr marL="285750" indent="-285750">
              <a:lnSpc>
                <a:spcPct val="150000"/>
              </a:lnSpc>
              <a:buFont typeface="Arial" panose="020B0604020202020204" pitchFamily="34" charset="0"/>
              <a:buChar char="•"/>
            </a:pPr>
            <a:r>
              <a:rPr lang="tr-TR" dirty="0" err="1">
                <a:solidFill>
                  <a:schemeClr val="bg1"/>
                </a:solidFill>
              </a:rPr>
              <a:t>Dijkstra</a:t>
            </a:r>
            <a:r>
              <a:rPr lang="tr-TR" dirty="0">
                <a:solidFill>
                  <a:schemeClr val="bg1"/>
                </a:solidFill>
              </a:rPr>
              <a:t> Algoritması Nedir?</a:t>
            </a:r>
          </a:p>
          <a:p>
            <a:pPr marL="285750" indent="-285750">
              <a:lnSpc>
                <a:spcPct val="150000"/>
              </a:lnSpc>
              <a:buFont typeface="Arial" panose="020B0604020202020204" pitchFamily="34" charset="0"/>
              <a:buChar char="•"/>
            </a:pPr>
            <a:r>
              <a:rPr lang="tr-TR" dirty="0" err="1" smtClean="0">
                <a:solidFill>
                  <a:schemeClr val="bg1"/>
                </a:solidFill>
              </a:rPr>
              <a:t>Dijkstra</a:t>
            </a:r>
            <a:r>
              <a:rPr lang="tr-TR" dirty="0" smtClean="0">
                <a:solidFill>
                  <a:schemeClr val="bg1"/>
                </a:solidFill>
              </a:rPr>
              <a:t> </a:t>
            </a:r>
            <a:r>
              <a:rPr lang="tr-TR" dirty="0">
                <a:solidFill>
                  <a:schemeClr val="bg1"/>
                </a:solidFill>
              </a:rPr>
              <a:t>Algoritması İşleyişi</a:t>
            </a:r>
          </a:p>
          <a:p>
            <a:pPr marL="285750" indent="-285750">
              <a:lnSpc>
                <a:spcPct val="150000"/>
              </a:lnSpc>
              <a:buFont typeface="Arial" panose="020B0604020202020204" pitchFamily="34" charset="0"/>
              <a:buChar char="•"/>
            </a:pPr>
            <a:r>
              <a:rPr lang="tr-TR" dirty="0" err="1" smtClean="0">
                <a:solidFill>
                  <a:schemeClr val="bg1"/>
                </a:solidFill>
              </a:rPr>
              <a:t>Algoritmanin</a:t>
            </a:r>
            <a:r>
              <a:rPr lang="tr-TR" dirty="0" smtClean="0">
                <a:solidFill>
                  <a:schemeClr val="bg1"/>
                </a:solidFill>
              </a:rPr>
              <a:t> </a:t>
            </a:r>
            <a:r>
              <a:rPr lang="tr-TR" dirty="0">
                <a:solidFill>
                  <a:schemeClr val="bg1"/>
                </a:solidFill>
              </a:rPr>
              <a:t>Çalışma Prensibi</a:t>
            </a:r>
          </a:p>
          <a:p>
            <a:pPr marL="285750" indent="-285750">
              <a:lnSpc>
                <a:spcPct val="150000"/>
              </a:lnSpc>
              <a:buFont typeface="Arial" panose="020B0604020202020204" pitchFamily="34" charset="0"/>
              <a:buChar char="•"/>
            </a:pPr>
            <a:r>
              <a:rPr lang="tr-TR" dirty="0" err="1">
                <a:solidFill>
                  <a:schemeClr val="bg1"/>
                </a:solidFill>
              </a:rPr>
              <a:t>Dijkstra</a:t>
            </a:r>
            <a:r>
              <a:rPr lang="tr-TR" dirty="0">
                <a:solidFill>
                  <a:schemeClr val="bg1"/>
                </a:solidFill>
              </a:rPr>
              <a:t> Algoritmasına </a:t>
            </a:r>
            <a:r>
              <a:rPr lang="tr-TR" dirty="0" smtClean="0">
                <a:solidFill>
                  <a:schemeClr val="bg1"/>
                </a:solidFill>
              </a:rPr>
              <a:t>Örnek</a:t>
            </a:r>
          </a:p>
          <a:p>
            <a:pPr marL="285750" indent="-285750">
              <a:lnSpc>
                <a:spcPct val="150000"/>
              </a:lnSpc>
              <a:buFont typeface="Arial" panose="020B0604020202020204" pitchFamily="34" charset="0"/>
              <a:buChar char="•"/>
            </a:pPr>
            <a:r>
              <a:rPr lang="tr-TR" dirty="0" smtClean="0">
                <a:solidFill>
                  <a:schemeClr val="bg1"/>
                </a:solidFill>
              </a:rPr>
              <a:t>Programımı </a:t>
            </a:r>
            <a:r>
              <a:rPr lang="tr-TR" dirty="0">
                <a:solidFill>
                  <a:schemeClr val="bg1"/>
                </a:solidFill>
              </a:rPr>
              <a:t>hangi dilde yaptım </a:t>
            </a:r>
            <a:endParaRPr lang="tr-TR" dirty="0" smtClean="0">
              <a:solidFill>
                <a:schemeClr val="bg1"/>
              </a:solidFill>
            </a:endParaRPr>
          </a:p>
          <a:p>
            <a:pPr marL="285750" indent="-285750">
              <a:lnSpc>
                <a:spcPct val="150000"/>
              </a:lnSpc>
              <a:buFont typeface="Arial" panose="020B0604020202020204" pitchFamily="34" charset="0"/>
              <a:buChar char="•"/>
            </a:pPr>
            <a:r>
              <a:rPr lang="tr-TR" dirty="0" smtClean="0">
                <a:solidFill>
                  <a:schemeClr val="bg1"/>
                </a:solidFill>
              </a:rPr>
              <a:t>Kaynakça</a:t>
            </a:r>
            <a:r>
              <a:rPr lang="tr-TR" dirty="0" smtClean="0">
                <a:solidFill>
                  <a:schemeClr val="bg1"/>
                </a:solidFill>
              </a:rPr>
              <a:t/>
            </a:r>
            <a:br>
              <a:rPr lang="tr-TR" dirty="0" smtClean="0">
                <a:solidFill>
                  <a:schemeClr val="bg1"/>
                </a:solidFill>
              </a:rPr>
            </a:br>
            <a:endParaRPr lang="tr-TR" dirty="0">
              <a:solidFill>
                <a:schemeClr val="bg1"/>
              </a:solidFill>
            </a:endParaRPr>
          </a:p>
        </p:txBody>
      </p:sp>
    </p:spTree>
    <p:extLst>
      <p:ext uri="{BB962C8B-B14F-4D97-AF65-F5344CB8AC3E}">
        <p14:creationId xmlns:p14="http://schemas.microsoft.com/office/powerpoint/2010/main" val="3884748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5" name="Alt Başlık 4"/>
          <p:cNvSpPr>
            <a:spLocks noGrp="1"/>
          </p:cNvSpPr>
          <p:nvPr>
            <p:ph type="subTitle" idx="1"/>
          </p:nvPr>
        </p:nvSpPr>
        <p:spPr>
          <a:xfrm>
            <a:off x="648789" y="1689463"/>
            <a:ext cx="8825658" cy="986504"/>
          </a:xfrm>
        </p:spPr>
        <p:txBody>
          <a:bodyPr>
            <a:normAutofit/>
          </a:bodyPr>
          <a:lstStyle/>
          <a:p>
            <a:r>
              <a:rPr lang="tr-TR" sz="2400" dirty="0"/>
              <a:t/>
            </a:r>
            <a:br>
              <a:rPr lang="tr-TR" sz="2400" dirty="0"/>
            </a:br>
            <a:r>
              <a:rPr lang="tr-TR" sz="2400" dirty="0"/>
              <a:t>Minimum Yolun Bulunması Problemi NEDİR?</a:t>
            </a:r>
          </a:p>
        </p:txBody>
      </p:sp>
      <p:sp>
        <p:nvSpPr>
          <p:cNvPr id="8" name="Metin kutusu 7"/>
          <p:cNvSpPr txBox="1"/>
          <p:nvPr/>
        </p:nvSpPr>
        <p:spPr>
          <a:xfrm>
            <a:off x="827314" y="2882537"/>
            <a:ext cx="8290560" cy="1200329"/>
          </a:xfrm>
          <a:prstGeom prst="rect">
            <a:avLst/>
          </a:prstGeom>
          <a:noFill/>
        </p:spPr>
        <p:txBody>
          <a:bodyPr wrap="square" rtlCol="0">
            <a:spAutoFit/>
          </a:bodyPr>
          <a:lstStyle/>
          <a:p>
            <a:r>
              <a:rPr lang="tr-TR" dirty="0" smtClean="0">
                <a:solidFill>
                  <a:schemeClr val="bg1"/>
                </a:solidFill>
              </a:rPr>
              <a:t>Minimum yolu </a:t>
            </a:r>
            <a:r>
              <a:rPr lang="tr-TR" dirty="0">
                <a:solidFill>
                  <a:schemeClr val="bg1"/>
                </a:solidFill>
              </a:rPr>
              <a:t>bulmak, iki düğüm arasında en maliyetle gidilebilen bir yolun varlığını belirleme problemidir. </a:t>
            </a:r>
            <a:r>
              <a:rPr lang="tr-TR" dirty="0" smtClean="0">
                <a:solidFill>
                  <a:schemeClr val="bg1"/>
                </a:solidFill>
              </a:rPr>
              <a:t>Minimum yol </a:t>
            </a:r>
            <a:r>
              <a:rPr lang="tr-TR" dirty="0">
                <a:solidFill>
                  <a:schemeClr val="bg1"/>
                </a:solidFill>
              </a:rPr>
              <a:t>problemi herhangi bir düğümden bir başka düğüme, her bir düğümden tüm düğümlere ya da tüm düğümler için hesaplanabilir. </a:t>
            </a:r>
          </a:p>
        </p:txBody>
      </p:sp>
    </p:spTree>
    <p:extLst>
      <p:ext uri="{BB962C8B-B14F-4D97-AF65-F5344CB8AC3E}">
        <p14:creationId xmlns:p14="http://schemas.microsoft.com/office/powerpoint/2010/main" val="591132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5" name="Alt Başlık 4"/>
          <p:cNvSpPr>
            <a:spLocks noGrp="1"/>
          </p:cNvSpPr>
          <p:nvPr>
            <p:ph type="subTitle" idx="1"/>
          </p:nvPr>
        </p:nvSpPr>
        <p:spPr>
          <a:xfrm>
            <a:off x="648789" y="1689463"/>
            <a:ext cx="8825658" cy="986504"/>
          </a:xfrm>
        </p:spPr>
        <p:txBody>
          <a:bodyPr>
            <a:normAutofit fontScale="92500"/>
          </a:bodyPr>
          <a:lstStyle/>
          <a:p>
            <a:r>
              <a:rPr lang="tr-TR" sz="2400" dirty="0"/>
              <a:t/>
            </a:r>
            <a:br>
              <a:rPr lang="tr-TR" sz="2400" dirty="0"/>
            </a:br>
            <a:r>
              <a:rPr lang="tr-TR" sz="2400" dirty="0"/>
              <a:t>Minimum Yolun Bulunması Problemi </a:t>
            </a:r>
            <a:r>
              <a:rPr lang="tr-TR" sz="2400" dirty="0" smtClean="0"/>
              <a:t>NERELERDE KULLANILIR?</a:t>
            </a:r>
            <a:endParaRPr lang="tr-TR" sz="2400" dirty="0"/>
          </a:p>
        </p:txBody>
      </p:sp>
      <p:sp>
        <p:nvSpPr>
          <p:cNvPr id="8" name="Metin kutusu 7"/>
          <p:cNvSpPr txBox="1"/>
          <p:nvPr/>
        </p:nvSpPr>
        <p:spPr>
          <a:xfrm>
            <a:off x="827314" y="2882537"/>
            <a:ext cx="8290560" cy="1477328"/>
          </a:xfrm>
          <a:prstGeom prst="rect">
            <a:avLst/>
          </a:prstGeom>
          <a:noFill/>
        </p:spPr>
        <p:txBody>
          <a:bodyPr wrap="square" rtlCol="0">
            <a:spAutoFit/>
          </a:bodyPr>
          <a:lstStyle/>
          <a:p>
            <a:r>
              <a:rPr lang="tr-TR" dirty="0">
                <a:solidFill>
                  <a:schemeClr val="bg1"/>
                </a:solidFill>
              </a:rPr>
              <a:t>Örnek verilecek olursa, bir nakliye firmasının en az maliyetli taşıma ağını yapmasına yardımcı olur ya da bir şehir veya ülkenin su, doğalgaz </a:t>
            </a:r>
            <a:r>
              <a:rPr lang="tr-TR" dirty="0" err="1">
                <a:solidFill>
                  <a:schemeClr val="bg1"/>
                </a:solidFill>
              </a:rPr>
              <a:t>vb</a:t>
            </a:r>
            <a:r>
              <a:rPr lang="tr-TR" dirty="0">
                <a:solidFill>
                  <a:schemeClr val="bg1"/>
                </a:solidFill>
              </a:rPr>
              <a:t> ihtiyaçlarının, ihtiyaç sahiplerine en az maliyetle ulaşmasında büyük rol oynar. Bilgisayar üzerinde yer alabileceği alanlardan bir kaçı da internet ağ trafiği protokolü yönlendirme ve oyun </a:t>
            </a:r>
            <a:r>
              <a:rPr lang="tr-TR" dirty="0" err="1">
                <a:solidFill>
                  <a:schemeClr val="bg1"/>
                </a:solidFill>
              </a:rPr>
              <a:t>programlamaladır</a:t>
            </a:r>
            <a:r>
              <a:rPr lang="tr-TR" dirty="0">
                <a:solidFill>
                  <a:schemeClr val="bg1"/>
                </a:solidFill>
              </a:rPr>
              <a:t>.</a:t>
            </a:r>
          </a:p>
        </p:txBody>
      </p:sp>
    </p:spTree>
    <p:extLst>
      <p:ext uri="{BB962C8B-B14F-4D97-AF65-F5344CB8AC3E}">
        <p14:creationId xmlns:p14="http://schemas.microsoft.com/office/powerpoint/2010/main" val="176012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48789" y="2103849"/>
            <a:ext cx="8825658" cy="861420"/>
          </a:xfrm>
        </p:spPr>
        <p:txBody>
          <a:bodyPr/>
          <a:lstStyle/>
          <a:p>
            <a:r>
              <a:rPr lang="tr-TR" dirty="0" err="1" smtClean="0"/>
              <a:t>Dijkstra</a:t>
            </a:r>
            <a:r>
              <a:rPr lang="tr-TR" dirty="0" smtClean="0"/>
              <a:t> algoritması NEDİR?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5" name="Metin kutusu 4"/>
          <p:cNvSpPr txBox="1"/>
          <p:nvPr/>
        </p:nvSpPr>
        <p:spPr>
          <a:xfrm>
            <a:off x="748937" y="2760617"/>
            <a:ext cx="7141029" cy="2031325"/>
          </a:xfrm>
          <a:prstGeom prst="rect">
            <a:avLst/>
          </a:prstGeom>
          <a:noFill/>
        </p:spPr>
        <p:txBody>
          <a:bodyPr wrap="square" rtlCol="0">
            <a:spAutoFit/>
          </a:bodyPr>
          <a:lstStyle/>
          <a:p>
            <a:r>
              <a:rPr lang="tr-TR" dirty="0" smtClean="0">
                <a:solidFill>
                  <a:schemeClr val="bg1"/>
                </a:solidFill>
              </a:rPr>
              <a:t>Minimum yol problemleri üzerine geliştirilmiş ve araştırmalarımda karşıma çıkan “</a:t>
            </a:r>
            <a:r>
              <a:rPr lang="tr-TR" dirty="0" err="1" smtClean="0">
                <a:solidFill>
                  <a:schemeClr val="bg1"/>
                </a:solidFill>
              </a:rPr>
              <a:t>Dijkstra</a:t>
            </a:r>
            <a:r>
              <a:rPr lang="tr-TR" dirty="0" smtClean="0">
                <a:solidFill>
                  <a:schemeClr val="bg1"/>
                </a:solidFill>
              </a:rPr>
              <a:t>” algoritmasıdır. </a:t>
            </a:r>
            <a:r>
              <a:rPr lang="tr-TR" i="1" dirty="0" err="1" smtClean="0">
                <a:solidFill>
                  <a:schemeClr val="bg1"/>
                </a:solidFill>
              </a:rPr>
              <a:t>Edsger</a:t>
            </a:r>
            <a:r>
              <a:rPr lang="tr-TR" i="1" dirty="0" smtClean="0">
                <a:solidFill>
                  <a:schemeClr val="bg1"/>
                </a:solidFill>
              </a:rPr>
              <a:t> </a:t>
            </a:r>
            <a:r>
              <a:rPr lang="tr-TR" i="1" dirty="0" err="1" smtClean="0">
                <a:solidFill>
                  <a:schemeClr val="bg1"/>
                </a:solidFill>
              </a:rPr>
              <a:t>Wybe</a:t>
            </a:r>
            <a:r>
              <a:rPr lang="tr-TR" i="1" dirty="0" smtClean="0">
                <a:solidFill>
                  <a:schemeClr val="bg1"/>
                </a:solidFill>
              </a:rPr>
              <a:t> </a:t>
            </a:r>
            <a:r>
              <a:rPr lang="tr-TR" i="1" dirty="0" err="1" smtClean="0">
                <a:solidFill>
                  <a:schemeClr val="bg1"/>
                </a:solidFill>
              </a:rPr>
              <a:t>Dijkstra</a:t>
            </a:r>
            <a:r>
              <a:rPr lang="tr-TR" i="1" dirty="0" smtClean="0">
                <a:solidFill>
                  <a:schemeClr val="bg1"/>
                </a:solidFill>
              </a:rPr>
              <a:t> </a:t>
            </a:r>
            <a:r>
              <a:rPr lang="tr-TR" dirty="0">
                <a:solidFill>
                  <a:schemeClr val="bg1"/>
                </a:solidFill>
              </a:rPr>
              <a:t>Hollandalı matematikçi ve bilgisayar bilimcidir. Bu adamın geliştirdiği bu algoritma sayesinde </a:t>
            </a:r>
            <a:r>
              <a:rPr lang="tr-TR" dirty="0" err="1">
                <a:solidFill>
                  <a:schemeClr val="bg1"/>
                </a:solidFill>
              </a:rPr>
              <a:t>navigasyonumuzu</a:t>
            </a:r>
            <a:r>
              <a:rPr lang="tr-TR" dirty="0">
                <a:solidFill>
                  <a:schemeClr val="bg1"/>
                </a:solidFill>
              </a:rPr>
              <a:t> açıp en kısa yola ulaşabiliyoruz. Temelde en kısa yolu bulmaya odaklanmış bir algoritmadır. </a:t>
            </a:r>
            <a:r>
              <a:rPr lang="tr-TR" dirty="0" err="1">
                <a:solidFill>
                  <a:schemeClr val="bg1"/>
                </a:solidFill>
              </a:rPr>
              <a:t>Dijkstra</a:t>
            </a:r>
            <a:r>
              <a:rPr lang="tr-TR" dirty="0">
                <a:solidFill>
                  <a:schemeClr val="bg1"/>
                </a:solidFill>
              </a:rPr>
              <a:t> ayrıca </a:t>
            </a:r>
            <a:r>
              <a:rPr lang="tr-TR" dirty="0" err="1">
                <a:solidFill>
                  <a:schemeClr val="bg1"/>
                </a:solidFill>
              </a:rPr>
              <a:t>for</a:t>
            </a:r>
            <a:r>
              <a:rPr lang="tr-TR" dirty="0">
                <a:solidFill>
                  <a:schemeClr val="bg1"/>
                </a:solidFill>
              </a:rPr>
              <a:t>, </a:t>
            </a:r>
            <a:r>
              <a:rPr lang="tr-TR" dirty="0" err="1">
                <a:solidFill>
                  <a:schemeClr val="bg1"/>
                </a:solidFill>
              </a:rPr>
              <a:t>while</a:t>
            </a:r>
            <a:r>
              <a:rPr lang="tr-TR" dirty="0">
                <a:solidFill>
                  <a:schemeClr val="bg1"/>
                </a:solidFill>
              </a:rPr>
              <a:t> gibi döngülerin ortaya çıkarılmasında pay sahibidir. </a:t>
            </a:r>
          </a:p>
        </p:txBody>
      </p:sp>
    </p:spTree>
    <p:extLst>
      <p:ext uri="{BB962C8B-B14F-4D97-AF65-F5344CB8AC3E}">
        <p14:creationId xmlns:p14="http://schemas.microsoft.com/office/powerpoint/2010/main" val="466460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48789" y="2208351"/>
            <a:ext cx="8825658" cy="861420"/>
          </a:xfrm>
        </p:spPr>
        <p:txBody>
          <a:bodyPr/>
          <a:lstStyle/>
          <a:p>
            <a:r>
              <a:rPr lang="tr-TR" dirty="0" smtClean="0"/>
              <a:t>DİJKSTRA ALGORİTMASININ İŞLEYİŞİ</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5" name="Metin kutusu 4"/>
          <p:cNvSpPr txBox="1"/>
          <p:nvPr/>
        </p:nvSpPr>
        <p:spPr>
          <a:xfrm>
            <a:off x="809897" y="2908663"/>
            <a:ext cx="7576457" cy="2455817"/>
          </a:xfrm>
          <a:prstGeom prst="rect">
            <a:avLst/>
          </a:prstGeom>
          <a:noFill/>
        </p:spPr>
        <p:txBody>
          <a:bodyPr wrap="square" rtlCol="0">
            <a:spAutoFit/>
          </a:bodyPr>
          <a:lstStyle/>
          <a:p>
            <a:endParaRPr lang="tr-TR" dirty="0"/>
          </a:p>
        </p:txBody>
      </p:sp>
      <p:sp>
        <p:nvSpPr>
          <p:cNvPr id="7" name="Metin kutusu 6"/>
          <p:cNvSpPr txBox="1"/>
          <p:nvPr/>
        </p:nvSpPr>
        <p:spPr>
          <a:xfrm>
            <a:off x="648789" y="2630353"/>
            <a:ext cx="8351520" cy="2031325"/>
          </a:xfrm>
          <a:prstGeom prst="rect">
            <a:avLst/>
          </a:prstGeom>
          <a:noFill/>
        </p:spPr>
        <p:txBody>
          <a:bodyPr wrap="square" rtlCol="0">
            <a:spAutoFit/>
          </a:bodyPr>
          <a:lstStyle/>
          <a:p>
            <a:r>
              <a:rPr lang="tr-TR" dirty="0" err="1">
                <a:solidFill>
                  <a:schemeClr val="bg1"/>
                </a:solidFill>
              </a:rPr>
              <a:t>Dijkstra</a:t>
            </a:r>
            <a:r>
              <a:rPr lang="tr-TR" dirty="0">
                <a:solidFill>
                  <a:schemeClr val="bg1"/>
                </a:solidFill>
              </a:rPr>
              <a:t> algoritması prensibi gereği kaynak noktasına ihtiyaç duyar ve etiketleme yöntemi ile çalışır. İki çeşit etiketleme mevcuttur bunlardan biri geçici diğeri ise kalıcı etiketlemedir. Geçici etiketleme yaparken iki düğüm arası mesafe hesaplanır ve yazılır. Sonraki süreçte yapılan hesaplamalarda daha kısa bir yola rastlanmaz ise geçici etiket, kalıcı etiket olarak adlandırılmaya başlar. Şayet başka bir erişimde olan yol daha kısa mesafeye sahipse yeni yol kalıcı etiket olmaya başlar. </a:t>
            </a:r>
          </a:p>
        </p:txBody>
      </p:sp>
    </p:spTree>
    <p:extLst>
      <p:ext uri="{BB962C8B-B14F-4D97-AF65-F5344CB8AC3E}">
        <p14:creationId xmlns:p14="http://schemas.microsoft.com/office/powerpoint/2010/main" val="1289989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48789" y="2103849"/>
            <a:ext cx="8825658" cy="861420"/>
          </a:xfrm>
        </p:spPr>
        <p:txBody>
          <a:bodyPr/>
          <a:lstStyle/>
          <a:p>
            <a:r>
              <a:rPr lang="tr-TR" b="1" dirty="0"/>
              <a:t>Algoritmanın Çalışma Prensibi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5" name="Metin kutusu 4"/>
          <p:cNvSpPr txBox="1"/>
          <p:nvPr/>
        </p:nvSpPr>
        <p:spPr>
          <a:xfrm>
            <a:off x="731520" y="2690949"/>
            <a:ext cx="7149737" cy="646331"/>
          </a:xfrm>
          <a:prstGeom prst="rect">
            <a:avLst/>
          </a:prstGeom>
          <a:noFill/>
        </p:spPr>
        <p:txBody>
          <a:bodyPr wrap="square" rtlCol="0">
            <a:spAutoFit/>
          </a:bodyPr>
          <a:lstStyle/>
          <a:p>
            <a:r>
              <a:rPr lang="tr-TR" dirty="0">
                <a:solidFill>
                  <a:schemeClr val="bg1"/>
                </a:solidFill>
              </a:rPr>
              <a:t>A'dan E'ye gitmek isteyen bir kişi en yakın yoldan gitmek istiyorsa, izlenmesi gereken yol </a:t>
            </a:r>
            <a:r>
              <a:rPr lang="tr-TR" dirty="0" smtClean="0">
                <a:solidFill>
                  <a:schemeClr val="bg1"/>
                </a:solidFill>
              </a:rPr>
              <a:t>şöyledir;</a:t>
            </a:r>
            <a:endParaRPr lang="tr-TR" dirty="0">
              <a:solidFill>
                <a:schemeClr val="bg1"/>
              </a:solidFill>
            </a:endParaRPr>
          </a:p>
        </p:txBody>
      </p:sp>
      <p:pic>
        <p:nvPicPr>
          <p:cNvPr id="2054" name="Picture 6" descr="Shortest Path and Dijkstra's Algorithm in Javascript – Ali KIL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3545968"/>
            <a:ext cx="3145971" cy="1310822"/>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929052" y="3293438"/>
            <a:ext cx="6897188" cy="1815882"/>
          </a:xfrm>
          <a:prstGeom prst="rect">
            <a:avLst/>
          </a:prstGeom>
          <a:noFill/>
        </p:spPr>
        <p:txBody>
          <a:bodyPr wrap="square" rtlCol="0">
            <a:spAutoFit/>
          </a:bodyPr>
          <a:lstStyle/>
          <a:p>
            <a:pPr fontAlgn="base"/>
            <a:r>
              <a:rPr lang="tr-TR" sz="1600" dirty="0">
                <a:solidFill>
                  <a:schemeClr val="bg1"/>
                </a:solidFill>
              </a:rPr>
              <a:t>1. Başlat - A -&gt; B -&gt; F -&gt; E, Toplam Hedef: 30</a:t>
            </a:r>
          </a:p>
          <a:p>
            <a:pPr fontAlgn="base"/>
            <a:endParaRPr lang="tr-TR" sz="1600" dirty="0">
              <a:solidFill>
                <a:schemeClr val="bg1"/>
              </a:solidFill>
            </a:endParaRPr>
          </a:p>
          <a:p>
            <a:pPr fontAlgn="base"/>
            <a:r>
              <a:rPr lang="tr-TR" sz="1600" dirty="0">
                <a:solidFill>
                  <a:schemeClr val="bg1"/>
                </a:solidFill>
              </a:rPr>
              <a:t>2. Başlat - A -&gt; B -&gt; D -&gt; E, Toplam Hedef: 24</a:t>
            </a:r>
          </a:p>
          <a:p>
            <a:pPr fontAlgn="base"/>
            <a:endParaRPr lang="tr-TR" sz="1600" dirty="0">
              <a:solidFill>
                <a:schemeClr val="bg1"/>
              </a:solidFill>
            </a:endParaRPr>
          </a:p>
          <a:p>
            <a:pPr fontAlgn="base"/>
            <a:r>
              <a:rPr lang="tr-TR" sz="1600" dirty="0">
                <a:solidFill>
                  <a:schemeClr val="bg1"/>
                </a:solidFill>
              </a:rPr>
              <a:t>3. Başlat - A -&gt; B -&gt; D -&gt; F -&gt; E, Toplam Hedef: 28</a:t>
            </a:r>
          </a:p>
          <a:p>
            <a:pPr fontAlgn="base"/>
            <a:endParaRPr lang="tr-TR" sz="1600" dirty="0">
              <a:solidFill>
                <a:schemeClr val="bg1"/>
              </a:solidFill>
            </a:endParaRPr>
          </a:p>
          <a:p>
            <a:pPr fontAlgn="base"/>
            <a:r>
              <a:rPr lang="tr-TR" sz="1600" dirty="0">
                <a:solidFill>
                  <a:schemeClr val="bg1"/>
                </a:solidFill>
              </a:rPr>
              <a:t>4. Başlat - A -&gt; C -&gt; E, Toplam Hedef: 25</a:t>
            </a:r>
          </a:p>
        </p:txBody>
      </p:sp>
      <p:sp>
        <p:nvSpPr>
          <p:cNvPr id="7" name="Metin kutusu 6"/>
          <p:cNvSpPr txBox="1"/>
          <p:nvPr/>
        </p:nvSpPr>
        <p:spPr>
          <a:xfrm>
            <a:off x="1193074" y="5065478"/>
            <a:ext cx="4214949" cy="1200329"/>
          </a:xfrm>
          <a:prstGeom prst="rect">
            <a:avLst/>
          </a:prstGeom>
          <a:noFill/>
        </p:spPr>
        <p:txBody>
          <a:bodyPr wrap="square" rtlCol="0">
            <a:spAutoFit/>
          </a:bodyPr>
          <a:lstStyle/>
          <a:p>
            <a:r>
              <a:rPr lang="tr-TR" dirty="0" smtClean="0">
                <a:solidFill>
                  <a:schemeClr val="bg1"/>
                </a:solidFill>
              </a:rPr>
              <a:t>En </a:t>
            </a:r>
            <a:r>
              <a:rPr lang="tr-TR" dirty="0">
                <a:solidFill>
                  <a:schemeClr val="bg1"/>
                </a:solidFill>
              </a:rPr>
              <a:t>kısa yol 3. pisttir. Algoritmamız, düğüm noktaları için mümkün olan en kısa olasılıkları ve sonuç olarak sizin için diğer olasılıkları sunar.</a:t>
            </a:r>
          </a:p>
        </p:txBody>
      </p:sp>
    </p:spTree>
    <p:extLst>
      <p:ext uri="{BB962C8B-B14F-4D97-AF65-F5344CB8AC3E}">
        <p14:creationId xmlns:p14="http://schemas.microsoft.com/office/powerpoint/2010/main" val="189220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48789" y="2173517"/>
            <a:ext cx="8825658" cy="861420"/>
          </a:xfrm>
        </p:spPr>
        <p:txBody>
          <a:bodyPr/>
          <a:lstStyle/>
          <a:p>
            <a:r>
              <a:rPr lang="tr-TR" dirty="0" err="1" smtClean="0"/>
              <a:t>DİJkstra</a:t>
            </a:r>
            <a:r>
              <a:rPr lang="tr-TR" dirty="0" smtClean="0"/>
              <a:t> </a:t>
            </a:r>
            <a:r>
              <a:rPr lang="tr-TR" dirty="0" err="1" smtClean="0"/>
              <a:t>algoritmasıNA</a:t>
            </a:r>
            <a:r>
              <a:rPr lang="tr-TR" dirty="0" smtClean="0"/>
              <a:t> örnek</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pic>
        <p:nvPicPr>
          <p:cNvPr id="5122" name="Picture 2" descr="http://merttopuz.com/assets/uploads/jpg/ayrik-matematik-dijkstra-algoritmasi-en-kisa-yolu-bulmak-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19" y="2655294"/>
            <a:ext cx="1385842" cy="1128884"/>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2769326" y="2708366"/>
            <a:ext cx="5294811" cy="646331"/>
          </a:xfrm>
          <a:prstGeom prst="rect">
            <a:avLst/>
          </a:prstGeom>
          <a:noFill/>
        </p:spPr>
        <p:txBody>
          <a:bodyPr wrap="square" rtlCol="0">
            <a:spAutoFit/>
          </a:bodyPr>
          <a:lstStyle/>
          <a:p>
            <a:r>
              <a:rPr lang="tr-TR" dirty="0" smtClean="0">
                <a:solidFill>
                  <a:schemeClr val="bg1"/>
                </a:solidFill>
              </a:rPr>
              <a:t>Yandaki </a:t>
            </a:r>
            <a:r>
              <a:rPr lang="tr-TR" dirty="0">
                <a:solidFill>
                  <a:schemeClr val="bg1"/>
                </a:solidFill>
              </a:rPr>
              <a:t>şekilde belirtilen en kısa yolu bulmak için gösterimlerimizi şöyle yapabiliriz;</a:t>
            </a:r>
          </a:p>
        </p:txBody>
      </p:sp>
      <p:pic>
        <p:nvPicPr>
          <p:cNvPr id="5124" name="Picture 4" descr="http://merttopuz.com/assets/uploads/jpg/ayrik-matematik-dijkstra-algoritmasi-en-kisa-yolu-bulmak-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0066" y="3430156"/>
            <a:ext cx="5017501" cy="183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63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48789" y="2173517"/>
            <a:ext cx="8825658" cy="861420"/>
          </a:xfrm>
        </p:spPr>
        <p:txBody>
          <a:bodyPr/>
          <a:lstStyle/>
          <a:p>
            <a:r>
              <a:rPr lang="tr-TR" dirty="0" smtClean="0"/>
              <a:t>Programımı hangi dilde yaptım </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9" y="487909"/>
            <a:ext cx="1972492" cy="1500809"/>
          </a:xfrm>
          <a:prstGeom prst="rect">
            <a:avLst/>
          </a:prstGeom>
        </p:spPr>
      </p:pic>
      <p:sp>
        <p:nvSpPr>
          <p:cNvPr id="5" name="Metin kutusu 4"/>
          <p:cNvSpPr txBox="1"/>
          <p:nvPr/>
        </p:nvSpPr>
        <p:spPr>
          <a:xfrm>
            <a:off x="648789" y="2604227"/>
            <a:ext cx="5294811" cy="646331"/>
          </a:xfrm>
          <a:prstGeom prst="rect">
            <a:avLst/>
          </a:prstGeom>
          <a:noFill/>
        </p:spPr>
        <p:txBody>
          <a:bodyPr wrap="square" rtlCol="0">
            <a:spAutoFit/>
          </a:bodyPr>
          <a:lstStyle/>
          <a:p>
            <a:r>
              <a:rPr lang="tr-TR" dirty="0" smtClean="0">
                <a:solidFill>
                  <a:schemeClr val="bg1"/>
                </a:solidFill>
              </a:rPr>
              <a:t>Programımı C# kullanarak yaptım. </a:t>
            </a:r>
            <a:r>
              <a:rPr lang="tr-TR" dirty="0" smtClean="0">
                <a:solidFill>
                  <a:schemeClr val="bg1"/>
                </a:solidFill>
              </a:rPr>
              <a:t>Program çıktım şu şekilde;</a:t>
            </a:r>
            <a:endParaRPr lang="tr-TR" dirty="0">
              <a:solidFill>
                <a:schemeClr val="bg1"/>
              </a:solidFill>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539" y="3103939"/>
            <a:ext cx="4412362" cy="2827265"/>
          </a:xfrm>
          <a:prstGeom prst="rect">
            <a:avLst/>
          </a:prstGeom>
        </p:spPr>
      </p:pic>
    </p:spTree>
    <p:extLst>
      <p:ext uri="{BB962C8B-B14F-4D97-AF65-F5344CB8AC3E}">
        <p14:creationId xmlns:p14="http://schemas.microsoft.com/office/powerpoint/2010/main" val="1338800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İyon Toplantı Odası</Template>
  <TotalTime>54</TotalTime>
  <Words>424</Words>
  <Application>Microsoft Office PowerPoint</Application>
  <PresentationFormat>Geniş ekran</PresentationFormat>
  <Paragraphs>38</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İyon Toplantı Odası</vt:lpstr>
      <vt:lpstr>Adı: Hüseyin Burak Soyadı: NEGİZ Numarası: 18MY03026 Ders: Yapay Zeka Danışman Hoca: Nilgün İNCEREİS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Adı: Hüseyin Burak Soyadı: NEGİZ Numarası: 18MY03026 Ders: Yapay Zeka Danışman Hoca: Nilgün İNCEREİS</dc:title>
  <dc:creator>Burak</dc:creator>
  <cp:lastModifiedBy>Burak</cp:lastModifiedBy>
  <cp:revision>8</cp:revision>
  <dcterms:created xsi:type="dcterms:W3CDTF">2020-04-27T20:37:29Z</dcterms:created>
  <dcterms:modified xsi:type="dcterms:W3CDTF">2020-04-28T08:11:07Z</dcterms:modified>
</cp:coreProperties>
</file>