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83" r:id="rId7"/>
    <p:sldId id="260" r:id="rId8"/>
    <p:sldId id="261" r:id="rId9"/>
    <p:sldId id="258" r:id="rId10"/>
    <p:sldId id="286" r:id="rId11"/>
    <p:sldId id="262" r:id="rId12"/>
    <p:sldId id="287" r:id="rId13"/>
    <p:sldId id="267" r:id="rId14"/>
    <p:sldId id="264" r:id="rId15"/>
    <p:sldId id="289" r:id="rId16"/>
    <p:sldId id="290" r:id="rId17"/>
    <p:sldId id="293" r:id="rId18"/>
    <p:sldId id="288" r:id="rId19"/>
    <p:sldId id="291" r:id="rId20"/>
    <p:sldId id="268" r:id="rId2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C3D3"/>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5" d="100"/>
          <a:sy n="55" d="100"/>
        </p:scale>
        <p:origin x="90" y="480"/>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29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01EA87-E043-4B09-883E-331FB9DEA675}" type="datetime1">
              <a:rPr lang="zh-CN" altLang="en-US" smtClean="0">
                <a:latin typeface="Microsoft YaHei UI" panose="020B0503020204020204" pitchFamily="34" charset="-122"/>
                <a:ea typeface="Microsoft YaHei UI" panose="020B0503020204020204" pitchFamily="34" charset="-122"/>
              </a:rPr>
              <a:t>2022/11/9</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FE8CF6F-AEFF-4035-A783-79EB238251D7}" type="datetime1">
              <a:rPr lang="zh-CN" altLang="en-US" smtClean="0"/>
              <a:t>2022/11/9</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1734D747-9380-41EE-9946-EC9EC0CA5D1E}" type="slidenum">
              <a:rPr lang="en-US" smtClean="0"/>
              <a:pPr/>
              <a:t>‹#›</a:t>
            </a:fld>
            <a:endParaRPr lang="en-US"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a:t>
            </a:fld>
            <a:endParaRPr lang="zh-CN" altLang="en-U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10</a:t>
            </a:fld>
            <a:endParaRPr lang="zh-CN" altLang="en-US"/>
          </a:p>
        </p:txBody>
      </p:sp>
    </p:spTree>
    <p:extLst>
      <p:ext uri="{BB962C8B-B14F-4D97-AF65-F5344CB8AC3E}">
        <p14:creationId xmlns:p14="http://schemas.microsoft.com/office/powerpoint/2010/main" val="4252690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11</a:t>
            </a:fld>
            <a:endParaRPr lang="zh-CN" altLang="en-US"/>
          </a:p>
        </p:txBody>
      </p:sp>
    </p:spTree>
    <p:extLst>
      <p:ext uri="{BB962C8B-B14F-4D97-AF65-F5344CB8AC3E}">
        <p14:creationId xmlns:p14="http://schemas.microsoft.com/office/powerpoint/2010/main" val="365827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12</a:t>
            </a:fld>
            <a:endParaRPr lang="zh-CN" altLang="en-US"/>
          </a:p>
        </p:txBody>
      </p:sp>
    </p:spTree>
    <p:extLst>
      <p:ext uri="{BB962C8B-B14F-4D97-AF65-F5344CB8AC3E}">
        <p14:creationId xmlns:p14="http://schemas.microsoft.com/office/powerpoint/2010/main" val="928854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13</a:t>
            </a:fld>
            <a:endParaRPr lang="zh-CN" altLang="en-US"/>
          </a:p>
        </p:txBody>
      </p:sp>
    </p:spTree>
    <p:extLst>
      <p:ext uri="{BB962C8B-B14F-4D97-AF65-F5344CB8AC3E}">
        <p14:creationId xmlns:p14="http://schemas.microsoft.com/office/powerpoint/2010/main" val="1418438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14</a:t>
            </a:fld>
            <a:endParaRPr lang="zh-CN" altLang="en-US"/>
          </a:p>
        </p:txBody>
      </p:sp>
    </p:spTree>
    <p:extLst>
      <p:ext uri="{BB962C8B-B14F-4D97-AF65-F5344CB8AC3E}">
        <p14:creationId xmlns:p14="http://schemas.microsoft.com/office/powerpoint/2010/main" val="2604186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15</a:t>
            </a:fld>
            <a:endParaRPr lang="zh-CN" altLang="en-US"/>
          </a:p>
        </p:txBody>
      </p:sp>
    </p:spTree>
    <p:extLst>
      <p:ext uri="{BB962C8B-B14F-4D97-AF65-F5344CB8AC3E}">
        <p14:creationId xmlns:p14="http://schemas.microsoft.com/office/powerpoint/2010/main" val="36460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16</a:t>
            </a:fld>
            <a:endParaRPr lang="zh-CN" altLang="en-US"/>
          </a:p>
        </p:txBody>
      </p:sp>
    </p:spTree>
    <p:extLst>
      <p:ext uri="{BB962C8B-B14F-4D97-AF65-F5344CB8AC3E}">
        <p14:creationId xmlns:p14="http://schemas.microsoft.com/office/powerpoint/2010/main" val="158688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1734D747-9380-41EE-9946-EC9EC0CA5D1E}" type="slidenum">
              <a:rPr lang="en-US" altLang="zh-CN" smtClean="0"/>
              <a:t>17</a:t>
            </a:fld>
            <a:endParaRPr lang="zh-CN" altLang="en-US"/>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a:t>
            </a:fld>
            <a:endParaRPr lang="zh-CN" altLang="en-US"/>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a:t>
            </a:fld>
            <a:endParaRPr lang="zh-CN" altLang="en-US"/>
          </a:p>
        </p:txBody>
      </p:sp>
    </p:spTree>
    <p:extLst>
      <p:ext uri="{BB962C8B-B14F-4D97-AF65-F5344CB8AC3E}">
        <p14:creationId xmlns:p14="http://schemas.microsoft.com/office/powerpoint/2010/main" val="379944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a:t>
            </a:fld>
            <a:endParaRPr lang="zh-CN" altLang="en-US"/>
          </a:p>
        </p:txBody>
      </p:sp>
    </p:spTree>
    <p:extLst>
      <p:ext uri="{BB962C8B-B14F-4D97-AF65-F5344CB8AC3E}">
        <p14:creationId xmlns:p14="http://schemas.microsoft.com/office/powerpoint/2010/main" val="1450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5</a:t>
            </a:fld>
            <a:endParaRPr lang="zh-CN" altLang="en-US"/>
          </a:p>
        </p:txBody>
      </p:sp>
    </p:spTree>
    <p:extLst>
      <p:ext uri="{BB962C8B-B14F-4D97-AF65-F5344CB8AC3E}">
        <p14:creationId xmlns:p14="http://schemas.microsoft.com/office/powerpoint/2010/main" val="184112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6</a:t>
            </a:fld>
            <a:endParaRPr lang="zh-CN" altLang="en-US"/>
          </a:p>
        </p:txBody>
      </p:sp>
    </p:spTree>
    <p:extLst>
      <p:ext uri="{BB962C8B-B14F-4D97-AF65-F5344CB8AC3E}">
        <p14:creationId xmlns:p14="http://schemas.microsoft.com/office/powerpoint/2010/main" val="222357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7</a:t>
            </a:fld>
            <a:endParaRPr lang="zh-CN" altLang="en-US"/>
          </a:p>
        </p:txBody>
      </p:sp>
    </p:spTree>
    <p:extLst>
      <p:ext uri="{BB962C8B-B14F-4D97-AF65-F5344CB8AC3E}">
        <p14:creationId xmlns:p14="http://schemas.microsoft.com/office/powerpoint/2010/main" val="6643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8</a:t>
            </a:fld>
            <a:endParaRPr lang="zh-CN" altLang="en-US"/>
          </a:p>
        </p:txBody>
      </p:sp>
    </p:spTree>
    <p:extLst>
      <p:ext uri="{BB962C8B-B14F-4D97-AF65-F5344CB8AC3E}">
        <p14:creationId xmlns:p14="http://schemas.microsoft.com/office/powerpoint/2010/main" val="180259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9</a:t>
            </a:fld>
            <a:endParaRPr lang="zh-CN" altLang="en-US"/>
          </a:p>
        </p:txBody>
      </p:sp>
    </p:spTree>
    <p:extLst>
      <p:ext uri="{BB962C8B-B14F-4D97-AF65-F5344CB8AC3E}">
        <p14:creationId xmlns:p14="http://schemas.microsoft.com/office/powerpoint/2010/main" val="178153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7" name="组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组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直角三角形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9" name="任意多边形：形状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1" name="任意多边形：形状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12" name="组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任意多边形：形状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sp>
        <p:nvSpPr>
          <p:cNvPr id="2" name="标题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标题</a:t>
            </a:r>
          </a:p>
        </p:txBody>
      </p:sp>
      <p:sp>
        <p:nvSpPr>
          <p:cNvPr id="3" name="副标题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icrosoft YaHei UI" panose="020B0503020204020204" pitchFamily="34" charset="-122"/>
                <a:cs typeface="Arial" panose="020B0604020202020204" pitchFamily="34" charset="0"/>
              </a:defRPr>
            </a:lvl1pPr>
          </a:lstStyle>
          <a:p>
            <a:pPr marL="228600" lvl="0" indent="-228600" rtl="0"/>
            <a:r>
              <a:rPr lang="zh-CN" altLang="en-US" noProof="0"/>
              <a:t>单击以编辑母版副标题样式</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个类别">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0" name="图片占位符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1" name="图片占位符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2" name="图片占位符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3" name="图片占位符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4" name="图片占位符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7" name="文本占位符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8" name="文本占位符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9" name="文本占位符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0" name="文本占位符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cxnSp>
        <p:nvCxnSpPr>
          <p:cNvPr id="7" name="直接连接符​​(S)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S)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 + 3 节">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
        <p:nvSpPr>
          <p:cNvPr id="36" name="文本占位符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7" name="文本占位符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照片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图片占位符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标题的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22" name="内容占位符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长方形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任意多边形：形状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0" name="任意多边形：形状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1" name="任意多边形：形状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2" name="任意多边形：形状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4" name="组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任意多边形：形状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6" name="任意多边形：形状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0" name="任意多边形：形状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1" name="灯片编号占位符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GB" altLang="zh-CN" noProof="0" smtClean="0"/>
              <a:pPr/>
              <a:t>‹#›</a:t>
            </a:fld>
            <a:endParaRPr lang="zh-CN" alt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谢谢 1">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nvGrpSpPr>
          <p:cNvPr id="6" name="组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直角三角形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谢谢 2">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
        <p:nvSpPr>
          <p:cNvPr id="35" name="任意多边形：形状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2" name="任意多边形：形状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9" name="任意多边形：形状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直角三角形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任意多边形：形状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4" name="任意多边形：形状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16" name="组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任意多边形：形状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9" name="组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任意多边形：形状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1" name="任意多边形：形状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22" name="灯片编号占位符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3" name="标题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节标题">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6" name="组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任意多边形：形状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8" name="任意多边形：形状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sp>
        <p:nvSpPr>
          <p:cNvPr id="29" name="任意多边形：形状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31" name="组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任意多边形：形状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3" name="任意多边形：形状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35" name="灯片编号占位符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用幻灯片">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4" name="椭圆形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标题 1">
            <a:extLst>
              <a:ext uri="{FF2B5EF4-FFF2-40B4-BE49-F238E27FC236}">
                <a16:creationId xmlns:a16="http://schemas.microsoft.com/office/drawing/2014/main" id="{C9A300DD-BB54-44ED-A7E4-01CD41EC930F}"/>
              </a:ext>
            </a:extLst>
          </p:cNvPr>
          <p:cNvSpPr txBox="1">
            <a:spLocks/>
          </p:cNvSpPr>
          <p:nvPr userDrawn="1"/>
        </p:nvSpPr>
        <p:spPr>
          <a:xfrm>
            <a:off x="1026936" y="1108364"/>
            <a:ext cx="1005115" cy="267425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zh-CN" altLang="en-US" sz="18400" noProof="0">
                <a:solidFill>
                  <a:schemeClr val="accent1">
                    <a:lumMod val="60000"/>
                    <a:lumOff val="40000"/>
                  </a:schemeClr>
                </a:solidFill>
                <a:latin typeface="Microsoft YaHei UI" panose="020B0503020204020204" pitchFamily="34" charset="-122"/>
              </a:rPr>
              <a:t>“</a:t>
            </a:r>
          </a:p>
        </p:txBody>
      </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icrosoft YaHei UI" panose="020B0503020204020204" pitchFamily="34" charset="-122"/>
              </a:defRPr>
            </a:lvl1pPr>
          </a:lstStyle>
          <a:p>
            <a:pPr lvl="0" rtl="0"/>
            <a:r>
              <a:rPr lang="zh-CN" altLang="en-US" noProof="0"/>
              <a:t>引用</a:t>
            </a:r>
          </a:p>
        </p:txBody>
      </p:sp>
      <p:sp>
        <p:nvSpPr>
          <p:cNvPr id="19" name="灯片编号占位符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3" name="文本占位符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400">
                <a:solidFill>
                  <a:schemeClr val="bg1"/>
                </a:solidFill>
                <a:latin typeface="Microsoft YaHei UI" panose="020B0503020204020204" pitchFamily="34" charset="-122"/>
                <a:cs typeface="Arial" panose="020B0604020202020204" pitchFamily="34" charset="0"/>
              </a:defRPr>
            </a:lvl2pPr>
            <a:lvl3pPr>
              <a:lnSpc>
                <a:spcPct val="100000"/>
              </a:lnSpc>
              <a:spcBef>
                <a:spcPts val="600"/>
              </a:spcBef>
              <a:spcAft>
                <a:spcPts val="400"/>
              </a:spcAft>
              <a:defRPr sz="1200">
                <a:solidFill>
                  <a:schemeClr val="bg1"/>
                </a:solidFill>
                <a:latin typeface="Microsoft YaHei UI" panose="020B0503020204020204" pitchFamily="34" charset="-122"/>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a:p>
            <a:pPr lvl="1" rtl="0"/>
            <a:r>
              <a:rPr lang="zh-CN" altLang="en-US" noProof="0"/>
              <a:t>第二级</a:t>
            </a:r>
          </a:p>
          <a:p>
            <a:pPr lvl="2" rtl="0"/>
            <a:r>
              <a:rPr lang="zh-CN" altLang="en-US" noProof="0"/>
              <a:t>第三级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5" name="文本占位符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6" name="文本占位符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7" name="内容占位符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8" name="内容占位符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1" name="内容占位符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灯片编号占位符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5" name="长方形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7" name="任意多边形：形状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9" name="任意多边形：形状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标题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zh-CN" altLang="en-US" noProof="0">
                <a:latin typeface="Microsoft YaHei UI" panose="020B0503020204020204" pitchFamily="34" charset="-122"/>
              </a:rPr>
              <a:t>单击此处编辑母版标题样式</a:t>
            </a:r>
          </a:p>
        </p:txBody>
      </p:sp>
      <p:grpSp>
        <p:nvGrpSpPr>
          <p:cNvPr id="12" name="组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任意多边形：形状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5" name="组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矩形：剪去一角的矩形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17" name="矩形：剪去一角的矩形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18" name="任意多边形：形状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灯片编号占位符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altLang="zh-CN" noProof="0" smtClean="0">
                <a:latin typeface="Microsoft YaHei UI" panose="020B0503020204020204" pitchFamily="34" charset="-122"/>
              </a:rPr>
              <a:pPr/>
              <a:t>‹#›</a:t>
            </a:fld>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www.directindustry-china.cn/prod/matter-srl/product-157421-1612213.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www.zlg.cn/wireless/wireless/product/id/266.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hyperlink" Target="https://cn.dreamstime.com/%E5%9C%A8%E7%99%BD%E8%89%B2%E8%83%8C%E6%99%AF%E7%9A%84%E9%A3%8E%E8%B1%A1-%E5%B9%B3%E7%9A%84%E6%A0%B7%E5%BC%8F-%E9%A3%8E%E6%A0%87%E5%BF%97-image115734985" TargetMode="External"/><Relationship Id="rId4" Type="http://schemas.openxmlformats.org/officeDocument/2006/relationships/image" Target="../media/image5.svg"/><Relationship Id="rId9" Type="http://schemas.openxmlformats.org/officeDocument/2006/relationships/image" Target="../media/image10.jpg"/><Relationship Id="rId1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a:xfrm>
            <a:off x="2007809" y="2243739"/>
            <a:ext cx="9967540" cy="1243584"/>
          </a:xfrm>
        </p:spPr>
        <p:txBody>
          <a:bodyPr rtlCol="0"/>
          <a:lstStyle/>
          <a:p>
            <a:r>
              <a:rPr lang="zh-CN" altLang="en-US" sz="4400" dirty="0">
                <a:ea typeface="Microsoft YaHei UI" panose="020B0503020204020204" pitchFamily="34" charset="-122"/>
              </a:rPr>
              <a:t>基于</a:t>
            </a:r>
            <a:r>
              <a:rPr lang="en-US" altLang="zh-CN" sz="4400" dirty="0">
                <a:ea typeface="Microsoft YaHei UI" panose="020B0503020204020204" pitchFamily="34" charset="-122"/>
              </a:rPr>
              <a:t>stm32</a:t>
            </a:r>
            <a:r>
              <a:rPr lang="zh-CN" altLang="en-US" sz="4400" dirty="0">
                <a:ea typeface="Microsoft YaHei UI" panose="020B0503020204020204" pitchFamily="34" charset="-122"/>
              </a:rPr>
              <a:t>的仓库环境监测系统</a:t>
            </a:r>
          </a:p>
        </p:txBody>
      </p:sp>
      <p:sp>
        <p:nvSpPr>
          <p:cNvPr id="3" name="副标题 2">
            <a:extLst>
              <a:ext uri="{FF2B5EF4-FFF2-40B4-BE49-F238E27FC236}">
                <a16:creationId xmlns:a16="http://schemas.microsoft.com/office/drawing/2014/main" id="{0D537F64-4C96-4AA8-BB21-E8053A3186DD}"/>
              </a:ext>
            </a:extLst>
          </p:cNvPr>
          <p:cNvSpPr>
            <a:spLocks noGrp="1"/>
          </p:cNvSpPr>
          <p:nvPr>
            <p:ph type="subTitle" idx="1"/>
          </p:nvPr>
        </p:nvSpPr>
        <p:spPr>
          <a:xfrm>
            <a:off x="2128228" y="3363202"/>
            <a:ext cx="9338057" cy="868680"/>
          </a:xfrm>
        </p:spPr>
        <p:txBody>
          <a:bodyPr rtlCol="0">
            <a:normAutofit/>
          </a:bodyPr>
          <a:lstStyle/>
          <a:p>
            <a:r>
              <a:rPr lang="en-US" altLang="zh-CN" sz="1400" dirty="0">
                <a:ea typeface="Microsoft YaHei UI" panose="020B0503020204020204" pitchFamily="34" charset="-122"/>
              </a:rPr>
              <a:t>Warehouse environmental monitoring system based on STM32</a:t>
            </a:r>
            <a:endParaRPr lang="en-GB" sz="1400" dirty="0">
              <a:ea typeface="Microsoft YaHei UI" panose="020B0503020204020204" pitchFamily="34" charset="-122"/>
            </a:endParaRPr>
          </a:p>
        </p:txBody>
      </p:sp>
      <p:pic>
        <p:nvPicPr>
          <p:cNvPr id="4" name="图片 3">
            <a:extLst>
              <a:ext uri="{FF2B5EF4-FFF2-40B4-BE49-F238E27FC236}">
                <a16:creationId xmlns:a16="http://schemas.microsoft.com/office/drawing/2014/main" id="{750F19D8-0347-42B0-879D-C18FC01A895B}"/>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21156" y="-203608"/>
            <a:ext cx="6439442" cy="1702380"/>
          </a:xfrm>
          <a:prstGeom prst="rect">
            <a:avLst/>
          </a:prstGeom>
          <a:effectLst>
            <a:glow>
              <a:schemeClr val="accent1">
                <a:alpha val="40000"/>
              </a:schemeClr>
            </a:glow>
          </a:effectLst>
        </p:spPr>
      </p:pic>
      <p:sp>
        <p:nvSpPr>
          <p:cNvPr id="5" name="矩形 4">
            <a:extLst>
              <a:ext uri="{FF2B5EF4-FFF2-40B4-BE49-F238E27FC236}">
                <a16:creationId xmlns:a16="http://schemas.microsoft.com/office/drawing/2014/main" id="{D83F4F66-5D53-4020-AE7C-5C9CFD1A43B2}"/>
              </a:ext>
            </a:extLst>
          </p:cNvPr>
          <p:cNvSpPr/>
          <p:nvPr/>
        </p:nvSpPr>
        <p:spPr>
          <a:xfrm>
            <a:off x="9237345" y="5934670"/>
            <a:ext cx="2954655" cy="923330"/>
          </a:xfrm>
          <a:prstGeom prst="rect">
            <a:avLst/>
          </a:prstGeom>
        </p:spPr>
        <p:txBody>
          <a:bodyPr wrap="none">
            <a:spAutoFit/>
          </a:bodyPr>
          <a:lstStyle/>
          <a:p>
            <a:r>
              <a:rPr lang="zh-CN" altLang="en-US" sz="5400" b="1" dirty="0">
                <a:solidFill>
                  <a:schemeClr val="accent2"/>
                </a:solidFill>
                <a:latin typeface="Microsoft YaHei UI" panose="020B0503020204020204" pitchFamily="34" charset="-122"/>
                <a:ea typeface="Microsoft YaHei UI" panose="020B0503020204020204" pitchFamily="34" charset="-122"/>
                <a:cs typeface="Tahoma" panose="020B0604030504040204" pitchFamily="34" charset="0"/>
              </a:rPr>
              <a:t>开题答辩</a:t>
            </a:r>
          </a:p>
        </p:txBody>
      </p:sp>
      <p:sp>
        <p:nvSpPr>
          <p:cNvPr id="7" name="文本框 6">
            <a:extLst>
              <a:ext uri="{FF2B5EF4-FFF2-40B4-BE49-F238E27FC236}">
                <a16:creationId xmlns:a16="http://schemas.microsoft.com/office/drawing/2014/main" id="{E4FF68BB-823F-412E-A2F4-5329E0E591D3}"/>
              </a:ext>
            </a:extLst>
          </p:cNvPr>
          <p:cNvSpPr txBox="1"/>
          <p:nvPr/>
        </p:nvSpPr>
        <p:spPr>
          <a:xfrm>
            <a:off x="2128228" y="3602357"/>
            <a:ext cx="8380117" cy="688340"/>
          </a:xfrm>
          <a:prstGeom prst="rect">
            <a:avLst/>
          </a:prstGeom>
          <a:noFill/>
        </p:spPr>
        <p:txBody>
          <a:bodyPr wrap="square" rtlCol="0">
            <a:noAutofit/>
          </a:bodyPr>
          <a:lstStyle/>
          <a:p>
            <a:pPr>
              <a:buClrTx/>
              <a:buSzTx/>
              <a:buFontTx/>
            </a:pPr>
            <a:r>
              <a:rPr lang="zh-CN" altLang="en-US" dirty="0">
                <a:solidFill>
                  <a:schemeClr val="bg1"/>
                </a:solidFill>
                <a:effectLst>
                  <a:outerShdw blurRad="38100" dist="38100" dir="2700000" algn="tl">
                    <a:srgbClr val="000000">
                      <a:alpha val="43137"/>
                    </a:srgbClr>
                  </a:outerShdw>
                </a:effectLst>
                <a:cs typeface="+mn-ea"/>
                <a:sym typeface="+mn-lt"/>
              </a:rPr>
              <a:t>答辩人：刘宇   专业：物联网工程  班级：</a:t>
            </a:r>
            <a:r>
              <a:rPr lang="en-US" altLang="zh-CN" dirty="0">
                <a:solidFill>
                  <a:schemeClr val="bg1"/>
                </a:solidFill>
                <a:effectLst>
                  <a:outerShdw blurRad="38100" dist="38100" dir="2700000" algn="tl">
                    <a:srgbClr val="000000">
                      <a:alpha val="43137"/>
                    </a:srgbClr>
                  </a:outerShdw>
                </a:effectLst>
                <a:cs typeface="+mn-ea"/>
                <a:sym typeface="+mn-lt"/>
              </a:rPr>
              <a:t>21</a:t>
            </a:r>
            <a:r>
              <a:rPr lang="zh-CN" altLang="en-US" dirty="0">
                <a:solidFill>
                  <a:schemeClr val="bg1"/>
                </a:solidFill>
                <a:effectLst>
                  <a:outerShdw blurRad="38100" dist="38100" dir="2700000" algn="tl">
                    <a:srgbClr val="000000">
                      <a:alpha val="43137"/>
                    </a:srgbClr>
                  </a:outerShdw>
                </a:effectLst>
                <a:cs typeface="+mn-ea"/>
                <a:sym typeface="+mn-lt"/>
              </a:rPr>
              <a:t>物联网工程（专升本）</a:t>
            </a:r>
            <a:r>
              <a:rPr lang="en-US" altLang="zh-CN" dirty="0">
                <a:solidFill>
                  <a:schemeClr val="bg1"/>
                </a:solidFill>
                <a:effectLst>
                  <a:outerShdw blurRad="38100" dist="38100" dir="2700000" algn="tl">
                    <a:srgbClr val="000000">
                      <a:alpha val="43137"/>
                    </a:srgbClr>
                  </a:outerShdw>
                </a:effectLst>
                <a:cs typeface="+mn-ea"/>
                <a:sym typeface="+mn-lt"/>
              </a:rPr>
              <a:t>3</a:t>
            </a:r>
            <a:r>
              <a:rPr lang="zh-CN" altLang="en-US" dirty="0">
                <a:solidFill>
                  <a:schemeClr val="bg1"/>
                </a:solidFill>
                <a:effectLst>
                  <a:outerShdw blurRad="38100" dist="38100" dir="2700000" algn="tl">
                    <a:srgbClr val="000000">
                      <a:alpha val="43137"/>
                    </a:srgbClr>
                  </a:outerShdw>
                </a:effectLst>
                <a:cs typeface="+mn-ea"/>
                <a:sym typeface="+mn-lt"/>
              </a:rPr>
              <a:t>班 </a:t>
            </a:r>
          </a:p>
          <a:p>
            <a:pPr>
              <a:buClrTx/>
              <a:buSzTx/>
              <a:buFontTx/>
            </a:pPr>
            <a:r>
              <a:rPr lang="zh-CN" altLang="en-US" dirty="0">
                <a:solidFill>
                  <a:schemeClr val="bg1"/>
                </a:solidFill>
                <a:effectLst>
                  <a:outerShdw blurRad="38100" dist="38100" dir="2700000" algn="tl">
                    <a:srgbClr val="000000">
                      <a:alpha val="43137"/>
                    </a:srgbClr>
                  </a:outerShdw>
                </a:effectLst>
                <a:cs typeface="+mn-ea"/>
                <a:sym typeface="+mn-lt"/>
              </a:rPr>
              <a:t>指导老师：段利国</a:t>
            </a:r>
            <a:endParaRPr lang="zh-CN" altLang="en-US" sz="2400" dirty="0">
              <a:solidFill>
                <a:schemeClr val="bg1"/>
              </a:solidFill>
              <a:cs typeface="+mn-ea"/>
              <a:sym typeface="+mn-lt"/>
            </a:endParaRPr>
          </a:p>
          <a:p>
            <a:pPr algn="l"/>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8153401" cy="2859313"/>
          </a:xfrm>
        </p:spPr>
        <p:txBody>
          <a:bodyPr rtlCol="0"/>
          <a:lstStyle/>
          <a:p>
            <a:r>
              <a:rPr lang="zh-CN" altLang="en-US" dirty="0"/>
              <a:t>    </a:t>
            </a:r>
            <a:r>
              <a:rPr lang="zh-CN" altLang="en-US" sz="4400" dirty="0"/>
              <a:t> 分为三个部分来进行开发，分别是环境参数获取子系统、环境参数上传子系统和上位机监管子系统</a:t>
            </a:r>
          </a:p>
        </p:txBody>
      </p:sp>
      <p:sp>
        <p:nvSpPr>
          <p:cNvPr id="2" name="灯片编号占位符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n-US" altLang="zh-CN" smtClean="0"/>
              <a:pPr rtl="0"/>
              <a:t>10</a:t>
            </a:fld>
            <a:endParaRPr lang="zh-CN" altLang="en-US"/>
          </a:p>
        </p:txBody>
      </p:sp>
      <p:pic>
        <p:nvPicPr>
          <p:cNvPr id="4" name="图片 3">
            <a:extLst>
              <a:ext uri="{FF2B5EF4-FFF2-40B4-BE49-F238E27FC236}">
                <a16:creationId xmlns:a16="http://schemas.microsoft.com/office/drawing/2014/main" id="{7107C129-CC6F-499E-9B79-D1D94A356191}"/>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zh-CN" altLang="en-US" dirty="0"/>
              <a:t>核心技术</a:t>
            </a:r>
            <a:r>
              <a:rPr lang="en-US" altLang="zh-CN" dirty="0"/>
              <a:t>-</a:t>
            </a:r>
            <a:r>
              <a:rPr lang="zh-CN" altLang="en-US" b="0" dirty="0"/>
              <a:t>环境参数获取子系统</a:t>
            </a:r>
            <a:endParaRPr lang="zh-CN" altLang="en-US" dirty="0"/>
          </a:p>
        </p:txBody>
      </p:sp>
      <p:pic>
        <p:nvPicPr>
          <p:cNvPr id="8" name="图片占位符 7">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a:blip r:embed="rId3">
            <a:extLst>
              <a:ext uri="{837473B0-CC2E-450A-ABE3-18F120FF3D39}">
                <a1611:picAttrSrcUrl xmlns:a1611="http://schemas.microsoft.com/office/drawing/2016/11/main" r:id="rId4"/>
              </a:ext>
            </a:extLst>
          </a:blip>
          <a:srcRect/>
          <a:stretch/>
        </p:blipFill>
        <p:spPr>
          <a:xfrm>
            <a:off x="0" y="1352575"/>
            <a:ext cx="12192000" cy="2289897"/>
          </a:xfrm>
        </p:spPr>
      </p:pic>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605594" y="4247253"/>
            <a:ext cx="11053006" cy="1463040"/>
          </a:xfrm>
        </p:spPr>
        <p:txBody>
          <a:bodyPr rtlCol="0"/>
          <a:lstStyle/>
          <a:p>
            <a:r>
              <a:rPr lang="zh-CN" altLang="en-US" sz="2400" dirty="0"/>
              <a:t>       环境参数获取子系统主要由终端传感器节点组成，终端传感器节点处于整个系统的感知层，负责获取感知区域内的指定环境参数，终端节点获取到环境数据后通过</a:t>
            </a:r>
            <a:r>
              <a:rPr lang="en-US" altLang="zh-CN" sz="2400" dirty="0"/>
              <a:t>ZigBee</a:t>
            </a:r>
            <a:r>
              <a:rPr lang="zh-CN" altLang="en-US" sz="2400" dirty="0"/>
              <a:t>自组网络将环境数据传输到协调器节点，实现对环境参数的实时获取。</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11</a:t>
            </a:fld>
            <a:endParaRPr lang="zh-CN" altLang="en-US"/>
          </a:p>
        </p:txBody>
      </p:sp>
      <p:pic>
        <p:nvPicPr>
          <p:cNvPr id="6" name="图片 5">
            <a:extLst>
              <a:ext uri="{FF2B5EF4-FFF2-40B4-BE49-F238E27FC236}">
                <a16:creationId xmlns:a16="http://schemas.microsoft.com/office/drawing/2014/main" id="{C583FBD7-F2E5-4C03-A356-B38BB2FF0B1C}"/>
              </a:ext>
            </a:extLst>
          </p:cNvPr>
          <p:cNvPicPr>
            <a:picLocks noChangeAspect="1"/>
          </p:cNvPicPr>
          <p:nvPr/>
        </p:nvPicPr>
        <p:blipFill>
          <a:blip r:embed="rId5"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6">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barn(inVertical)">
                                      <p:cBhvr>
                                        <p:cTn id="1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zh-CN" altLang="en-US" dirty="0"/>
              <a:t>核心技术</a:t>
            </a:r>
            <a:r>
              <a:rPr lang="en-US" altLang="zh-CN" dirty="0"/>
              <a:t>-</a:t>
            </a:r>
            <a:r>
              <a:rPr lang="zh-CN" altLang="en-US" b="0" dirty="0"/>
              <a:t>环境参数上传子系统</a:t>
            </a:r>
          </a:p>
        </p:txBody>
      </p:sp>
      <p:pic>
        <p:nvPicPr>
          <p:cNvPr id="8" name="图片占位符 7">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a:blip r:embed="rId3">
            <a:extLst>
              <a:ext uri="{837473B0-CC2E-450A-ABE3-18F120FF3D39}">
                <a1611:picAttrSrcUrl xmlns:a1611="http://schemas.microsoft.com/office/drawing/2016/11/main" r:id="rId4"/>
              </a:ext>
            </a:extLst>
          </a:blip>
          <a:srcRect/>
          <a:stretch/>
        </p:blipFill>
        <p:spPr>
          <a:xfrm>
            <a:off x="0" y="1352575"/>
            <a:ext cx="12191999" cy="2289897"/>
          </a:xfrm>
        </p:spPr>
      </p:pic>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3916591"/>
            <a:ext cx="11116506" cy="2440107"/>
          </a:xfrm>
        </p:spPr>
        <p:txBody>
          <a:bodyPr rtlCol="0"/>
          <a:lstStyle/>
          <a:p>
            <a:r>
              <a:rPr lang="zh-CN" altLang="en-US" sz="2400" dirty="0"/>
              <a:t>       环境参数上传子系统主要有协调器节点，路由器和云端服务器组成，其中协调器节点负责</a:t>
            </a:r>
            <a:r>
              <a:rPr lang="en-US" altLang="zh-CN" sz="2400" dirty="0"/>
              <a:t>ZigBee</a:t>
            </a:r>
            <a:r>
              <a:rPr lang="zh-CN" altLang="en-US" sz="2400" dirty="0"/>
              <a:t>自组网络的搭建和维护，该网络的搭建成功后会与环境参数获取子系统连接起来，从而获取到实时的环境参数，再使用协调器所搭载的</a:t>
            </a:r>
            <a:r>
              <a:rPr lang="en-US" altLang="zh-CN" sz="2400" dirty="0"/>
              <a:t>ESP8266</a:t>
            </a:r>
            <a:r>
              <a:rPr lang="zh-CN" altLang="en-US" sz="2400" dirty="0"/>
              <a:t>模块与</a:t>
            </a:r>
            <a:r>
              <a:rPr lang="en-US" altLang="zh-CN" sz="2400" dirty="0"/>
              <a:t>WIFI</a:t>
            </a:r>
            <a:r>
              <a:rPr lang="zh-CN" altLang="en-US" sz="2400" dirty="0"/>
              <a:t>网络连接，将环境数据通过路由器上传至</a:t>
            </a:r>
            <a:r>
              <a:rPr lang="en-US" altLang="zh-CN" sz="2400" dirty="0" err="1"/>
              <a:t>OneNET</a:t>
            </a:r>
            <a:r>
              <a:rPr lang="zh-CN" altLang="en-US" sz="2400" dirty="0"/>
              <a:t>云端服务器，同时协调器通过串口将环境数据上传至本地主机，最终实现环境参数的实时上传。</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12</a:t>
            </a:fld>
            <a:endParaRPr lang="zh-CN" altLang="en-US"/>
          </a:p>
        </p:txBody>
      </p:sp>
      <p:pic>
        <p:nvPicPr>
          <p:cNvPr id="6" name="图片 5">
            <a:extLst>
              <a:ext uri="{FF2B5EF4-FFF2-40B4-BE49-F238E27FC236}">
                <a16:creationId xmlns:a16="http://schemas.microsoft.com/office/drawing/2014/main" id="{A4A0B721-6A7F-46E5-8B29-39506E4A7EEF}"/>
              </a:ext>
            </a:extLst>
          </p:cNvPr>
          <p:cNvPicPr>
            <a:picLocks noChangeAspect="1"/>
          </p:cNvPicPr>
          <p:nvPr/>
        </p:nvPicPr>
        <p:blipFill>
          <a:blip r:embed="rId5"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6">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173382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zh-CN" altLang="en-US" dirty="0"/>
              <a:t>核心技术</a:t>
            </a:r>
            <a:r>
              <a:rPr lang="en-US" altLang="zh-CN" dirty="0"/>
              <a:t>-</a:t>
            </a:r>
            <a:r>
              <a:rPr lang="zh-CN" altLang="en-US" b="0" dirty="0"/>
              <a:t>上位机监管子系统</a:t>
            </a:r>
            <a:endParaRPr lang="zh-CN" altLang="en-US" dirty="0"/>
          </a:p>
        </p:txBody>
      </p:sp>
      <p:pic>
        <p:nvPicPr>
          <p:cNvPr id="8" name="图片占位符 7" descr="带有维度的三角形图案设计">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455196" y="4042385"/>
            <a:ext cx="11281606" cy="1463040"/>
          </a:xfrm>
        </p:spPr>
        <p:txBody>
          <a:bodyPr rtlCol="0"/>
          <a:lstStyle/>
          <a:p>
            <a:r>
              <a:rPr lang="zh-CN" altLang="en-US" sz="2400" dirty="0"/>
              <a:t>       上位机监管子系统由主机端上位机和移动端</a:t>
            </a:r>
            <a:r>
              <a:rPr lang="en-US" altLang="zh-CN" sz="2400" dirty="0"/>
              <a:t>APP</a:t>
            </a:r>
            <a:r>
              <a:rPr lang="zh-CN" altLang="en-US" sz="2400" dirty="0"/>
              <a:t>组成，其中移动端</a:t>
            </a:r>
            <a:r>
              <a:rPr lang="en-US" altLang="zh-CN" sz="2400" dirty="0"/>
              <a:t>APP</a:t>
            </a:r>
            <a:r>
              <a:rPr lang="zh-CN" altLang="en-US" sz="2400" dirty="0"/>
              <a:t>的数据直接从云端服务器获取，但为了防止不法分子远程控制仓库内部设施，因此远程</a:t>
            </a:r>
            <a:r>
              <a:rPr lang="en-US" altLang="zh-CN" sz="2400" dirty="0"/>
              <a:t>APP</a:t>
            </a:r>
            <a:r>
              <a:rPr lang="zh-CN" altLang="en-US" sz="2400" dirty="0"/>
              <a:t>端不提供反向控制功能，只能实时的查看仓库环境数据。而位于仓库内部的主机端上位机则既具有实时查看环境数据的功能也具有反向控制的功能。</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13</a:t>
            </a:fld>
            <a:endParaRPr lang="zh-CN" altLang="en-US"/>
          </a:p>
        </p:txBody>
      </p:sp>
      <p:pic>
        <p:nvPicPr>
          <p:cNvPr id="6" name="图片 5">
            <a:extLst>
              <a:ext uri="{FF2B5EF4-FFF2-40B4-BE49-F238E27FC236}">
                <a16:creationId xmlns:a16="http://schemas.microsoft.com/office/drawing/2014/main" id="{FCF01DE8-074A-40CE-BE6B-08AB0190444A}"/>
              </a:ext>
            </a:extLst>
          </p:cNvPr>
          <p:cNvPicPr>
            <a:picLocks noChangeAspect="1"/>
          </p:cNvPicPr>
          <p:nvPr/>
        </p:nvPicPr>
        <p:blipFill>
          <a:blip r:embed="rId4"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5">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27309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zh-CN" altLang="en-US" dirty="0"/>
              <a:t>核心技术</a:t>
            </a:r>
            <a:r>
              <a:rPr lang="en-US" altLang="zh-CN" dirty="0"/>
              <a:t>-</a:t>
            </a:r>
            <a:r>
              <a:rPr lang="zh-CN" altLang="en-US" b="0" dirty="0"/>
              <a:t>仓库环境监控结构图</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14</a:t>
            </a:fld>
            <a:endParaRPr lang="zh-CN" altLang="en-US"/>
          </a:p>
        </p:txBody>
      </p:sp>
      <p:pic>
        <p:nvPicPr>
          <p:cNvPr id="6" name="图片 5">
            <a:extLst>
              <a:ext uri="{FF2B5EF4-FFF2-40B4-BE49-F238E27FC236}">
                <a16:creationId xmlns:a16="http://schemas.microsoft.com/office/drawing/2014/main" id="{A4A0B721-6A7F-46E5-8B29-39506E4A7EEF}"/>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pic>
        <p:nvPicPr>
          <p:cNvPr id="10" name="图片 9">
            <a:extLst>
              <a:ext uri="{FF2B5EF4-FFF2-40B4-BE49-F238E27FC236}">
                <a16:creationId xmlns:a16="http://schemas.microsoft.com/office/drawing/2014/main" id="{2D5E8AC3-B76F-4C68-B995-2EB9AD4356DC}"/>
              </a:ext>
            </a:extLst>
          </p:cNvPr>
          <p:cNvPicPr>
            <a:picLocks noChangeAspect="1"/>
          </p:cNvPicPr>
          <p:nvPr/>
        </p:nvPicPr>
        <p:blipFill rotWithShape="1">
          <a:blip r:embed="rId5"/>
          <a:srcRect l="13710"/>
          <a:stretch/>
        </p:blipFill>
        <p:spPr>
          <a:xfrm>
            <a:off x="444500" y="1649185"/>
            <a:ext cx="8289471" cy="4499429"/>
          </a:xfrm>
          <a:prstGeom prst="rect">
            <a:avLst/>
          </a:prstGeom>
        </p:spPr>
      </p:pic>
      <p:sp>
        <p:nvSpPr>
          <p:cNvPr id="13" name="标题 5">
            <a:extLst>
              <a:ext uri="{FF2B5EF4-FFF2-40B4-BE49-F238E27FC236}">
                <a16:creationId xmlns:a16="http://schemas.microsoft.com/office/drawing/2014/main" id="{38D37DE0-7003-4747-98BD-AC5ECBA3ABFA}"/>
              </a:ext>
            </a:extLst>
          </p:cNvPr>
          <p:cNvSpPr txBox="1">
            <a:spLocks/>
          </p:cNvSpPr>
          <p:nvPr/>
        </p:nvSpPr>
        <p:spPr>
          <a:xfrm>
            <a:off x="8813570" y="1764372"/>
            <a:ext cx="1373393" cy="4358116"/>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icrosoft YaHei UI" panose="020B0503020204020204" pitchFamily="34" charset="-122"/>
                <a:ea typeface="+mj-ea"/>
                <a:cs typeface="+mj-cs"/>
              </a:defRPr>
            </a:lvl1pPr>
          </a:lstStyle>
          <a:p>
            <a:r>
              <a:rPr lang="zh-CN" altLang="en-US" sz="4400" dirty="0"/>
              <a:t>初</a:t>
            </a:r>
            <a:endParaRPr lang="en-US" altLang="zh-CN" sz="4400" dirty="0"/>
          </a:p>
          <a:p>
            <a:r>
              <a:rPr lang="zh-CN" altLang="en-US" sz="4400" dirty="0"/>
              <a:t>步</a:t>
            </a:r>
            <a:endParaRPr lang="en-US" altLang="zh-CN" sz="4400" dirty="0"/>
          </a:p>
          <a:p>
            <a:r>
              <a:rPr lang="zh-CN" altLang="en-US" sz="4400" dirty="0"/>
              <a:t>构</a:t>
            </a:r>
            <a:endParaRPr lang="en-US" altLang="zh-CN" sz="4400" dirty="0"/>
          </a:p>
          <a:p>
            <a:r>
              <a:rPr lang="zh-CN" altLang="en-US" sz="4400" dirty="0"/>
              <a:t>想</a:t>
            </a:r>
            <a:endParaRPr lang="en-US" altLang="zh-CN" sz="4400" dirty="0"/>
          </a:p>
          <a:p>
            <a:r>
              <a:rPr lang="zh-CN" altLang="en-US" sz="4400" dirty="0"/>
              <a:t>结</a:t>
            </a:r>
            <a:endParaRPr lang="en-US" altLang="zh-CN" sz="4400" dirty="0"/>
          </a:p>
          <a:p>
            <a:r>
              <a:rPr lang="zh-CN" altLang="en-US" sz="4400" dirty="0"/>
              <a:t>构</a:t>
            </a:r>
            <a:endParaRPr lang="en-US" altLang="zh-CN" sz="4400" dirty="0"/>
          </a:p>
          <a:p>
            <a:r>
              <a:rPr lang="zh-CN" altLang="en-US" sz="4400" dirty="0"/>
              <a:t>图</a:t>
            </a:r>
          </a:p>
        </p:txBody>
      </p:sp>
    </p:spTree>
    <p:extLst>
      <p:ext uri="{BB962C8B-B14F-4D97-AF65-F5344CB8AC3E}">
        <p14:creationId xmlns:p14="http://schemas.microsoft.com/office/powerpoint/2010/main" val="409476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anim calcmode="lin" valueType="num">
                                      <p:cBhvr>
                                        <p:cTn id="12" dur="2000" fill="hold"/>
                                        <p:tgtEl>
                                          <p:spTgt spid="13"/>
                                        </p:tgtEl>
                                        <p:attrNameLst>
                                          <p:attrName>ppt_w</p:attrName>
                                        </p:attrNameLst>
                                      </p:cBhvr>
                                      <p:tavLst>
                                        <p:tav tm="0" fmla="#ppt_w*sin(2.5*pi*$)">
                                          <p:val>
                                            <p:fltVal val="0"/>
                                          </p:val>
                                        </p:tav>
                                        <p:tav tm="100000">
                                          <p:val>
                                            <p:fltVal val="1"/>
                                          </p:val>
                                        </p:tav>
                                      </p:tavLst>
                                    </p:anim>
                                    <p:anim calcmode="lin" valueType="num">
                                      <p:cBhvr>
                                        <p:cTn id="1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rtlCol="0"/>
          <a:lstStyle/>
          <a:p>
            <a:r>
              <a:rPr lang="zh-CN" altLang="en-US" dirty="0"/>
              <a:t>核心技术</a:t>
            </a:r>
            <a:r>
              <a:rPr lang="en-US" altLang="zh-CN" dirty="0"/>
              <a:t>-</a:t>
            </a:r>
            <a:r>
              <a:rPr lang="zh-CN" altLang="en-US" b="0" dirty="0"/>
              <a:t>系统硬件结构</a:t>
            </a:r>
            <a:r>
              <a:rPr lang="en-US" altLang="zh-CN" b="0" dirty="0"/>
              <a:t>-</a:t>
            </a:r>
            <a:r>
              <a:rPr lang="zh-CN" altLang="en-US" b="0" dirty="0"/>
              <a:t>软件设计</a:t>
            </a:r>
          </a:p>
        </p:txBody>
      </p:sp>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1546581"/>
            <a:ext cx="11303000" cy="2071807"/>
          </a:xfrm>
        </p:spPr>
        <p:txBody>
          <a:bodyPr rtlCol="0"/>
          <a:lstStyle/>
          <a:p>
            <a:r>
              <a:rPr lang="zh-CN" altLang="en-US" sz="2400" dirty="0"/>
              <a:t>系统硬件结构：</a:t>
            </a:r>
            <a:endParaRPr lang="en-US" altLang="zh-CN" sz="2400" dirty="0"/>
          </a:p>
          <a:p>
            <a:r>
              <a:rPr lang="zh-CN" altLang="en-US" sz="2000" dirty="0"/>
              <a:t>       采用</a:t>
            </a:r>
            <a:r>
              <a:rPr lang="en-US" altLang="zh-CN" sz="2000" dirty="0"/>
              <a:t>ZigBee</a:t>
            </a:r>
            <a:r>
              <a:rPr lang="zh-CN" altLang="en-US" sz="2000" dirty="0"/>
              <a:t>技术实现危险品仓库环境参数的监测，首先利用环境监测节点对环境数据进行收集，再通过</a:t>
            </a:r>
            <a:r>
              <a:rPr lang="en-US" altLang="zh-CN" sz="2000" dirty="0"/>
              <a:t>ZigBee</a:t>
            </a:r>
            <a:r>
              <a:rPr lang="zh-CN" altLang="en-US" sz="2000" dirty="0"/>
              <a:t>无线通信模块将环境数据发送至协调器节点，并上传至远程客户端，通过上位机实时进行显示，使用者可以通过上位机实时的监测仓库内部环境情况，发现异常可进行报警以及反向控制仓库内部的智能设备来应对危险情况。且为了方便仓库内工作人员及时发现，相关的环境参数会通过安装在协调器节点上的</a:t>
            </a:r>
            <a:r>
              <a:rPr lang="en-US" altLang="zh-CN" sz="2000" dirty="0"/>
              <a:t>LCD</a:t>
            </a:r>
            <a:r>
              <a:rPr lang="zh-CN" altLang="en-US" sz="2000" dirty="0"/>
              <a:t>液晶显示屏直接显示出来。</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15</a:t>
            </a:fld>
            <a:endParaRPr lang="zh-CN" altLang="en-US"/>
          </a:p>
        </p:txBody>
      </p:sp>
      <p:sp>
        <p:nvSpPr>
          <p:cNvPr id="9" name="文本占位符 18">
            <a:extLst>
              <a:ext uri="{FF2B5EF4-FFF2-40B4-BE49-F238E27FC236}">
                <a16:creationId xmlns:a16="http://schemas.microsoft.com/office/drawing/2014/main" id="{E3770995-8090-4F5A-8B9C-36F28938F78F}"/>
              </a:ext>
            </a:extLst>
          </p:cNvPr>
          <p:cNvSpPr txBox="1">
            <a:spLocks/>
          </p:cNvSpPr>
          <p:nvPr/>
        </p:nvSpPr>
        <p:spPr>
          <a:xfrm>
            <a:off x="444500" y="3788335"/>
            <a:ext cx="11214100" cy="2071807"/>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软件设计：</a:t>
            </a:r>
            <a:endParaRPr lang="en-US" altLang="zh-CN" sz="2400" dirty="0"/>
          </a:p>
          <a:p>
            <a:r>
              <a:rPr lang="zh-CN" altLang="en-US" sz="2400" dirty="0"/>
              <a:t>      </a:t>
            </a:r>
            <a:r>
              <a:rPr lang="zh-CN" altLang="en-US" sz="2000" dirty="0"/>
              <a:t>本系统的实现不仅需要硬件环境的搭建，还需要在硬件的基础上开发出对应的软件来控制硬件的运行。在整体上将软件的设计分成三个部分，包括终端传感器节点数据采集、协调器节点收发数据和上位机界面显示数据与反向控制。系统中各个监测仓库环境数据的传感器模块都是相对独立工作的，自行进行环境数据的采集，最后通过</a:t>
            </a:r>
            <a:r>
              <a:rPr lang="en-US" altLang="zh-CN" sz="2000" dirty="0"/>
              <a:t>ZigBee</a:t>
            </a:r>
            <a:r>
              <a:rPr lang="zh-CN" altLang="en-US" sz="2000" dirty="0"/>
              <a:t>自组网络无线传输环境数据，实现一种以协调器为中心的各个终端传感器模块独立运行的数据传输系统。</a:t>
            </a:r>
          </a:p>
          <a:p>
            <a:endParaRPr lang="en-US" altLang="zh-CN" sz="2400" dirty="0"/>
          </a:p>
        </p:txBody>
      </p:sp>
      <p:pic>
        <p:nvPicPr>
          <p:cNvPr id="6" name="图片 5">
            <a:extLst>
              <a:ext uri="{FF2B5EF4-FFF2-40B4-BE49-F238E27FC236}">
                <a16:creationId xmlns:a16="http://schemas.microsoft.com/office/drawing/2014/main" id="{73B61DD4-28E8-4C18-A9CC-FA29C7D3DB66}"/>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264154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 calcmode="lin" valueType="num">
                                      <p:cBhvr additive="base">
                                        <p:cTn id="18"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rtlCol="0"/>
          <a:lstStyle/>
          <a:p>
            <a:r>
              <a:rPr lang="zh-CN" altLang="en-US" b="0" dirty="0"/>
              <a:t>元器件初步选择</a:t>
            </a:r>
            <a:r>
              <a:rPr lang="en-US" altLang="zh-CN" b="0" dirty="0"/>
              <a:t>-</a:t>
            </a:r>
            <a:endParaRPr lang="zh-CN" altLang="en-US" b="0" dirty="0"/>
          </a:p>
        </p:txBody>
      </p:sp>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1546581"/>
            <a:ext cx="2394234" cy="535531"/>
          </a:xfrm>
        </p:spPr>
        <p:txBody>
          <a:bodyPr rtlCol="0"/>
          <a:lstStyle/>
          <a:p>
            <a:r>
              <a:rPr lang="en-US" altLang="zh-CN" sz="2000" dirty="0"/>
              <a:t>Stm32</a:t>
            </a:r>
            <a:r>
              <a:rPr lang="zh-CN" altLang="en-US" sz="2000" dirty="0"/>
              <a:t>单片机</a:t>
            </a:r>
          </a:p>
        </p:txBody>
      </p:sp>
      <p:sp>
        <p:nvSpPr>
          <p:cNvPr id="2" name="灯片编号占位符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n-US" altLang="zh-CN" smtClean="0"/>
              <a:pPr rtl="0"/>
              <a:t>16</a:t>
            </a:fld>
            <a:endParaRPr lang="zh-CN" altLang="en-US"/>
          </a:p>
        </p:txBody>
      </p:sp>
      <p:sp>
        <p:nvSpPr>
          <p:cNvPr id="6" name="文本占位符 18">
            <a:extLst>
              <a:ext uri="{FF2B5EF4-FFF2-40B4-BE49-F238E27FC236}">
                <a16:creationId xmlns:a16="http://schemas.microsoft.com/office/drawing/2014/main" id="{9B93995B-DA70-45D2-BCC0-8FBA09F8E9D6}"/>
              </a:ext>
            </a:extLst>
          </p:cNvPr>
          <p:cNvSpPr txBox="1">
            <a:spLocks/>
          </p:cNvSpPr>
          <p:nvPr/>
        </p:nvSpPr>
        <p:spPr>
          <a:xfrm>
            <a:off x="444500" y="2048660"/>
            <a:ext cx="2394234"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温湿度一体传感器</a:t>
            </a:r>
          </a:p>
        </p:txBody>
      </p:sp>
      <p:sp>
        <p:nvSpPr>
          <p:cNvPr id="7" name="文本占位符 18">
            <a:extLst>
              <a:ext uri="{FF2B5EF4-FFF2-40B4-BE49-F238E27FC236}">
                <a16:creationId xmlns:a16="http://schemas.microsoft.com/office/drawing/2014/main" id="{834AB459-D5FE-4DE3-88DD-A27641DC3CB6}"/>
              </a:ext>
            </a:extLst>
          </p:cNvPr>
          <p:cNvSpPr txBox="1">
            <a:spLocks/>
          </p:cNvSpPr>
          <p:nvPr/>
        </p:nvSpPr>
        <p:spPr>
          <a:xfrm>
            <a:off x="444500" y="2550237"/>
            <a:ext cx="2394234"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烟雾检测传感器</a:t>
            </a:r>
          </a:p>
        </p:txBody>
      </p:sp>
      <p:sp>
        <p:nvSpPr>
          <p:cNvPr id="8" name="文本占位符 18">
            <a:extLst>
              <a:ext uri="{FF2B5EF4-FFF2-40B4-BE49-F238E27FC236}">
                <a16:creationId xmlns:a16="http://schemas.microsoft.com/office/drawing/2014/main" id="{F2DA4576-9DAF-43C7-ADB9-CECF04678C24}"/>
              </a:ext>
            </a:extLst>
          </p:cNvPr>
          <p:cNvSpPr txBox="1">
            <a:spLocks/>
          </p:cNvSpPr>
          <p:nvPr/>
        </p:nvSpPr>
        <p:spPr>
          <a:xfrm>
            <a:off x="444500" y="3085768"/>
            <a:ext cx="2394234"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使用风扇模拟空调</a:t>
            </a:r>
          </a:p>
        </p:txBody>
      </p:sp>
      <p:sp>
        <p:nvSpPr>
          <p:cNvPr id="10" name="文本占位符 18">
            <a:extLst>
              <a:ext uri="{FF2B5EF4-FFF2-40B4-BE49-F238E27FC236}">
                <a16:creationId xmlns:a16="http://schemas.microsoft.com/office/drawing/2014/main" id="{72FE08A9-C457-4D58-95CD-78911E221719}"/>
              </a:ext>
            </a:extLst>
          </p:cNvPr>
          <p:cNvSpPr txBox="1">
            <a:spLocks/>
          </p:cNvSpPr>
          <p:nvPr/>
        </p:nvSpPr>
        <p:spPr>
          <a:xfrm>
            <a:off x="444500" y="4088922"/>
            <a:ext cx="2394234"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ZigBee</a:t>
            </a:r>
            <a:r>
              <a:rPr lang="zh-CN" altLang="en-US" sz="2000" dirty="0"/>
              <a:t>自组网连接</a:t>
            </a:r>
          </a:p>
        </p:txBody>
      </p:sp>
      <p:sp>
        <p:nvSpPr>
          <p:cNvPr id="11" name="文本占位符 18">
            <a:extLst>
              <a:ext uri="{FF2B5EF4-FFF2-40B4-BE49-F238E27FC236}">
                <a16:creationId xmlns:a16="http://schemas.microsoft.com/office/drawing/2014/main" id="{8F295D76-A17A-44EE-BABA-C9E471340F46}"/>
              </a:ext>
            </a:extLst>
          </p:cNvPr>
          <p:cNvSpPr txBox="1">
            <a:spLocks/>
          </p:cNvSpPr>
          <p:nvPr/>
        </p:nvSpPr>
        <p:spPr>
          <a:xfrm>
            <a:off x="444500" y="3587345"/>
            <a:ext cx="2394234"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RFID </a:t>
            </a:r>
            <a:r>
              <a:rPr lang="zh-CN" altLang="en-US" sz="2000" dirty="0"/>
              <a:t>射频识别技术</a:t>
            </a:r>
          </a:p>
        </p:txBody>
      </p:sp>
      <p:pic>
        <p:nvPicPr>
          <p:cNvPr id="12" name="图片 11">
            <a:extLst>
              <a:ext uri="{FF2B5EF4-FFF2-40B4-BE49-F238E27FC236}">
                <a16:creationId xmlns:a16="http://schemas.microsoft.com/office/drawing/2014/main" id="{658406BC-1A72-40E5-B9D7-98A457F31D91}"/>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pic>
        <p:nvPicPr>
          <p:cNvPr id="3" name="图片 2">
            <a:extLst>
              <a:ext uri="{FF2B5EF4-FFF2-40B4-BE49-F238E27FC236}">
                <a16:creationId xmlns:a16="http://schemas.microsoft.com/office/drawing/2014/main" id="{000247AC-F5E6-4B45-9F19-FBC7CEF36D0B}"/>
              </a:ext>
            </a:extLst>
          </p:cNvPr>
          <p:cNvPicPr>
            <a:picLocks noChangeAspect="1"/>
          </p:cNvPicPr>
          <p:nvPr/>
        </p:nvPicPr>
        <p:blipFill>
          <a:blip r:embed="rId5"/>
          <a:stretch>
            <a:fillRect/>
          </a:stretch>
        </p:blipFill>
        <p:spPr>
          <a:xfrm>
            <a:off x="3439982" y="1976814"/>
            <a:ext cx="3476625" cy="1943100"/>
          </a:xfrm>
          <a:prstGeom prst="rect">
            <a:avLst/>
          </a:prstGeom>
        </p:spPr>
      </p:pic>
      <p:pic>
        <p:nvPicPr>
          <p:cNvPr id="5" name="图片 4">
            <a:extLst>
              <a:ext uri="{FF2B5EF4-FFF2-40B4-BE49-F238E27FC236}">
                <a16:creationId xmlns:a16="http://schemas.microsoft.com/office/drawing/2014/main" id="{FE7D3360-A2F0-4FB6-B10F-E6C61AC8A85F}"/>
              </a:ext>
            </a:extLst>
          </p:cNvPr>
          <p:cNvPicPr>
            <a:picLocks noChangeAspect="1"/>
          </p:cNvPicPr>
          <p:nvPr/>
        </p:nvPicPr>
        <p:blipFill>
          <a:blip r:embed="rId6"/>
          <a:stretch>
            <a:fillRect/>
          </a:stretch>
        </p:blipFill>
        <p:spPr>
          <a:xfrm>
            <a:off x="7517855" y="1976814"/>
            <a:ext cx="3486150" cy="3638550"/>
          </a:xfrm>
          <a:prstGeom prst="rect">
            <a:avLst/>
          </a:prstGeom>
        </p:spPr>
      </p:pic>
      <p:sp>
        <p:nvSpPr>
          <p:cNvPr id="14" name="文本占位符 18">
            <a:extLst>
              <a:ext uri="{FF2B5EF4-FFF2-40B4-BE49-F238E27FC236}">
                <a16:creationId xmlns:a16="http://schemas.microsoft.com/office/drawing/2014/main" id="{E844663C-9340-40D8-885A-972D88F5C034}"/>
              </a:ext>
            </a:extLst>
          </p:cNvPr>
          <p:cNvSpPr txBox="1">
            <a:spLocks/>
          </p:cNvSpPr>
          <p:nvPr/>
        </p:nvSpPr>
        <p:spPr>
          <a:xfrm>
            <a:off x="4517634" y="1610297"/>
            <a:ext cx="778286" cy="540695"/>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上位机</a:t>
            </a:r>
          </a:p>
        </p:txBody>
      </p:sp>
      <p:sp>
        <p:nvSpPr>
          <p:cNvPr id="15" name="文本占位符 18">
            <a:extLst>
              <a:ext uri="{FF2B5EF4-FFF2-40B4-BE49-F238E27FC236}">
                <a16:creationId xmlns:a16="http://schemas.microsoft.com/office/drawing/2014/main" id="{D0027186-2A71-4864-BAAF-4A871FAF3319}"/>
              </a:ext>
            </a:extLst>
          </p:cNvPr>
          <p:cNvSpPr txBox="1">
            <a:spLocks/>
          </p:cNvSpPr>
          <p:nvPr/>
        </p:nvSpPr>
        <p:spPr>
          <a:xfrm>
            <a:off x="8817466" y="1619027"/>
            <a:ext cx="886927" cy="535531"/>
          </a:xfrm>
          <a:prstGeom prst="rect">
            <a:avLst/>
          </a:prstGeom>
        </p:spPr>
        <p:txBody>
          <a:bodyPr vert="horz" lIns="0" tIns="0" rIns="0" bIns="0" rtlCol="0">
            <a:noAutofit/>
          </a:bodyPr>
          <a:lstStyle>
            <a:lvl1pPr marL="0" indent="0" algn="l" defTabSz="914400" rtl="0" eaLnBrk="1" latinLnBrk="0" hangingPunct="1">
              <a:lnSpc>
                <a:spcPct val="100000"/>
              </a:lnSpc>
              <a:spcBef>
                <a:spcPts val="300"/>
              </a:spcBef>
              <a:spcAft>
                <a:spcPts val="300"/>
              </a:spcAft>
              <a:buClr>
                <a:schemeClr val="accent2"/>
              </a:buClr>
              <a:buFont typeface="Arial" panose="020B0604020202020204" pitchFamily="34" charset="0"/>
              <a:buNone/>
              <a:defRPr sz="1400" kern="1200">
                <a:solidFill>
                  <a:schemeClr val="bg1"/>
                </a:solidFill>
                <a:latin typeface="Microsoft YaHei UI" panose="020B0503020204020204" pitchFamily="34" charset="-122"/>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下位机</a:t>
            </a:r>
          </a:p>
        </p:txBody>
      </p:sp>
    </p:spTree>
    <p:extLst>
      <p:ext uri="{BB962C8B-B14F-4D97-AF65-F5344CB8AC3E}">
        <p14:creationId xmlns:p14="http://schemas.microsoft.com/office/powerpoint/2010/main" val="391291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 calcmode="lin" valueType="num">
                                      <p:cBhvr additive="base">
                                        <p:cTn id="2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 calcmode="lin" valueType="num">
                                      <p:cBhvr additive="base">
                                        <p:cTn id="3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 calcmode="lin" valueType="num">
                                      <p:cBhvr additive="base">
                                        <p:cTn id="4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 calcmode="lin" valueType="num">
                                      <p:cBhvr additive="base">
                                        <p:cTn id="4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 calcmode="lin" valueType="num">
                                      <p:cBhvr additive="base">
                                        <p:cTn id="5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uild="p"/>
      <p:bldP spid="6" grpId="0" build="p"/>
      <p:bldP spid="7" grpId="0" build="p"/>
      <p:bldP spid="8" grpId="0" build="p"/>
      <p:bldP spid="10" grpId="0" build="p"/>
      <p:bldP spid="11" grpId="0" build="p"/>
      <p:bldP spid="14" grpId="0" build="p"/>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zh-CN" altLang="en-US" dirty="0"/>
              <a:t>恳请指正</a:t>
            </a:r>
            <a:endParaRPr lang="zh-CN" altLang="en-GB" dirty="0"/>
          </a:p>
        </p:txBody>
      </p:sp>
      <p:pic>
        <p:nvPicPr>
          <p:cNvPr id="3" name="图片 2">
            <a:extLst>
              <a:ext uri="{FF2B5EF4-FFF2-40B4-BE49-F238E27FC236}">
                <a16:creationId xmlns:a16="http://schemas.microsoft.com/office/drawing/2014/main" id="{8794E837-3DE2-44C7-AD4B-FDD13F0A86D2}"/>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4666661" cy="1233714"/>
          </a:xfrm>
          <a:prstGeom prst="rect">
            <a:avLst/>
          </a:prstGeom>
          <a:effectLst>
            <a:glow>
              <a:schemeClr val="accent1">
                <a:alpha val="40000"/>
              </a:schemeClr>
            </a:glow>
          </a:effectLst>
        </p:spPr>
      </p:pic>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zh-CN" altLang="en-US" dirty="0"/>
              <a:t>应用领域</a:t>
            </a:r>
          </a:p>
        </p:txBody>
      </p:sp>
      <p:sp>
        <p:nvSpPr>
          <p:cNvPr id="5" name="文本占位符 4">
            <a:extLst>
              <a:ext uri="{FF2B5EF4-FFF2-40B4-BE49-F238E27FC236}">
                <a16:creationId xmlns:a16="http://schemas.microsoft.com/office/drawing/2014/main" id="{0A95F4DE-39B7-4CE2-BC1E-8B8AE662A895}"/>
              </a:ext>
            </a:extLst>
          </p:cNvPr>
          <p:cNvSpPr>
            <a:spLocks noGrp="1"/>
          </p:cNvSpPr>
          <p:nvPr>
            <p:ph type="body" idx="1"/>
          </p:nvPr>
        </p:nvSpPr>
        <p:spPr/>
        <p:txBody>
          <a:bodyPr rtlCol="0">
            <a:normAutofit fontScale="77500" lnSpcReduction="20000"/>
          </a:bodyPr>
          <a:lstStyle/>
          <a:p>
            <a:r>
              <a:rPr lang="zh-CN" altLang="en-US" dirty="0"/>
              <a:t>仓库</a:t>
            </a:r>
            <a:r>
              <a:rPr lang="en-US" altLang="zh-CN" dirty="0"/>
              <a:t>/</a:t>
            </a:r>
            <a:r>
              <a:rPr lang="zh-CN" altLang="en-US" dirty="0"/>
              <a:t>冷库</a:t>
            </a:r>
            <a:r>
              <a:rPr lang="en-US" altLang="zh-CN" dirty="0"/>
              <a:t>/</a:t>
            </a:r>
            <a:r>
              <a:rPr lang="zh-CN" altLang="en-US" dirty="0"/>
              <a:t>冷链</a:t>
            </a:r>
            <a:r>
              <a:rPr lang="en-US" altLang="zh-CN" dirty="0"/>
              <a:t>/</a:t>
            </a:r>
            <a:r>
              <a:rPr lang="zh-CN" altLang="en-US" dirty="0"/>
              <a:t>医疗</a:t>
            </a:r>
            <a:r>
              <a:rPr lang="en-US" altLang="zh-CN" dirty="0"/>
              <a:t>/</a:t>
            </a:r>
            <a:r>
              <a:rPr lang="zh-CN" altLang="en-US" dirty="0"/>
              <a:t>实验室</a:t>
            </a:r>
            <a:r>
              <a:rPr lang="en-US" altLang="zh-CN" dirty="0"/>
              <a:t>/</a:t>
            </a:r>
            <a:r>
              <a:rPr lang="zh-CN" altLang="en-US" dirty="0"/>
              <a:t>养殖农业</a:t>
            </a:r>
            <a:r>
              <a:rPr lang="en-US" altLang="zh-CN" dirty="0"/>
              <a:t>/</a:t>
            </a:r>
            <a:r>
              <a:rPr lang="zh-CN" altLang="en-US" dirty="0"/>
              <a:t>机房</a:t>
            </a:r>
            <a:r>
              <a:rPr lang="en-US" altLang="zh-CN" dirty="0"/>
              <a:t>/</a:t>
            </a:r>
            <a:r>
              <a:rPr lang="zh-CN" altLang="en-US" dirty="0"/>
              <a:t>生产车间厂房</a:t>
            </a:r>
            <a:r>
              <a:rPr lang="en-US" altLang="zh-CN" dirty="0"/>
              <a:t>/</a:t>
            </a:r>
            <a:r>
              <a:rPr lang="zh-CN" altLang="en-US" dirty="0"/>
              <a:t>办公环境</a:t>
            </a:r>
            <a:r>
              <a:rPr lang="en-US" altLang="zh-CN" dirty="0"/>
              <a:t>/</a:t>
            </a:r>
            <a:r>
              <a:rPr lang="zh-CN" altLang="en-US" dirty="0"/>
              <a:t>各类危险化学品仓库</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a:t>2</a:t>
            </a:fld>
            <a:endParaRPr lang="zh-CN" altLang="en-US"/>
          </a:p>
        </p:txBody>
      </p:sp>
      <p:pic>
        <p:nvPicPr>
          <p:cNvPr id="6" name="图片 5">
            <a:extLst>
              <a:ext uri="{FF2B5EF4-FFF2-40B4-BE49-F238E27FC236}">
                <a16:creationId xmlns:a16="http://schemas.microsoft.com/office/drawing/2014/main" id="{0EF70B5A-31F4-497E-9E50-1DB95BD45453}"/>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090043" y="0"/>
            <a:ext cx="3101957" cy="820057"/>
          </a:xfrm>
          <a:prstGeom prst="rect">
            <a:avLst/>
          </a:prstGeom>
          <a:effectLst>
            <a:glow>
              <a:schemeClr val="accent1">
                <a:alpha val="40000"/>
              </a:schemeClr>
            </a:glow>
          </a:effec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zh-CN" altLang="en-US" dirty="0"/>
              <a:t>应用领域</a:t>
            </a:r>
          </a:p>
        </p:txBody>
      </p:sp>
      <p:pic>
        <p:nvPicPr>
          <p:cNvPr id="20" name="图片占位符 19" descr="带有维度的三角形图案设计">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a:xfrm>
            <a:off x="617988" y="4247253"/>
            <a:ext cx="10867124" cy="1463040"/>
          </a:xfrm>
        </p:spPr>
        <p:txBody>
          <a:bodyPr rtlCol="0"/>
          <a:lstStyle/>
          <a:p>
            <a:r>
              <a:rPr lang="zh-CN" altLang="en-US" sz="2800" dirty="0"/>
              <a:t>      主要应用于仓库</a:t>
            </a:r>
            <a:r>
              <a:rPr lang="en-US" altLang="zh-CN" sz="2800" dirty="0"/>
              <a:t>/</a:t>
            </a:r>
            <a:r>
              <a:rPr lang="zh-CN" altLang="en-US" sz="2800" dirty="0"/>
              <a:t>冷库</a:t>
            </a:r>
            <a:r>
              <a:rPr lang="en-US" altLang="zh-CN" sz="2800" dirty="0"/>
              <a:t>/</a:t>
            </a:r>
            <a:r>
              <a:rPr lang="zh-CN" altLang="en-US" sz="2800" dirty="0"/>
              <a:t>冷链</a:t>
            </a:r>
            <a:r>
              <a:rPr lang="en-US" altLang="zh-CN" sz="2800" dirty="0"/>
              <a:t>/</a:t>
            </a:r>
            <a:r>
              <a:rPr lang="zh-CN" altLang="en-US" sz="2800" dirty="0"/>
              <a:t>医疗</a:t>
            </a:r>
            <a:r>
              <a:rPr lang="en-US" altLang="zh-CN" sz="2800" dirty="0"/>
              <a:t>/</a:t>
            </a:r>
            <a:r>
              <a:rPr lang="zh-CN" altLang="en-US" sz="2800" dirty="0"/>
              <a:t>实验室</a:t>
            </a:r>
            <a:r>
              <a:rPr lang="en-US" altLang="zh-CN" sz="2800" dirty="0"/>
              <a:t>/</a:t>
            </a:r>
            <a:r>
              <a:rPr lang="zh-CN" altLang="en-US" sz="2800" dirty="0"/>
              <a:t>养殖农业</a:t>
            </a:r>
            <a:r>
              <a:rPr lang="en-US" altLang="zh-CN" sz="2800" dirty="0"/>
              <a:t>/</a:t>
            </a:r>
            <a:r>
              <a:rPr lang="zh-CN" altLang="en-US" sz="2800" dirty="0"/>
              <a:t>机房</a:t>
            </a:r>
            <a:r>
              <a:rPr lang="en-US" altLang="zh-CN" sz="2800" dirty="0"/>
              <a:t>/</a:t>
            </a:r>
            <a:r>
              <a:rPr lang="zh-CN" altLang="en-US" sz="2800" dirty="0"/>
              <a:t>生产车间厂房</a:t>
            </a:r>
            <a:r>
              <a:rPr lang="en-US" altLang="zh-CN" sz="2800" dirty="0"/>
              <a:t>/</a:t>
            </a:r>
            <a:r>
              <a:rPr lang="zh-CN" altLang="en-US" sz="2800" dirty="0"/>
              <a:t>办公环境</a:t>
            </a:r>
            <a:r>
              <a:rPr lang="en-US" altLang="zh-CN" sz="2800" dirty="0"/>
              <a:t>/</a:t>
            </a:r>
            <a:r>
              <a:rPr lang="zh-CN" altLang="en-US" sz="2800" dirty="0"/>
              <a:t>各类危险化学品仓库等环境</a:t>
            </a:r>
            <a:r>
              <a:rPr lang="en-US" altLang="zh-CN" sz="2800" dirty="0"/>
              <a:t>,</a:t>
            </a:r>
            <a:r>
              <a:rPr lang="zh-CN" altLang="en-US" sz="2800" dirty="0"/>
              <a:t>采用无线组网实时监测被测环境里的温湿度值</a:t>
            </a:r>
            <a:r>
              <a:rPr lang="en-US" altLang="zh-CN" sz="2800" dirty="0"/>
              <a:t>,</a:t>
            </a:r>
            <a:r>
              <a:rPr lang="zh-CN" altLang="en-US" sz="2800" dirty="0"/>
              <a:t>并利用物联网云平台进行数据分析</a:t>
            </a:r>
            <a:r>
              <a:rPr lang="en-US" altLang="zh-CN" sz="2800" dirty="0"/>
              <a:t>/</a:t>
            </a:r>
            <a:r>
              <a:rPr lang="zh-CN" altLang="en-US" sz="2800" dirty="0"/>
              <a:t>报警</a:t>
            </a:r>
            <a:r>
              <a:rPr lang="en-US" altLang="zh-CN" sz="2800" dirty="0"/>
              <a:t>/</a:t>
            </a:r>
            <a:r>
              <a:rPr lang="zh-CN" altLang="en-US" sz="2800" dirty="0"/>
              <a:t>业务管理等功能。</a:t>
            </a:r>
          </a:p>
        </p:txBody>
      </p:sp>
      <p:sp>
        <p:nvSpPr>
          <p:cNvPr id="2" name="灯片编号占位符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en-US" altLang="zh-CN" smtClean="0"/>
              <a:pPr rtl="0"/>
              <a:t>3</a:t>
            </a:fld>
            <a:endParaRPr lang="zh-CN" altLang="en-US"/>
          </a:p>
        </p:txBody>
      </p:sp>
      <p:pic>
        <p:nvPicPr>
          <p:cNvPr id="8" name="图片 7">
            <a:extLst>
              <a:ext uri="{FF2B5EF4-FFF2-40B4-BE49-F238E27FC236}">
                <a16:creationId xmlns:a16="http://schemas.microsoft.com/office/drawing/2014/main" id="{AEAEBD87-5CB2-4D97-9BCF-A8CBAC963AB8}"/>
              </a:ext>
            </a:extLst>
          </p:cNvPr>
          <p:cNvPicPr>
            <a:picLocks noChangeAspect="1"/>
          </p:cNvPicPr>
          <p:nvPr/>
        </p:nvPicPr>
        <p:blipFill>
          <a:blip r:embed="rId4"/>
          <a:stretch>
            <a:fillRect/>
          </a:stretch>
        </p:blipFill>
        <p:spPr>
          <a:xfrm>
            <a:off x="-3" y="1352575"/>
            <a:ext cx="12192001" cy="2289896"/>
          </a:xfrm>
          <a:prstGeom prst="rect">
            <a:avLst/>
          </a:prstGeom>
        </p:spPr>
      </p:pic>
      <p:pic>
        <p:nvPicPr>
          <p:cNvPr id="7" name="图片 6">
            <a:extLst>
              <a:ext uri="{FF2B5EF4-FFF2-40B4-BE49-F238E27FC236}">
                <a16:creationId xmlns:a16="http://schemas.microsoft.com/office/drawing/2014/main" id="{507245F2-E393-4F8D-BCB7-F10217723DB9}"/>
              </a:ext>
            </a:extLst>
          </p:cNvPr>
          <p:cNvPicPr>
            <a:picLocks noChangeAspect="1"/>
          </p:cNvPicPr>
          <p:nvPr/>
        </p:nvPicPr>
        <p:blipFill>
          <a:blip r:embed="rId5"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6">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r>
              <a:rPr lang="zh-CN" altLang="en-US" dirty="0"/>
              <a:t>实用价值</a:t>
            </a:r>
            <a:endParaRPr lang="en-US" altLang="zh-CN" dirty="0"/>
          </a:p>
        </p:txBody>
      </p:sp>
      <p:sp>
        <p:nvSpPr>
          <p:cNvPr id="5" name="文本占位符 4">
            <a:extLst>
              <a:ext uri="{FF2B5EF4-FFF2-40B4-BE49-F238E27FC236}">
                <a16:creationId xmlns:a16="http://schemas.microsoft.com/office/drawing/2014/main" id="{DCDDBE65-9AB1-4989-AF86-726591A6A128}"/>
              </a:ext>
            </a:extLst>
          </p:cNvPr>
          <p:cNvSpPr>
            <a:spLocks noGrp="1"/>
          </p:cNvSpPr>
          <p:nvPr>
            <p:ph type="body" idx="1"/>
          </p:nvPr>
        </p:nvSpPr>
        <p:spPr/>
        <p:txBody>
          <a:bodyPr rtlCol="0">
            <a:normAutofit fontScale="70000" lnSpcReduction="20000"/>
          </a:bodyPr>
          <a:lstStyle/>
          <a:p>
            <a:r>
              <a:rPr lang="zh-CN" altLang="en-US" dirty="0"/>
              <a:t>仓储仓库环境监测系统是随信息化建设应运而生的，它是集动力、环境、安防等集中监控系统的管理服务平台，是专为实现无人值守而设计的多功能远程集中监控系统</a:t>
            </a:r>
          </a:p>
        </p:txBody>
      </p:sp>
      <p:sp>
        <p:nvSpPr>
          <p:cNvPr id="2" name="灯片编号占位符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zh-CN" smtClean="0"/>
              <a:pPr rtl="0"/>
              <a:t>4</a:t>
            </a:fld>
            <a:endParaRPr lang="zh-CN" altLang="en-US"/>
          </a:p>
        </p:txBody>
      </p:sp>
      <p:pic>
        <p:nvPicPr>
          <p:cNvPr id="7" name="图片 6">
            <a:extLst>
              <a:ext uri="{FF2B5EF4-FFF2-40B4-BE49-F238E27FC236}">
                <a16:creationId xmlns:a16="http://schemas.microsoft.com/office/drawing/2014/main" id="{755C8F6E-7BDE-4244-AE43-0D797A6510E8}"/>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090043" y="0"/>
            <a:ext cx="3101957" cy="820057"/>
          </a:xfrm>
          <a:prstGeom prst="rect">
            <a:avLst/>
          </a:prstGeom>
          <a:effectLst>
            <a:glow>
              <a:schemeClr val="accent1">
                <a:alpha val="40000"/>
              </a:schemeClr>
            </a:glow>
          </a:effec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zh-CN" altLang="en-US" dirty="0"/>
              <a:t>实用价值</a:t>
            </a:r>
          </a:p>
        </p:txBody>
      </p:sp>
      <p:sp>
        <p:nvSpPr>
          <p:cNvPr id="2" name="灯片编号占位符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zh-CN" smtClean="0"/>
              <a:pPr rtl="0"/>
              <a:t>5</a:t>
            </a:fld>
            <a:endParaRPr lang="zh-CN" altLang="en-US"/>
          </a:p>
        </p:txBody>
      </p:sp>
      <p:sp>
        <p:nvSpPr>
          <p:cNvPr id="8" name="文本占位符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777711"/>
            <a:ext cx="5157787" cy="4228234"/>
          </a:xfrm>
        </p:spPr>
        <p:txBody>
          <a:bodyPr rtlCol="0">
            <a:normAutofit/>
          </a:bodyPr>
          <a:lstStyle/>
          <a:p>
            <a:r>
              <a:rPr lang="zh-CN" altLang="en-US" sz="2800" dirty="0"/>
              <a:t>仓储仓库环境监测系统是一套智能的环境监控系统，可对环境监控也可对动力环境进行</a:t>
            </a:r>
            <a:r>
              <a:rPr lang="en-US" altLang="zh-CN" sz="2800" dirty="0"/>
              <a:t>24</a:t>
            </a:r>
            <a:r>
              <a:rPr lang="zh-CN" altLang="en-US" sz="2800" dirty="0"/>
              <a:t>小时的监控；仓储仓库环境监测系统可以快速帮助用户集中的对环境进行监控，而且可以降低人工维护成本对发现的故障可以快速的发现和排除。</a:t>
            </a:r>
          </a:p>
          <a:p>
            <a:endParaRPr lang="zh-CN" altLang="en-US" sz="2800" dirty="0"/>
          </a:p>
          <a:p>
            <a:pPr rtl="0"/>
            <a:endParaRPr lang="zh-CN" altLang="en-US" sz="2800" dirty="0"/>
          </a:p>
        </p:txBody>
      </p:sp>
      <p:sp>
        <p:nvSpPr>
          <p:cNvPr id="6" name="文本占位符 5">
            <a:extLst>
              <a:ext uri="{FF2B5EF4-FFF2-40B4-BE49-F238E27FC236}">
                <a16:creationId xmlns:a16="http://schemas.microsoft.com/office/drawing/2014/main" id="{000A9570-5EF6-4AFB-9FCA-7C8998E3FEB1}"/>
              </a:ext>
            </a:extLst>
          </p:cNvPr>
          <p:cNvSpPr>
            <a:spLocks noGrp="1"/>
          </p:cNvSpPr>
          <p:nvPr>
            <p:ph type="body" sz="quarter" idx="4"/>
          </p:nvPr>
        </p:nvSpPr>
        <p:spPr>
          <a:xfrm>
            <a:off x="6096000" y="1777710"/>
            <a:ext cx="5562600" cy="4228233"/>
          </a:xfrm>
        </p:spPr>
        <p:txBody>
          <a:bodyPr rtlCol="0">
            <a:normAutofit/>
          </a:bodyPr>
          <a:lstStyle/>
          <a:p>
            <a:r>
              <a:rPr lang="zh-CN" altLang="en-US" sz="2400" dirty="0"/>
              <a:t>仓储仓库环境监测系统是随信息化建设应运而生的，它是集动力、环境、安防等集中监控系统的管理服务平台，是专为实现无人值守而设计的多功能远程集中监控系统，主要监控对象包括：</a:t>
            </a:r>
            <a:r>
              <a:rPr lang="en-US" altLang="zh-CN" sz="2400" dirty="0"/>
              <a:t>UPS</a:t>
            </a:r>
            <a:r>
              <a:rPr lang="zh-CN" altLang="en-US" sz="2400" dirty="0"/>
              <a:t>、电流电压、开关状态、空调、漏水、温湿度、烟雾探测器、风机状态、风机控制等设备。仓储仓库环境监测系统对于仓库内的设备、材料、工具等的正常运行起着重要作用。</a:t>
            </a:r>
          </a:p>
          <a:p>
            <a:pPr rtl="0"/>
            <a:endParaRPr lang="zh-CN" altLang="en-US" dirty="0"/>
          </a:p>
        </p:txBody>
      </p:sp>
      <p:pic>
        <p:nvPicPr>
          <p:cNvPr id="7" name="图片 6">
            <a:extLst>
              <a:ext uri="{FF2B5EF4-FFF2-40B4-BE49-F238E27FC236}">
                <a16:creationId xmlns:a16="http://schemas.microsoft.com/office/drawing/2014/main" id="{3326D78D-6A8D-4894-A669-7FF186671A02}"/>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dirty="0"/>
              <a:t>实用价值</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2378"/>
            <a:ext cx="10569864" cy="4093243"/>
          </a:xfrm>
        </p:spPr>
        <p:txBody>
          <a:bodyPr rtlCol="0"/>
          <a:lstStyle/>
          <a:p>
            <a:r>
              <a:rPr lang="zh-CN" altLang="en-US" sz="2400" dirty="0"/>
              <a:t>可在线实时</a:t>
            </a:r>
            <a:r>
              <a:rPr lang="en-US" altLang="zh-CN" sz="2400" dirty="0"/>
              <a:t>24</a:t>
            </a:r>
            <a:r>
              <a:rPr lang="zh-CN" altLang="en-US" sz="2400" dirty="0"/>
              <a:t>小时连续的采集和记录监测点位的温度、湿度各项参数情况</a:t>
            </a:r>
            <a:r>
              <a:rPr lang="en-US" altLang="zh-CN" sz="2400" dirty="0"/>
              <a:t>,</a:t>
            </a:r>
            <a:r>
              <a:rPr lang="zh-CN" altLang="en-US" sz="2400" dirty="0"/>
              <a:t>以数字、图形和图像等多种方式进行实时显示和记录存储监测信息</a:t>
            </a:r>
          </a:p>
          <a:p>
            <a:r>
              <a:rPr lang="zh-CN" altLang="en-US" sz="2400" dirty="0"/>
              <a:t>可设定各监控点位的温湿度报警限值</a:t>
            </a:r>
            <a:r>
              <a:rPr lang="en-US" altLang="zh-CN" sz="2400" dirty="0"/>
              <a:t>,</a:t>
            </a:r>
            <a:r>
              <a:rPr lang="zh-CN" altLang="en-US" sz="2400" dirty="0"/>
              <a:t>当出现被监控点位数据异常时可自动发出报警信号</a:t>
            </a:r>
            <a:r>
              <a:rPr lang="en-US" altLang="zh-CN" sz="2400" dirty="0"/>
              <a:t>,</a:t>
            </a:r>
            <a:r>
              <a:rPr lang="zh-CN" altLang="en-US" sz="2400" dirty="0"/>
              <a:t>报警方式包括</a:t>
            </a:r>
            <a:r>
              <a:rPr lang="en-US" altLang="zh-CN" sz="2400" dirty="0"/>
              <a:t>:</a:t>
            </a:r>
            <a:r>
              <a:rPr lang="zh-CN" altLang="en-US" sz="2400" dirty="0"/>
              <a:t>现场多媒体声光报警、弹屏报警、微信报警、短信报警等。</a:t>
            </a:r>
          </a:p>
          <a:p>
            <a:r>
              <a:rPr lang="zh-CN" altLang="en-US" sz="2400" dirty="0"/>
              <a:t>监控主机实时采集温度、湿度等数据，上报系统云平台，实现对数据的综合分析，下达各种控制指令，自动开启或关闭空调、除湿机、加湿器等外围设备，实现温度、湿度自动调控。</a:t>
            </a:r>
          </a:p>
          <a:p>
            <a:r>
              <a:rPr lang="zh-CN" altLang="en-US" sz="2400" dirty="0"/>
              <a:t>储区的设计和建造应当确保良好的仓储条件，并有通风和照明设施。仓储区应当能够满足物料或产品的贮存条件</a:t>
            </a:r>
            <a:r>
              <a:rPr lang="en-US" altLang="zh-CN" sz="2400" dirty="0"/>
              <a:t>(</a:t>
            </a:r>
            <a:r>
              <a:rPr lang="zh-CN" altLang="en-US" sz="2400" dirty="0"/>
              <a:t>如温湿度、避光</a:t>
            </a:r>
            <a:r>
              <a:rPr lang="en-US" altLang="zh-CN" sz="2400" dirty="0"/>
              <a:t>)</a:t>
            </a:r>
            <a:r>
              <a:rPr lang="zh-CN" altLang="en-US" sz="2400" dirty="0"/>
              <a:t>和安全贮存的要求，并进行检查和监控。</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6</a:t>
            </a:fld>
            <a:endParaRPr lang="zh-CN" altLang="en-US"/>
          </a:p>
        </p:txBody>
      </p:sp>
      <p:pic>
        <p:nvPicPr>
          <p:cNvPr id="5" name="图片 4">
            <a:extLst>
              <a:ext uri="{FF2B5EF4-FFF2-40B4-BE49-F238E27FC236}">
                <a16:creationId xmlns:a16="http://schemas.microsoft.com/office/drawing/2014/main" id="{B28DBAA5-C321-4EF3-88FB-CBAEF4648592}"/>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pPr rtl="0"/>
            <a:r>
              <a:rPr lang="zh-CN" altLang="en-US" dirty="0"/>
              <a:t>功能设计</a:t>
            </a:r>
          </a:p>
        </p:txBody>
      </p:sp>
      <p:sp>
        <p:nvSpPr>
          <p:cNvPr id="5" name="文本占位符 4">
            <a:extLst>
              <a:ext uri="{FF2B5EF4-FFF2-40B4-BE49-F238E27FC236}">
                <a16:creationId xmlns:a16="http://schemas.microsoft.com/office/drawing/2014/main" id="{0A95F4DE-39B7-4CE2-BC1E-8B8AE662A895}"/>
              </a:ext>
            </a:extLst>
          </p:cNvPr>
          <p:cNvSpPr>
            <a:spLocks noGrp="1"/>
          </p:cNvSpPr>
          <p:nvPr>
            <p:ph type="body" idx="1"/>
          </p:nvPr>
        </p:nvSpPr>
        <p:spPr/>
        <p:txBody>
          <a:bodyPr rtlCol="0">
            <a:normAutofit fontScale="77500" lnSpcReduction="20000"/>
          </a:bodyPr>
          <a:lstStyle/>
          <a:p>
            <a:r>
              <a:rPr lang="zh-CN" altLang="en-US" dirty="0"/>
              <a:t>整个系统可达到</a:t>
            </a:r>
            <a:r>
              <a:rPr lang="en-US" altLang="zh-CN" dirty="0"/>
              <a:t>:</a:t>
            </a:r>
            <a:r>
              <a:rPr lang="zh-CN" altLang="en-US" dirty="0"/>
              <a:t>安全、可靠、准确、实时、全面、快速、高效的将真实的仓库环境信息展现在管理人员的面前。</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rtl="0"/>
              <a:t>7</a:t>
            </a:fld>
            <a:endParaRPr lang="zh-CN" altLang="en-US"/>
          </a:p>
        </p:txBody>
      </p:sp>
      <p:pic>
        <p:nvPicPr>
          <p:cNvPr id="7" name="图片 6">
            <a:extLst>
              <a:ext uri="{FF2B5EF4-FFF2-40B4-BE49-F238E27FC236}">
                <a16:creationId xmlns:a16="http://schemas.microsoft.com/office/drawing/2014/main" id="{903942F5-F1E2-4099-B883-0FDA40373F1E}"/>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090043" y="0"/>
            <a:ext cx="3101957" cy="820057"/>
          </a:xfrm>
          <a:prstGeom prst="rect">
            <a:avLst/>
          </a:prstGeom>
          <a:effectLst>
            <a:glow>
              <a:schemeClr val="accent1">
                <a:alpha val="40000"/>
              </a:schemeClr>
            </a:glow>
          </a:effectLst>
        </p:spPr>
      </p:pic>
    </p:spTree>
    <p:extLst>
      <p:ext uri="{BB962C8B-B14F-4D97-AF65-F5344CB8AC3E}">
        <p14:creationId xmlns:p14="http://schemas.microsoft.com/office/powerpoint/2010/main" val="63832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r>
              <a:rPr lang="zh-CN" altLang="en-US" dirty="0"/>
              <a:t>功能设计</a:t>
            </a:r>
          </a:p>
        </p:txBody>
      </p:sp>
      <p:pic>
        <p:nvPicPr>
          <p:cNvPr id="25" name="图片占位符 24" descr="温度计">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p:blipFill>
        <p:spPr>
          <a:xfrm>
            <a:off x="978212" y="2096716"/>
            <a:ext cx="1259505" cy="1259505"/>
          </a:xfrm>
        </p:spPr>
      </p:pic>
      <p:sp>
        <p:nvSpPr>
          <p:cNvPr id="19" name="文本占位符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r>
              <a:rPr lang="zh-CN" altLang="en-US" sz="1800" dirty="0"/>
              <a:t>温湿度监测</a:t>
            </a:r>
            <a:endParaRPr lang="en-US" altLang="zh-CN" sz="1800" dirty="0"/>
          </a:p>
          <a:p>
            <a:r>
              <a:rPr lang="zh-CN" altLang="en-US" dirty="0"/>
              <a:t>当仓库内温度超出设定值，就会报警</a:t>
            </a:r>
            <a:endParaRPr lang="zh-CN" altLang="en-US" sz="1800" dirty="0"/>
          </a:p>
        </p:txBody>
      </p:sp>
      <p:pic>
        <p:nvPicPr>
          <p:cNvPr id="27" name="图片占位符 26" descr="消防员">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a:stretch/>
        </p:blipFill>
        <p:spPr>
          <a:xfrm>
            <a:off x="3222230" y="2096716"/>
            <a:ext cx="1259505" cy="1259505"/>
          </a:xfrm>
        </p:spPr>
      </p:pic>
      <p:sp>
        <p:nvSpPr>
          <p:cNvPr id="20" name="文本占位符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r>
              <a:rPr lang="zh-CN" altLang="en-US" sz="1800" dirty="0"/>
              <a:t>消防烟感监测</a:t>
            </a:r>
            <a:endParaRPr lang="en-US" altLang="zh-CN" sz="1800" dirty="0"/>
          </a:p>
          <a:p>
            <a:r>
              <a:rPr lang="zh-CN" altLang="en-US" dirty="0"/>
              <a:t>当检测到有烟雾时，根据用户设定值进行报警</a:t>
            </a:r>
            <a:endParaRPr lang="zh-CN" altLang="en-US" sz="1800" dirty="0"/>
          </a:p>
        </p:txBody>
      </p:sp>
      <p:pic>
        <p:nvPicPr>
          <p:cNvPr id="29" name="图片占位符 28" descr="筛选">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96DAC541-7B7A-43D3-8B79-37D633B846F1}">
                <asvg:svgBlip xmlns:asvg="http://schemas.microsoft.com/office/drawing/2016/SVG/main" r:embed="rId8"/>
              </a:ext>
            </a:extLst>
          </a:blip>
          <a:srcRect/>
          <a:stretch/>
        </p:blipFill>
        <p:spPr>
          <a:xfrm>
            <a:off x="5466248" y="2096716"/>
            <a:ext cx="1259505" cy="1259505"/>
          </a:xfrm>
        </p:spPr>
      </p:pic>
      <p:sp>
        <p:nvSpPr>
          <p:cNvPr id="21" name="文本占位符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r>
              <a:rPr lang="zh-CN" altLang="en-US" sz="1800" dirty="0"/>
              <a:t>测漏</a:t>
            </a:r>
            <a:r>
              <a:rPr lang="en-US" altLang="zh-CN" sz="1800" dirty="0"/>
              <a:t>(</a:t>
            </a:r>
            <a:r>
              <a:rPr lang="zh-CN" altLang="en-US" sz="1800" dirty="0"/>
              <a:t>水浸</a:t>
            </a:r>
            <a:r>
              <a:rPr lang="en-US" altLang="zh-CN" sz="1800" dirty="0"/>
              <a:t>)</a:t>
            </a:r>
          </a:p>
          <a:p>
            <a:r>
              <a:rPr lang="zh-CN" altLang="en-US" dirty="0"/>
              <a:t>实时监测库房漏水情况，可通过用户设定进行实时监测报警</a:t>
            </a:r>
            <a:endParaRPr lang="zh-CN" altLang="en-US" sz="1800" dirty="0"/>
          </a:p>
        </p:txBody>
      </p:sp>
      <p:pic>
        <p:nvPicPr>
          <p:cNvPr id="31" name="图片占位符 30">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clrChange>
              <a:clrFrom>
                <a:srgbClr val="FFFFFF"/>
              </a:clrFrom>
              <a:clrTo>
                <a:srgbClr val="FFFFFF">
                  <a:alpha val="0"/>
                </a:srgbClr>
              </a:clrTo>
            </a:clrChange>
            <a:duotone>
              <a:schemeClr val="accent2">
                <a:shade val="45000"/>
                <a:satMod val="135000"/>
              </a:schemeClr>
              <a:prstClr val="white"/>
            </a:duotone>
            <a:extLst>
              <a:ext uri="{837473B0-CC2E-450A-ABE3-18F120FF3D39}">
                <a1611:picAttrSrcUrl xmlns:a1611="http://schemas.microsoft.com/office/drawing/2016/11/main" r:id="rId10"/>
              </a:ext>
            </a:extLst>
          </a:blip>
          <a:srcRect/>
          <a:stretch/>
        </p:blipFill>
        <p:spPr>
          <a:xfrm>
            <a:off x="7710266" y="2096716"/>
            <a:ext cx="1259505" cy="1259505"/>
          </a:xfrm>
        </p:spPr>
      </p:pic>
      <p:sp>
        <p:nvSpPr>
          <p:cNvPr id="22" name="文本占位符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r>
              <a:rPr lang="zh-CN" altLang="en-US" sz="1800" dirty="0"/>
              <a:t>空调</a:t>
            </a:r>
            <a:endParaRPr lang="en-US" altLang="zh-CN" sz="1800" dirty="0"/>
          </a:p>
          <a:p>
            <a:r>
              <a:rPr lang="zh-CN" altLang="en-US" dirty="0"/>
              <a:t>对空调状态的监测和启停控制</a:t>
            </a:r>
            <a:endParaRPr lang="en-US" altLang="zh-CN" dirty="0"/>
          </a:p>
        </p:txBody>
      </p:sp>
      <p:pic>
        <p:nvPicPr>
          <p:cNvPr id="33" name="图片占位符 32" descr="钥匙">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96DAC541-7B7A-43D3-8B79-37D633B846F1}">
                <asvg:svgBlip xmlns:asvg="http://schemas.microsoft.com/office/drawing/2016/SVG/main" r:embed="rId12"/>
              </a:ext>
            </a:extLst>
          </a:blip>
          <a:srcRect/>
          <a:stretch/>
        </p:blipFill>
        <p:spPr>
          <a:xfrm>
            <a:off x="9954283" y="2096716"/>
            <a:ext cx="1259505" cy="1259505"/>
          </a:xfrm>
        </p:spPr>
      </p:pic>
      <p:sp>
        <p:nvSpPr>
          <p:cNvPr id="23" name="文本占位符 22">
            <a:extLst>
              <a:ext uri="{FF2B5EF4-FFF2-40B4-BE49-F238E27FC236}">
                <a16:creationId xmlns:a16="http://schemas.microsoft.com/office/drawing/2014/main" id="{8D05A34F-7712-46DB-AB5B-272E294B62EE}"/>
              </a:ext>
            </a:extLst>
          </p:cNvPr>
          <p:cNvSpPr>
            <a:spLocks noGrp="1"/>
          </p:cNvSpPr>
          <p:nvPr>
            <p:ph type="body" sz="quarter" idx="22"/>
          </p:nvPr>
        </p:nvSpPr>
        <p:spPr>
          <a:xfrm>
            <a:off x="9695965" y="4240092"/>
            <a:ext cx="1776140" cy="1932107"/>
          </a:xfrm>
        </p:spPr>
        <p:txBody>
          <a:bodyPr rtlCol="0"/>
          <a:lstStyle/>
          <a:p>
            <a:r>
              <a:rPr lang="zh-CN" altLang="en-US" sz="1800" dirty="0"/>
              <a:t>门磁</a:t>
            </a:r>
            <a:endParaRPr lang="en-US" altLang="zh-CN" sz="1800" dirty="0"/>
          </a:p>
          <a:p>
            <a:r>
              <a:rPr lang="zh-CN" altLang="en-US" dirty="0"/>
              <a:t>实时监控门磁开、关状态，并针对用户设定对开、关门进行报警监控</a:t>
            </a:r>
          </a:p>
          <a:p>
            <a:endParaRPr lang="zh-CN" altLang="en-US" sz="1800" dirty="0"/>
          </a:p>
        </p:txBody>
      </p:sp>
      <p:sp>
        <p:nvSpPr>
          <p:cNvPr id="2" name="灯片编号占位符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en-US" altLang="zh-CN" smtClean="0"/>
              <a:pPr rtl="0"/>
              <a:t>8</a:t>
            </a:fld>
            <a:endParaRPr lang="zh-CN" altLang="en-US"/>
          </a:p>
        </p:txBody>
      </p:sp>
      <p:pic>
        <p:nvPicPr>
          <p:cNvPr id="14" name="图片 13">
            <a:extLst>
              <a:ext uri="{FF2B5EF4-FFF2-40B4-BE49-F238E27FC236}">
                <a16:creationId xmlns:a16="http://schemas.microsoft.com/office/drawing/2014/main" id="{94881DD2-D3C4-4609-96F7-2367CF835354}"/>
              </a:ext>
            </a:extLst>
          </p:cNvPr>
          <p:cNvPicPr>
            <a:picLocks noChangeAspect="1"/>
          </p:cNvPicPr>
          <p:nvPr/>
        </p:nvPicPr>
        <p:blipFill>
          <a:blip r:embed="rId1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1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8733971" y="135993"/>
            <a:ext cx="3458029" cy="914191"/>
          </a:xfrm>
          <a:prstGeom prst="rect">
            <a:avLst/>
          </a:prstGeom>
          <a:effectLst>
            <a:glow>
              <a:schemeClr val="accent1">
                <a:alpha val="40000"/>
              </a:schemeClr>
            </a:glow>
          </a:effectLst>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 calcmode="lin" valueType="num">
                                      <p:cBhvr additive="base">
                                        <p:cTn id="1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wipe(down)">
                                      <p:cBhvr>
                                        <p:cTn id="26" dur="500"/>
                                        <p:tgtEl>
                                          <p:spTgt spid="2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animEffect transition="in" filter="wipe(down)">
                                      <p:cBhvr>
                                        <p:cTn id="31" dur="500"/>
                                        <p:tgtEl>
                                          <p:spTgt spid="20">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heel(1)">
                                      <p:cBhvr>
                                        <p:cTn id="46" dur="2000"/>
                                        <p:tgtEl>
                                          <p:spTgt spid="31"/>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wheel(1)">
                                      <p:cBhvr>
                                        <p:cTn id="49" dur="2000"/>
                                        <p:tgtEl>
                                          <p:spTgt spid="2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2">
                                            <p:txEl>
                                              <p:pRg st="1" end="1"/>
                                            </p:txEl>
                                          </p:spTgt>
                                        </p:tgtEl>
                                        <p:attrNameLst>
                                          <p:attrName>style.visibility</p:attrName>
                                        </p:attrNameLst>
                                      </p:cBhvr>
                                      <p:to>
                                        <p:strVal val="visible"/>
                                      </p:to>
                                    </p:set>
                                    <p:animEffect transition="in" filter="wheel(1)">
                                      <p:cBhvr>
                                        <p:cTn id="54" dur="2000"/>
                                        <p:tgtEl>
                                          <p:spTgt spid="22">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randombar(horizontal)">
                                      <p:cBhvr>
                                        <p:cTn id="59" dur="500"/>
                                        <p:tgtEl>
                                          <p:spTgt spid="33"/>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62" dur="500"/>
                                        <p:tgtEl>
                                          <p:spTgt spid="2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3">
                                            <p:txEl>
                                              <p:pRg st="1" end="1"/>
                                            </p:txEl>
                                          </p:spTgt>
                                        </p:tgtEl>
                                        <p:attrNameLst>
                                          <p:attrName>style.visibility</p:attrName>
                                        </p:attrNameLst>
                                      </p:cBhvr>
                                      <p:to>
                                        <p:strVal val="visible"/>
                                      </p:to>
                                    </p:set>
                                    <p:animEffect transition="in" filter="randombar(horizontal)">
                                      <p:cBhvr>
                                        <p:cTn id="6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build="p"/>
      <p:bldP spid="21" grpId="0" build="p"/>
      <p:bldP spid="22" grpId="0" build="p"/>
      <p:bldP spid="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r>
              <a:rPr lang="zh-CN" altLang="en-US" dirty="0"/>
              <a:t>核心技术</a:t>
            </a:r>
            <a:endParaRPr lang="en-US" altLang="zh-CN" dirty="0"/>
          </a:p>
        </p:txBody>
      </p:sp>
      <p:sp>
        <p:nvSpPr>
          <p:cNvPr id="5" name="文本占位符 4">
            <a:extLst>
              <a:ext uri="{FF2B5EF4-FFF2-40B4-BE49-F238E27FC236}">
                <a16:creationId xmlns:a16="http://schemas.microsoft.com/office/drawing/2014/main" id="{DCDDBE65-9AB1-4989-AF86-726591A6A128}"/>
              </a:ext>
            </a:extLst>
          </p:cNvPr>
          <p:cNvSpPr>
            <a:spLocks noGrp="1"/>
          </p:cNvSpPr>
          <p:nvPr>
            <p:ph type="body" idx="1"/>
          </p:nvPr>
        </p:nvSpPr>
        <p:spPr/>
        <p:txBody>
          <a:bodyPr rtlCol="0">
            <a:normAutofit/>
          </a:bodyPr>
          <a:lstStyle/>
          <a:p>
            <a:r>
              <a:rPr lang="zh-CN" altLang="en-US" dirty="0"/>
              <a:t>初步设想</a:t>
            </a:r>
          </a:p>
        </p:txBody>
      </p:sp>
      <p:sp>
        <p:nvSpPr>
          <p:cNvPr id="2" name="灯片编号占位符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zh-CN" smtClean="0"/>
              <a:pPr rtl="0"/>
              <a:t>9</a:t>
            </a:fld>
            <a:endParaRPr lang="zh-CN" altLang="en-US"/>
          </a:p>
        </p:txBody>
      </p:sp>
      <p:pic>
        <p:nvPicPr>
          <p:cNvPr id="7" name="图片 6">
            <a:extLst>
              <a:ext uri="{FF2B5EF4-FFF2-40B4-BE49-F238E27FC236}">
                <a16:creationId xmlns:a16="http://schemas.microsoft.com/office/drawing/2014/main" id="{45FDD6EB-AA13-4076-80EC-7D24A26FD08E}"/>
              </a:ext>
            </a:extLst>
          </p:cNvPr>
          <p:cNvPicPr>
            <a:picLocks noChangeAspect="1"/>
          </p:cNvPicPr>
          <p:nvPr/>
        </p:nvPicPr>
        <p:blipFill>
          <a:blip r:embed="rId3" cstate="print">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colorTemperature colorTemp="53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090043" y="0"/>
            <a:ext cx="3101957" cy="820057"/>
          </a:xfrm>
          <a:prstGeom prst="rect">
            <a:avLst/>
          </a:prstGeom>
          <a:effectLst>
            <a:glow>
              <a:schemeClr val="accent1">
                <a:alpha val="40000"/>
              </a:schemeClr>
            </a:glow>
          </a:effectLst>
        </p:spPr>
      </p:pic>
    </p:spTree>
    <p:extLst>
      <p:ext uri="{BB962C8B-B14F-4D97-AF65-F5344CB8AC3E}">
        <p14:creationId xmlns:p14="http://schemas.microsoft.com/office/powerpoint/2010/main" val="169402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14_TF66687569" id="{F22184A5-AB04-428F-9DF8-5680AAA8BA35}" vid="{BBACD5B9-83A6-4F98-8328-281B6DAD09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摩登蓝色演示文稿</Template>
  <TotalTime>364</TotalTime>
  <Words>1225</Words>
  <Application>Microsoft Office PowerPoint</Application>
  <PresentationFormat>宽屏</PresentationFormat>
  <Paragraphs>96</Paragraphs>
  <Slides>17</Slides>
  <Notes>17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Microsoft YaHei UI</vt:lpstr>
      <vt:lpstr>Arial</vt:lpstr>
      <vt:lpstr>Office 主题</vt:lpstr>
      <vt:lpstr>基于stm32的仓库环境监测系统</vt:lpstr>
      <vt:lpstr>应用领域</vt:lpstr>
      <vt:lpstr>应用领域</vt:lpstr>
      <vt:lpstr>实用价值</vt:lpstr>
      <vt:lpstr>实用价值</vt:lpstr>
      <vt:lpstr>实用价值</vt:lpstr>
      <vt:lpstr>功能设计</vt:lpstr>
      <vt:lpstr>功能设计</vt:lpstr>
      <vt:lpstr>核心技术</vt:lpstr>
      <vt:lpstr>     分为三个部分来进行开发，分别是环境参数获取子系统、环境参数上传子系统和上位机监管子系统</vt:lpstr>
      <vt:lpstr>核心技术-环境参数获取子系统</vt:lpstr>
      <vt:lpstr>核心技术-环境参数上传子系统</vt:lpstr>
      <vt:lpstr>核心技术-上位机监管子系统</vt:lpstr>
      <vt:lpstr>核心技术-仓库环境监控结构图</vt:lpstr>
      <vt:lpstr>核心技术-系统硬件结构-软件设计</vt:lpstr>
      <vt:lpstr>元器件初步选择-</vt:lpstr>
      <vt:lpstr>恳请指正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User</dc:creator>
  <cp:lastModifiedBy>User</cp:lastModifiedBy>
  <cp:revision>15</cp:revision>
  <dcterms:created xsi:type="dcterms:W3CDTF">2022-10-31T11:08:05Z</dcterms:created>
  <dcterms:modified xsi:type="dcterms:W3CDTF">2022-11-09T05:06:14Z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