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80" r:id="rId3"/>
    <p:sldId id="281" r:id="rId4"/>
    <p:sldId id="268" r:id="rId5"/>
    <p:sldId id="284" r:id="rId6"/>
    <p:sldId id="285" r:id="rId7"/>
    <p:sldId id="283" r:id="rId8"/>
    <p:sldId id="282" r:id="rId9"/>
    <p:sldId id="307" r:id="rId10"/>
    <p:sldId id="256" r:id="rId11"/>
    <p:sldId id="275" r:id="rId12"/>
    <p:sldId id="300" r:id="rId13"/>
    <p:sldId id="301" r:id="rId14"/>
    <p:sldId id="302" r:id="rId15"/>
    <p:sldId id="303" r:id="rId16"/>
    <p:sldId id="304" r:id="rId17"/>
    <p:sldId id="305" r:id="rId18"/>
    <p:sldId id="272"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45" autoAdjust="0"/>
    <p:restoredTop sz="94660"/>
  </p:normalViewPr>
  <p:slideViewPr>
    <p:cSldViewPr snapToGrid="0">
      <p:cViewPr varScale="1">
        <p:scale>
          <a:sx n="72" d="100"/>
          <a:sy n="72" d="100"/>
        </p:scale>
        <p:origin x="3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E129619-2D45-4BC0-985C-129B99AE86D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3F4D113-F004-4370-9DED-3EDF5DC7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41D97E4-2A78-4869-B580-62835D16FF45}"/>
              </a:ext>
            </a:extLst>
          </p:cNvPr>
          <p:cNvSpPr>
            <a:spLocks noGrp="1"/>
          </p:cNvSpPr>
          <p:nvPr>
            <p:ph type="dt" sz="half" idx="10"/>
          </p:nvPr>
        </p:nvSpPr>
        <p:spPr/>
        <p:txBody>
          <a:bodyPr/>
          <a:lstStyle/>
          <a:p>
            <a:fld id="{7B3F3C30-08FC-4C5D-9322-24052C4ED6A7}" type="datetimeFigureOut">
              <a:rPr lang="tr-TR" smtClean="0"/>
              <a:t>27.12.2022</a:t>
            </a:fld>
            <a:endParaRPr lang="tr-TR"/>
          </a:p>
        </p:txBody>
      </p:sp>
      <p:sp>
        <p:nvSpPr>
          <p:cNvPr id="5" name="Alt Bilgi Yer Tutucusu 4">
            <a:extLst>
              <a:ext uri="{FF2B5EF4-FFF2-40B4-BE49-F238E27FC236}">
                <a16:creationId xmlns:a16="http://schemas.microsoft.com/office/drawing/2014/main" id="{E9471D8E-DB5A-415E-A3F4-9519FB6228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1C29DD6-277F-466F-8000-49C2F492C967}"/>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211760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B6D9ACD-9B66-4892-92FA-75BBF44F6DE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2F5714F-6799-45AD-BACD-BAC39BAE9F38}"/>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BAD1B23-2357-4D23-9D6A-1EA204E4306F}"/>
              </a:ext>
            </a:extLst>
          </p:cNvPr>
          <p:cNvSpPr>
            <a:spLocks noGrp="1"/>
          </p:cNvSpPr>
          <p:nvPr>
            <p:ph type="dt" sz="half" idx="10"/>
          </p:nvPr>
        </p:nvSpPr>
        <p:spPr/>
        <p:txBody>
          <a:bodyPr/>
          <a:lstStyle/>
          <a:p>
            <a:fld id="{7B3F3C30-08FC-4C5D-9322-24052C4ED6A7}" type="datetimeFigureOut">
              <a:rPr lang="tr-TR" smtClean="0"/>
              <a:t>27.12.2022</a:t>
            </a:fld>
            <a:endParaRPr lang="tr-TR"/>
          </a:p>
        </p:txBody>
      </p:sp>
      <p:sp>
        <p:nvSpPr>
          <p:cNvPr id="5" name="Alt Bilgi Yer Tutucusu 4">
            <a:extLst>
              <a:ext uri="{FF2B5EF4-FFF2-40B4-BE49-F238E27FC236}">
                <a16:creationId xmlns:a16="http://schemas.microsoft.com/office/drawing/2014/main" id="{6B0D28E1-EEF2-4038-AE2C-CE280A7574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C69AB2-A112-4775-80D0-D0EFF385D5F6}"/>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165616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E54289D-0740-4A39-BB95-7F5827754A3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D257F51-FA4D-4F29-8DA7-C198EAFD63AC}"/>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C7A7FAD-391B-41A8-89DA-1BBCD8A03AD5}"/>
              </a:ext>
            </a:extLst>
          </p:cNvPr>
          <p:cNvSpPr>
            <a:spLocks noGrp="1"/>
          </p:cNvSpPr>
          <p:nvPr>
            <p:ph type="dt" sz="half" idx="10"/>
          </p:nvPr>
        </p:nvSpPr>
        <p:spPr/>
        <p:txBody>
          <a:bodyPr/>
          <a:lstStyle/>
          <a:p>
            <a:fld id="{7B3F3C30-08FC-4C5D-9322-24052C4ED6A7}" type="datetimeFigureOut">
              <a:rPr lang="tr-TR" smtClean="0"/>
              <a:t>27.12.2022</a:t>
            </a:fld>
            <a:endParaRPr lang="tr-TR"/>
          </a:p>
        </p:txBody>
      </p:sp>
      <p:sp>
        <p:nvSpPr>
          <p:cNvPr id="5" name="Alt Bilgi Yer Tutucusu 4">
            <a:extLst>
              <a:ext uri="{FF2B5EF4-FFF2-40B4-BE49-F238E27FC236}">
                <a16:creationId xmlns:a16="http://schemas.microsoft.com/office/drawing/2014/main" id="{07FA34BD-6CB6-4891-B6C4-624B5FC8AC4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57118B9-0084-4DA6-A066-27B080427D25}"/>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336536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E74396A-7A6E-4141-AB12-0426485FC42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EC71319-44EE-4E0F-B227-945B708B89C3}"/>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1749287-4383-4D4D-A90F-DE890A0B5155}"/>
              </a:ext>
            </a:extLst>
          </p:cNvPr>
          <p:cNvSpPr>
            <a:spLocks noGrp="1"/>
          </p:cNvSpPr>
          <p:nvPr>
            <p:ph type="dt" sz="half" idx="10"/>
          </p:nvPr>
        </p:nvSpPr>
        <p:spPr/>
        <p:txBody>
          <a:bodyPr/>
          <a:lstStyle/>
          <a:p>
            <a:fld id="{7B3F3C30-08FC-4C5D-9322-24052C4ED6A7}" type="datetimeFigureOut">
              <a:rPr lang="tr-TR" smtClean="0"/>
              <a:t>27.12.2022</a:t>
            </a:fld>
            <a:endParaRPr lang="tr-TR"/>
          </a:p>
        </p:txBody>
      </p:sp>
      <p:sp>
        <p:nvSpPr>
          <p:cNvPr id="5" name="Alt Bilgi Yer Tutucusu 4">
            <a:extLst>
              <a:ext uri="{FF2B5EF4-FFF2-40B4-BE49-F238E27FC236}">
                <a16:creationId xmlns:a16="http://schemas.microsoft.com/office/drawing/2014/main" id="{01723469-AB33-4E36-8C9D-BC397EC5849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17B4141-B60F-48B7-9082-9587AF502262}"/>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372276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BD71BB6-F51D-4FCA-BF08-7892AD461BB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7E7BF9C-2E1E-4FC1-9071-C318B85726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42A98E94-F9BE-4412-B932-8AFCB5C5364C}"/>
              </a:ext>
            </a:extLst>
          </p:cNvPr>
          <p:cNvSpPr>
            <a:spLocks noGrp="1"/>
          </p:cNvSpPr>
          <p:nvPr>
            <p:ph type="dt" sz="half" idx="10"/>
          </p:nvPr>
        </p:nvSpPr>
        <p:spPr/>
        <p:txBody>
          <a:bodyPr/>
          <a:lstStyle/>
          <a:p>
            <a:fld id="{7B3F3C30-08FC-4C5D-9322-24052C4ED6A7}" type="datetimeFigureOut">
              <a:rPr lang="tr-TR" smtClean="0"/>
              <a:t>27.12.2022</a:t>
            </a:fld>
            <a:endParaRPr lang="tr-TR"/>
          </a:p>
        </p:txBody>
      </p:sp>
      <p:sp>
        <p:nvSpPr>
          <p:cNvPr id="5" name="Alt Bilgi Yer Tutucusu 4">
            <a:extLst>
              <a:ext uri="{FF2B5EF4-FFF2-40B4-BE49-F238E27FC236}">
                <a16:creationId xmlns:a16="http://schemas.microsoft.com/office/drawing/2014/main" id="{97201F64-E889-4124-822C-BBD8F0416CE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58F7A61-E928-4A58-9437-6119E8521337}"/>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374684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56381D2-2A40-4180-90EC-5C6DA9909BD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D81B78E-03AF-423A-BBE5-CE09457CED1D}"/>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3FB6A4E-9132-4317-A363-B0C55F443D58}"/>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B9AADED-534E-4D79-8B82-668D15612EF1}"/>
              </a:ext>
            </a:extLst>
          </p:cNvPr>
          <p:cNvSpPr>
            <a:spLocks noGrp="1"/>
          </p:cNvSpPr>
          <p:nvPr>
            <p:ph type="dt" sz="half" idx="10"/>
          </p:nvPr>
        </p:nvSpPr>
        <p:spPr/>
        <p:txBody>
          <a:bodyPr/>
          <a:lstStyle/>
          <a:p>
            <a:fld id="{7B3F3C30-08FC-4C5D-9322-24052C4ED6A7}" type="datetimeFigureOut">
              <a:rPr lang="tr-TR" smtClean="0"/>
              <a:t>27.12.2022</a:t>
            </a:fld>
            <a:endParaRPr lang="tr-TR"/>
          </a:p>
        </p:txBody>
      </p:sp>
      <p:sp>
        <p:nvSpPr>
          <p:cNvPr id="6" name="Alt Bilgi Yer Tutucusu 5">
            <a:extLst>
              <a:ext uri="{FF2B5EF4-FFF2-40B4-BE49-F238E27FC236}">
                <a16:creationId xmlns:a16="http://schemas.microsoft.com/office/drawing/2014/main" id="{716C8E83-FBF0-4DA6-AE8E-4AAB4EABE26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DD6C8AE-0698-4C0F-AC07-1F2099FBD5A0}"/>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122388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C71383A-21AC-4EAB-83BD-88E2E9BC1DE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41E64A7-3227-41D7-92EE-D6C6D49D6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83E7A07F-106F-4486-9CF0-CA816D2094B7}"/>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672D532-CF9C-4DE8-8916-EE84CC58D1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8F40CDE7-8A50-408A-ADE5-E2E8F135CA0A}"/>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D1A2939-4F47-4042-AC1A-989803272B4F}"/>
              </a:ext>
            </a:extLst>
          </p:cNvPr>
          <p:cNvSpPr>
            <a:spLocks noGrp="1"/>
          </p:cNvSpPr>
          <p:nvPr>
            <p:ph type="dt" sz="half" idx="10"/>
          </p:nvPr>
        </p:nvSpPr>
        <p:spPr/>
        <p:txBody>
          <a:bodyPr/>
          <a:lstStyle/>
          <a:p>
            <a:fld id="{7B3F3C30-08FC-4C5D-9322-24052C4ED6A7}" type="datetimeFigureOut">
              <a:rPr lang="tr-TR" smtClean="0"/>
              <a:t>27.12.2022</a:t>
            </a:fld>
            <a:endParaRPr lang="tr-TR"/>
          </a:p>
        </p:txBody>
      </p:sp>
      <p:sp>
        <p:nvSpPr>
          <p:cNvPr id="8" name="Alt Bilgi Yer Tutucusu 7">
            <a:extLst>
              <a:ext uri="{FF2B5EF4-FFF2-40B4-BE49-F238E27FC236}">
                <a16:creationId xmlns:a16="http://schemas.microsoft.com/office/drawing/2014/main" id="{13B25E83-FF30-4C7A-A545-FFAC6439CB5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B9763A0-80D6-47A3-9ACA-A1EA3745B3BB}"/>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366378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72E6AC0-06DA-4D18-8F3E-26E324836EB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47E8F45-52B5-44A8-AC73-539868EF6534}"/>
              </a:ext>
            </a:extLst>
          </p:cNvPr>
          <p:cNvSpPr>
            <a:spLocks noGrp="1"/>
          </p:cNvSpPr>
          <p:nvPr>
            <p:ph type="dt" sz="half" idx="10"/>
          </p:nvPr>
        </p:nvSpPr>
        <p:spPr/>
        <p:txBody>
          <a:bodyPr/>
          <a:lstStyle/>
          <a:p>
            <a:fld id="{7B3F3C30-08FC-4C5D-9322-24052C4ED6A7}" type="datetimeFigureOut">
              <a:rPr lang="tr-TR" smtClean="0"/>
              <a:t>27.12.2022</a:t>
            </a:fld>
            <a:endParaRPr lang="tr-TR"/>
          </a:p>
        </p:txBody>
      </p:sp>
      <p:sp>
        <p:nvSpPr>
          <p:cNvPr id="4" name="Alt Bilgi Yer Tutucusu 3">
            <a:extLst>
              <a:ext uri="{FF2B5EF4-FFF2-40B4-BE49-F238E27FC236}">
                <a16:creationId xmlns:a16="http://schemas.microsoft.com/office/drawing/2014/main" id="{F8488595-C1C9-4D22-8433-220B3CD3AB5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850720B-42D2-44E3-841F-59F117B04D6C}"/>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407737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82760CF-5DDE-4056-BB79-B95760483A3B}"/>
              </a:ext>
            </a:extLst>
          </p:cNvPr>
          <p:cNvSpPr>
            <a:spLocks noGrp="1"/>
          </p:cNvSpPr>
          <p:nvPr>
            <p:ph type="dt" sz="half" idx="10"/>
          </p:nvPr>
        </p:nvSpPr>
        <p:spPr/>
        <p:txBody>
          <a:bodyPr/>
          <a:lstStyle/>
          <a:p>
            <a:fld id="{7B3F3C30-08FC-4C5D-9322-24052C4ED6A7}" type="datetimeFigureOut">
              <a:rPr lang="tr-TR" smtClean="0"/>
              <a:t>27.12.2022</a:t>
            </a:fld>
            <a:endParaRPr lang="tr-TR"/>
          </a:p>
        </p:txBody>
      </p:sp>
      <p:sp>
        <p:nvSpPr>
          <p:cNvPr id="3" name="Alt Bilgi Yer Tutucusu 2">
            <a:extLst>
              <a:ext uri="{FF2B5EF4-FFF2-40B4-BE49-F238E27FC236}">
                <a16:creationId xmlns:a16="http://schemas.microsoft.com/office/drawing/2014/main" id="{6C05D887-1AEE-401B-8149-2DADBE1F167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9A60787-12FC-44D4-A360-AA671C262CD2}"/>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63629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EB597C5-1D2E-407E-B108-1AC17723651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D550832-E6F7-495A-8312-449F297DD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A8A7383-9239-4421-9CCC-53E163916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435D66C5-36FF-4455-8FF5-FEA2A33C78C3}"/>
              </a:ext>
            </a:extLst>
          </p:cNvPr>
          <p:cNvSpPr>
            <a:spLocks noGrp="1"/>
          </p:cNvSpPr>
          <p:nvPr>
            <p:ph type="dt" sz="half" idx="10"/>
          </p:nvPr>
        </p:nvSpPr>
        <p:spPr/>
        <p:txBody>
          <a:bodyPr/>
          <a:lstStyle/>
          <a:p>
            <a:fld id="{7B3F3C30-08FC-4C5D-9322-24052C4ED6A7}" type="datetimeFigureOut">
              <a:rPr lang="tr-TR" smtClean="0"/>
              <a:t>27.12.2022</a:t>
            </a:fld>
            <a:endParaRPr lang="tr-TR"/>
          </a:p>
        </p:txBody>
      </p:sp>
      <p:sp>
        <p:nvSpPr>
          <p:cNvPr id="6" name="Alt Bilgi Yer Tutucusu 5">
            <a:extLst>
              <a:ext uri="{FF2B5EF4-FFF2-40B4-BE49-F238E27FC236}">
                <a16:creationId xmlns:a16="http://schemas.microsoft.com/office/drawing/2014/main" id="{1695B6DC-27A3-4476-8F1C-44393DCAFDB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CEDB9E6-5E7E-40C7-B45B-29C27E1E1A33}"/>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13262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25EF5C4-62C1-4119-AC5D-D7C0B59B2AB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5B36DFC-5D35-42D0-960A-0BD8386CC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86ECD47-23E0-4CD2-BAC7-AD7AF9545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D46D6BB8-1657-4770-B003-D78C491A3D89}"/>
              </a:ext>
            </a:extLst>
          </p:cNvPr>
          <p:cNvSpPr>
            <a:spLocks noGrp="1"/>
          </p:cNvSpPr>
          <p:nvPr>
            <p:ph type="dt" sz="half" idx="10"/>
          </p:nvPr>
        </p:nvSpPr>
        <p:spPr/>
        <p:txBody>
          <a:bodyPr/>
          <a:lstStyle/>
          <a:p>
            <a:fld id="{7B3F3C30-08FC-4C5D-9322-24052C4ED6A7}" type="datetimeFigureOut">
              <a:rPr lang="tr-TR" smtClean="0"/>
              <a:t>27.12.2022</a:t>
            </a:fld>
            <a:endParaRPr lang="tr-TR"/>
          </a:p>
        </p:txBody>
      </p:sp>
      <p:sp>
        <p:nvSpPr>
          <p:cNvPr id="6" name="Alt Bilgi Yer Tutucusu 5">
            <a:extLst>
              <a:ext uri="{FF2B5EF4-FFF2-40B4-BE49-F238E27FC236}">
                <a16:creationId xmlns:a16="http://schemas.microsoft.com/office/drawing/2014/main" id="{C89CC997-C82A-46A2-A4B4-AD938712048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A0E394C-C97C-4592-A97E-9341385BB25B}"/>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4838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6F67A25-8757-4A04-AC96-D77D9476D7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6CE8912-C11D-47AF-983F-0517AF0B7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53B277D-3B00-48F5-82AB-A0AB2C070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F3C30-08FC-4C5D-9322-24052C4ED6A7}" type="datetimeFigureOut">
              <a:rPr lang="tr-TR" smtClean="0"/>
              <a:t>27.12.2022</a:t>
            </a:fld>
            <a:endParaRPr lang="tr-TR"/>
          </a:p>
        </p:txBody>
      </p:sp>
      <p:sp>
        <p:nvSpPr>
          <p:cNvPr id="5" name="Alt Bilgi Yer Tutucusu 4">
            <a:extLst>
              <a:ext uri="{FF2B5EF4-FFF2-40B4-BE49-F238E27FC236}">
                <a16:creationId xmlns:a16="http://schemas.microsoft.com/office/drawing/2014/main" id="{FBAFA1ED-F630-4A7E-A92F-181FE6734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DED2CEC-2013-4954-BDA0-E85F9540A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7371A-F711-4D88-AB1A-648EF96B3A7A}" type="slidenum">
              <a:rPr lang="tr-TR" smtClean="0"/>
              <a:t>‹#›</a:t>
            </a:fld>
            <a:endParaRPr lang="tr-TR"/>
          </a:p>
        </p:txBody>
      </p:sp>
    </p:spTree>
    <p:extLst>
      <p:ext uri="{BB962C8B-B14F-4D97-AF65-F5344CB8AC3E}">
        <p14:creationId xmlns:p14="http://schemas.microsoft.com/office/powerpoint/2010/main" val="3782812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ata.worldbank.org/indicator/NE.IMP.GNFS.ZS?view=chart" TargetMode="External"/><Relationship Id="rId2" Type="http://schemas.openxmlformats.org/officeDocument/2006/relationships/hyperlink" Target="https://datahelpdesk.worldbank.org/knowledgebase/articles/906519-world-bank-country-and-lending-groups" TargetMode="External"/><Relationship Id="rId1" Type="http://schemas.openxmlformats.org/officeDocument/2006/relationships/slideLayout" Target="../slideLayouts/slideLayout2.xml"/><Relationship Id="rId6" Type="http://schemas.openxmlformats.org/officeDocument/2006/relationships/hyperlink" Target="https://blogs.worldbank.org/opendata/new-world-bank-country-classifications-income-level-2022-2023#:~:text=The%20World%20Bank%20assigns%20the,the%20previous%20year%20(2021)" TargetMode="External"/><Relationship Id="rId5" Type="http://schemas.openxmlformats.org/officeDocument/2006/relationships/hyperlink" Target="https://data.worldbank.org/indicator/NY.GDP.PCAP.CD?view=chart" TargetMode="External"/><Relationship Id="rId4" Type="http://schemas.openxmlformats.org/officeDocument/2006/relationships/hyperlink" Target="https://data.worldbank.org/indicator/SP.POP.GROW?most_recent_value_desc=false&amp;view=char"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nalyticsindiamag.com/implementing-all-decision-tree-algorithms-with-one-framework-chefboost/" TargetMode="External"/><Relationship Id="rId2" Type="http://schemas.openxmlformats.org/officeDocument/2006/relationships/hyperlink" Target="https://ieeexplore.ieee.org/document/7231400" TargetMode="External"/><Relationship Id="rId1" Type="http://schemas.openxmlformats.org/officeDocument/2006/relationships/slideLayout" Target="../slideLayouts/slideLayout2.xml"/><Relationship Id="rId5" Type="http://schemas.openxmlformats.org/officeDocument/2006/relationships/hyperlink" Target="https://www.youtube.com/watch?v=hkTzlByNyw8" TargetMode="External"/><Relationship Id="rId4" Type="http://schemas.openxmlformats.org/officeDocument/2006/relationships/hyperlink" Target="https://sumit-kr-sharma.medium.com/understanding-c4-5-decision-tree-algorithm-3bf0981faf4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B554CA8-9AAF-4AA4-81FA-F86DEF05B9EE}"/>
              </a:ext>
            </a:extLst>
          </p:cNvPr>
          <p:cNvSpPr>
            <a:spLocks noGrp="1"/>
          </p:cNvSpPr>
          <p:nvPr>
            <p:ph type="title"/>
          </p:nvPr>
        </p:nvSpPr>
        <p:spPr/>
        <p:txBody>
          <a:bodyPr>
            <a:normAutofit/>
          </a:bodyPr>
          <a:lstStyle/>
          <a:p>
            <a:r>
              <a:rPr lang="tr-TR" sz="3600" b="1"/>
              <a:t>PROBLEM : ÜLKELERE GÖRE GELİR SINIFLANDIRILMASI</a:t>
            </a:r>
          </a:p>
        </p:txBody>
      </p:sp>
      <p:sp>
        <p:nvSpPr>
          <p:cNvPr id="3" name="İçerik Yer Tutucusu 2">
            <a:extLst>
              <a:ext uri="{FF2B5EF4-FFF2-40B4-BE49-F238E27FC236}">
                <a16:creationId xmlns:a16="http://schemas.microsoft.com/office/drawing/2014/main" id="{74F85137-DF97-4C4D-A5AA-8B55FC920301}"/>
              </a:ext>
            </a:extLst>
          </p:cNvPr>
          <p:cNvSpPr>
            <a:spLocks noGrp="1"/>
          </p:cNvSpPr>
          <p:nvPr>
            <p:ph idx="1"/>
          </p:nvPr>
        </p:nvSpPr>
        <p:spPr>
          <a:xfrm>
            <a:off x="838200" y="2141537"/>
            <a:ext cx="10515600" cy="4351338"/>
          </a:xfrm>
        </p:spPr>
        <p:txBody>
          <a:bodyPr/>
          <a:lstStyle/>
          <a:p>
            <a:r>
              <a:rPr lang="tr-TR"/>
              <a:t>Uluslararası Kalkınma Derneği (IDA), Dünya Bankası ‘nın düşük gelirli ülkelerine yardım etmektedir.  Ekonomik büyümeyi arttıran, insanların yaşam koşullarını iyileştirmek için hibeler veya düşük faizli krediler sağlayarak yoksulluğu azaltmayı amaçlar. Bu nedenle Dünya Bankası her yıl ülkeleri özelliklerine göre sınıflandırırır.</a:t>
            </a:r>
          </a:p>
        </p:txBody>
      </p:sp>
    </p:spTree>
    <p:extLst>
      <p:ext uri="{BB962C8B-B14F-4D97-AF65-F5344CB8AC3E}">
        <p14:creationId xmlns:p14="http://schemas.microsoft.com/office/powerpoint/2010/main" val="188268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FC0583A9-C81C-4602-BB36-0838D34685BB}"/>
              </a:ext>
            </a:extLst>
          </p:cNvPr>
          <p:cNvPicPr>
            <a:picLocks noChangeAspect="1"/>
          </p:cNvPicPr>
          <p:nvPr/>
        </p:nvPicPr>
        <p:blipFill>
          <a:blip r:embed="rId2"/>
          <a:stretch>
            <a:fillRect/>
          </a:stretch>
        </p:blipFill>
        <p:spPr>
          <a:xfrm>
            <a:off x="236658" y="434359"/>
            <a:ext cx="4062134" cy="1261921"/>
          </a:xfrm>
          <a:prstGeom prst="rect">
            <a:avLst/>
          </a:prstGeom>
        </p:spPr>
      </p:pic>
      <p:pic>
        <p:nvPicPr>
          <p:cNvPr id="5" name="Resim 4">
            <a:extLst>
              <a:ext uri="{FF2B5EF4-FFF2-40B4-BE49-F238E27FC236}">
                <a16:creationId xmlns:a16="http://schemas.microsoft.com/office/drawing/2014/main" id="{B48728F5-A377-4E2A-816B-BC2226475923}"/>
              </a:ext>
            </a:extLst>
          </p:cNvPr>
          <p:cNvPicPr>
            <a:picLocks noChangeAspect="1"/>
          </p:cNvPicPr>
          <p:nvPr/>
        </p:nvPicPr>
        <p:blipFill>
          <a:blip r:embed="rId3"/>
          <a:stretch>
            <a:fillRect/>
          </a:stretch>
        </p:blipFill>
        <p:spPr>
          <a:xfrm>
            <a:off x="4740676" y="175896"/>
            <a:ext cx="6930581" cy="6182172"/>
          </a:xfrm>
          <a:prstGeom prst="rect">
            <a:avLst/>
          </a:prstGeom>
        </p:spPr>
      </p:pic>
      <p:sp>
        <p:nvSpPr>
          <p:cNvPr id="6" name="Dikdörtgen 5">
            <a:extLst>
              <a:ext uri="{FF2B5EF4-FFF2-40B4-BE49-F238E27FC236}">
                <a16:creationId xmlns:a16="http://schemas.microsoft.com/office/drawing/2014/main" id="{6C90FF4E-E6E0-4FDB-AA95-1B1461A7BB40}"/>
              </a:ext>
            </a:extLst>
          </p:cNvPr>
          <p:cNvSpPr/>
          <p:nvPr/>
        </p:nvSpPr>
        <p:spPr>
          <a:xfrm>
            <a:off x="621435" y="2943816"/>
            <a:ext cx="3861788" cy="1477328"/>
          </a:xfrm>
          <a:prstGeom prst="rect">
            <a:avLst/>
          </a:prstGeom>
        </p:spPr>
        <p:txBody>
          <a:bodyPr wrap="square">
            <a:spAutoFit/>
          </a:bodyPr>
          <a:lstStyle/>
          <a:p>
            <a:r>
              <a:rPr lang="tr-TR"/>
              <a:t>INDICATORS(GÖSTERGELER)</a:t>
            </a:r>
          </a:p>
          <a:p>
            <a:r>
              <a:rPr lang="tr-TR"/>
              <a:t>-AIR TRANSPORT</a:t>
            </a:r>
          </a:p>
          <a:p>
            <a:r>
              <a:rPr lang="tr-TR"/>
              <a:t>-GDP</a:t>
            </a:r>
          </a:p>
          <a:p>
            <a:r>
              <a:rPr lang="tr-TR"/>
              <a:t>-POPULATION GROWTH</a:t>
            </a:r>
          </a:p>
          <a:p>
            <a:r>
              <a:rPr lang="tr-TR"/>
              <a:t>-IMPORT OF GOODS AND SERVICES</a:t>
            </a:r>
          </a:p>
        </p:txBody>
      </p:sp>
    </p:spTree>
    <p:extLst>
      <p:ext uri="{BB962C8B-B14F-4D97-AF65-F5344CB8AC3E}">
        <p14:creationId xmlns:p14="http://schemas.microsoft.com/office/powerpoint/2010/main" val="366450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D80B744-50D6-4F11-9DE8-5BE1695BFEC4}"/>
              </a:ext>
            </a:extLst>
          </p:cNvPr>
          <p:cNvPicPr>
            <a:picLocks noChangeAspect="1"/>
          </p:cNvPicPr>
          <p:nvPr/>
        </p:nvPicPr>
        <p:blipFill>
          <a:blip r:embed="rId2"/>
          <a:stretch>
            <a:fillRect/>
          </a:stretch>
        </p:blipFill>
        <p:spPr>
          <a:xfrm>
            <a:off x="315157" y="974624"/>
            <a:ext cx="11561686" cy="4628422"/>
          </a:xfrm>
          <a:prstGeom prst="rect">
            <a:avLst/>
          </a:prstGeom>
        </p:spPr>
      </p:pic>
    </p:spTree>
    <p:extLst>
      <p:ext uri="{BB962C8B-B14F-4D97-AF65-F5344CB8AC3E}">
        <p14:creationId xmlns:p14="http://schemas.microsoft.com/office/powerpoint/2010/main" val="354629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28FABB6-A360-4E45-895B-2128D2363D19}"/>
              </a:ext>
            </a:extLst>
          </p:cNvPr>
          <p:cNvSpPr>
            <a:spLocks noGrp="1"/>
          </p:cNvSpPr>
          <p:nvPr>
            <p:ph type="title"/>
          </p:nvPr>
        </p:nvSpPr>
        <p:spPr/>
        <p:txBody>
          <a:bodyPr>
            <a:normAutofit/>
          </a:bodyPr>
          <a:lstStyle/>
          <a:p>
            <a:r>
              <a:rPr lang="tr-TR" sz="3600" b="1"/>
              <a:t> </a:t>
            </a:r>
            <a:br>
              <a:rPr lang="tr-TR" sz="3600" b="1"/>
            </a:br>
            <a:r>
              <a:rPr lang="tr-TR" sz="3600" b="1"/>
              <a:t>VERİ KÜMESİ İÇİN ÇALIŞTIRILMASI VE SONUÇLAR</a:t>
            </a:r>
          </a:p>
        </p:txBody>
      </p:sp>
      <p:pic>
        <p:nvPicPr>
          <p:cNvPr id="4" name="İçerik Yer Tutucusu 3">
            <a:extLst>
              <a:ext uri="{FF2B5EF4-FFF2-40B4-BE49-F238E27FC236}">
                <a16:creationId xmlns:a16="http://schemas.microsoft.com/office/drawing/2014/main" id="{78B15AAC-2858-4FA4-BC04-911AEAE5692B}"/>
              </a:ext>
            </a:extLst>
          </p:cNvPr>
          <p:cNvPicPr>
            <a:picLocks noGrp="1" noChangeAspect="1"/>
          </p:cNvPicPr>
          <p:nvPr>
            <p:ph idx="1"/>
          </p:nvPr>
        </p:nvPicPr>
        <p:blipFill>
          <a:blip r:embed="rId2"/>
          <a:stretch>
            <a:fillRect/>
          </a:stretch>
        </p:blipFill>
        <p:spPr>
          <a:xfrm>
            <a:off x="935526" y="1690688"/>
            <a:ext cx="6929677" cy="4351338"/>
          </a:xfrm>
          <a:prstGeom prst="rect">
            <a:avLst/>
          </a:prstGeom>
        </p:spPr>
      </p:pic>
    </p:spTree>
    <p:extLst>
      <p:ext uri="{BB962C8B-B14F-4D97-AF65-F5344CB8AC3E}">
        <p14:creationId xmlns:p14="http://schemas.microsoft.com/office/powerpoint/2010/main" val="256994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D672E5A-1513-4206-A771-9FCB48C6D005}"/>
              </a:ext>
            </a:extLst>
          </p:cNvPr>
          <p:cNvPicPr>
            <a:picLocks noChangeAspect="1"/>
          </p:cNvPicPr>
          <p:nvPr/>
        </p:nvPicPr>
        <p:blipFill>
          <a:blip r:embed="rId2"/>
          <a:stretch>
            <a:fillRect/>
          </a:stretch>
        </p:blipFill>
        <p:spPr>
          <a:xfrm>
            <a:off x="122484" y="836488"/>
            <a:ext cx="11591925" cy="3533775"/>
          </a:xfrm>
          <a:prstGeom prst="rect">
            <a:avLst/>
          </a:prstGeom>
        </p:spPr>
      </p:pic>
    </p:spTree>
    <p:extLst>
      <p:ext uri="{BB962C8B-B14F-4D97-AF65-F5344CB8AC3E}">
        <p14:creationId xmlns:p14="http://schemas.microsoft.com/office/powerpoint/2010/main" val="142535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5058E4E-A1E3-490C-9572-A0F13D19380E}"/>
              </a:ext>
            </a:extLst>
          </p:cNvPr>
          <p:cNvPicPr>
            <a:picLocks noChangeAspect="1"/>
          </p:cNvPicPr>
          <p:nvPr/>
        </p:nvPicPr>
        <p:blipFill>
          <a:blip r:embed="rId2"/>
          <a:stretch>
            <a:fillRect/>
          </a:stretch>
        </p:blipFill>
        <p:spPr>
          <a:xfrm>
            <a:off x="340911" y="351408"/>
            <a:ext cx="5686425" cy="5438775"/>
          </a:xfrm>
          <a:prstGeom prst="rect">
            <a:avLst/>
          </a:prstGeom>
        </p:spPr>
      </p:pic>
      <p:pic>
        <p:nvPicPr>
          <p:cNvPr id="5" name="Resim 4">
            <a:extLst>
              <a:ext uri="{FF2B5EF4-FFF2-40B4-BE49-F238E27FC236}">
                <a16:creationId xmlns:a16="http://schemas.microsoft.com/office/drawing/2014/main" id="{693867CD-4B97-4A67-87DE-8BE3FE37D3C8}"/>
              </a:ext>
            </a:extLst>
          </p:cNvPr>
          <p:cNvPicPr>
            <a:picLocks noChangeAspect="1"/>
          </p:cNvPicPr>
          <p:nvPr/>
        </p:nvPicPr>
        <p:blipFill>
          <a:blip r:embed="rId3"/>
          <a:stretch>
            <a:fillRect/>
          </a:stretch>
        </p:blipFill>
        <p:spPr>
          <a:xfrm>
            <a:off x="6096000" y="351408"/>
            <a:ext cx="6067425" cy="4876800"/>
          </a:xfrm>
          <a:prstGeom prst="rect">
            <a:avLst/>
          </a:prstGeom>
        </p:spPr>
      </p:pic>
    </p:spTree>
    <p:extLst>
      <p:ext uri="{BB962C8B-B14F-4D97-AF65-F5344CB8AC3E}">
        <p14:creationId xmlns:p14="http://schemas.microsoft.com/office/powerpoint/2010/main" val="2030167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5C10960-E3C3-4416-9821-F0D1AD042CB2}"/>
              </a:ext>
            </a:extLst>
          </p:cNvPr>
          <p:cNvPicPr>
            <a:picLocks noChangeAspect="1"/>
          </p:cNvPicPr>
          <p:nvPr/>
        </p:nvPicPr>
        <p:blipFill>
          <a:blip r:embed="rId2"/>
          <a:stretch>
            <a:fillRect/>
          </a:stretch>
        </p:blipFill>
        <p:spPr>
          <a:xfrm>
            <a:off x="558044" y="754510"/>
            <a:ext cx="7134225" cy="4248150"/>
          </a:xfrm>
          <a:prstGeom prst="rect">
            <a:avLst/>
          </a:prstGeom>
        </p:spPr>
      </p:pic>
    </p:spTree>
    <p:extLst>
      <p:ext uri="{BB962C8B-B14F-4D97-AF65-F5344CB8AC3E}">
        <p14:creationId xmlns:p14="http://schemas.microsoft.com/office/powerpoint/2010/main" val="3593587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7DCEB84-3F18-4900-93D2-2267EF9CE689}"/>
              </a:ext>
            </a:extLst>
          </p:cNvPr>
          <p:cNvPicPr>
            <a:picLocks noChangeAspect="1"/>
          </p:cNvPicPr>
          <p:nvPr/>
        </p:nvPicPr>
        <p:blipFill>
          <a:blip r:embed="rId2"/>
          <a:stretch>
            <a:fillRect/>
          </a:stretch>
        </p:blipFill>
        <p:spPr>
          <a:xfrm>
            <a:off x="701335" y="323317"/>
            <a:ext cx="4154379" cy="5072041"/>
          </a:xfrm>
          <a:prstGeom prst="rect">
            <a:avLst/>
          </a:prstGeom>
        </p:spPr>
      </p:pic>
      <p:pic>
        <p:nvPicPr>
          <p:cNvPr id="5" name="Resim 4">
            <a:extLst>
              <a:ext uri="{FF2B5EF4-FFF2-40B4-BE49-F238E27FC236}">
                <a16:creationId xmlns:a16="http://schemas.microsoft.com/office/drawing/2014/main" id="{547ABD95-EEC8-4BC3-80FE-3ABCA8FF4317}"/>
              </a:ext>
            </a:extLst>
          </p:cNvPr>
          <p:cNvPicPr>
            <a:picLocks noChangeAspect="1"/>
          </p:cNvPicPr>
          <p:nvPr/>
        </p:nvPicPr>
        <p:blipFill>
          <a:blip r:embed="rId3"/>
          <a:stretch>
            <a:fillRect/>
          </a:stretch>
        </p:blipFill>
        <p:spPr>
          <a:xfrm>
            <a:off x="6119674" y="1368501"/>
            <a:ext cx="3810000" cy="1724025"/>
          </a:xfrm>
          <a:prstGeom prst="rect">
            <a:avLst/>
          </a:prstGeom>
        </p:spPr>
      </p:pic>
    </p:spTree>
    <p:extLst>
      <p:ext uri="{BB962C8B-B14F-4D97-AF65-F5344CB8AC3E}">
        <p14:creationId xmlns:p14="http://schemas.microsoft.com/office/powerpoint/2010/main" val="158644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2BE6084-F7E1-472D-A6CB-AB5866335F4E}"/>
              </a:ext>
            </a:extLst>
          </p:cNvPr>
          <p:cNvPicPr>
            <a:picLocks noChangeAspect="1"/>
          </p:cNvPicPr>
          <p:nvPr/>
        </p:nvPicPr>
        <p:blipFill>
          <a:blip r:embed="rId2"/>
          <a:stretch>
            <a:fillRect/>
          </a:stretch>
        </p:blipFill>
        <p:spPr>
          <a:xfrm>
            <a:off x="492618" y="591104"/>
            <a:ext cx="8667750" cy="4876800"/>
          </a:xfrm>
          <a:prstGeom prst="rect">
            <a:avLst/>
          </a:prstGeom>
        </p:spPr>
      </p:pic>
    </p:spTree>
    <p:extLst>
      <p:ext uri="{BB962C8B-B14F-4D97-AF65-F5344CB8AC3E}">
        <p14:creationId xmlns:p14="http://schemas.microsoft.com/office/powerpoint/2010/main" val="3478418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EE3F66D-61D8-4325-A0D9-F0B926931B46}"/>
              </a:ext>
            </a:extLst>
          </p:cNvPr>
          <p:cNvSpPr>
            <a:spLocks noGrp="1"/>
          </p:cNvSpPr>
          <p:nvPr>
            <p:ph type="title"/>
          </p:nvPr>
        </p:nvSpPr>
        <p:spPr/>
        <p:txBody>
          <a:bodyPr/>
          <a:lstStyle/>
          <a:p>
            <a:r>
              <a:rPr lang="tr-TR"/>
              <a:t>KAYNAKÇA (Veri Tabloları için)</a:t>
            </a:r>
          </a:p>
        </p:txBody>
      </p:sp>
      <p:sp>
        <p:nvSpPr>
          <p:cNvPr id="3" name="İçerik Yer Tutucusu 2">
            <a:extLst>
              <a:ext uri="{FF2B5EF4-FFF2-40B4-BE49-F238E27FC236}">
                <a16:creationId xmlns:a16="http://schemas.microsoft.com/office/drawing/2014/main" id="{6EE852EC-F5D8-46AE-9A8F-B1305BED5EBE}"/>
              </a:ext>
            </a:extLst>
          </p:cNvPr>
          <p:cNvSpPr>
            <a:spLocks noGrp="1"/>
          </p:cNvSpPr>
          <p:nvPr>
            <p:ph idx="1"/>
          </p:nvPr>
        </p:nvSpPr>
        <p:spPr>
          <a:xfrm>
            <a:off x="838199" y="1846555"/>
            <a:ext cx="10164191" cy="3930913"/>
          </a:xfrm>
        </p:spPr>
        <p:txBody>
          <a:bodyPr>
            <a:normAutofit fontScale="92500" lnSpcReduction="10000"/>
          </a:bodyPr>
          <a:lstStyle/>
          <a:p>
            <a:r>
              <a:rPr lang="tr-TR">
                <a:hlinkClick r:id="rId2"/>
              </a:rPr>
              <a:t>https://datahelpdesk.worldbank.org/knowledgebase/articles/906519-world-bank-country-and-lending-groups</a:t>
            </a:r>
            <a:endParaRPr lang="tr-TR"/>
          </a:p>
          <a:p>
            <a:r>
              <a:rPr lang="tr-TR">
                <a:hlinkClick r:id="rId3"/>
              </a:rPr>
              <a:t>https://data.worldbank.org/indicator/NE.IMP.GNFS.ZS?view=chart</a:t>
            </a:r>
            <a:endParaRPr lang="tr-TR"/>
          </a:p>
          <a:p>
            <a:r>
              <a:rPr lang="tr-TR">
                <a:hlinkClick r:id="rId4"/>
              </a:rPr>
              <a:t>https://data.worldbank.org/indicator/SP.POP.GROW?most_recent_value_desc=false&amp;view=char</a:t>
            </a:r>
            <a:endParaRPr lang="tr-TR"/>
          </a:p>
          <a:p>
            <a:r>
              <a:rPr lang="tr-TR">
                <a:hlinkClick r:id="rId5"/>
              </a:rPr>
              <a:t>https://data.worldbank.org/indicator/NY.GDP.PCAP.CD?view=chart</a:t>
            </a:r>
            <a:endParaRPr lang="tr-TR"/>
          </a:p>
          <a:p>
            <a:r>
              <a:rPr lang="tr-TR">
                <a:hlinkClick r:id="rId6"/>
              </a:rPr>
              <a:t>https://blogs.worldbank.org/opendata/new-world-bank-country-classifications-income-level-2022-2023#:~:text=The%20World%20Bank%20assigns%20the,the%20previous%20year%20(2021)</a:t>
            </a:r>
            <a:r>
              <a:rPr lang="tr-TR"/>
              <a:t>.</a:t>
            </a:r>
          </a:p>
          <a:p>
            <a:endParaRPr lang="tr-TR"/>
          </a:p>
          <a:p>
            <a:endParaRPr lang="tr-TR"/>
          </a:p>
        </p:txBody>
      </p:sp>
    </p:spTree>
    <p:extLst>
      <p:ext uri="{BB962C8B-B14F-4D97-AF65-F5344CB8AC3E}">
        <p14:creationId xmlns:p14="http://schemas.microsoft.com/office/powerpoint/2010/main" val="3825027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55B64F6-8DDA-4657-9BB3-E4275854E093}"/>
              </a:ext>
            </a:extLst>
          </p:cNvPr>
          <p:cNvSpPr>
            <a:spLocks noGrp="1"/>
          </p:cNvSpPr>
          <p:nvPr>
            <p:ph type="title"/>
          </p:nvPr>
        </p:nvSpPr>
        <p:spPr/>
        <p:txBody>
          <a:bodyPr/>
          <a:lstStyle/>
          <a:p>
            <a:r>
              <a:rPr lang="tr-TR"/>
              <a:t>Kaynakça(Yöntem, Örnek veÇalışması)</a:t>
            </a:r>
          </a:p>
        </p:txBody>
      </p:sp>
      <p:sp>
        <p:nvSpPr>
          <p:cNvPr id="3" name="İçerik Yer Tutucusu 2">
            <a:extLst>
              <a:ext uri="{FF2B5EF4-FFF2-40B4-BE49-F238E27FC236}">
                <a16:creationId xmlns:a16="http://schemas.microsoft.com/office/drawing/2014/main" id="{74EBB12C-5005-4791-853F-68688AA6B705}"/>
              </a:ext>
            </a:extLst>
          </p:cNvPr>
          <p:cNvSpPr>
            <a:spLocks noGrp="1"/>
          </p:cNvSpPr>
          <p:nvPr>
            <p:ph idx="1"/>
          </p:nvPr>
        </p:nvSpPr>
        <p:spPr/>
        <p:txBody>
          <a:bodyPr/>
          <a:lstStyle/>
          <a:p>
            <a:r>
              <a:rPr lang="tr-TR">
                <a:hlinkClick r:id="rId2"/>
              </a:rPr>
              <a:t>https://github.com/Suji04/ML_from_Scratch/blob/master/decision%20tree%20classification.ipynb</a:t>
            </a:r>
          </a:p>
          <a:p>
            <a:r>
              <a:rPr lang="tr-TR">
                <a:hlinkClick r:id="rId2"/>
              </a:rPr>
              <a:t>https://ieeexplore.ieee.org/document/7231400</a:t>
            </a:r>
            <a:endParaRPr lang="tr-TR"/>
          </a:p>
          <a:p>
            <a:r>
              <a:rPr lang="tr-TR">
                <a:hlinkClick r:id="rId3"/>
              </a:rPr>
              <a:t>https://analyticsindiamag.com/implementing-all-decision-tree-algorithms-with-one-framework-chefboost/</a:t>
            </a:r>
            <a:endParaRPr lang="tr-TR"/>
          </a:p>
          <a:p>
            <a:r>
              <a:rPr lang="tr-TR">
                <a:hlinkClick r:id="rId4"/>
              </a:rPr>
              <a:t>https://sumit-kr-sharma.medium.com/understanding-c4-5-decision-tree-algorithm-3bf0981faf4f</a:t>
            </a:r>
            <a:endParaRPr lang="tr-TR"/>
          </a:p>
          <a:p>
            <a:r>
              <a:rPr lang="tr-TR">
                <a:hlinkClick r:id="rId5"/>
              </a:rPr>
              <a:t>https://www.youtube.com/watch?v=hkTzlByNyw8</a:t>
            </a:r>
            <a:endParaRPr lang="tr-TR"/>
          </a:p>
          <a:p>
            <a:endParaRPr lang="tr-TR"/>
          </a:p>
          <a:p>
            <a:endParaRPr lang="tr-TR"/>
          </a:p>
          <a:p>
            <a:endParaRPr lang="tr-TR"/>
          </a:p>
          <a:p>
            <a:endParaRPr lang="tr-TR"/>
          </a:p>
        </p:txBody>
      </p:sp>
    </p:spTree>
    <p:extLst>
      <p:ext uri="{BB962C8B-B14F-4D97-AF65-F5344CB8AC3E}">
        <p14:creationId xmlns:p14="http://schemas.microsoft.com/office/powerpoint/2010/main" val="340380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BD72668-B0FC-43CB-B9B7-B0F73C0B9F04}"/>
              </a:ext>
            </a:extLst>
          </p:cNvPr>
          <p:cNvSpPr>
            <a:spLocks noGrp="1"/>
          </p:cNvSpPr>
          <p:nvPr>
            <p:ph type="title"/>
          </p:nvPr>
        </p:nvSpPr>
        <p:spPr/>
        <p:txBody>
          <a:bodyPr>
            <a:normAutofit/>
          </a:bodyPr>
          <a:lstStyle/>
          <a:p>
            <a:r>
              <a:rPr lang="tr-TR" b="1"/>
              <a:t>Kullanılan yöntem/algoritma</a:t>
            </a:r>
            <a:br>
              <a:rPr lang="tr-TR" b="1"/>
            </a:br>
            <a:r>
              <a:rPr lang="tr-TR" sz="2700" b="1"/>
              <a:t>Temel Durumlar</a:t>
            </a:r>
          </a:p>
        </p:txBody>
      </p:sp>
      <p:sp>
        <p:nvSpPr>
          <p:cNvPr id="3" name="İçerik Yer Tutucusu 2">
            <a:extLst>
              <a:ext uri="{FF2B5EF4-FFF2-40B4-BE49-F238E27FC236}">
                <a16:creationId xmlns:a16="http://schemas.microsoft.com/office/drawing/2014/main" id="{497B0267-585C-495E-A846-6C160EC03A9A}"/>
              </a:ext>
            </a:extLst>
          </p:cNvPr>
          <p:cNvSpPr>
            <a:spLocks noGrp="1"/>
          </p:cNvSpPr>
          <p:nvPr>
            <p:ph idx="1"/>
          </p:nvPr>
        </p:nvSpPr>
        <p:spPr/>
        <p:txBody>
          <a:bodyPr/>
          <a:lstStyle/>
          <a:p>
            <a:pPr>
              <a:buFontTx/>
              <a:buChar char="-"/>
            </a:pPr>
            <a:r>
              <a:rPr lang="tr-TR"/>
              <a:t>Listedeki tüm örnekler aynı sınıfa aittir. Karar ağacı için o sınıfı seçmeyi söyleyen bir yaprak düğüm oluşturur.</a:t>
            </a:r>
          </a:p>
          <a:p>
            <a:pPr>
              <a:buFontTx/>
              <a:buChar char="-"/>
            </a:pPr>
            <a:r>
              <a:rPr lang="tr-TR"/>
              <a:t>C 4.5, sınıfın beklenen değerini kullanarak ağacın üstünde bir karar düğümü oluşturur.</a:t>
            </a:r>
          </a:p>
          <a:p>
            <a:pPr>
              <a:buFontTx/>
              <a:buChar char="-"/>
            </a:pPr>
            <a:r>
              <a:rPr lang="tr-TR"/>
              <a:t> Daha önce görülmeyen bir değer ile karşılaşılırsa , tekrar beklenen değer kullanılarak ağacın üstünde bir karar düğümü oluşturur.</a:t>
            </a:r>
          </a:p>
          <a:p>
            <a:pPr>
              <a:buFontTx/>
              <a:buChar char="-"/>
            </a:pPr>
            <a:endParaRPr lang="tr-TR"/>
          </a:p>
        </p:txBody>
      </p:sp>
    </p:spTree>
    <p:extLst>
      <p:ext uri="{BB962C8B-B14F-4D97-AF65-F5344CB8AC3E}">
        <p14:creationId xmlns:p14="http://schemas.microsoft.com/office/powerpoint/2010/main" val="230937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6AA5E4D-14C5-4C55-9039-1D0B0A4028C5}"/>
              </a:ext>
            </a:extLst>
          </p:cNvPr>
          <p:cNvSpPr>
            <a:spLocks noGrp="1"/>
          </p:cNvSpPr>
          <p:nvPr>
            <p:ph type="title"/>
          </p:nvPr>
        </p:nvSpPr>
        <p:spPr/>
        <p:txBody>
          <a:bodyPr/>
          <a:lstStyle/>
          <a:p>
            <a:r>
              <a:rPr lang="tr-TR" b="1"/>
              <a:t>Algoritma Adımları / Çalışması</a:t>
            </a:r>
          </a:p>
        </p:txBody>
      </p:sp>
      <p:sp>
        <p:nvSpPr>
          <p:cNvPr id="3" name="İçerik Yer Tutucusu 2">
            <a:extLst>
              <a:ext uri="{FF2B5EF4-FFF2-40B4-BE49-F238E27FC236}">
                <a16:creationId xmlns:a16="http://schemas.microsoft.com/office/drawing/2014/main" id="{388EE976-2FF0-494E-A2E7-8C4B7AC2D4DD}"/>
              </a:ext>
            </a:extLst>
          </p:cNvPr>
          <p:cNvSpPr>
            <a:spLocks noGrp="1"/>
          </p:cNvSpPr>
          <p:nvPr>
            <p:ph idx="1"/>
          </p:nvPr>
        </p:nvSpPr>
        <p:spPr/>
        <p:txBody>
          <a:bodyPr/>
          <a:lstStyle/>
          <a:p>
            <a:r>
              <a:rPr lang="tr-TR"/>
              <a:t> Temel durumlar kontrol edilir.</a:t>
            </a:r>
          </a:p>
          <a:p>
            <a:r>
              <a:rPr lang="tr-TR"/>
              <a:t>Her x özelliğinden önce, x ‘i parçalamadan normalleştirilmiş bilgi kazanç oranı bulunur.</a:t>
            </a:r>
          </a:p>
          <a:p>
            <a:r>
              <a:rPr lang="tr-TR"/>
              <a:t>En iyi normalleştirilmiş değerine sahip özellik y olur.</a:t>
            </a:r>
          </a:p>
          <a:p>
            <a:r>
              <a:rPr lang="tr-TR"/>
              <a:t>y üzerinde parçalanan bir karar düğümü oluşturulur.</a:t>
            </a:r>
          </a:p>
          <a:p>
            <a:r>
              <a:rPr lang="tr-TR"/>
              <a:t>y üzerinde parçalanarak elde edilen alt listelerde aynı durum tekrarlanır, düğümlere yaprakları eklenir.</a:t>
            </a:r>
          </a:p>
          <a:p>
            <a:endParaRPr lang="tr-TR"/>
          </a:p>
        </p:txBody>
      </p:sp>
    </p:spTree>
    <p:extLst>
      <p:ext uri="{BB962C8B-B14F-4D97-AF65-F5344CB8AC3E}">
        <p14:creationId xmlns:p14="http://schemas.microsoft.com/office/powerpoint/2010/main" val="362565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3BCB5AC-72A4-41D1-ADFC-2E4C59448B44}"/>
              </a:ext>
            </a:extLst>
          </p:cNvPr>
          <p:cNvSpPr>
            <a:spLocks noGrp="1"/>
          </p:cNvSpPr>
          <p:nvPr>
            <p:ph type="title"/>
          </p:nvPr>
        </p:nvSpPr>
        <p:spPr>
          <a:xfrm>
            <a:off x="630315" y="0"/>
            <a:ext cx="10515600" cy="1325563"/>
          </a:xfrm>
        </p:spPr>
        <p:txBody>
          <a:bodyPr/>
          <a:lstStyle/>
          <a:p>
            <a:r>
              <a:rPr lang="tr-TR"/>
              <a:t>ÖRNEK</a:t>
            </a:r>
          </a:p>
        </p:txBody>
      </p:sp>
      <p:pic>
        <p:nvPicPr>
          <p:cNvPr id="5" name="Resim 4">
            <a:extLst>
              <a:ext uri="{FF2B5EF4-FFF2-40B4-BE49-F238E27FC236}">
                <a16:creationId xmlns:a16="http://schemas.microsoft.com/office/drawing/2014/main" id="{FD0AF4F9-902D-4EBD-9CAB-E1DAE6D36AAC}"/>
              </a:ext>
            </a:extLst>
          </p:cNvPr>
          <p:cNvPicPr>
            <a:picLocks noChangeAspect="1"/>
          </p:cNvPicPr>
          <p:nvPr/>
        </p:nvPicPr>
        <p:blipFill>
          <a:blip r:embed="rId2"/>
          <a:stretch>
            <a:fillRect/>
          </a:stretch>
        </p:blipFill>
        <p:spPr>
          <a:xfrm>
            <a:off x="292963" y="2291953"/>
            <a:ext cx="9877935" cy="2274094"/>
          </a:xfrm>
          <a:prstGeom prst="rect">
            <a:avLst/>
          </a:prstGeom>
        </p:spPr>
      </p:pic>
    </p:spTree>
    <p:extLst>
      <p:ext uri="{BB962C8B-B14F-4D97-AF65-F5344CB8AC3E}">
        <p14:creationId xmlns:p14="http://schemas.microsoft.com/office/powerpoint/2010/main" val="268933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88434F3-5479-4A1B-A376-39A0C0777AD1}"/>
              </a:ext>
            </a:extLst>
          </p:cNvPr>
          <p:cNvSpPr>
            <a:spLocks noGrp="1"/>
          </p:cNvSpPr>
          <p:nvPr>
            <p:ph type="title"/>
          </p:nvPr>
        </p:nvSpPr>
        <p:spPr/>
        <p:txBody>
          <a:bodyPr>
            <a:normAutofit fontScale="90000"/>
          </a:bodyPr>
          <a:lstStyle/>
          <a:p>
            <a:r>
              <a:rPr lang="tr-TR" b="1"/>
              <a:t>Örnek Devam</a:t>
            </a:r>
            <a:br>
              <a:rPr lang="tr-TR" b="1"/>
            </a:br>
            <a:r>
              <a:rPr lang="tr-TR" b="1"/>
              <a:t>C 4.5 İçin Sayısal Değerlerin Kategorik Değerlere Dönüştürmesi</a:t>
            </a:r>
          </a:p>
        </p:txBody>
      </p:sp>
      <p:sp>
        <p:nvSpPr>
          <p:cNvPr id="3" name="İçerik Yer Tutucusu 2">
            <a:extLst>
              <a:ext uri="{FF2B5EF4-FFF2-40B4-BE49-F238E27FC236}">
                <a16:creationId xmlns:a16="http://schemas.microsoft.com/office/drawing/2014/main" id="{519EFB5C-10E7-4DAB-B8A6-2FE9AB9B0D3A}"/>
              </a:ext>
            </a:extLst>
          </p:cNvPr>
          <p:cNvSpPr>
            <a:spLocks noGrp="1"/>
          </p:cNvSpPr>
          <p:nvPr>
            <p:ph idx="1"/>
          </p:nvPr>
        </p:nvSpPr>
        <p:spPr/>
        <p:txBody>
          <a:bodyPr/>
          <a:lstStyle/>
          <a:p>
            <a:r>
              <a:rPr lang="tr-TR" b="1"/>
              <a:t>Hava Taşımacılığı için</a:t>
            </a:r>
          </a:p>
          <a:p>
            <a:r>
              <a:rPr lang="tr-TR"/>
              <a:t>35000 &lt;&gt;  AZ FAZLA</a:t>
            </a:r>
          </a:p>
          <a:p>
            <a:r>
              <a:rPr lang="tr-TR" b="1"/>
              <a:t>GDP için</a:t>
            </a:r>
          </a:p>
          <a:p>
            <a:r>
              <a:rPr lang="tr-TR"/>
              <a:t>10000</a:t>
            </a:r>
            <a:r>
              <a:rPr lang="tr-TR" b="1"/>
              <a:t> </a:t>
            </a:r>
            <a:r>
              <a:rPr lang="tr-TR"/>
              <a:t>&lt;&gt;  KÖTÜ İYİ</a:t>
            </a:r>
          </a:p>
          <a:p>
            <a:r>
              <a:rPr lang="tr-TR" b="1"/>
              <a:t>Nüfus Artışı için</a:t>
            </a:r>
          </a:p>
          <a:p>
            <a:r>
              <a:rPr lang="tr-TR"/>
              <a:t>0 &lt;&gt; YOK VAR</a:t>
            </a:r>
          </a:p>
          <a:p>
            <a:r>
              <a:rPr lang="tr-TR" b="1"/>
              <a:t>İthalat için</a:t>
            </a:r>
          </a:p>
          <a:p>
            <a:r>
              <a:rPr lang="tr-TR"/>
              <a:t>30&lt;&gt; YETERSİZ YETERLİ</a:t>
            </a:r>
          </a:p>
          <a:p>
            <a:endParaRPr lang="tr-TR"/>
          </a:p>
        </p:txBody>
      </p:sp>
    </p:spTree>
    <p:extLst>
      <p:ext uri="{BB962C8B-B14F-4D97-AF65-F5344CB8AC3E}">
        <p14:creationId xmlns:p14="http://schemas.microsoft.com/office/powerpoint/2010/main" val="346287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318BCFA-4B9C-44BA-A428-9FB82ECC4FFC}"/>
              </a:ext>
            </a:extLst>
          </p:cNvPr>
          <p:cNvPicPr>
            <a:picLocks noChangeAspect="1"/>
          </p:cNvPicPr>
          <p:nvPr/>
        </p:nvPicPr>
        <p:blipFill>
          <a:blip r:embed="rId2"/>
          <a:stretch>
            <a:fillRect/>
          </a:stretch>
        </p:blipFill>
        <p:spPr>
          <a:xfrm>
            <a:off x="110971" y="1751033"/>
            <a:ext cx="11970058" cy="2623337"/>
          </a:xfrm>
          <a:prstGeom prst="rect">
            <a:avLst/>
          </a:prstGeom>
        </p:spPr>
      </p:pic>
    </p:spTree>
    <p:extLst>
      <p:ext uri="{BB962C8B-B14F-4D97-AF65-F5344CB8AC3E}">
        <p14:creationId xmlns:p14="http://schemas.microsoft.com/office/powerpoint/2010/main" val="256029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1234F10-587F-490E-B2DF-F4370D7358E4}"/>
              </a:ext>
            </a:extLst>
          </p:cNvPr>
          <p:cNvPicPr>
            <a:picLocks noChangeAspect="1"/>
          </p:cNvPicPr>
          <p:nvPr/>
        </p:nvPicPr>
        <p:blipFill>
          <a:blip r:embed="rId2"/>
          <a:stretch>
            <a:fillRect/>
          </a:stretch>
        </p:blipFill>
        <p:spPr>
          <a:xfrm>
            <a:off x="912081" y="1338469"/>
            <a:ext cx="10058441" cy="3220900"/>
          </a:xfrm>
          <a:prstGeom prst="rect">
            <a:avLst/>
          </a:prstGeom>
        </p:spPr>
      </p:pic>
    </p:spTree>
    <p:extLst>
      <p:ext uri="{BB962C8B-B14F-4D97-AF65-F5344CB8AC3E}">
        <p14:creationId xmlns:p14="http://schemas.microsoft.com/office/powerpoint/2010/main" val="106969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A08F329D-166C-4DBD-B524-9B8FAC1BCC0F}"/>
              </a:ext>
            </a:extLst>
          </p:cNvPr>
          <p:cNvPicPr>
            <a:picLocks noChangeAspect="1"/>
          </p:cNvPicPr>
          <p:nvPr/>
        </p:nvPicPr>
        <p:blipFill>
          <a:blip r:embed="rId2"/>
          <a:stretch>
            <a:fillRect/>
          </a:stretch>
        </p:blipFill>
        <p:spPr>
          <a:xfrm>
            <a:off x="487680" y="845841"/>
            <a:ext cx="10911840" cy="1571117"/>
          </a:xfrm>
          <a:prstGeom prst="rect">
            <a:avLst/>
          </a:prstGeom>
        </p:spPr>
      </p:pic>
      <p:pic>
        <p:nvPicPr>
          <p:cNvPr id="8" name="Resim 7">
            <a:extLst>
              <a:ext uri="{FF2B5EF4-FFF2-40B4-BE49-F238E27FC236}">
                <a16:creationId xmlns:a16="http://schemas.microsoft.com/office/drawing/2014/main" id="{F9508A29-09CB-444A-933A-401276305069}"/>
              </a:ext>
            </a:extLst>
          </p:cNvPr>
          <p:cNvPicPr>
            <a:picLocks noChangeAspect="1"/>
          </p:cNvPicPr>
          <p:nvPr/>
        </p:nvPicPr>
        <p:blipFill>
          <a:blip r:embed="rId3"/>
          <a:stretch>
            <a:fillRect/>
          </a:stretch>
        </p:blipFill>
        <p:spPr>
          <a:xfrm>
            <a:off x="284086" y="3429000"/>
            <a:ext cx="12192000" cy="2363582"/>
          </a:xfrm>
          <a:prstGeom prst="rect">
            <a:avLst/>
          </a:prstGeom>
        </p:spPr>
      </p:pic>
    </p:spTree>
    <p:extLst>
      <p:ext uri="{BB962C8B-B14F-4D97-AF65-F5344CB8AC3E}">
        <p14:creationId xmlns:p14="http://schemas.microsoft.com/office/powerpoint/2010/main" val="25527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05C9DE-6262-41BD-9FEB-542A9F0B0D76}"/>
              </a:ext>
            </a:extLst>
          </p:cNvPr>
          <p:cNvSpPr>
            <a:spLocks noGrp="1"/>
          </p:cNvSpPr>
          <p:nvPr>
            <p:ph type="title"/>
          </p:nvPr>
        </p:nvSpPr>
        <p:spPr/>
        <p:txBody>
          <a:bodyPr>
            <a:normAutofit/>
          </a:bodyPr>
          <a:lstStyle/>
          <a:p>
            <a:r>
              <a:rPr lang="tr-TR" sz="2000" dirty="0"/>
              <a:t>1.Dallanmadan sonra tekrar kalan nitelikler için kazanç değeri hesaplayıp en büyük olanı bir sonraki dallanmanın başına ekliyoruz . Bu şekilde ilerleyerek aşağıdaki karar ağacını elde ediyoruz. </a:t>
            </a:r>
          </a:p>
        </p:txBody>
      </p:sp>
      <p:pic>
        <p:nvPicPr>
          <p:cNvPr id="4" name="Resim 3">
            <a:extLst>
              <a:ext uri="{FF2B5EF4-FFF2-40B4-BE49-F238E27FC236}">
                <a16:creationId xmlns:a16="http://schemas.microsoft.com/office/drawing/2014/main" id="{D7670B1E-4DCB-48DB-B1E8-946165036F54}"/>
              </a:ext>
            </a:extLst>
          </p:cNvPr>
          <p:cNvPicPr>
            <a:picLocks noChangeAspect="1"/>
          </p:cNvPicPr>
          <p:nvPr/>
        </p:nvPicPr>
        <p:blipFill>
          <a:blip r:embed="rId2"/>
          <a:stretch>
            <a:fillRect/>
          </a:stretch>
        </p:blipFill>
        <p:spPr>
          <a:xfrm>
            <a:off x="2535364" y="2120348"/>
            <a:ext cx="6699123" cy="4131365"/>
          </a:xfrm>
          <a:prstGeom prst="rect">
            <a:avLst/>
          </a:prstGeom>
        </p:spPr>
      </p:pic>
    </p:spTree>
    <p:extLst>
      <p:ext uri="{BB962C8B-B14F-4D97-AF65-F5344CB8AC3E}">
        <p14:creationId xmlns:p14="http://schemas.microsoft.com/office/powerpoint/2010/main" val="387861876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457</Words>
  <Application>Microsoft Office PowerPoint</Application>
  <PresentationFormat>Geniş ekran</PresentationFormat>
  <Paragraphs>43</Paragraphs>
  <Slides>19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19</vt:i4>
      </vt:variant>
    </vt:vector>
  </HeadingPairs>
  <TitlesOfParts>
    <vt:vector size="23" baseType="lpstr">
      <vt:lpstr>Arial</vt:lpstr>
      <vt:lpstr>Calibri</vt:lpstr>
      <vt:lpstr>Calibri Light</vt:lpstr>
      <vt:lpstr>Office Teması</vt:lpstr>
      <vt:lpstr>PROBLEM : ÜLKELERE GÖRE GELİR SINIFLANDIRILMASI</vt:lpstr>
      <vt:lpstr>Kullanılan yöntem/algoritma Temel Durumlar</vt:lpstr>
      <vt:lpstr>Algoritma Adımları / Çalışması</vt:lpstr>
      <vt:lpstr>ÖRNEK</vt:lpstr>
      <vt:lpstr>Örnek Devam C 4.5 İçin Sayısal Değerlerin Kategorik Değerlere Dönüştürmesi</vt:lpstr>
      <vt:lpstr>PowerPoint Sunusu</vt:lpstr>
      <vt:lpstr>PowerPoint Sunusu</vt:lpstr>
      <vt:lpstr>PowerPoint Sunusu</vt:lpstr>
      <vt:lpstr>1.Dallanmadan sonra tekrar kalan nitelikler için kazanç değeri hesaplayıp en büyük olanı bir sonraki dallanmanın başına ekliyoruz . Bu şekilde ilerleyerek aşağıdaki karar ağacını elde ediyoruz. </vt:lpstr>
      <vt:lpstr>PowerPoint Sunusu</vt:lpstr>
      <vt:lpstr>PowerPoint Sunusu</vt:lpstr>
      <vt:lpstr>  VERİ KÜMESİ İÇİN ÇALIŞTIRILMASI VE SONUÇLAR</vt:lpstr>
      <vt:lpstr>PowerPoint Sunusu</vt:lpstr>
      <vt:lpstr>PowerPoint Sunusu</vt:lpstr>
      <vt:lpstr>PowerPoint Sunusu</vt:lpstr>
      <vt:lpstr>PowerPoint Sunusu</vt:lpstr>
      <vt:lpstr>PowerPoint Sunusu</vt:lpstr>
      <vt:lpstr>KAYNAKÇA (Veri Tabloları için)</vt:lpstr>
      <vt:lpstr>Kaynakça(Yöntem, Örnek veÇalışması)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ASUS</dc:creator>
  <cp:lastModifiedBy>rabia şenlik</cp:lastModifiedBy>
  <cp:revision>88</cp:revision>
  <dcterms:created xsi:type="dcterms:W3CDTF">2022-12-24T14:50:49Z</dcterms:created>
  <dcterms:modified xsi:type="dcterms:W3CDTF">2022-12-27T18:56:24Z</dcterms:modified>
</cp:coreProperties>
</file>