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4"/>
  </p:notesMasterIdLst>
  <p:handoutMasterIdLst>
    <p:handoutMasterId r:id="rId25"/>
  </p:handoutMasterIdLst>
  <p:sldIdLst>
    <p:sldId id="322" r:id="rId3"/>
    <p:sldId id="8072" r:id="rId4"/>
    <p:sldId id="8053" r:id="rId5"/>
    <p:sldId id="8058" r:id="rId6"/>
    <p:sldId id="8031" r:id="rId7"/>
    <p:sldId id="8060" r:id="rId8"/>
    <p:sldId id="8064" r:id="rId9"/>
    <p:sldId id="8059" r:id="rId10"/>
    <p:sldId id="8063" r:id="rId11"/>
    <p:sldId id="8061" r:id="rId12"/>
    <p:sldId id="8070" r:id="rId13"/>
    <p:sldId id="8071" r:id="rId14"/>
    <p:sldId id="8062" r:id="rId15"/>
    <p:sldId id="8065" r:id="rId16"/>
    <p:sldId id="8068" r:id="rId17"/>
    <p:sldId id="8066" r:id="rId18"/>
    <p:sldId id="8073" r:id="rId19"/>
    <p:sldId id="8074" r:id="rId20"/>
    <p:sldId id="8075" r:id="rId21"/>
    <p:sldId id="8076" r:id="rId22"/>
    <p:sldId id="7150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5377" autoAdjust="0"/>
  </p:normalViewPr>
  <p:slideViewPr>
    <p:cSldViewPr snapToGrid="0" showGuides="1">
      <p:cViewPr varScale="1">
        <p:scale>
          <a:sx n="105" d="100"/>
          <a:sy n="105" d="100"/>
        </p:scale>
        <p:origin x="192" y="80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11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78C7F27D-2DCB-4322-B7B7-5644B41A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——2023-08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>
            <a:extLst>
              <a:ext uri="{FF2B5EF4-FFF2-40B4-BE49-F238E27FC236}">
                <a16:creationId xmlns:a16="http://schemas.microsoft.com/office/drawing/2014/main" id="{C27F4179-9139-46C2-8B8B-C9DE5A50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伍振东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37F0F-089B-4368-B233-B1320602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fld id="{765EDB24-EFA0-41CA-822C-F387C79AF77C}" type="datetime2">
              <a:rPr lang="zh-CN" altLang="en-US" sz="2000" b="1" smtClean="0"/>
              <a:pPr algn="ctr">
                <a:defRPr/>
              </a:pPr>
              <a:t>2023年8月6日</a:t>
            </a:fld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算法思想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/>
              <a:t>算法描述</a:t>
            </a:r>
            <a:endParaRPr lang="en-US" altLang="zh-CN" sz="16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/>
              <a:t>算法描述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/>
              <a:t>1</a:t>
            </a:r>
            <a:r>
              <a:rPr lang="zh-CN" altLang="en-US" sz="1600" dirty="0"/>
              <a:t>、建一个优先队列，优先队列按照代价从低到高进行排序。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/>
              <a:t>2</a:t>
            </a:r>
            <a:r>
              <a:rPr lang="zh-CN" altLang="en-US" sz="1600" dirty="0"/>
              <a:t>、计算起始点的代价，将起始点</a:t>
            </a:r>
            <a:r>
              <a:rPr lang="en-US" altLang="zh-CN" sz="1600" dirty="0"/>
              <a:t>push</a:t>
            </a:r>
            <a:r>
              <a:rPr lang="zh-CN" altLang="en-US" sz="1600" dirty="0"/>
              <a:t>到优先队列中。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/>
              <a:t>3</a:t>
            </a:r>
            <a:r>
              <a:rPr lang="zh-CN" altLang="en-US" sz="1600" dirty="0"/>
              <a:t>、不断从优先队列中取出</a:t>
            </a:r>
            <a:r>
              <a:rPr lang="en-US" altLang="zh-CN" sz="1600" dirty="0"/>
              <a:t>top</a:t>
            </a:r>
            <a:r>
              <a:rPr lang="zh-CN" altLang="en-US" sz="1600" dirty="0"/>
              <a:t>的元素，并将其周围的点</a:t>
            </a:r>
            <a:r>
              <a:rPr lang="en-US" altLang="zh-CN" sz="1600" dirty="0"/>
              <a:t>push</a:t>
            </a:r>
            <a:r>
              <a:rPr lang="zh-CN" altLang="en-US" sz="1600" dirty="0"/>
              <a:t>到优先队列中，周围的点满足的条件，不是障碍，且不在当前的</a:t>
            </a:r>
            <a:r>
              <a:rPr lang="en-US" altLang="zh-CN" sz="1600" dirty="0" err="1"/>
              <a:t>openlist</a:t>
            </a:r>
            <a:r>
              <a:rPr lang="zh-CN" altLang="en-US" sz="1600" dirty="0"/>
              <a:t>中，若在其中则比较代价大小，代价小则更新。并将父节点的记录保存下来。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/>
              <a:t>4</a:t>
            </a:r>
            <a:r>
              <a:rPr lang="zh-CN" altLang="en-US" sz="1600" dirty="0"/>
              <a:t>、如果已经到了终点，则按照父节点寻找路径。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/>
              <a:t>5</a:t>
            </a:r>
            <a:r>
              <a:rPr lang="zh-CN" altLang="en-US" sz="1600" dirty="0"/>
              <a:t>、若优先队列为空以后，则说明起点到终点没有路径。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9D415-E7FB-9D16-A6ED-91240C057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" r="3" b="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691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数据结构设计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B186E-EB78-AC68-0BA4-C73777B7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将点的坐标抽象成一个结构体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将地图上的某一个点抽象成</a:t>
            </a:r>
            <a:r>
              <a:rPr lang="en-US" altLang="zh-CN" sz="2000" dirty="0"/>
              <a:t>Point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693420" lvl="2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96CEF-B5CD-85D4-5037-BBE38C1D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67" y="2793904"/>
            <a:ext cx="1883483" cy="1175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72E248-DDE6-DAF3-52CD-A96C41F9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57" y="440421"/>
            <a:ext cx="4632323" cy="58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zh-CN" altLang="en-US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B186E-EB78-AC68-0BA4-C73777B7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将地图抽象程一个</a:t>
            </a:r>
            <a:r>
              <a:rPr lang="en-US" altLang="zh-CN" sz="2000" dirty="0"/>
              <a:t>Map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使用优先队列保存</a:t>
            </a:r>
            <a:r>
              <a:rPr lang="en-US" altLang="zh-CN" sz="2000" dirty="0" err="1"/>
              <a:t>openlist</a:t>
            </a:r>
            <a:endParaRPr lang="en-US" altLang="zh-CN" sz="2000" dirty="0"/>
          </a:p>
          <a:p>
            <a:endParaRPr lang="en-US" altLang="zh-CN" sz="2000" dirty="0"/>
          </a:p>
          <a:p>
            <a:pPr marL="693420" lvl="2" indent="0">
              <a:buNone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ECDE7F-C303-1CA2-90B1-C65FB70B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340" y="483409"/>
            <a:ext cx="4377371" cy="57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输入和结果测试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输入描述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地图的长和宽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输入起始点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输入终点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输入障碍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清除障碍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寻路</a:t>
            </a:r>
            <a:endParaRPr lang="en-US" altLang="zh-CN" sz="17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zh-CN" altLang="en-US" sz="1700" dirty="0"/>
              <a:t>重新开始</a:t>
            </a:r>
            <a:endParaRPr lang="en-US" altLang="zh-CN" sz="17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0C151-8C22-5EDE-69EE-04D085311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5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测试一、无障碍情况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altLang="zh-CN" sz="2400" dirty="0"/>
          </a:p>
          <a:p>
            <a:pPr>
              <a:spcAft>
                <a:spcPts val="600"/>
              </a:spcAft>
            </a:pP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绿色的网格代表设置的起点</a:t>
            </a:r>
          </a:p>
          <a:p>
            <a:pPr>
              <a:spcAft>
                <a:spcPts val="600"/>
              </a:spcAft>
            </a:pPr>
            <a:r>
              <a:rPr lang="zh-CN" altLang="en-US" sz="2400" dirty="0"/>
              <a:t>红色的网格代表设置的终点</a:t>
            </a:r>
          </a:p>
          <a:p>
            <a:pPr>
              <a:spcAft>
                <a:spcPts val="600"/>
              </a:spcAft>
            </a:pPr>
            <a:r>
              <a:rPr lang="zh-CN" altLang="en-US" sz="2400" dirty="0"/>
              <a:t>黑色的网格代表设置的障碍</a:t>
            </a:r>
          </a:p>
          <a:p>
            <a:pPr>
              <a:spcAft>
                <a:spcPts val="600"/>
              </a:spcAft>
            </a:pPr>
            <a:r>
              <a:rPr lang="zh-CN" altLang="en-US" sz="2400" dirty="0"/>
              <a:t>白色的网格代表可以通路</a:t>
            </a:r>
          </a:p>
          <a:p>
            <a:pPr>
              <a:spcAft>
                <a:spcPts val="600"/>
              </a:spcAft>
            </a:pPr>
            <a:r>
              <a:rPr lang="zh-CN" altLang="en-US" sz="2400" dirty="0"/>
              <a:t>灰色的网格代表寻路算法经过的搜索空间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59169-4247-6AB4-B264-421CCD1E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308" y="1241405"/>
            <a:ext cx="3050768" cy="50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B0778F24-30AE-45C7-8458-EF7755CC9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7110" y="2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90"/>
            <a:ext cx="5334000" cy="1662071"/>
          </a:xfrm>
        </p:spPr>
        <p:txBody>
          <a:bodyPr anchor="b">
            <a:normAutofit/>
          </a:bodyPr>
          <a:lstStyle/>
          <a:p>
            <a:r>
              <a:rPr lang="zh-CN" altLang="en-US"/>
              <a:t>测试二、随机障碍情况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062"/>
            <a:ext cx="5334000" cy="4149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altLang="zh-CN" sz="2000"/>
          </a:p>
          <a:p>
            <a:pPr>
              <a:spcAft>
                <a:spcPts val="600"/>
              </a:spcAft>
            </a:pPr>
            <a:endParaRPr lang="en-US" altLang="zh-CN" sz="2000"/>
          </a:p>
          <a:p>
            <a:pPr>
              <a:spcAft>
                <a:spcPts val="600"/>
              </a:spcAft>
            </a:pPr>
            <a:r>
              <a:rPr lang="zh-CN" altLang="en-US" sz="2000"/>
              <a:t>绿色的网格代表设置的起点</a:t>
            </a:r>
          </a:p>
          <a:p>
            <a:pPr>
              <a:spcAft>
                <a:spcPts val="600"/>
              </a:spcAft>
            </a:pPr>
            <a:r>
              <a:rPr lang="zh-CN" altLang="en-US" sz="2000"/>
              <a:t>红色的网格代表设置的终点</a:t>
            </a:r>
          </a:p>
          <a:p>
            <a:pPr>
              <a:spcAft>
                <a:spcPts val="600"/>
              </a:spcAft>
            </a:pPr>
            <a:r>
              <a:rPr lang="zh-CN" altLang="en-US" sz="2000"/>
              <a:t>黑色的网格代表设置的障碍</a:t>
            </a:r>
          </a:p>
          <a:p>
            <a:pPr>
              <a:spcAft>
                <a:spcPts val="600"/>
              </a:spcAft>
            </a:pPr>
            <a:r>
              <a:rPr lang="zh-CN" altLang="en-US" sz="2000"/>
              <a:t>白色的网格代表可以通路</a:t>
            </a:r>
          </a:p>
          <a:p>
            <a:pPr>
              <a:spcAft>
                <a:spcPts val="600"/>
              </a:spcAft>
            </a:pPr>
            <a:r>
              <a:rPr lang="zh-CN" altLang="en-US" sz="2000"/>
              <a:t>灰色的网格代表寻路算法经过的搜索空间</a:t>
            </a:r>
            <a:endParaRPr lang="en-US" altLang="zh-CN" sz="20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53D69D-3248-9488-7F7D-D3AFFAAF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34" y="3570965"/>
            <a:ext cx="1700412" cy="26059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E3AD0F-4716-D755-D86F-0819F390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76" y="767062"/>
            <a:ext cx="1706928" cy="2605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88F67-7606-5834-5504-63A310737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057" y="766616"/>
            <a:ext cx="1694188" cy="26064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00FC40-06AD-1259-147E-A48C7EEF6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057" y="3570965"/>
            <a:ext cx="1719958" cy="26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8" y="842095"/>
            <a:ext cx="4667913" cy="1322888"/>
          </a:xfrm>
        </p:spPr>
        <p:txBody>
          <a:bodyPr>
            <a:normAutofit/>
          </a:bodyPr>
          <a:lstStyle/>
          <a:p>
            <a:r>
              <a:rPr lang="zh-CN" altLang="en-US" dirty="0"/>
              <a:t>测试三、无通路情况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/>
              <a:t>绿色的网格代表设置的起点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/>
              <a:t>红色的网格代表设置的终点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/>
              <a:t>黑色的网格代表设置的障碍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/>
              <a:t>白色的网格代表可以通路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/>
              <a:t>灰色的网格代表寻路算法经过的搜索空间</a:t>
            </a:r>
            <a:endParaRPr lang="en-US" altLang="zh-CN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3F5C86-8408-88FC-161B-04ED303B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8" y="1192696"/>
            <a:ext cx="2828925" cy="4472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80CB55-579F-3805-901A-AD5AD9F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2108055"/>
            <a:ext cx="2828925" cy="26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  <a:r>
              <a:rPr lang="en-US" altLang="zh-CN" dirty="0"/>
              <a:t>-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优先队列中比较函数的使用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使用代价</a:t>
            </a:r>
            <a:r>
              <a:rPr lang="en-US" altLang="zh-CN" sz="2000" dirty="0"/>
              <a:t>f</a:t>
            </a:r>
            <a:r>
              <a:rPr lang="zh-CN" altLang="en-US" sz="2000" dirty="0"/>
              <a:t>值作为比较函数中的参数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使用</a:t>
            </a:r>
            <a:r>
              <a:rPr lang="en-US" altLang="zh-CN" sz="2000" dirty="0"/>
              <a:t>f&amp;&amp;h</a:t>
            </a:r>
            <a:r>
              <a:rPr lang="zh-CN" altLang="en-US" sz="2000" dirty="0"/>
              <a:t>作为比较函数的参数</a:t>
            </a:r>
            <a:endParaRPr lang="en-US" altLang="zh-CN" sz="2000" dirty="0"/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4DDF38-3C9F-F606-51BD-5E242CE5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773840"/>
            <a:ext cx="5187375" cy="10744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652337-983A-65F0-6C00-4F898F9E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25" y="2446317"/>
            <a:ext cx="2608290" cy="3977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C2D27D-9408-092A-9FDA-98C70EED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755" y="2446317"/>
            <a:ext cx="2566158" cy="39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  <a:r>
              <a:rPr lang="en-US" altLang="zh-CN" dirty="0"/>
              <a:t>-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关于插入优先队列以后是否需要更新</a:t>
            </a:r>
            <a:r>
              <a:rPr lang="en-US" altLang="zh-CN" sz="2400" dirty="0"/>
              <a:t>f</a:t>
            </a:r>
            <a:r>
              <a:rPr lang="zh-CN" altLang="en-US" sz="2400" dirty="0"/>
              <a:t>值的问题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endParaRPr lang="en-US" altLang="zh-CN" sz="1600" dirty="0"/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49225-4135-39A6-C4A1-722B518F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2" y="1806600"/>
            <a:ext cx="3063657" cy="45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  <a:r>
              <a:rPr lang="en-US" altLang="zh-CN" dirty="0"/>
              <a:t>-</a:t>
            </a:r>
            <a:r>
              <a:rPr lang="zh-CN" altLang="en-US" dirty="0"/>
              <a:t>遇到的问题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BB1B7-8700-9A96-87DF-286468D0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" y="1344350"/>
            <a:ext cx="6893801" cy="4699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7C637B-1756-5E2B-DFEA-1B88D46B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29" y="1457195"/>
            <a:ext cx="2591851" cy="32423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BFA89D-274D-45E1-7A9D-FC2104D3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20" y="1457195"/>
            <a:ext cx="2321611" cy="31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414936-1E24-DC49-8865-8648EB5D2806}"/>
              </a:ext>
            </a:extLst>
          </p:cNvPr>
          <p:cNvSpPr txBox="1"/>
          <p:nvPr/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个人简介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747002-619A-7D41-9183-6C401B926C47}"/>
              </a:ext>
            </a:extLst>
          </p:cNvPr>
          <p:cNvSpPr txBox="1"/>
          <p:nvPr/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592-14E3-CE4D-99F9-38820BAA1356}"/>
              </a:ext>
            </a:extLst>
          </p:cNvPr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7F65BBE-C435-1647-B769-47EC65057899}"/>
              </a:ext>
            </a:extLst>
          </p:cNvPr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8C12D7-6A27-4E49-AD98-868DED788A01}"/>
              </a:ext>
            </a:extLst>
          </p:cNvPr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BB7EC6F-275E-BA41-A36D-C0C064D8B622}"/>
              </a:ext>
            </a:extLst>
          </p:cNvPr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2B06B-2BFD-B540-9CC5-FB74B9CA12A6}"/>
              </a:ext>
            </a:extLst>
          </p:cNvPr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30099B3A-D604-7043-9409-74D6F719B202}"/>
              </a:ext>
            </a:extLst>
          </p:cNvPr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81827-09FF-134F-840D-3F875F5D0BD7}"/>
              </a:ext>
            </a:extLst>
          </p:cNvPr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D3FB3-D133-4713-A1F7-5394FCC340FE}"/>
              </a:ext>
            </a:extLst>
          </p:cNvPr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感兴趣的内容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163A7E9-DE66-4ABB-9CA4-E60B51F92275}"/>
              </a:ext>
            </a:extLst>
          </p:cNvPr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A9FCF-0D80-4E7A-90BC-B5907A158FB8}"/>
              </a:ext>
            </a:extLst>
          </p:cNvPr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81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400" dirty="0"/>
              <a:t>1</a:t>
            </a:r>
            <a:r>
              <a:rPr lang="zh-CN" altLang="en-US" sz="2400" dirty="0"/>
              <a:t>、如果不去解决问题，就永远也不会发现问题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当完成核心代码以后，便可以实现实验想要达到的预期功能，但是因为想要在功能上做一些拓展，实现一些优化，于是便产生了各种各样的问题，所以在解决问题的过程，也是发现新问题的过程，但往往这一些新问题才能够具有更大的收获。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400" dirty="0"/>
              <a:t>2</a:t>
            </a:r>
            <a:r>
              <a:rPr lang="zh-CN" altLang="en-US" sz="2400" dirty="0"/>
              <a:t>、薄弱之处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en-US" altLang="zh-CN" sz="2000" dirty="0" err="1"/>
              <a:t>cmake</a:t>
            </a:r>
            <a:r>
              <a:rPr lang="zh-CN" altLang="en-US" sz="2000" dirty="0"/>
              <a:t>语法使用不是很熟练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对一些模板深度也不是很能够达到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包括自己</a:t>
            </a:r>
            <a:r>
              <a:rPr lang="en-US" altLang="zh-CN" sz="2000" dirty="0"/>
              <a:t>debug</a:t>
            </a:r>
            <a:r>
              <a:rPr lang="zh-CN" altLang="en-US" sz="2000" dirty="0"/>
              <a:t>的方式也是效率很低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400" dirty="0"/>
              <a:t>3</a:t>
            </a:r>
            <a:r>
              <a:rPr lang="zh-CN" altLang="en-US" sz="2400" dirty="0"/>
              <a:t>、交流的重要性</a:t>
            </a:r>
            <a:endParaRPr lang="en-US" altLang="zh-CN" sz="1600" dirty="0"/>
          </a:p>
          <a:p>
            <a:pPr lvl="1">
              <a:spcAft>
                <a:spcPts val="600"/>
              </a:spcAft>
            </a:pPr>
            <a:r>
              <a:rPr lang="zh-CN" altLang="en-US" sz="2000"/>
              <a:t>从周围学</a:t>
            </a:r>
            <a:r>
              <a:rPr lang="zh-CN" altLang="en-US" sz="2000" dirty="0"/>
              <a:t>到很多东西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593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9C34BF0-CADE-3140-AB1E-209C107B3BA2}"/>
              </a:ext>
            </a:extLst>
          </p:cNvPr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7D5BE-F174-4A66-9FF6-3501665ABD16}"/>
              </a:ext>
            </a:extLst>
          </p:cNvPr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31AF01D-C45B-4AF6-8377-790588F05D1F}"/>
                </a:ext>
              </a:extLst>
            </p:cNvPr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CCE0D0-D98B-42E7-B335-C1762F70612C}"/>
                </a:ext>
              </a:extLst>
            </p:cNvPr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>
              <a:extLst>
                <a:ext uri="{FF2B5EF4-FFF2-40B4-BE49-F238E27FC236}">
                  <a16:creationId xmlns:a16="http://schemas.microsoft.com/office/drawing/2014/main" id="{79B92E0E-F053-564A-BAEF-A835E72BC302}"/>
                </a:ext>
              </a:extLst>
            </p:cNvPr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1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747002-619A-7D41-9183-6C401B926C47}"/>
              </a:ext>
            </a:extLst>
          </p:cNvPr>
          <p:cNvSpPr txBox="1"/>
          <p:nvPr/>
        </p:nvSpPr>
        <p:spPr>
          <a:xfrm>
            <a:off x="5097405" y="3043289"/>
            <a:ext cx="463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Modern 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掌握情况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592-14E3-CE4D-99F9-38820BAA1356}"/>
              </a:ext>
            </a:extLst>
          </p:cNvPr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A-Star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算法实验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7F65BBE-C435-1647-B769-47EC65057899}"/>
              </a:ext>
            </a:extLst>
          </p:cNvPr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8C12D7-6A27-4E49-AD98-868DED788A01}"/>
              </a:ext>
            </a:extLst>
          </p:cNvPr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BB7EC6F-275E-BA41-A36D-C0C064D8B622}"/>
              </a:ext>
            </a:extLst>
          </p:cNvPr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2B06B-2BFD-B540-9CC5-FB74B9CA12A6}"/>
              </a:ext>
            </a:extLst>
          </p:cNvPr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30099B3A-D604-7043-9409-74D6F719B202}"/>
              </a:ext>
            </a:extLst>
          </p:cNvPr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81827-09FF-134F-840D-3F875F5D0BD7}"/>
              </a:ext>
            </a:extLst>
          </p:cNvPr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D3FB3-D133-4713-A1F7-5394FCC340FE}"/>
              </a:ext>
            </a:extLst>
          </p:cNvPr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其他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163A7E9-DE66-4ABB-9CA4-E60B51F92275}"/>
              </a:ext>
            </a:extLst>
          </p:cNvPr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A9FCF-0D80-4E7A-90BC-B5907A158FB8}"/>
              </a:ext>
            </a:extLst>
          </p:cNvPr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B163A3-54BF-037D-FD85-5CDF02EA0654}"/>
              </a:ext>
            </a:extLst>
          </p:cNvPr>
          <p:cNvSpPr txBox="1"/>
          <p:nvPr/>
        </p:nvSpPr>
        <p:spPr>
          <a:xfrm>
            <a:off x="619180" y="366911"/>
            <a:ext cx="512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4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0ACD0-F39C-EFD1-32F4-8B9EE1C8E15A}"/>
              </a:ext>
            </a:extLst>
          </p:cNvPr>
          <p:cNvSpPr txBox="1"/>
          <p:nvPr/>
        </p:nvSpPr>
        <p:spPr>
          <a:xfrm>
            <a:off x="5097404" y="2138788"/>
            <a:ext cx="484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C++Primer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掌握情况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Primer</a:t>
            </a:r>
            <a:r>
              <a:rPr lang="zh-CN" altLang="en-US" dirty="0"/>
              <a:t>掌握情况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熟悉</a:t>
            </a:r>
            <a:r>
              <a:rPr lang="en-US" altLang="zh-CN" sz="2400" dirty="0"/>
              <a:t>C++</a:t>
            </a:r>
            <a:r>
              <a:rPr lang="zh-CN" altLang="en-US" sz="2400" dirty="0"/>
              <a:t>基本语法和相关概念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熟悉变量、函数、指针、引用、数组、容器、模板等等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熟悉内存模型、作用域、名称空间、变量生命周期等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熟悉</a:t>
            </a:r>
            <a:r>
              <a:rPr lang="en-US" altLang="zh-CN" sz="2400" dirty="0"/>
              <a:t>C++</a:t>
            </a:r>
            <a:r>
              <a:rPr lang="zh-CN" altLang="en-US" sz="2400" dirty="0"/>
              <a:t>三大特性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熟悉对象的封装用法，</a:t>
            </a:r>
            <a:r>
              <a:rPr lang="en-US" altLang="zh-CN" sz="2000" dirty="0"/>
              <a:t>public</a:t>
            </a:r>
            <a:r>
              <a:rPr lang="zh-CN" altLang="en-US" sz="2000" dirty="0"/>
              <a:t>、</a:t>
            </a:r>
            <a:r>
              <a:rPr lang="en-US" altLang="zh-CN" sz="2000" dirty="0"/>
              <a:t>private</a:t>
            </a:r>
            <a:r>
              <a:rPr lang="zh-CN" altLang="en-US" sz="2000" dirty="0"/>
              <a:t>、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关键字作用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熟悉继承的用法，公有继承，私有继承，保护继承，解决菱形继承的二义性等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熟悉多态的基本特性，函数重载，运算符重载，虚函数，抽象类等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熟悉</a:t>
            </a:r>
            <a:r>
              <a:rPr lang="en-US" altLang="zh-CN" sz="2400" dirty="0"/>
              <a:t>C++</a:t>
            </a:r>
            <a:r>
              <a:rPr lang="zh-CN" altLang="en-US" sz="2400" dirty="0"/>
              <a:t>高阶用法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1600" dirty="0"/>
              <a:t>友元函数、</a:t>
            </a:r>
            <a:r>
              <a:rPr lang="en-US" altLang="zh-CN" sz="1600" dirty="0"/>
              <a:t>const</a:t>
            </a:r>
            <a:r>
              <a:rPr lang="zh-CN" altLang="en-US" sz="1600" dirty="0"/>
              <a:t>常量、</a:t>
            </a:r>
            <a:r>
              <a:rPr lang="en-US" altLang="zh-CN" sz="1600" dirty="0"/>
              <a:t>static</a:t>
            </a:r>
            <a:r>
              <a:rPr lang="zh-CN" altLang="en-US" sz="1600" dirty="0"/>
              <a:t>静态变量、内联函数、</a:t>
            </a:r>
            <a:r>
              <a:rPr lang="en-US" altLang="zh-CN" sz="1600" dirty="0" err="1"/>
              <a:t>stl</a:t>
            </a:r>
            <a:r>
              <a:rPr lang="zh-CN" altLang="en-US" sz="1600" dirty="0"/>
              <a:t>容器使用等等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902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Modern C++</a:t>
            </a:r>
            <a:r>
              <a:rPr lang="zh-CN" altLang="en-US" dirty="0"/>
              <a:t>掌握情况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智能指针的使用</a:t>
            </a:r>
            <a:r>
              <a:rPr lang="en-US" altLang="zh-CN" sz="2400" dirty="0"/>
              <a:t>-</a:t>
            </a:r>
            <a:r>
              <a:rPr lang="zh-CN" altLang="en-US" sz="2400" dirty="0"/>
              <a:t>用于解决内存泄漏问题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三类智能指针：</a:t>
            </a:r>
            <a:r>
              <a:rPr lang="en-US" altLang="zh-CN" sz="2000" dirty="0" err="1"/>
              <a:t>shared_ptr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unique_ptr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weak_ptr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右值引用和移动语义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1600" dirty="0"/>
              <a:t>使用</a:t>
            </a:r>
            <a:r>
              <a:rPr lang="en-US" altLang="zh-CN" sz="1600" dirty="0"/>
              <a:t>move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farword</a:t>
            </a:r>
            <a:r>
              <a:rPr lang="zh-CN" altLang="en-US" sz="1600" dirty="0"/>
              <a:t>实现强制转化为右值</a:t>
            </a:r>
            <a:endParaRPr lang="en-US" altLang="zh-CN" sz="1600" dirty="0"/>
          </a:p>
          <a:p>
            <a:pPr lvl="1">
              <a:spcAft>
                <a:spcPts val="600"/>
              </a:spcAft>
            </a:pPr>
            <a:r>
              <a:rPr lang="zh-CN" altLang="en-US" sz="1600" dirty="0"/>
              <a:t>使用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对右值进行引用减少内存资源消耗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zh-CN" altLang="en-US" sz="2400" dirty="0"/>
              <a:t>其他用法</a:t>
            </a:r>
            <a:endParaRPr lang="en-US" altLang="zh-CN" sz="1200" dirty="0"/>
          </a:p>
          <a:p>
            <a:pPr lvl="1">
              <a:spcAft>
                <a:spcPts val="600"/>
              </a:spcAft>
            </a:pPr>
            <a:r>
              <a:rPr lang="en-US" altLang="zh-CN" sz="2000" dirty="0"/>
              <a:t>Auto</a:t>
            </a:r>
            <a:r>
              <a:rPr lang="zh-CN" altLang="en-US" sz="2000" dirty="0"/>
              <a:t>自动类型推导，使用</a:t>
            </a:r>
            <a:r>
              <a:rPr lang="en-US" altLang="zh-CN" sz="2000" dirty="0"/>
              <a:t>auto</a:t>
            </a:r>
            <a:r>
              <a:rPr lang="zh-CN" altLang="en-US" sz="2000" dirty="0"/>
              <a:t>类型推导代替</a:t>
            </a:r>
            <a:r>
              <a:rPr lang="en-US" altLang="zh-CN" sz="2000" dirty="0"/>
              <a:t>for</a:t>
            </a:r>
            <a:r>
              <a:rPr lang="zh-CN" altLang="en-US" sz="2000" dirty="0"/>
              <a:t>循环，</a:t>
            </a:r>
            <a:r>
              <a:rPr lang="en-US" altLang="zh-CN" sz="2000" dirty="0" err="1"/>
              <a:t>decltype</a:t>
            </a:r>
            <a:r>
              <a:rPr lang="zh-CN" altLang="en-US" sz="2000" dirty="0"/>
              <a:t>推导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en-US" altLang="zh-CN" sz="2000" dirty="0" err="1"/>
              <a:t>Constexpr</a:t>
            </a:r>
            <a:r>
              <a:rPr lang="zh-CN" altLang="en-US" sz="2000" dirty="0"/>
              <a:t>修饰常量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en-US" altLang="zh-CN" sz="2000" dirty="0" err="1"/>
              <a:t>Nullptr</a:t>
            </a:r>
            <a:r>
              <a:rPr lang="zh-CN" altLang="en-US" sz="2000" dirty="0"/>
              <a:t>指代空指针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en-US" sz="2000" dirty="0"/>
              <a:t>列表初始化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en-US" altLang="zh-CN" sz="2000" dirty="0"/>
              <a:t>Lambda</a:t>
            </a:r>
            <a:r>
              <a:rPr lang="zh-CN" altLang="en-US" sz="2000" dirty="0"/>
              <a:t>表达式、</a:t>
            </a:r>
            <a:r>
              <a:rPr lang="en-US" altLang="zh-CN" sz="2000" dirty="0" err="1"/>
              <a:t>noexcept</a:t>
            </a:r>
            <a:r>
              <a:rPr lang="zh-CN" altLang="en-US" sz="2000" dirty="0"/>
              <a:t>声明、</a:t>
            </a:r>
            <a:r>
              <a:rPr lang="en-US" altLang="zh-CN" sz="2000" dirty="0"/>
              <a:t>delete</a:t>
            </a:r>
            <a:r>
              <a:rPr lang="zh-CN" altLang="en-US" sz="2000" dirty="0"/>
              <a:t>声明等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90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747002-619A-7D41-9183-6C401B926C47}"/>
              </a:ext>
            </a:extLst>
          </p:cNvPr>
          <p:cNvSpPr txBox="1"/>
          <p:nvPr/>
        </p:nvSpPr>
        <p:spPr>
          <a:xfrm>
            <a:off x="5121155" y="2559568"/>
            <a:ext cx="463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算法思想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592-14E3-CE4D-99F9-38820BAA1356}"/>
              </a:ext>
            </a:extLst>
          </p:cNvPr>
          <p:cNvSpPr txBox="1"/>
          <p:nvPr/>
        </p:nvSpPr>
        <p:spPr>
          <a:xfrm>
            <a:off x="5121155" y="4225512"/>
            <a:ext cx="479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输入描述和结果测试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7F65BBE-C435-1647-B769-47EC65057899}"/>
              </a:ext>
            </a:extLst>
          </p:cNvPr>
          <p:cNvSpPr/>
          <p:nvPr/>
        </p:nvSpPr>
        <p:spPr>
          <a:xfrm>
            <a:off x="4130513" y="1554986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8C12D7-6A27-4E49-AD98-868DED788A01}"/>
              </a:ext>
            </a:extLst>
          </p:cNvPr>
          <p:cNvSpPr txBox="1"/>
          <p:nvPr/>
        </p:nvSpPr>
        <p:spPr>
          <a:xfrm>
            <a:off x="4130513" y="1685845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BB7EC6F-275E-BA41-A36D-C0C064D8B622}"/>
              </a:ext>
            </a:extLst>
          </p:cNvPr>
          <p:cNvSpPr/>
          <p:nvPr/>
        </p:nvSpPr>
        <p:spPr>
          <a:xfrm>
            <a:off x="4123821" y="2433354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2B06B-2BFD-B540-9CC5-FB74B9CA12A6}"/>
              </a:ext>
            </a:extLst>
          </p:cNvPr>
          <p:cNvSpPr txBox="1"/>
          <p:nvPr/>
        </p:nvSpPr>
        <p:spPr>
          <a:xfrm>
            <a:off x="4117210" y="2556188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30099B3A-D604-7043-9409-74D6F719B202}"/>
              </a:ext>
            </a:extLst>
          </p:cNvPr>
          <p:cNvSpPr/>
          <p:nvPr/>
        </p:nvSpPr>
        <p:spPr>
          <a:xfrm>
            <a:off x="4131381" y="3311722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81827-09FF-134F-840D-3F875F5D0BD7}"/>
              </a:ext>
            </a:extLst>
          </p:cNvPr>
          <p:cNvSpPr txBox="1"/>
          <p:nvPr/>
        </p:nvSpPr>
        <p:spPr>
          <a:xfrm>
            <a:off x="4122693" y="3429000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D3FB3-D133-4713-A1F7-5394FCC340FE}"/>
              </a:ext>
            </a:extLst>
          </p:cNvPr>
          <p:cNvSpPr txBox="1"/>
          <p:nvPr/>
        </p:nvSpPr>
        <p:spPr>
          <a:xfrm>
            <a:off x="5128715" y="164148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前端及用例描述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163A7E9-DE66-4ABB-9CA4-E60B51F92275}"/>
              </a:ext>
            </a:extLst>
          </p:cNvPr>
          <p:cNvSpPr/>
          <p:nvPr/>
        </p:nvSpPr>
        <p:spPr>
          <a:xfrm>
            <a:off x="4123821" y="4139012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A9FCF-0D80-4E7A-90BC-B5907A158FB8}"/>
              </a:ext>
            </a:extLst>
          </p:cNvPr>
          <p:cNvSpPr txBox="1"/>
          <p:nvPr/>
        </p:nvSpPr>
        <p:spPr>
          <a:xfrm>
            <a:off x="4115133" y="4256290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B163A3-54BF-037D-FD85-5CDF02EA0654}"/>
              </a:ext>
            </a:extLst>
          </p:cNvPr>
          <p:cNvSpPr txBox="1"/>
          <p:nvPr/>
        </p:nvSpPr>
        <p:spPr>
          <a:xfrm>
            <a:off x="619180" y="366911"/>
            <a:ext cx="512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A-Star </a:t>
            </a:r>
            <a:r>
              <a:rPr lang="zh-CN" altLang="en-US" sz="4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算法实验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0ACD0-F39C-EFD1-32F4-8B9EE1C8E15A}"/>
              </a:ext>
            </a:extLst>
          </p:cNvPr>
          <p:cNvSpPr txBox="1"/>
          <p:nvPr/>
        </p:nvSpPr>
        <p:spPr>
          <a:xfrm>
            <a:off x="5128715" y="3378275"/>
            <a:ext cx="484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数据结构设计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93F97-6C37-72A2-BB9E-EAC7F21A9044}"/>
              </a:ext>
            </a:extLst>
          </p:cNvPr>
          <p:cNvSpPr txBox="1"/>
          <p:nvPr/>
        </p:nvSpPr>
        <p:spPr>
          <a:xfrm>
            <a:off x="5128715" y="507274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实验总结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0360927E-011A-945E-E593-9D3925265DB7}"/>
              </a:ext>
            </a:extLst>
          </p:cNvPr>
          <p:cNvSpPr/>
          <p:nvPr/>
        </p:nvSpPr>
        <p:spPr>
          <a:xfrm>
            <a:off x="4131381" y="4951180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6A77C0-5B58-FA43-C81A-39775E058589}"/>
              </a:ext>
            </a:extLst>
          </p:cNvPr>
          <p:cNvSpPr txBox="1"/>
          <p:nvPr/>
        </p:nvSpPr>
        <p:spPr>
          <a:xfrm>
            <a:off x="4122693" y="5068458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6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前端及用例描述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B186E-EB78-AC68-0BA4-C73777B7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前端用到的实验环境主要是</a:t>
            </a:r>
            <a:r>
              <a:rPr lang="en-US" altLang="zh-CN" dirty="0"/>
              <a:t>QT</a:t>
            </a:r>
            <a:r>
              <a:rPr lang="zh-CN" altLang="en-US" dirty="0"/>
              <a:t>，用的工具比较简单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使用图形学的一些知识</a:t>
            </a:r>
            <a:endParaRPr lang="en-US" altLang="zh-CN" dirty="0"/>
          </a:p>
          <a:p>
            <a:pPr lvl="2"/>
            <a:r>
              <a:rPr lang="zh-CN" altLang="en-US" dirty="0"/>
              <a:t>主要是直线绘制，矩形绘制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中的</a:t>
            </a:r>
            <a:r>
              <a:rPr lang="en-US" altLang="zh-CN" dirty="0" err="1"/>
              <a:t>Qpaint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、继承</a:t>
            </a:r>
            <a:r>
              <a:rPr lang="en-US" altLang="zh-CN" dirty="0" err="1"/>
              <a:t>Qwidget</a:t>
            </a:r>
            <a:r>
              <a:rPr lang="zh-CN" altLang="en-US" dirty="0"/>
              <a:t>，重写绘图时间和鼠标事件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、绘图事件绘制前端界面，使用</a:t>
            </a:r>
            <a:r>
              <a:rPr lang="en-US" altLang="zh-CN" dirty="0"/>
              <a:t>pen</a:t>
            </a:r>
            <a:r>
              <a:rPr lang="zh-CN" altLang="en-US" dirty="0"/>
              <a:t>，</a:t>
            </a:r>
            <a:r>
              <a:rPr lang="en-US" altLang="zh-CN" dirty="0"/>
              <a:t>brush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、鼠标事件使用不同的状态控制不同事件的响应情况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5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前端及用例描述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EF07A8-D804-A3A5-0910-3611FEFD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501" y="1052737"/>
            <a:ext cx="5141551" cy="55545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BB223C-17CA-94B5-DA4D-106D61F9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2" y="2068608"/>
            <a:ext cx="4193040" cy="33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0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/>
              <a:t>核心算法用到的是</a:t>
            </a:r>
            <a:r>
              <a:rPr lang="en-US" altLang="zh-CN" sz="2400" dirty="0"/>
              <a:t>A-Star</a:t>
            </a:r>
            <a:r>
              <a:rPr lang="zh-CN" altLang="en-US" sz="2400" dirty="0"/>
              <a:t>算法，这是一个启发式算法，属于贪心算法和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的结合，使用的贪心选择策略为当前预计的最小代价，通过代价函数来确定其下一步应该走的路径，每一次都记录上一次路过的结点，最终到达终点以后即可获得走过的路径。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endParaRPr lang="en-US" altLang="zh-CN" sz="2400" dirty="0"/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2000" dirty="0"/>
              <a:t>核心公式：</a:t>
            </a:r>
            <a:r>
              <a:rPr lang="en-US" altLang="zh-CN" sz="2000" dirty="0"/>
              <a:t>f = g + 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g</a:t>
            </a:r>
            <a:r>
              <a:rPr lang="zh-CN" altLang="en-US" sz="2000" dirty="0"/>
              <a:t>：当前走过的距离</a:t>
            </a:r>
            <a:endParaRPr lang="en-US" altLang="zh-CN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h</a:t>
            </a:r>
            <a:r>
              <a:rPr lang="zh-CN" altLang="en-US" sz="2000" dirty="0"/>
              <a:t>：距离终点的距离（斜线距离）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BC278-A6B7-E186-6DEB-894B13B5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72" y="3178115"/>
            <a:ext cx="6147116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9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db95a24-2b95-4bf6-8262-ec269aa88444"/>
  <p:tag name="COMMONDATA" val="eyJoZGlkIjoiNDNlMTA4NjFkYmZhNmE5MjgxNTZiMmZjMWZjMjk0ZTcifQ==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985</Words>
  <Application>Microsoft Office PowerPoint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华康俪金黑W8(P)</vt:lpstr>
      <vt:lpstr>Microsoft YaHei</vt:lpstr>
      <vt:lpstr>Microsoft YaHei</vt:lpstr>
      <vt:lpstr>Arial</vt:lpstr>
      <vt:lpstr>Arial Black</vt:lpstr>
      <vt:lpstr>Calibri</vt:lpstr>
      <vt:lpstr>Times New Roman</vt:lpstr>
      <vt:lpstr>Wingdings</vt:lpstr>
      <vt:lpstr>Network</vt:lpstr>
      <vt:lpstr>自定义设计方案</vt:lpstr>
      <vt:lpstr>iEDA水滴计划答辩                     ——2023-08期             </vt:lpstr>
      <vt:lpstr>PowerPoint 演示文稿</vt:lpstr>
      <vt:lpstr>PowerPoint 演示文稿</vt:lpstr>
      <vt:lpstr>C++ Primer掌握情况</vt:lpstr>
      <vt:lpstr>Modern C++掌握情况</vt:lpstr>
      <vt:lpstr>PowerPoint 演示文稿</vt:lpstr>
      <vt:lpstr>前端及用例描述</vt:lpstr>
      <vt:lpstr>前端及用例描述</vt:lpstr>
      <vt:lpstr>算法思想</vt:lpstr>
      <vt:lpstr>算法思想</vt:lpstr>
      <vt:lpstr>数据结构设计</vt:lpstr>
      <vt:lpstr>数据结构设计</vt:lpstr>
      <vt:lpstr>输入和结果测试</vt:lpstr>
      <vt:lpstr>测试一、无障碍情况</vt:lpstr>
      <vt:lpstr>测试二、随机障碍情况</vt:lpstr>
      <vt:lpstr>测试三、无通路情况</vt:lpstr>
      <vt:lpstr>实验总结-遇到的问题</vt:lpstr>
      <vt:lpstr>实验总结-遇到的问题</vt:lpstr>
      <vt:lpstr>实验总结-遇到的问题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振东 伍</cp:lastModifiedBy>
  <cp:revision>2713</cp:revision>
  <dcterms:created xsi:type="dcterms:W3CDTF">2018-08-11T07:24:00Z</dcterms:created>
  <dcterms:modified xsi:type="dcterms:W3CDTF">2023-08-06T06:12:03Z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2052-11.1.0.12302</vt:lpwstr>
  </property>
</Properties>
</file>