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8"/>
  </p:notesMasterIdLst>
  <p:handoutMasterIdLst>
    <p:handoutMasterId r:id="rId9"/>
  </p:handoutMasterIdLst>
  <p:sldIdLst>
    <p:sldId id="322" r:id="rId3"/>
    <p:sldId id="8019" r:id="rId4"/>
    <p:sldId id="8031" r:id="rId5"/>
    <p:sldId id="8052" r:id="rId6"/>
    <p:sldId id="7150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5377" autoAdjust="0"/>
  </p:normalViewPr>
  <p:slideViewPr>
    <p:cSldViewPr snapToGrid="0" showGuides="1">
      <p:cViewPr varScale="1">
        <p:scale>
          <a:sx n="84" d="100"/>
          <a:sy n="84" d="100"/>
        </p:scale>
        <p:origin x="1029" y="48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Q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开源</a:t>
            </a:r>
            <a:r>
              <a:rPr lang="en-US"/>
              <a:t>EDA</a:t>
            </a:r>
            <a:r>
              <a:rPr lang="zh-CN"/>
              <a:t>工具数量</a:t>
            </a:r>
          </a:p>
        </c:rich>
      </c:tx>
      <c:layout>
        <c:manualLayout>
          <c:xMode val="edge"/>
          <c:yMode val="edge"/>
          <c:x val="0.34193044619422575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当年数量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EDA工具数量!$A$3:$A$17</c:f>
              <c:numCache>
                <c:formatCode>General</c:formatCode>
                <c:ptCount val="15"/>
                <c:pt idx="0">
                  <c:v>1999</c:v>
                </c:pt>
                <c:pt idx="1">
                  <c:v>2002</c:v>
                </c:pt>
                <c:pt idx="2">
                  <c:v>2004</c:v>
                </c:pt>
                <c:pt idx="3">
                  <c:v>2005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</c:numCache>
            </c:numRef>
          </c:cat>
          <c:val>
            <c:numRef>
              <c:f>EDA工具数量!$B$3:$B$17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28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B-408B-8848-3A9A24B76C97}"/>
            </c:ext>
          </c:extLst>
        </c:ser>
        <c:ser>
          <c:idx val="2"/>
          <c:order val="1"/>
          <c:tx>
            <c:v>累计数量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EDA工具数量!$A$3:$A$17</c:f>
              <c:numCache>
                <c:formatCode>General</c:formatCode>
                <c:ptCount val="15"/>
                <c:pt idx="0">
                  <c:v>1999</c:v>
                </c:pt>
                <c:pt idx="1">
                  <c:v>2002</c:v>
                </c:pt>
                <c:pt idx="2">
                  <c:v>2004</c:v>
                </c:pt>
                <c:pt idx="3">
                  <c:v>2005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</c:numCache>
            </c:numRef>
          </c:cat>
          <c:val>
            <c:numRef>
              <c:f>EDA工具数量!$C$3:$C$17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  <c:pt idx="10">
                  <c:v>16</c:v>
                </c:pt>
                <c:pt idx="11">
                  <c:v>20</c:v>
                </c:pt>
                <c:pt idx="12">
                  <c:v>25</c:v>
                </c:pt>
                <c:pt idx="13">
                  <c:v>53</c:v>
                </c:pt>
                <c:pt idx="1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B-408B-8848-3A9A24B76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462736"/>
        <c:axId val="904465688"/>
      </c:barChart>
      <c:catAx>
        <c:axId val="90446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465688"/>
        <c:crosses val="autoZero"/>
        <c:auto val="1"/>
        <c:lblAlgn val="ctr"/>
        <c:lblOffset val="100"/>
        <c:noMultiLvlLbl val="0"/>
      </c:catAx>
      <c:valAx>
        <c:axId val="9044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46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DB97-6933-4BBC-A55F-93CB8D52DACE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74A8-0F4B-4B41-ABB0-E94ACC953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4ACE-D239-45FF-BA4D-6701D1597303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2CBD-C8F4-4EE3-B33F-7E804526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764705"/>
            <a:ext cx="9410700" cy="2133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2" y="2996952"/>
            <a:ext cx="8331199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218-5756-4C6F-B12E-13B2EC0EC0CD}" type="slidenum">
              <a:rPr lang="zh-CN" altLang="en-US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349" y="634678"/>
            <a:ext cx="11809312" cy="562074"/>
          </a:xfrm>
          <a:prstGeom prst="rect">
            <a:avLst/>
          </a:prstGeom>
        </p:spPr>
        <p:txBody>
          <a:bodyPr/>
          <a:lstStyle>
            <a:lvl1pPr algn="l">
              <a:defRPr sz="3200" spc="100" baseline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-1" y="1268760"/>
            <a:ext cx="9576000" cy="18000"/>
          </a:xfrm>
          <a:prstGeom prst="rect">
            <a:avLst/>
          </a:prstGeom>
          <a:gradFill flip="none" rotWithShape="1">
            <a:gsLst>
              <a:gs pos="50000">
                <a:srgbClr val="C00000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11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1992779"/>
            <a:ext cx="7682753" cy="22860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647" y="4712447"/>
            <a:ext cx="7364506" cy="121023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F2C-8617-4E8D-9C8A-771407435FEA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876" y="251741"/>
            <a:ext cx="9988924" cy="939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877"/>
            <a:ext cx="10515600" cy="4472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6971" y="6356349"/>
            <a:ext cx="2743200" cy="365125"/>
          </a:xfrm>
        </p:spPr>
        <p:txBody>
          <a:bodyPr/>
          <a:lstStyle/>
          <a:p>
            <a:fld id="{13E0B116-F030-4C6E-907D-24696DD7EE0A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0478" y="6394217"/>
            <a:ext cx="1340597" cy="260722"/>
          </a:xfrm>
        </p:spPr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8" name="椭圆 7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矩形 9"/>
          <p:cNvSpPr/>
          <p:nvPr userDrawn="1"/>
        </p:nvSpPr>
        <p:spPr>
          <a:xfrm>
            <a:off x="738414" y="6000796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AFA-56C6-472E-BF21-32DC9E277C69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2D1-A0BC-48CC-B41F-034E8E912D81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509" y="181815"/>
            <a:ext cx="10374406" cy="939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315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5544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315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5544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895-0A74-426D-AD20-44FB46A1D511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10330478" y="6394217"/>
            <a:ext cx="1340597" cy="260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12" name="椭圆 11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4" name="矩形 13"/>
          <p:cNvSpPr/>
          <p:nvPr userDrawn="1"/>
        </p:nvSpPr>
        <p:spPr>
          <a:xfrm>
            <a:off x="738414" y="5651165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20" name="矩形 19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8711" y="1703107"/>
            <a:ext cx="10515600" cy="11207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  谢！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519-A30F-4EE4-A60F-51EC1745D88A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22239"/>
            <a:ext cx="10959008" cy="93049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34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359-1C3C-437A-AAC2-F24B36CA5B39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EF-F24D-4FE2-8691-CEBD1ABE4C48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885-569B-4EC8-A8C8-9E657FAA37C6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94F-EE6A-41EC-BE76-745371B3F5D1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135E-DB11-4477-A402-923A23C8C71E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5798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81750"/>
            <a:ext cx="386080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E70F5F12-3942-4EA0-85F2-AB2179456999}" type="slidenum">
              <a:rPr lang="zh-CN" altLang="en-US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0795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98295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0554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26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98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0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7947"/>
            <a:ext cx="10515600" cy="444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472-04AC-48B7-8ABA-29FB061930FC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92B-83CD-4852-A163-816BBE635E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0"/>
        </a:spcBef>
        <a:buClr>
          <a:srgbClr val="0070C0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>
            <a:extLst>
              <a:ext uri="{FF2B5EF4-FFF2-40B4-BE49-F238E27FC236}">
                <a16:creationId xmlns:a16="http://schemas.microsoft.com/office/drawing/2014/main" id="{78C7F27D-2DCB-4322-B7B7-5644B41A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78" y="1366439"/>
            <a:ext cx="11015244" cy="19815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err="1">
                <a:solidFill>
                  <a:srgbClr val="330066"/>
                </a:solidFill>
              </a:rPr>
              <a:t>iEDA</a:t>
            </a:r>
            <a:r>
              <a:rPr lang="zh-CN" altLang="en-US" sz="5400" dirty="0">
                <a:solidFill>
                  <a:srgbClr val="330066"/>
                </a:solidFill>
              </a:rPr>
              <a:t>水滴计划答辩</a:t>
            </a:r>
            <a:br>
              <a:rPr lang="en-US" altLang="zh-CN" sz="5400" dirty="0">
                <a:solidFill>
                  <a:srgbClr val="330066"/>
                </a:solidFill>
              </a:rPr>
            </a:br>
            <a:r>
              <a:rPr lang="en-US" altLang="zh-CN" sz="5400" dirty="0">
                <a:solidFill>
                  <a:srgbClr val="330066"/>
                </a:solidFill>
              </a:rPr>
              <a:t>                    </a:t>
            </a:r>
            <a:r>
              <a:rPr lang="en-US" altLang="zh-CN" sz="4800" dirty="0">
                <a:solidFill>
                  <a:srgbClr val="330066"/>
                </a:solidFill>
              </a:rPr>
              <a:t>——2022-08</a:t>
            </a:r>
            <a:r>
              <a:rPr lang="zh-CN" altLang="en-US" sz="4800" dirty="0">
                <a:solidFill>
                  <a:srgbClr val="330066"/>
                </a:solidFill>
              </a:rPr>
              <a:t>期</a:t>
            </a:r>
            <a:r>
              <a:rPr lang="en-US" altLang="zh-CN" sz="5400" dirty="0">
                <a:solidFill>
                  <a:srgbClr val="330066"/>
                </a:solidFill>
              </a:rPr>
              <a:t>             </a:t>
            </a:r>
            <a:endParaRPr lang="en-US" altLang="en-US" sz="5400" dirty="0">
              <a:solidFill>
                <a:srgbClr val="330066"/>
              </a:solidFill>
            </a:endParaRPr>
          </a:p>
        </p:txBody>
      </p:sp>
      <p:sp>
        <p:nvSpPr>
          <p:cNvPr id="16387" name="Subtitle 4">
            <a:extLst>
              <a:ext uri="{FF2B5EF4-FFF2-40B4-BE49-F238E27FC236}">
                <a16:creationId xmlns:a16="http://schemas.microsoft.com/office/drawing/2014/main" id="{C27F4179-9139-46C2-8B8B-C9DE5A50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532" y="3853369"/>
            <a:ext cx="6248209" cy="82023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iEDA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课题组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37F0F-089B-4368-B233-B1320602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3236" y="5491561"/>
            <a:ext cx="2844800" cy="457200"/>
          </a:xfrm>
        </p:spPr>
        <p:txBody>
          <a:bodyPr/>
          <a:lstStyle/>
          <a:p>
            <a:pPr algn="ctr">
              <a:defRPr/>
            </a:pPr>
            <a:fld id="{765EDB24-EFA0-41CA-822C-F387C79AF77C}" type="datetime2">
              <a:rPr lang="zh-CN" altLang="en-US" sz="2000" b="1" smtClean="0"/>
              <a:pPr algn="ctr">
                <a:defRPr/>
              </a:pPr>
              <a:t>2022年8月31日</a:t>
            </a:fld>
            <a:endParaRPr lang="en-US" altLang="zh-C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414936-1E24-DC49-8865-8648EB5D2806}"/>
              </a:ext>
            </a:extLst>
          </p:cNvPr>
          <p:cNvSpPr txBox="1"/>
          <p:nvPr/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个人简介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747002-619A-7D41-9183-6C401B926C47}"/>
              </a:ext>
            </a:extLst>
          </p:cNvPr>
          <p:cNvSpPr txBox="1"/>
          <p:nvPr/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9D592-14E3-CE4D-99F9-38820BAA1356}"/>
              </a:ext>
            </a:extLst>
          </p:cNvPr>
          <p:cNvSpPr txBox="1"/>
          <p:nvPr/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实习总结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7F65BBE-C435-1647-B769-47EC65057899}"/>
              </a:ext>
            </a:extLst>
          </p:cNvPr>
          <p:cNvSpPr/>
          <p:nvPr/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8C12D7-6A27-4E49-AD98-868DED788A01}"/>
              </a:ext>
            </a:extLst>
          </p:cNvPr>
          <p:cNvSpPr txBox="1"/>
          <p:nvPr/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BB7EC6F-275E-BA41-A36D-C0C064D8B622}"/>
              </a:ext>
            </a:extLst>
          </p:cNvPr>
          <p:cNvSpPr/>
          <p:nvPr/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2B06B-2BFD-B540-9CC5-FB74B9CA12A6}"/>
              </a:ext>
            </a:extLst>
          </p:cNvPr>
          <p:cNvSpPr txBox="1"/>
          <p:nvPr/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30099B3A-D604-7043-9409-74D6F719B202}"/>
              </a:ext>
            </a:extLst>
          </p:cNvPr>
          <p:cNvSpPr/>
          <p:nvPr/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181827-09FF-134F-840D-3F875F5D0BD7}"/>
              </a:ext>
            </a:extLst>
          </p:cNvPr>
          <p:cNvSpPr txBox="1"/>
          <p:nvPr/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D3FB3-D133-4713-A1F7-5394FCC340FE}"/>
              </a:ext>
            </a:extLst>
          </p:cNvPr>
          <p:cNvSpPr txBox="1"/>
          <p:nvPr/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感兴趣的内容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C163A7E9-DE66-4ABB-9CA4-E60B51F92275}"/>
              </a:ext>
            </a:extLst>
          </p:cNvPr>
          <p:cNvSpPr/>
          <p:nvPr/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A9FCF-0D80-4E7A-90BC-B5907A158FB8}"/>
              </a:ext>
            </a:extLst>
          </p:cNvPr>
          <p:cNvSpPr txBox="1"/>
          <p:nvPr/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0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365C-5293-4E98-A79D-5243C5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2030 ”</a:t>
            </a:r>
            <a:r>
              <a:rPr lang="zh-CN" altLang="en-US" dirty="0"/>
              <a:t>三步走</a:t>
            </a:r>
            <a:r>
              <a:rPr lang="en-US" altLang="zh-CN" dirty="0"/>
              <a:t>”</a:t>
            </a:r>
            <a:r>
              <a:rPr lang="zh-CN" altLang="en-US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B63E-EF2C-4B6A-8C4C-621CB14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第一步：开源</a:t>
            </a:r>
            <a:r>
              <a:rPr lang="en-US" altLang="zh-CN" sz="2800" b="1" dirty="0">
                <a:solidFill>
                  <a:srgbClr val="0070C0"/>
                </a:solidFill>
              </a:rPr>
              <a:t>SoC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3-5</a:t>
            </a:r>
            <a:r>
              <a:rPr lang="zh-CN" altLang="en-US" sz="2800" b="1" dirty="0"/>
              <a:t>年为社区提供经过流片验证的高质量</a:t>
            </a:r>
            <a:r>
              <a:rPr lang="en-US" altLang="zh-CN" sz="2800" b="1" dirty="0"/>
              <a:t>RISC-V</a:t>
            </a:r>
            <a:r>
              <a:rPr lang="zh-CN" altLang="en-US" sz="2800" b="1" dirty="0"/>
              <a:t>开源核、开源</a:t>
            </a:r>
            <a:r>
              <a:rPr lang="en-US" altLang="zh-CN" sz="2800" b="1" dirty="0"/>
              <a:t>SoC</a:t>
            </a:r>
            <a:r>
              <a:rPr lang="zh-CN" altLang="en-US" sz="2800" b="1" dirty="0"/>
              <a:t>设计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RISC-V</a:t>
            </a:r>
            <a:r>
              <a:rPr lang="zh-CN" altLang="en-US" sz="2400" dirty="0"/>
              <a:t>处理器核</a:t>
            </a:r>
            <a:r>
              <a:rPr lang="en-US" altLang="zh-CN" sz="2400" dirty="0"/>
              <a:t>IP</a:t>
            </a:r>
            <a:r>
              <a:rPr lang="zh-CN" altLang="en-US" sz="2400" dirty="0"/>
              <a:t>、外围</a:t>
            </a:r>
            <a:r>
              <a:rPr lang="en-US" altLang="zh-CN" sz="2400" dirty="0"/>
              <a:t>IP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第二步：用开源工具链构建开源</a:t>
            </a:r>
            <a:r>
              <a:rPr lang="en-US" altLang="zh-CN" sz="2800" b="1" dirty="0">
                <a:solidFill>
                  <a:srgbClr val="0070C0"/>
                </a:solidFill>
              </a:rPr>
              <a:t>SoC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5-7</a:t>
            </a:r>
            <a:r>
              <a:rPr lang="zh-CN" altLang="en-US" sz="2800" b="1" dirty="0"/>
              <a:t>年逐步构建一套基于开源</a:t>
            </a:r>
            <a:r>
              <a:rPr lang="en-US" altLang="zh-CN" sz="2800" b="1" dirty="0">
                <a:solidFill>
                  <a:srgbClr val="C00000"/>
                </a:solidFill>
              </a:rPr>
              <a:t>EDA</a:t>
            </a:r>
            <a:r>
              <a:rPr lang="zh-CN" altLang="en-US" sz="2800" b="1" dirty="0"/>
              <a:t>工具链、开源</a:t>
            </a:r>
            <a:r>
              <a:rPr lang="en-US" altLang="zh-CN" sz="2800" b="1" dirty="0">
                <a:solidFill>
                  <a:srgbClr val="C00000"/>
                </a:solidFill>
              </a:rPr>
              <a:t>IP</a:t>
            </a:r>
            <a:r>
              <a:rPr lang="zh-CN" altLang="en-US" sz="2800" b="1" dirty="0"/>
              <a:t>、开源</a:t>
            </a:r>
            <a:r>
              <a:rPr lang="zh-CN" altLang="en-US" sz="2800" b="1" dirty="0">
                <a:solidFill>
                  <a:srgbClr val="C00000"/>
                </a:solidFill>
              </a:rPr>
              <a:t>工艺库</a:t>
            </a:r>
            <a:r>
              <a:rPr lang="zh-CN" altLang="en-US" sz="2800" b="1" dirty="0"/>
              <a:t>的开源</a:t>
            </a:r>
            <a:r>
              <a:rPr lang="en-US" altLang="zh-CN" sz="2800" b="1" dirty="0"/>
              <a:t>SoC</a:t>
            </a:r>
            <a:r>
              <a:rPr lang="zh-CN" altLang="en-US" sz="2800" b="1" dirty="0"/>
              <a:t>芯片设计流程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将商业版工具、</a:t>
            </a:r>
            <a:r>
              <a:rPr lang="en-US" altLang="zh-CN" sz="2400" dirty="0"/>
              <a:t>IP</a:t>
            </a:r>
            <a:r>
              <a:rPr lang="zh-CN" altLang="en-US" sz="2400" dirty="0"/>
              <a:t>逐渐替换为开源版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实现本科生用全开源工具开发开源芯片，带着自己芯片毕业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</a:rPr>
              <a:t>第三步：用开源工具链自动化构建开源硬件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10-15</a:t>
            </a:r>
            <a:r>
              <a:rPr lang="zh-CN" altLang="en-US" sz="2800" b="1" dirty="0"/>
              <a:t>年开发更智能、更自动化的开源工具，提高设计验证效率</a:t>
            </a:r>
            <a:endParaRPr lang="en-US" altLang="zh-CN" sz="2800" b="1" dirty="0"/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形成开源芯片设计生态，降低芯片开发门槛</a:t>
            </a:r>
          </a:p>
        </p:txBody>
      </p:sp>
    </p:spTree>
    <p:extLst>
      <p:ext uri="{BB962C8B-B14F-4D97-AF65-F5344CB8AC3E}">
        <p14:creationId xmlns:p14="http://schemas.microsoft.com/office/powerpoint/2010/main" val="125901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4DB3-D1B1-4F4F-B4EE-A8A8714D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开源是趋势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4CB38-A8C7-43F7-8B95-E75C8ED6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1595434"/>
          </a:xfrm>
        </p:spPr>
        <p:txBody>
          <a:bodyPr/>
          <a:lstStyle/>
          <a:p>
            <a:r>
              <a:rPr lang="en-US" altLang="zh-CN" dirty="0"/>
              <a:t>DARPA ERI</a:t>
            </a:r>
            <a:r>
              <a:rPr lang="zh-CN" altLang="en-US" dirty="0"/>
              <a:t>项目资助</a:t>
            </a:r>
            <a:r>
              <a:rPr lang="en-US" altLang="zh-CN" dirty="0"/>
              <a:t>POSH</a:t>
            </a:r>
            <a:r>
              <a:rPr lang="zh-CN" altLang="en-US" dirty="0"/>
              <a:t>和</a:t>
            </a:r>
            <a:r>
              <a:rPr lang="en-US" altLang="zh-CN" dirty="0"/>
              <a:t>IDEA</a:t>
            </a:r>
            <a:r>
              <a:rPr lang="zh-CN" altLang="en-US" dirty="0"/>
              <a:t>，鼓励</a:t>
            </a:r>
            <a:r>
              <a:rPr lang="zh-CN" altLang="en-US" b="1" dirty="0">
                <a:solidFill>
                  <a:srgbClr val="FF0000"/>
                </a:solidFill>
              </a:rPr>
              <a:t>硬件</a:t>
            </a:r>
            <a:r>
              <a:rPr lang="zh-CN" altLang="en-US" dirty="0"/>
              <a:t>和</a:t>
            </a:r>
            <a:r>
              <a:rPr lang="en-US" altLang="zh-CN" dirty="0"/>
              <a:t>EDA</a:t>
            </a:r>
            <a:r>
              <a:rPr lang="zh-CN" altLang="en-US" b="1" dirty="0">
                <a:solidFill>
                  <a:srgbClr val="FF0000"/>
                </a:solidFill>
              </a:rPr>
              <a:t>软件</a:t>
            </a:r>
            <a:r>
              <a:rPr lang="zh-CN" altLang="en-US" b="1" dirty="0"/>
              <a:t>开源</a:t>
            </a:r>
            <a:endParaRPr lang="en-US" altLang="zh-CN" b="1" dirty="0"/>
          </a:p>
          <a:p>
            <a:r>
              <a:rPr lang="zh-CN" altLang="en-US" dirty="0"/>
              <a:t>近年来</a:t>
            </a:r>
            <a:r>
              <a:rPr lang="zh-CN" altLang="en-US" b="1" dirty="0">
                <a:solidFill>
                  <a:srgbClr val="FF0000"/>
                </a:solidFill>
              </a:rPr>
              <a:t>开源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EDA</a:t>
            </a:r>
            <a:r>
              <a:rPr lang="zh-CN" altLang="en-US" dirty="0"/>
              <a:t>工具数量呈现快速</a:t>
            </a:r>
            <a:r>
              <a:rPr lang="zh-CN" altLang="en-US" b="1" dirty="0">
                <a:solidFill>
                  <a:srgbClr val="FF0000"/>
                </a:solidFill>
              </a:rPr>
              <a:t>上升</a:t>
            </a:r>
            <a:r>
              <a:rPr lang="zh-CN" altLang="en-US" dirty="0"/>
              <a:t>的趋势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0F752C-666E-4BA2-8BEE-0C8EFF99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7" y="2936203"/>
            <a:ext cx="6252642" cy="2780993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07CA7D3-117E-42D8-8819-FF70C5184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32048"/>
              </p:ext>
            </p:extLst>
          </p:nvPr>
        </p:nvGraphicFramePr>
        <p:xfrm>
          <a:off x="6970657" y="2529433"/>
          <a:ext cx="4802243" cy="3532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C64A1D9-BE16-4286-B346-C321DF5A2CE5}"/>
              </a:ext>
            </a:extLst>
          </p:cNvPr>
          <p:cNvSpPr txBox="1"/>
          <p:nvPr/>
        </p:nvSpPr>
        <p:spPr>
          <a:xfrm>
            <a:off x="419100" y="5979061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Source: </a:t>
            </a:r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DARPA, Microsystems Technology Office, Broad Agency Announcement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Electronics Resurgence Initiative: Page 3 Investments Design Thrust, HR001117S0054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September 15, 2017</a:t>
            </a:r>
            <a:endParaRPr lang="zh-CN" altLang="en-US" sz="105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5DEB45-7BBB-4BAE-A35F-FDF04BD7D04F}"/>
              </a:ext>
            </a:extLst>
          </p:cNvPr>
          <p:cNvSpPr txBox="1"/>
          <p:nvPr/>
        </p:nvSpPr>
        <p:spPr>
          <a:xfrm>
            <a:off x="8877300" y="6136796"/>
            <a:ext cx="3263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https://github.com/clin99/awesome-eda#1999</a:t>
            </a:r>
          </a:p>
        </p:txBody>
      </p:sp>
    </p:spTree>
    <p:extLst>
      <p:ext uri="{BB962C8B-B14F-4D97-AF65-F5344CB8AC3E}">
        <p14:creationId xmlns:p14="http://schemas.microsoft.com/office/powerpoint/2010/main" val="34681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9C34BF0-CADE-3140-AB1E-209C107B3BA2}"/>
              </a:ext>
            </a:extLst>
          </p:cNvPr>
          <p:cNvSpPr txBox="1"/>
          <p:nvPr/>
        </p:nvSpPr>
        <p:spPr>
          <a:xfrm>
            <a:off x="4757845" y="4596004"/>
            <a:ext cx="267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OSCC</a:t>
            </a:r>
          </a:p>
          <a:p>
            <a:pPr algn="ctr"/>
            <a:r>
              <a:rPr kumimoji="1" lang="en-US" altLang="zh-CN" sz="3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7D5BE-F174-4A66-9FF6-3501665ABD16}"/>
              </a:ext>
            </a:extLst>
          </p:cNvPr>
          <p:cNvGrpSpPr/>
          <p:nvPr/>
        </p:nvGrpSpPr>
        <p:grpSpPr>
          <a:xfrm>
            <a:off x="3540992" y="2320197"/>
            <a:ext cx="4906440" cy="1747706"/>
            <a:chOff x="375498" y="4757111"/>
            <a:chExt cx="4906440" cy="174770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31AF01D-C45B-4AF6-8377-790588F05D1F}"/>
                </a:ext>
              </a:extLst>
            </p:cNvPr>
            <p:cNvSpPr txBox="1"/>
            <p:nvPr/>
          </p:nvSpPr>
          <p:spPr>
            <a:xfrm>
              <a:off x="375498" y="4757111"/>
              <a:ext cx="490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感谢聆听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CCE0D0-D98B-42E7-B335-C1762F70612C}"/>
                </a:ext>
              </a:extLst>
            </p:cNvPr>
            <p:cNvSpPr txBox="1"/>
            <p:nvPr/>
          </p:nvSpPr>
          <p:spPr>
            <a:xfrm>
              <a:off x="375498" y="5981597"/>
              <a:ext cx="490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Thanks for your attention</a:t>
              </a:r>
              <a:endParaRPr lang="zh-CN" altLang="en-US" sz="28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1" name="直接连接符 9">
              <a:extLst>
                <a:ext uri="{FF2B5EF4-FFF2-40B4-BE49-F238E27FC236}">
                  <a16:creationId xmlns:a16="http://schemas.microsoft.com/office/drawing/2014/main" id="{79B92E0E-F053-564A-BAEF-A835E72BC302}"/>
                </a:ext>
              </a:extLst>
            </p:cNvPr>
            <p:cNvCxnSpPr/>
            <p:nvPr/>
          </p:nvCxnSpPr>
          <p:spPr>
            <a:xfrm>
              <a:off x="698546" y="5933282"/>
              <a:ext cx="4198144" cy="241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102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db95a24-2b95-4bf6-8262-ec269aa88444"/>
  <p:tag name="COMMONDATA" val="eyJoZGlkIjoiNDNlMTA4NjFkYmZhNmE5MjgxNTZiMmZjMWZjMjk0ZTcifQ=="/>
</p:tagLst>
</file>

<file path=ppt/theme/theme1.xml><?xml version="1.0" encoding="utf-8"?>
<a:theme xmlns:a="http://schemas.openxmlformats.org/drawingml/2006/main" name="Netwo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271</Words>
  <Application>Microsoft Office PowerPoint</Application>
  <PresentationFormat>宽屏</PresentationFormat>
  <Paragraphs>32</Paragraphs>
  <Slides>5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华康俪金黑W8(P)</vt:lpstr>
      <vt:lpstr>微软雅黑</vt:lpstr>
      <vt:lpstr>微软雅黑</vt:lpstr>
      <vt:lpstr>Arial</vt:lpstr>
      <vt:lpstr>Arial Black</vt:lpstr>
      <vt:lpstr>Times New Roman</vt:lpstr>
      <vt:lpstr>Wingdings</vt:lpstr>
      <vt:lpstr>Network</vt:lpstr>
      <vt:lpstr>自定义设计方案</vt:lpstr>
      <vt:lpstr>iEDA水滴计划答辩                     ——2022-08期             </vt:lpstr>
      <vt:lpstr>PowerPoint 演示文稿</vt:lpstr>
      <vt:lpstr>2030 ”三步走”规划</vt:lpstr>
      <vt:lpstr>开源是趋势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Samuel</dc:creator>
  <cp:lastModifiedBy>LXQ</cp:lastModifiedBy>
  <cp:revision>2681</cp:revision>
  <dcterms:created xsi:type="dcterms:W3CDTF">2018-08-11T07:24:00Z</dcterms:created>
  <dcterms:modified xsi:type="dcterms:W3CDTF">2022-08-31T01:31:38Z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31BB6DA3ED414C6BA5EC78DEE94590E6</vt:lpwstr>
  </property>
  <property fmtid="{D5CDD505-2E9C-101B-9397-08002B2CF9AE}" pid="3" name="KSOProductBuildVer">
    <vt:lpwstr>2052-11.1.0.12302</vt:lpwstr>
  </property>
</Properties>
</file>