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D61BA-2628-44BD-8906-62E855A1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FE2E1-E011-458F-991E-ABB4284A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148E6-5775-41B5-90FB-E28D8A61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354DA-2F31-419D-9F3D-DF975B9E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52A63-D578-4853-BD5A-2EBC1774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6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6C45D-67E9-4589-B122-760C9AA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928BC-36F1-4394-8D2B-C036A21D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1E473-2762-45B0-B8B3-89FF6873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0144E-07D5-4034-8EC9-D74252FD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C4792-1123-4DF9-91AC-AAD3EA38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7CBCE-C548-4AA8-93F7-D13999EEA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F6406-3E62-4C10-B6F7-B23D218B4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75D8A-D3A3-4D3C-BC4E-90198F80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D8DEC-9975-4AE5-B5A7-F84E139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1740F-A8E5-4DB2-8E39-782D6F0D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AFFD0-E278-459B-A3D1-26174B5A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5CFCC-74EA-47E9-8725-B591145E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1B6DB-96B0-4469-BBF5-D8533683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8ED9E-DC22-4FE5-A2C6-5B292074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5A618-5B56-4A62-B66D-46D44282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C090E-A838-486E-BF38-AECC0BB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A01D8-4B5B-435A-B5C4-20A8062BC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1CFBB-B5DF-4A9D-B64A-8C4E640E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973A9-670F-4AB2-BCAD-9F7B651B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EE72C-B719-467F-93E3-37644BA2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8D306-9C3F-4CBE-BF9E-91A6309A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E6EAC-1A5C-48C6-B91A-358E0E5D7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89F48-74C3-4ECE-9995-7BC2F8E9B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EFAC7-4118-4609-8247-374E1468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CFB97-1C8F-45C0-859B-16A4308A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AB383-A9A2-4381-8571-98D32CE6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0D9A0-B680-40A6-9F20-DC7EE63A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4C971-8762-48FA-92B9-6C6ED85B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220D3-2365-486E-9D82-124EE20A7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88E92-315D-4D1D-8728-A66141672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DA048C-711A-4BF9-B15C-1D384E796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605B8-D4E8-4143-9301-DE1DB572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441D56-9479-4BAC-A76D-9DCFDD34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9970E3-8149-4FFC-A710-4836C366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8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3FBA-DA4B-456D-8713-967F20E4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D47C67-34C0-487D-8286-384D790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4927A3-5523-43DD-9E8A-B13A66C2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9D604-E48B-48AE-9A8F-5C775D92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2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9626E4-39E0-488C-B67C-3D464C94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A3095-4C7D-4416-9D63-0C5FA736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1C6D4-7E55-4E94-B5EF-82B81D40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0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6AB92-A8D9-48D5-B6D2-C6114BE6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FA4AC-D0A2-4614-9D23-029AAB94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DDE26D-AB41-42C8-92AE-09512DE47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AA975-23B3-40A5-9DBF-70BCE0EE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A261D-2229-402F-81BB-EEF01037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9B979-AF3B-47B4-9B84-8993F12E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A57A2-AFBA-4DE8-8928-57A4B20A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A4F42-9437-45F1-8E08-E82E15597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DA64B-EDF6-46BD-BE27-F8B998BF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1F299-6992-4569-B055-849D0F17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7E7BE-E480-4DFD-9124-041CD3C9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9C645-4507-447A-938A-1A6829D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6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4EB470-333F-49FA-A805-01271DA6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607BA-3744-4CCF-8C02-45ADBDB5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9D7F-5E40-498D-B422-66100690D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AF6B-052B-4335-8F32-5882113FDF1B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C771-ABB8-4A15-A9B5-154DABA7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7EEA1-B3EB-4A87-AA4C-3A71690D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5781-6AA8-4C4E-BE10-917E203D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6157AB-3107-4B0D-8DEC-849D7635C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46159" r="17095" b="13975"/>
          <a:stretch/>
        </p:blipFill>
        <p:spPr>
          <a:xfrm>
            <a:off x="212034" y="2628729"/>
            <a:ext cx="5883966" cy="3429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532141-1614-4953-A983-78BC6E3BEE2A}"/>
              </a:ext>
            </a:extLst>
          </p:cNvPr>
          <p:cNvSpPr txBox="1"/>
          <p:nvPr/>
        </p:nvSpPr>
        <p:spPr>
          <a:xfrm>
            <a:off x="6308035" y="330427"/>
            <a:ext cx="51550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思路：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1.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先做拓扑排序确定</a:t>
            </a:r>
            <a:r>
              <a:rPr lang="en-US" altLang="zh-CN" sz="28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2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zh-CN" altLang="en-US" sz="2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中间点 </a:t>
            </a:r>
            <a:r>
              <a:rPr lang="en-US" altLang="zh-CN" sz="28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的顺序关系；</a:t>
            </a:r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en-US" sz="2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中间点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，通过拓扑排序确定是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(0,3,5),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而不会是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(0, 5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3)</a:t>
            </a:r>
          </a:p>
          <a:p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问题分治为“两相邻必须经过结点之间全部路径”的问题；</a:t>
            </a:r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(0,3)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的路径，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(0,5)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的路径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39FE18-7119-2E18-2E71-401397D425BA}"/>
              </a:ext>
            </a:extLst>
          </p:cNvPr>
          <p:cNvSpPr txBox="1"/>
          <p:nvPr/>
        </p:nvSpPr>
        <p:spPr>
          <a:xfrm>
            <a:off x="212035" y="46412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在一个有向无环图（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DAG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）中，有节点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Vertices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，连接两个节点的叫做边 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Edges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，每条边都有权重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Weight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，指定一个起点，一个终点和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X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个中间点，用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C++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编写程序，找出经过所有这些指定点的权重之和的前</a:t>
            </a:r>
            <a:r>
              <a:rPr lang="en-US" altLang="zh-CN" b="1" i="0" dirty="0" err="1">
                <a:solidFill>
                  <a:srgbClr val="24292F"/>
                </a:solidFill>
                <a:effectLst/>
                <a:latin typeface="-apple-system"/>
              </a:rPr>
              <a:t>TopN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条路径。需要自己设计图的数据结构，构造相应单元测试用例（可以用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Google Test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），用例要覆盖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X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为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个或者多个，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N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为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条或者多条，并能运行通过测试用例。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89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6157AB-3107-4B0D-8DEC-849D7635C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46159" r="17095" b="13975"/>
          <a:stretch/>
        </p:blipFill>
        <p:spPr>
          <a:xfrm>
            <a:off x="1" y="0"/>
            <a:ext cx="5883966" cy="3429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532141-1614-4953-A983-78BC6E3BEE2A}"/>
              </a:ext>
            </a:extLst>
          </p:cNvPr>
          <p:cNvSpPr txBox="1"/>
          <p:nvPr/>
        </p:nvSpPr>
        <p:spPr>
          <a:xfrm>
            <a:off x="6308035" y="330427"/>
            <a:ext cx="51550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思路：</a:t>
            </a:r>
            <a:endParaRPr lang="en-US" altLang="zh-CN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3.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由于存在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X+2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个点，即问题转化为存在</a:t>
            </a:r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X+1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组路径的组合问题，从而转化为回溯问题。</a:t>
            </a:r>
          </a:p>
          <a:p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为了优化回溯效率，先对每组路径进行递减排序，并求出第</a:t>
            </a:r>
            <a:r>
              <a:rPr lang="en-US" altLang="zh-CN" sz="2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个结点到</a:t>
            </a:r>
            <a:r>
              <a:rPr lang="en-US" altLang="zh-CN" sz="2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结点到最大权值以备剪枝（</a:t>
            </a:r>
            <a:r>
              <a:rPr lang="en-US" altLang="zh-CN" sz="2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maxValtoDst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）。</a:t>
            </a:r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4.TopN</a:t>
            </a:r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问题，使用优先队列保存结果。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7AC1ED-A086-4EAA-B8C9-95C5BA4E4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0" y="3736748"/>
            <a:ext cx="63341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95FD22-9101-41E8-B5E4-34F628E7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3" y="199983"/>
            <a:ext cx="9201150" cy="2676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05429BA-EF41-4036-AF63-884C12CFA7F0}"/>
              </a:ext>
            </a:extLst>
          </p:cNvPr>
          <p:cNvSpPr txBox="1"/>
          <p:nvPr/>
        </p:nvSpPr>
        <p:spPr>
          <a:xfrm>
            <a:off x="555973" y="3244334"/>
            <a:ext cx="5540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buildGraph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edges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6273DE-FDD6-44AC-8A91-6369B531C251}"/>
              </a:ext>
            </a:extLst>
          </p:cNvPr>
          <p:cNvSpPr txBox="1"/>
          <p:nvPr/>
        </p:nvSpPr>
        <p:spPr>
          <a:xfrm>
            <a:off x="555972" y="3796826"/>
            <a:ext cx="893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getSubpaths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midPoints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根据关键点的顺序关系，求得相邻点的路径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ED46DA-B8B1-402E-9548-39EC8808E0F7}"/>
              </a:ext>
            </a:extLst>
          </p:cNvPr>
          <p:cNvSpPr txBox="1"/>
          <p:nvPr/>
        </p:nvSpPr>
        <p:spPr>
          <a:xfrm>
            <a:off x="555972" y="4533984"/>
            <a:ext cx="11143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sortAndPreprocess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  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对相邻点的路径进行降序排序，并计算第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keypointsOrder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到终点的最大权值，以便回溯剪枝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6EFC4D-2B7A-4172-A50C-0748F6A9137B}"/>
              </a:ext>
            </a:extLst>
          </p:cNvPr>
          <p:cNvSpPr txBox="1"/>
          <p:nvPr/>
        </p:nvSpPr>
        <p:spPr>
          <a:xfrm>
            <a:off x="555972" y="536347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bactraceStarter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回溯，组合子路径求全路径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0D61CA-424D-4416-B7C9-D773AAF232FF}"/>
              </a:ext>
            </a:extLst>
          </p:cNvPr>
          <p:cNvSpPr txBox="1"/>
          <p:nvPr/>
        </p:nvSpPr>
        <p:spPr>
          <a:xfrm>
            <a:off x="555972" y="591596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extractPath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     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提取路径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4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730AD-47F1-4966-A307-8F1B281E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80" y="2588599"/>
            <a:ext cx="11758293" cy="3429000"/>
          </a:xfrm>
        </p:spPr>
        <p:txBody>
          <a:bodyPr>
            <a:normAutofit/>
          </a:bodyPr>
          <a:lstStyle/>
          <a:p>
            <a:r>
              <a:rPr lang="pl-PL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pl-PL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pl-PL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np_w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G;</a:t>
            </a: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pl-PL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np_w</a:t>
            </a:r>
            <a:r>
              <a:rPr lang="zh-CN" altLang="en-US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nextpoint,weight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val_path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pathsBetweenKeypoints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若中间点是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，则关键点是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(0,3,5)</a:t>
            </a: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pathsBetweenKeypoints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表示第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个关键点（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与第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个关键点（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）之间所有可能的带权路径</a:t>
            </a: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pathsBetweenKeypoints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表示第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个关键点（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）与第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个关键点（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）之间所有可能的带权路径</a:t>
            </a:r>
            <a:b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vector&lt;int&gt;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maxValtoDst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从第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个关键点到最后一个关键点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的最大权值，用于减枝</a:t>
            </a:r>
            <a:b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86730-DF9F-4D3D-9C69-D05751B99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52830" r="17095" b="13975"/>
          <a:stretch/>
        </p:blipFill>
        <p:spPr>
          <a:xfrm>
            <a:off x="0" y="1"/>
            <a:ext cx="5883966" cy="274320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6F1578D-8E2E-4C04-9381-977E3E282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40455"/>
              </p:ext>
            </p:extLst>
          </p:nvPr>
        </p:nvGraphicFramePr>
        <p:xfrm>
          <a:off x="3415178" y="289030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46481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5218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5271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7673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858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&lt;1,5&gt;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&lt;3,4&gt;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64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03642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5F642461-E8FD-4AF8-90A7-8B792C04D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89224"/>
              </p:ext>
            </p:extLst>
          </p:nvPr>
        </p:nvGraphicFramePr>
        <p:xfrm>
          <a:off x="1236461" y="5739369"/>
          <a:ext cx="9295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648">
                  <a:extLst>
                    <a:ext uri="{9D8B030D-6E8A-4147-A177-3AD203B41FA5}">
                      <a16:colId xmlns:a16="http://schemas.microsoft.com/office/drawing/2014/main" val="4046481245"/>
                    </a:ext>
                  </a:extLst>
                </a:gridCol>
                <a:gridCol w="4493713">
                  <a:extLst>
                    <a:ext uri="{9D8B030D-6E8A-4147-A177-3AD203B41FA5}">
                      <a16:colId xmlns:a16="http://schemas.microsoft.com/office/drawing/2014/main" val="835218748"/>
                    </a:ext>
                  </a:extLst>
                </a:gridCol>
                <a:gridCol w="2400648">
                  <a:extLst>
                    <a:ext uri="{9D8B030D-6E8A-4147-A177-3AD203B41FA5}">
                      <a16:colId xmlns:a16="http://schemas.microsoft.com/office/drawing/2014/main" val="4452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vector&lt;int&gt; path   6,[1,3]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4,[3]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64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0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4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E7D9C2-3A87-4BD6-A15A-8ACBEF2402DB}"/>
              </a:ext>
            </a:extLst>
          </p:cNvPr>
          <p:cNvSpPr/>
          <p:nvPr/>
        </p:nvSpPr>
        <p:spPr>
          <a:xfrm>
            <a:off x="1093947" y="3314177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9C6885-0E9D-4B20-93A6-825B4E0BC972}"/>
              </a:ext>
            </a:extLst>
          </p:cNvPr>
          <p:cNvSpPr/>
          <p:nvPr/>
        </p:nvSpPr>
        <p:spPr>
          <a:xfrm>
            <a:off x="2987458" y="3314177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7EC9ACE-17AB-431D-8786-BE835869FE4F}"/>
              </a:ext>
            </a:extLst>
          </p:cNvPr>
          <p:cNvSpPr/>
          <p:nvPr/>
        </p:nvSpPr>
        <p:spPr>
          <a:xfrm>
            <a:off x="2987457" y="1838193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6082467-0EF9-4E45-9B3D-4C54F228B6AF}"/>
              </a:ext>
            </a:extLst>
          </p:cNvPr>
          <p:cNvSpPr/>
          <p:nvPr/>
        </p:nvSpPr>
        <p:spPr>
          <a:xfrm>
            <a:off x="5240052" y="3301651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3044341-AD9F-4FDB-AF7F-7BA8F2DFA2F2}"/>
              </a:ext>
            </a:extLst>
          </p:cNvPr>
          <p:cNvSpPr/>
          <p:nvPr/>
        </p:nvSpPr>
        <p:spPr>
          <a:xfrm>
            <a:off x="367436" y="4462397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0D63FE-0ECD-4E3F-835B-DB1E50A64056}"/>
              </a:ext>
            </a:extLst>
          </p:cNvPr>
          <p:cNvSpPr/>
          <p:nvPr/>
        </p:nvSpPr>
        <p:spPr>
          <a:xfrm>
            <a:off x="1686842" y="4458221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85BF7F4-3344-40C3-84DD-6FE9E66ECBEB}"/>
              </a:ext>
            </a:extLst>
          </p:cNvPr>
          <p:cNvSpPr/>
          <p:nvPr/>
        </p:nvSpPr>
        <p:spPr>
          <a:xfrm>
            <a:off x="1027139" y="4458221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282B08-BEB7-43A8-848F-1F8B9CA145FD}"/>
              </a:ext>
            </a:extLst>
          </p:cNvPr>
          <p:cNvSpPr/>
          <p:nvPr/>
        </p:nvSpPr>
        <p:spPr>
          <a:xfrm>
            <a:off x="2473891" y="4462397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557F18D-828E-429A-8864-BF1475CF4C71}"/>
              </a:ext>
            </a:extLst>
          </p:cNvPr>
          <p:cNvSpPr/>
          <p:nvPr/>
        </p:nvSpPr>
        <p:spPr>
          <a:xfrm>
            <a:off x="3793297" y="4458221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2908D96-5AAA-4685-AD3B-82C8E028F93E}"/>
              </a:ext>
            </a:extLst>
          </p:cNvPr>
          <p:cNvSpPr/>
          <p:nvPr/>
        </p:nvSpPr>
        <p:spPr>
          <a:xfrm>
            <a:off x="3110630" y="4462397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1F0701A-5DB9-4973-9CA5-E8C9B6D71D3D}"/>
              </a:ext>
            </a:extLst>
          </p:cNvPr>
          <p:cNvSpPr/>
          <p:nvPr/>
        </p:nvSpPr>
        <p:spPr>
          <a:xfrm>
            <a:off x="4580350" y="4458221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F7ED14D-9DDD-4DAE-AE71-A302DDD95516}"/>
              </a:ext>
            </a:extLst>
          </p:cNvPr>
          <p:cNvSpPr/>
          <p:nvPr/>
        </p:nvSpPr>
        <p:spPr>
          <a:xfrm>
            <a:off x="5899756" y="4454045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590A1D9-5E4F-4929-A515-0B572354CDB7}"/>
              </a:ext>
            </a:extLst>
          </p:cNvPr>
          <p:cNvSpPr/>
          <p:nvPr/>
        </p:nvSpPr>
        <p:spPr>
          <a:xfrm>
            <a:off x="5240053" y="4454045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6FC72CF-E28E-4D8F-BE0B-BAABD02519D4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1350731" y="2414391"/>
            <a:ext cx="1893510" cy="89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6D1F71D-FFA6-4FD0-B8B4-71CED9A7808F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3244241" y="2414391"/>
            <a:ext cx="1" cy="89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75A45-D3AC-448E-9D73-26739E008302}"/>
              </a:ext>
            </a:extLst>
          </p:cNvPr>
          <p:cNvCxnSpPr>
            <a:stCxn id="8" idx="4"/>
            <a:endCxn id="10" idx="1"/>
          </p:cNvCxnSpPr>
          <p:nvPr/>
        </p:nvCxnSpPr>
        <p:spPr>
          <a:xfrm>
            <a:off x="3244241" y="2414391"/>
            <a:ext cx="2071021" cy="97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CBC0A67-F272-4FC4-9185-673F6747AACF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624220" y="3890375"/>
            <a:ext cx="726511" cy="57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D066FAF-78D5-4D9C-A283-4E806C525BAA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 flipH="1">
            <a:off x="1283923" y="3890375"/>
            <a:ext cx="66808" cy="56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795DC55-F5BF-4A25-89F7-DE02E714B540}"/>
              </a:ext>
            </a:extLst>
          </p:cNvPr>
          <p:cNvCxnSpPr>
            <a:stCxn id="4" idx="4"/>
            <a:endCxn id="14" idx="0"/>
          </p:cNvCxnSpPr>
          <p:nvPr/>
        </p:nvCxnSpPr>
        <p:spPr>
          <a:xfrm>
            <a:off x="1350731" y="3890375"/>
            <a:ext cx="592895" cy="56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81FE7BD-1569-4DA5-B9A4-E7E1CEC9821D}"/>
              </a:ext>
            </a:extLst>
          </p:cNvPr>
          <p:cNvCxnSpPr>
            <a:cxnSpLocks/>
            <a:stCxn id="6" idx="4"/>
            <a:endCxn id="18" idx="0"/>
          </p:cNvCxnSpPr>
          <p:nvPr/>
        </p:nvCxnSpPr>
        <p:spPr>
          <a:xfrm flipH="1">
            <a:off x="2730675" y="3890375"/>
            <a:ext cx="513567" cy="57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9FBAE4-080A-4204-B375-4DA88504E2BF}"/>
              </a:ext>
            </a:extLst>
          </p:cNvPr>
          <p:cNvCxnSpPr>
            <a:cxnSpLocks/>
            <a:stCxn id="6" idx="4"/>
            <a:endCxn id="22" idx="0"/>
          </p:cNvCxnSpPr>
          <p:nvPr/>
        </p:nvCxnSpPr>
        <p:spPr>
          <a:xfrm>
            <a:off x="3244242" y="3890375"/>
            <a:ext cx="123172" cy="57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D8C922-B39A-4CE1-BC4A-76E34D96DD6E}"/>
              </a:ext>
            </a:extLst>
          </p:cNvPr>
          <p:cNvCxnSpPr>
            <a:stCxn id="6" idx="4"/>
            <a:endCxn id="20" idx="0"/>
          </p:cNvCxnSpPr>
          <p:nvPr/>
        </p:nvCxnSpPr>
        <p:spPr>
          <a:xfrm>
            <a:off x="3244242" y="3890375"/>
            <a:ext cx="805839" cy="56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3871572-D43E-42EA-BB5C-534B4BAE7217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 flipH="1">
            <a:off x="4837134" y="3877849"/>
            <a:ext cx="659702" cy="58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4D4195-CAE1-4294-B878-0C3BBE928E81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5496836" y="3877849"/>
            <a:ext cx="1" cy="57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1944DA-CADE-46AC-8F53-CB3A76750C9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496836" y="3877849"/>
            <a:ext cx="573088" cy="61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26244FEF-80A8-4EA8-9413-0B5F7D1D81E2}"/>
              </a:ext>
            </a:extLst>
          </p:cNvPr>
          <p:cNvSpPr txBox="1"/>
          <p:nvPr/>
        </p:nvSpPr>
        <p:spPr>
          <a:xfrm>
            <a:off x="805852" y="663879"/>
            <a:ext cx="2275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剪枝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45A5DBA-F0AB-4C17-882B-0684012AFFC1}"/>
              </a:ext>
            </a:extLst>
          </p:cNvPr>
          <p:cNvSpPr txBox="1"/>
          <p:nvPr/>
        </p:nvSpPr>
        <p:spPr>
          <a:xfrm>
            <a:off x="2942347" y="4962563"/>
            <a:ext cx="94782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00" dirty="0"/>
              <a:t>…</a:t>
            </a:r>
            <a:endParaRPr lang="zh-CN" altLang="en-US" sz="66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B34B7A1-4475-43BA-98CA-DAD39C99534C}"/>
              </a:ext>
            </a:extLst>
          </p:cNvPr>
          <p:cNvSpPr/>
          <p:nvPr/>
        </p:nvSpPr>
        <p:spPr>
          <a:xfrm>
            <a:off x="3276707" y="6035401"/>
            <a:ext cx="513567" cy="5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E24823F-1DE4-48C5-8E60-B5805D5E8093}"/>
              </a:ext>
            </a:extLst>
          </p:cNvPr>
          <p:cNvCxnSpPr>
            <a:endCxn id="67" idx="1"/>
          </p:cNvCxnSpPr>
          <p:nvPr/>
        </p:nvCxnSpPr>
        <p:spPr>
          <a:xfrm>
            <a:off x="2592729" y="5625296"/>
            <a:ext cx="759188" cy="49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BCB5398-198F-4036-AA62-1BB0EDC58F8F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3715064" y="5625296"/>
            <a:ext cx="643566" cy="49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EB838EE-555F-404E-8C6A-60BE369D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10" y="109387"/>
            <a:ext cx="63341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503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vector&lt;vector&lt;np_w&gt;&gt; G; np_w： pair&lt;int, int&gt; &lt;nextpoint,weight&gt;    vector&lt;vector&lt;val_path&gt;&gt; pathsBetweenKeypoints[i];  若中间点是3，则关键点是(0,3,5) pathsBetweenKeypoints[0] 表示第1个关键点（0）与第2个关键点（3）之间所有可能的带权路径 pathsBetweenKeypoints[1] 表示第2个关键点（3）与第3个关键点（5）之间所有可能的带权路径 vector&lt;int&gt; maxValtoDst; // 从第i个关键点到最后一个关键点dst的最大权值，用于减枝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帅英</dc:creator>
  <cp:lastModifiedBy>龙 帅英</cp:lastModifiedBy>
  <cp:revision>27</cp:revision>
  <dcterms:created xsi:type="dcterms:W3CDTF">2020-11-16T02:59:25Z</dcterms:created>
  <dcterms:modified xsi:type="dcterms:W3CDTF">2022-08-13T03:59:49Z</dcterms:modified>
</cp:coreProperties>
</file>