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316" r:id="rId2"/>
    <p:sldId id="4327" r:id="rId3"/>
    <p:sldId id="4328" r:id="rId4"/>
    <p:sldId id="4329" r:id="rId5"/>
    <p:sldId id="4330" r:id="rId6"/>
    <p:sldId id="4331" r:id="rId7"/>
    <p:sldId id="4332" r:id="rId8"/>
    <p:sldId id="4333" r:id="rId9"/>
    <p:sldId id="433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36" y="3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76D64-74C3-4FBF-836A-A6CD90F059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BEF30-4731-4C2E-BD21-FE826D5F3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5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组合 5"/>
          <p:cNvGrpSpPr/>
          <p:nvPr userDrawn="1"/>
        </p:nvGrpSpPr>
        <p:grpSpPr>
          <a:xfrm>
            <a:off x="206863" y="242699"/>
            <a:ext cx="892175" cy="152400"/>
            <a:chOff x="365125" y="565150"/>
            <a:chExt cx="892175" cy="152835"/>
          </a:xfrm>
        </p:grpSpPr>
        <p:sp>
          <p:nvSpPr>
            <p:cNvPr id="7" name="矩形 6"/>
            <p:cNvSpPr/>
            <p:nvPr/>
          </p:nvSpPr>
          <p:spPr>
            <a:xfrm>
              <a:off x="3651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0388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1" name="组合 9"/>
          <p:cNvGrpSpPr/>
          <p:nvPr userDrawn="1"/>
        </p:nvGrpSpPr>
        <p:grpSpPr>
          <a:xfrm rot="10800000">
            <a:off x="11159054" y="6578733"/>
            <a:ext cx="892175" cy="152400"/>
            <a:chOff x="365125" y="565150"/>
            <a:chExt cx="892175" cy="152835"/>
          </a:xfrm>
        </p:grpSpPr>
        <p:sp>
          <p:nvSpPr>
            <p:cNvPr id="11" name="矩形 10"/>
            <p:cNvSpPr/>
            <p:nvPr/>
          </p:nvSpPr>
          <p:spPr>
            <a:xfrm>
              <a:off x="38417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9437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1488388" y="113679"/>
            <a:ext cx="562841" cy="562840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log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78C7F27D-2DCB-4322-B7B7-5644B41A69EB}"/>
              </a:ext>
            </a:extLst>
          </p:cNvPr>
          <p:cNvSpPr txBox="1">
            <a:spLocks/>
          </p:cNvSpPr>
          <p:nvPr/>
        </p:nvSpPr>
        <p:spPr bwMode="auto">
          <a:xfrm>
            <a:off x="1317757" y="1637476"/>
            <a:ext cx="8642086" cy="125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2" tIns="32146" rIns="64292" bIns="32146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650230" algn="l" rtl="0" fontAlgn="base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1300460" algn="l" rtl="0" fontAlgn="base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950690" algn="l" rtl="0" fontAlgn="base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2600919" algn="l" rtl="0" fontAlgn="base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5400" dirty="0"/>
              <a:t>GLOG</a:t>
            </a:r>
            <a:r>
              <a:rPr lang="zh-CN" altLang="en-US" sz="5400" dirty="0"/>
              <a:t>介绍</a:t>
            </a:r>
            <a:endParaRPr lang="en-US" altLang="en-US" sz="5400" dirty="0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C27F4179-9139-46C2-8B8B-C9DE5A50918E}"/>
              </a:ext>
            </a:extLst>
          </p:cNvPr>
          <p:cNvSpPr txBox="1">
            <a:spLocks/>
          </p:cNvSpPr>
          <p:nvPr/>
        </p:nvSpPr>
        <p:spPr bwMode="auto">
          <a:xfrm>
            <a:off x="3890568" y="3429000"/>
            <a:ext cx="6248209" cy="191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  <a:defRPr sz="42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984376" indent="-494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3698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404316" indent="-41768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327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821999" indent="-41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44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273547" indent="-449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844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923777" indent="-449291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844">
                <a:solidFill>
                  <a:schemeClr val="tx1"/>
                </a:solidFill>
                <a:latin typeface="+mn-lt"/>
                <a:ea typeface="+mn-ea"/>
              </a:defRPr>
            </a:lvl6pPr>
            <a:lvl7pPr marL="3574007" indent="-449291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844">
                <a:solidFill>
                  <a:schemeClr val="tx1"/>
                </a:solidFill>
                <a:latin typeface="+mn-lt"/>
                <a:ea typeface="+mn-ea"/>
              </a:defRPr>
            </a:lvl7pPr>
            <a:lvl8pPr marL="4224237" indent="-449291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844">
                <a:solidFill>
                  <a:schemeClr val="tx1"/>
                </a:solidFill>
                <a:latin typeface="+mn-lt"/>
                <a:ea typeface="+mn-ea"/>
              </a:defRPr>
            </a:lvl8pPr>
            <a:lvl9pPr marL="4874467" indent="-449291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844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en-US" sz="3000" dirty="0"/>
          </a:p>
          <a:p>
            <a:pPr marL="0" indent="0" algn="ctr">
              <a:buNone/>
            </a:pPr>
            <a:r>
              <a:rPr lang="zh-CN" altLang="en-US" sz="3000" dirty="0"/>
              <a:t>陶思敏</a:t>
            </a:r>
            <a:endParaRPr lang="en-US" altLang="zh-CN" sz="3000" dirty="0"/>
          </a:p>
          <a:p>
            <a:pPr marL="0" indent="0" algn="ctr">
              <a:buNone/>
            </a:pPr>
            <a:r>
              <a:rPr lang="en-US" altLang="en-US" sz="3000" dirty="0"/>
              <a:t>20</a:t>
            </a:r>
            <a:r>
              <a:rPr lang="en-US" altLang="zh-CN" sz="3000" dirty="0"/>
              <a:t>20-11-24</a:t>
            </a:r>
            <a:endParaRPr lang="en-US" altLang="en-US" sz="3000" dirty="0"/>
          </a:p>
        </p:txBody>
      </p:sp>
      <p:pic>
        <p:nvPicPr>
          <p:cNvPr id="4" name="图片 11">
            <a:extLst>
              <a:ext uri="{FF2B5EF4-FFF2-40B4-BE49-F238E27FC236}">
                <a16:creationId xmlns:a16="http://schemas.microsoft.com/office/drawing/2014/main" id="{A869D007-1233-4B5F-9D87-4A4287917E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5163" y="106159"/>
            <a:ext cx="3795042" cy="10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1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630277-10C8-4F99-B757-F0DA7C4587AE}"/>
              </a:ext>
            </a:extLst>
          </p:cNvPr>
          <p:cNvSpPr txBox="1">
            <a:spLocks/>
          </p:cNvSpPr>
          <p:nvPr/>
        </p:nvSpPr>
        <p:spPr>
          <a:xfrm>
            <a:off x="101218" y="428822"/>
            <a:ext cx="9117495" cy="901149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Glog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使用文档</a:t>
            </a:r>
            <a:endParaRPr lang="zh-CN" alt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21156348-EA97-4EC3-BF27-BFC4E3925247}"/>
              </a:ext>
            </a:extLst>
          </p:cNvPr>
          <p:cNvSpPr>
            <a:spLocks/>
          </p:cNvSpPr>
          <p:nvPr/>
        </p:nvSpPr>
        <p:spPr bwMode="auto">
          <a:xfrm>
            <a:off x="4248317" y="3057557"/>
            <a:ext cx="1614574" cy="741672"/>
          </a:xfrm>
          <a:custGeom>
            <a:avLst/>
            <a:gdLst>
              <a:gd name="T0" fmla="*/ 462 w 462"/>
              <a:gd name="T1" fmla="*/ 0 h 212"/>
              <a:gd name="T2" fmla="*/ 392 w 462"/>
              <a:gd name="T3" fmla="*/ 36 h 212"/>
              <a:gd name="T4" fmla="*/ 108 w 462"/>
              <a:gd name="T5" fmla="*/ 36 h 212"/>
              <a:gd name="T6" fmla="*/ 93 w 462"/>
              <a:gd name="T7" fmla="*/ 48 h 212"/>
              <a:gd name="T8" fmla="*/ 7 w 462"/>
              <a:gd name="T9" fmla="*/ 199 h 212"/>
              <a:gd name="T10" fmla="*/ 22 w 462"/>
              <a:gd name="T11" fmla="*/ 212 h 212"/>
              <a:gd name="T12" fmla="*/ 294 w 462"/>
              <a:gd name="T13" fmla="*/ 212 h 212"/>
              <a:gd name="T14" fmla="*/ 366 w 462"/>
              <a:gd name="T15" fmla="*/ 176 h 212"/>
              <a:gd name="T16" fmla="*/ 462 w 462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212">
                <a:moveTo>
                  <a:pt x="462" y="0"/>
                </a:moveTo>
                <a:cubicBezTo>
                  <a:pt x="462" y="0"/>
                  <a:pt x="447" y="36"/>
                  <a:pt x="392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96" y="36"/>
                  <a:pt x="93" y="48"/>
                  <a:pt x="93" y="48"/>
                </a:cubicBezTo>
                <a:cubicBezTo>
                  <a:pt x="7" y="199"/>
                  <a:pt x="7" y="199"/>
                  <a:pt x="7" y="199"/>
                </a:cubicBezTo>
                <a:cubicBezTo>
                  <a:pt x="7" y="199"/>
                  <a:pt x="0" y="212"/>
                  <a:pt x="22" y="212"/>
                </a:cubicBezTo>
                <a:cubicBezTo>
                  <a:pt x="294" y="212"/>
                  <a:pt x="294" y="212"/>
                  <a:pt x="294" y="212"/>
                </a:cubicBezTo>
                <a:cubicBezTo>
                  <a:pt x="345" y="212"/>
                  <a:pt x="366" y="176"/>
                  <a:pt x="366" y="176"/>
                </a:cubicBezTo>
                <a:lnTo>
                  <a:pt x="462" y="0"/>
                </a:lnTo>
                <a:close/>
              </a:path>
            </a:pathLst>
          </a:custGeom>
          <a:solidFill>
            <a:srgbClr val="C010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19E57CF8-F5B1-443E-82EA-08594AED3D24}"/>
              </a:ext>
            </a:extLst>
          </p:cNvPr>
          <p:cNvSpPr>
            <a:spLocks/>
          </p:cNvSpPr>
          <p:nvPr/>
        </p:nvSpPr>
        <p:spPr bwMode="auto">
          <a:xfrm>
            <a:off x="5862891" y="2239212"/>
            <a:ext cx="740197" cy="1618996"/>
          </a:xfrm>
          <a:custGeom>
            <a:avLst/>
            <a:gdLst>
              <a:gd name="T0" fmla="*/ 212 w 212"/>
              <a:gd name="T1" fmla="*/ 463 h 463"/>
              <a:gd name="T2" fmla="*/ 176 w 212"/>
              <a:gd name="T3" fmla="*/ 392 h 463"/>
              <a:gd name="T4" fmla="*/ 176 w 212"/>
              <a:gd name="T5" fmla="*/ 108 h 463"/>
              <a:gd name="T6" fmla="*/ 164 w 212"/>
              <a:gd name="T7" fmla="*/ 93 h 463"/>
              <a:gd name="T8" fmla="*/ 13 w 212"/>
              <a:gd name="T9" fmla="*/ 7 h 463"/>
              <a:gd name="T10" fmla="*/ 0 w 212"/>
              <a:gd name="T11" fmla="*/ 22 h 463"/>
              <a:gd name="T12" fmla="*/ 0 w 212"/>
              <a:gd name="T13" fmla="*/ 294 h 463"/>
              <a:gd name="T14" fmla="*/ 36 w 212"/>
              <a:gd name="T15" fmla="*/ 366 h 463"/>
              <a:gd name="T16" fmla="*/ 212 w 212"/>
              <a:gd name="T17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463">
                <a:moveTo>
                  <a:pt x="212" y="463"/>
                </a:moveTo>
                <a:cubicBezTo>
                  <a:pt x="212" y="463"/>
                  <a:pt x="176" y="448"/>
                  <a:pt x="176" y="392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97"/>
                  <a:pt x="164" y="93"/>
                  <a:pt x="164" y="93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0" y="0"/>
                  <a:pt x="0" y="22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346"/>
                  <a:pt x="36" y="366"/>
                  <a:pt x="36" y="366"/>
                </a:cubicBezTo>
                <a:lnTo>
                  <a:pt x="212" y="463"/>
                </a:lnTo>
                <a:close/>
              </a:path>
            </a:pathLst>
          </a:custGeom>
          <a:solidFill>
            <a:srgbClr val="C010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D8694610-1BCA-49D6-B0A5-D8E1168B08D0}"/>
              </a:ext>
            </a:extLst>
          </p:cNvPr>
          <p:cNvSpPr>
            <a:spLocks/>
          </p:cNvSpPr>
          <p:nvPr/>
        </p:nvSpPr>
        <p:spPr bwMode="auto">
          <a:xfrm>
            <a:off x="6069320" y="3893596"/>
            <a:ext cx="1617523" cy="740197"/>
          </a:xfrm>
          <a:custGeom>
            <a:avLst/>
            <a:gdLst>
              <a:gd name="T0" fmla="*/ 0 w 463"/>
              <a:gd name="T1" fmla="*/ 212 h 212"/>
              <a:gd name="T2" fmla="*/ 70 w 463"/>
              <a:gd name="T3" fmla="*/ 176 h 212"/>
              <a:gd name="T4" fmla="*/ 354 w 463"/>
              <a:gd name="T5" fmla="*/ 176 h 212"/>
              <a:gd name="T6" fmla="*/ 369 w 463"/>
              <a:gd name="T7" fmla="*/ 164 h 212"/>
              <a:gd name="T8" fmla="*/ 455 w 463"/>
              <a:gd name="T9" fmla="*/ 13 h 212"/>
              <a:gd name="T10" fmla="*/ 441 w 463"/>
              <a:gd name="T11" fmla="*/ 0 h 212"/>
              <a:gd name="T12" fmla="*/ 168 w 463"/>
              <a:gd name="T13" fmla="*/ 0 h 212"/>
              <a:gd name="T14" fmla="*/ 97 w 463"/>
              <a:gd name="T15" fmla="*/ 36 h 212"/>
              <a:gd name="T16" fmla="*/ 0 w 463"/>
              <a:gd name="T17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212">
                <a:moveTo>
                  <a:pt x="0" y="212"/>
                </a:moveTo>
                <a:cubicBezTo>
                  <a:pt x="0" y="212"/>
                  <a:pt x="15" y="176"/>
                  <a:pt x="70" y="176"/>
                </a:cubicBezTo>
                <a:cubicBezTo>
                  <a:pt x="354" y="176"/>
                  <a:pt x="354" y="176"/>
                  <a:pt x="354" y="176"/>
                </a:cubicBezTo>
                <a:cubicBezTo>
                  <a:pt x="366" y="176"/>
                  <a:pt x="369" y="164"/>
                  <a:pt x="369" y="164"/>
                </a:cubicBezTo>
                <a:cubicBezTo>
                  <a:pt x="455" y="13"/>
                  <a:pt x="455" y="13"/>
                  <a:pt x="455" y="13"/>
                </a:cubicBezTo>
                <a:cubicBezTo>
                  <a:pt x="455" y="13"/>
                  <a:pt x="463" y="0"/>
                  <a:pt x="441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17" y="0"/>
                  <a:pt x="97" y="36"/>
                  <a:pt x="97" y="36"/>
                </a:cubicBezTo>
                <a:lnTo>
                  <a:pt x="0" y="212"/>
                </a:lnTo>
                <a:close/>
              </a:path>
            </a:pathLst>
          </a:custGeom>
          <a:solidFill>
            <a:srgbClr val="C010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AA2318EF-5800-47CC-AE32-1970CF9001CF}"/>
              </a:ext>
            </a:extLst>
          </p:cNvPr>
          <p:cNvSpPr>
            <a:spLocks/>
          </p:cNvSpPr>
          <p:nvPr/>
        </p:nvSpPr>
        <p:spPr bwMode="auto">
          <a:xfrm>
            <a:off x="5317327" y="3858208"/>
            <a:ext cx="737248" cy="1618996"/>
          </a:xfrm>
          <a:custGeom>
            <a:avLst/>
            <a:gdLst>
              <a:gd name="T0" fmla="*/ 0 w 211"/>
              <a:gd name="T1" fmla="*/ 0 h 463"/>
              <a:gd name="T2" fmla="*/ 35 w 211"/>
              <a:gd name="T3" fmla="*/ 70 h 463"/>
              <a:gd name="T4" fmla="*/ 35 w 211"/>
              <a:gd name="T5" fmla="*/ 355 h 463"/>
              <a:gd name="T6" fmla="*/ 47 w 211"/>
              <a:gd name="T7" fmla="*/ 370 h 463"/>
              <a:gd name="T8" fmla="*/ 199 w 211"/>
              <a:gd name="T9" fmla="*/ 456 h 463"/>
              <a:gd name="T10" fmla="*/ 211 w 211"/>
              <a:gd name="T11" fmla="*/ 441 h 463"/>
              <a:gd name="T12" fmla="*/ 211 w 211"/>
              <a:gd name="T13" fmla="*/ 169 h 463"/>
              <a:gd name="T14" fmla="*/ 176 w 211"/>
              <a:gd name="T15" fmla="*/ 97 h 463"/>
              <a:gd name="T16" fmla="*/ 0 w 211"/>
              <a:gd name="T1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463">
                <a:moveTo>
                  <a:pt x="0" y="0"/>
                </a:moveTo>
                <a:cubicBezTo>
                  <a:pt x="0" y="0"/>
                  <a:pt x="35" y="15"/>
                  <a:pt x="35" y="70"/>
                </a:cubicBezTo>
                <a:cubicBezTo>
                  <a:pt x="35" y="355"/>
                  <a:pt x="35" y="355"/>
                  <a:pt x="35" y="355"/>
                </a:cubicBezTo>
                <a:cubicBezTo>
                  <a:pt x="35" y="366"/>
                  <a:pt x="47" y="370"/>
                  <a:pt x="47" y="370"/>
                </a:cubicBezTo>
                <a:cubicBezTo>
                  <a:pt x="199" y="456"/>
                  <a:pt x="199" y="456"/>
                  <a:pt x="199" y="456"/>
                </a:cubicBezTo>
                <a:cubicBezTo>
                  <a:pt x="199" y="456"/>
                  <a:pt x="211" y="463"/>
                  <a:pt x="211" y="441"/>
                </a:cubicBezTo>
                <a:cubicBezTo>
                  <a:pt x="211" y="169"/>
                  <a:pt x="211" y="169"/>
                  <a:pt x="211" y="169"/>
                </a:cubicBezTo>
                <a:cubicBezTo>
                  <a:pt x="211" y="117"/>
                  <a:pt x="176" y="97"/>
                  <a:pt x="176" y="97"/>
                </a:cubicBezTo>
                <a:lnTo>
                  <a:pt x="0" y="0"/>
                </a:lnTo>
                <a:close/>
              </a:path>
            </a:pathLst>
          </a:custGeom>
          <a:solidFill>
            <a:srgbClr val="C010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8B9D8A5-5711-4C29-9BE0-DED3590A3664}"/>
              </a:ext>
            </a:extLst>
          </p:cNvPr>
          <p:cNvGrpSpPr/>
          <p:nvPr/>
        </p:nvGrpSpPr>
        <p:grpSpPr>
          <a:xfrm>
            <a:off x="1043466" y="2170976"/>
            <a:ext cx="2827970" cy="1277594"/>
            <a:chOff x="2136360" y="3893492"/>
            <a:chExt cx="1886136" cy="1277594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367F415-AF5E-4DA9-BD2B-479C2E31E044}"/>
                </a:ext>
              </a:extLst>
            </p:cNvPr>
            <p:cNvSpPr txBox="1"/>
            <p:nvPr/>
          </p:nvSpPr>
          <p:spPr>
            <a:xfrm>
              <a:off x="2136360" y="4262824"/>
              <a:ext cx="1886136" cy="908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400" dirty="0"/>
                <a:t>INFO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WARNING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ERROR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FATAL</a:t>
              </a:r>
              <a:r>
                <a:rPr lang="zh-CN" altLang="en-US" sz="1400" dirty="0"/>
                <a:t>，打印</a:t>
              </a:r>
              <a:r>
                <a:rPr lang="en-US" altLang="zh-CN" sz="1400" dirty="0"/>
                <a:t>FATAL</a:t>
              </a:r>
              <a:r>
                <a:rPr lang="zh-CN" altLang="en-US" sz="1400" dirty="0"/>
                <a:t>会终止应用程序，并打印</a:t>
              </a:r>
              <a:r>
                <a:rPr lang="en-US" altLang="zh-CN" sz="1400" dirty="0"/>
                <a:t>Stack Trace</a:t>
              </a:r>
              <a:endParaRPr lang="zh-CN" altLang="en-US" sz="1400" dirty="0"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569135-19E5-46CE-BDDD-F2BE1DB354BC}"/>
                </a:ext>
              </a:extLst>
            </p:cNvPr>
            <p:cNvSpPr/>
            <p:nvPr/>
          </p:nvSpPr>
          <p:spPr>
            <a:xfrm>
              <a:off x="2504661" y="3893492"/>
              <a:ext cx="11495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/>
                <a:t>分日志级别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AA7B6CC-C88C-4B27-80EF-C4548F2717BA}"/>
              </a:ext>
            </a:extLst>
          </p:cNvPr>
          <p:cNvGrpSpPr/>
          <p:nvPr/>
        </p:nvGrpSpPr>
        <p:grpSpPr>
          <a:xfrm>
            <a:off x="980125" y="4119252"/>
            <a:ext cx="2954656" cy="994118"/>
            <a:chOff x="2094114" y="3893492"/>
            <a:chExt cx="1970630" cy="994118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60A7DC6-7E00-422A-88D0-C3914A35B2E7}"/>
                </a:ext>
              </a:extLst>
            </p:cNvPr>
            <p:cNvSpPr txBox="1"/>
            <p:nvPr/>
          </p:nvSpPr>
          <p:spPr>
            <a:xfrm>
              <a:off x="2136360" y="4262824"/>
              <a:ext cx="1886136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latin typeface="Arial" panose="020B0604020202020204" pitchFamily="34" charset="0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rPr>
                <a:t>可以设置满足条件打印，或者打印固定次数。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D618E9B-1926-4430-B113-270704B0AC1E}"/>
                </a:ext>
              </a:extLst>
            </p:cNvPr>
            <p:cNvSpPr/>
            <p:nvPr/>
          </p:nvSpPr>
          <p:spPr>
            <a:xfrm>
              <a:off x="2094114" y="3893492"/>
              <a:ext cx="1970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sym typeface="Arial" panose="020B0604020202020204" pitchFamily="34" charset="0"/>
                </a:rPr>
                <a:t>按条件次数打印日志</a:t>
              </a:r>
              <a:endParaRPr lang="en-US" altLang="zh-CN" sz="24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D3260F6-7E3E-4D51-9000-BAEF466B248F}"/>
              </a:ext>
            </a:extLst>
          </p:cNvPr>
          <p:cNvGrpSpPr/>
          <p:nvPr/>
        </p:nvGrpSpPr>
        <p:grpSpPr>
          <a:xfrm>
            <a:off x="8352648" y="2170976"/>
            <a:ext cx="2827970" cy="1277594"/>
            <a:chOff x="2136360" y="3893492"/>
            <a:chExt cx="1886136" cy="1277594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C13717D-2A01-4863-BD2A-DF0A1E3780D9}"/>
                </a:ext>
              </a:extLst>
            </p:cNvPr>
            <p:cNvSpPr txBox="1"/>
            <p:nvPr/>
          </p:nvSpPr>
          <p:spPr>
            <a:xfrm>
              <a:off x="2136360" y="4262824"/>
              <a:ext cx="1886136" cy="908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/>
                <a:t>在</a:t>
              </a:r>
              <a:r>
                <a:rPr lang="en-US" altLang="zh-CN" sz="1400" dirty="0"/>
                <a:t>Release</a:t>
              </a:r>
              <a:r>
                <a:rPr lang="zh-CN" altLang="en-US" sz="1400" dirty="0"/>
                <a:t>版本不会打印日志，</a:t>
              </a:r>
              <a:r>
                <a:rPr lang="en-US" altLang="zh-CN" sz="1400" dirty="0"/>
                <a:t>DFATAL</a:t>
              </a:r>
              <a:r>
                <a:rPr lang="zh-CN" altLang="en-US" sz="1400" dirty="0"/>
                <a:t>会降级为</a:t>
              </a:r>
              <a:r>
                <a:rPr lang="en-US" altLang="zh-CN" sz="1400" dirty="0"/>
                <a:t>ERROR</a:t>
              </a:r>
              <a:r>
                <a:rPr lang="zh-CN" altLang="en-US" sz="1400" dirty="0"/>
                <a:t>级别，而不终止程序</a:t>
              </a:r>
              <a:r>
                <a:rPr lang="zh-CN" altLang="en-US" sz="1400" dirty="0">
                  <a:latin typeface="Arial" panose="020B0604020202020204" pitchFamily="34" charset="0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rPr>
                <a:t>。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0DF6610-EDB5-4B60-8FA7-C3B788BA7F86}"/>
                </a:ext>
              </a:extLst>
            </p:cNvPr>
            <p:cNvSpPr/>
            <p:nvPr/>
          </p:nvSpPr>
          <p:spPr>
            <a:xfrm>
              <a:off x="2607306" y="3893492"/>
              <a:ext cx="9442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ym typeface="Arial" panose="020B0604020202020204" pitchFamily="34" charset="0"/>
                </a:rPr>
                <a:t>调试模式</a:t>
              </a:r>
              <a:endParaRPr lang="en-US" altLang="zh-CN" sz="24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2B8F697-87A2-4CA8-A4E1-B613608A90DB}"/>
              </a:ext>
            </a:extLst>
          </p:cNvPr>
          <p:cNvGrpSpPr/>
          <p:nvPr/>
        </p:nvGrpSpPr>
        <p:grpSpPr>
          <a:xfrm>
            <a:off x="8352648" y="4119252"/>
            <a:ext cx="2827970" cy="1274195"/>
            <a:chOff x="2136360" y="3893492"/>
            <a:chExt cx="1886136" cy="1274195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150240B-06DB-4558-9734-CDEB6CC73B4D}"/>
                </a:ext>
              </a:extLst>
            </p:cNvPr>
            <p:cNvSpPr txBox="1"/>
            <p:nvPr/>
          </p:nvSpPr>
          <p:spPr>
            <a:xfrm>
              <a:off x="2136360" y="4262824"/>
              <a:ext cx="1886136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latin typeface="Arial" panose="020B0604020202020204" pitchFamily="34" charset="0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rPr>
                <a:t>可以检查程序状态，在</a:t>
              </a:r>
              <a:r>
                <a:rPr lang="en-US" altLang="zh-CN" sz="1400" dirty="0">
                  <a:latin typeface="Arial" panose="020B0604020202020204" pitchFamily="34" charset="0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rPr>
                <a:t>debug</a:t>
              </a:r>
              <a:r>
                <a:rPr lang="zh-CN" altLang="en-US" sz="1400" dirty="0">
                  <a:latin typeface="Arial" panose="020B0604020202020204" pitchFamily="34" charset="0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rPr>
                <a:t>版本和</a:t>
              </a:r>
              <a:r>
                <a:rPr lang="en-US" altLang="zh-CN" sz="1400" dirty="0">
                  <a:latin typeface="Arial" panose="020B0604020202020204" pitchFamily="34" charset="0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rPr>
                <a:t>release</a:t>
              </a:r>
              <a:r>
                <a:rPr lang="zh-CN" altLang="en-US" sz="1400" dirty="0">
                  <a:latin typeface="Arial" panose="020B0604020202020204" pitchFamily="34" charset="0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rPr>
                <a:t>版本都能生效，而自带</a:t>
              </a:r>
              <a:r>
                <a:rPr lang="en-US" altLang="zh-CN" sz="1400" dirty="0">
                  <a:latin typeface="Arial" panose="020B0604020202020204" pitchFamily="34" charset="0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rPr>
                <a:t>assert</a:t>
              </a:r>
              <a:r>
                <a:rPr lang="zh-CN" altLang="en-US" sz="1400" dirty="0">
                  <a:latin typeface="Arial" panose="020B0604020202020204" pitchFamily="34" charset="0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rPr>
                <a:t>只在</a:t>
              </a:r>
              <a:r>
                <a:rPr lang="en-US" altLang="zh-CN" sz="1400" dirty="0">
                  <a:latin typeface="Arial" panose="020B0604020202020204" pitchFamily="34" charset="0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rPr>
                <a:t>debug</a:t>
              </a:r>
              <a:r>
                <a:rPr lang="zh-CN" altLang="en-US" sz="1400" dirty="0">
                  <a:latin typeface="Arial" panose="020B0604020202020204" pitchFamily="34" charset="0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rPr>
                <a:t>版本有效。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A327DAA-0CB8-4B67-AEBD-15EFC8970F48}"/>
                </a:ext>
              </a:extLst>
            </p:cNvPr>
            <p:cNvSpPr/>
            <p:nvPr/>
          </p:nvSpPr>
          <p:spPr>
            <a:xfrm>
              <a:off x="2555449" y="3893492"/>
              <a:ext cx="1047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ym typeface="Arial" panose="020B0604020202020204" pitchFamily="34" charset="0"/>
                </a:rPr>
                <a:t>CHECK</a:t>
              </a:r>
              <a:r>
                <a:rPr lang="zh-CN" altLang="en-US" sz="2400" dirty="0">
                  <a:sym typeface="Arial" panose="020B0604020202020204" pitchFamily="34" charset="0"/>
                </a:rPr>
                <a:t>宏</a:t>
              </a:r>
              <a:endParaRPr lang="en-US" altLang="zh-CN" sz="2400" dirty="0">
                <a:sym typeface="Arial" panose="020B0604020202020204" pitchFamily="34" charset="0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8B57F0C9-D833-40DB-B493-992E21054342}"/>
              </a:ext>
            </a:extLst>
          </p:cNvPr>
          <p:cNvSpPr txBox="1"/>
          <p:nvPr/>
        </p:nvSpPr>
        <p:spPr>
          <a:xfrm>
            <a:off x="515496" y="1245264"/>
            <a:ext cx="8012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Google</a:t>
            </a:r>
            <a:r>
              <a:rPr lang="zh-CN" altLang="en-US" sz="1600" dirty="0"/>
              <a:t>开发的基于</a:t>
            </a:r>
            <a:r>
              <a:rPr lang="en-US" altLang="zh-CN" sz="1600" dirty="0"/>
              <a:t>C++</a:t>
            </a:r>
            <a:r>
              <a:rPr lang="zh-CN" altLang="en-US" sz="1600" dirty="0"/>
              <a:t>风格的流日志</a:t>
            </a:r>
            <a:r>
              <a:rPr lang="en-US" altLang="zh-CN" sz="1600" dirty="0"/>
              <a:t>API</a:t>
            </a:r>
            <a:r>
              <a:rPr lang="zh-CN" altLang="en-US" sz="1600" dirty="0"/>
              <a:t>，类似</a:t>
            </a:r>
            <a:r>
              <a:rPr lang="en-US" altLang="zh-CN" sz="1600" dirty="0" err="1"/>
              <a:t>Gtest</a:t>
            </a:r>
            <a:r>
              <a:rPr lang="zh-CN" altLang="en-US" sz="1600" dirty="0"/>
              <a:t>，提供各种辅助的宏。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098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630277-10C8-4F99-B757-F0DA7C4587AE}"/>
              </a:ext>
            </a:extLst>
          </p:cNvPr>
          <p:cNvSpPr txBox="1">
            <a:spLocks/>
          </p:cNvSpPr>
          <p:nvPr/>
        </p:nvSpPr>
        <p:spPr>
          <a:xfrm>
            <a:off x="101218" y="428822"/>
            <a:ext cx="9117495" cy="901149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Glog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下载和启动</a:t>
            </a:r>
            <a:endParaRPr lang="zh-CN" alt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BEE797-34D0-4F2C-851C-04828A25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96" y="2505075"/>
            <a:ext cx="6668524" cy="18478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158BE89-7BAC-4236-9583-E3868C529B0B}"/>
              </a:ext>
            </a:extLst>
          </p:cNvPr>
          <p:cNvSpPr txBox="1"/>
          <p:nvPr/>
        </p:nvSpPr>
        <p:spPr>
          <a:xfrm>
            <a:off x="515496" y="1245264"/>
            <a:ext cx="8012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下载地址</a:t>
            </a:r>
            <a:r>
              <a:rPr lang="en-US" altLang="zh-CN" u="sng" dirty="0">
                <a:hlinkClick r:id="rId3"/>
              </a:rPr>
              <a:t>https://github.com/google/glog.git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程序中做了简单封装。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C02521-0459-4446-A5E8-897ECE00A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523" y="1274847"/>
            <a:ext cx="3323030" cy="40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8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630277-10C8-4F99-B757-F0DA7C4587AE}"/>
              </a:ext>
            </a:extLst>
          </p:cNvPr>
          <p:cNvSpPr txBox="1">
            <a:spLocks/>
          </p:cNvSpPr>
          <p:nvPr/>
        </p:nvSpPr>
        <p:spPr>
          <a:xfrm>
            <a:off x="101218" y="428822"/>
            <a:ext cx="9117495" cy="901149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Glog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分级打印</a:t>
            </a:r>
            <a:endParaRPr lang="zh-CN" alt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58BE89-7BAC-4236-9583-E3868C529B0B}"/>
              </a:ext>
            </a:extLst>
          </p:cNvPr>
          <p:cNvSpPr txBox="1"/>
          <p:nvPr/>
        </p:nvSpPr>
        <p:spPr>
          <a:xfrm>
            <a:off x="515496" y="1245264"/>
            <a:ext cx="8012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分级打印如下所示：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Fatal</a:t>
            </a:r>
            <a:r>
              <a:rPr lang="zh-CN" altLang="en-US" sz="1600" dirty="0"/>
              <a:t>时打印如右图所示的</a:t>
            </a:r>
            <a:r>
              <a:rPr lang="en-US" altLang="zh-CN" sz="1600" dirty="0"/>
              <a:t>stack trace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134AF8-929E-412F-B726-C2AD71178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2" y="2908059"/>
            <a:ext cx="5819926" cy="16200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355B79-F20E-4C45-832C-A37D4337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559" y="2854812"/>
            <a:ext cx="3795456" cy="19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8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630277-10C8-4F99-B757-F0DA7C4587AE}"/>
              </a:ext>
            </a:extLst>
          </p:cNvPr>
          <p:cNvSpPr txBox="1">
            <a:spLocks/>
          </p:cNvSpPr>
          <p:nvPr/>
        </p:nvSpPr>
        <p:spPr>
          <a:xfrm>
            <a:off x="101218" y="428822"/>
            <a:ext cx="9117495" cy="901149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Glog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条件打印</a:t>
            </a:r>
            <a:endParaRPr lang="zh-CN" alt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054FD2-C66B-4419-8C8F-535854B1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57" y="2379291"/>
            <a:ext cx="6830238" cy="27132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66A23F-5F92-4081-9117-90E0A97E3965}"/>
              </a:ext>
            </a:extLst>
          </p:cNvPr>
          <p:cNvSpPr txBox="1"/>
          <p:nvPr/>
        </p:nvSpPr>
        <p:spPr>
          <a:xfrm>
            <a:off x="519289" y="1492941"/>
            <a:ext cx="8012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可以做到条件成立才打印，或者每隔</a:t>
            </a:r>
            <a:r>
              <a:rPr lang="en-US" altLang="zh-CN" sz="1600" dirty="0"/>
              <a:t>N</a:t>
            </a:r>
            <a:r>
              <a:rPr lang="zh-CN" altLang="en-US" sz="1600" dirty="0"/>
              <a:t>个打印，条件成立并且隔</a:t>
            </a:r>
            <a:r>
              <a:rPr lang="en-US" altLang="zh-CN" sz="1600" dirty="0"/>
              <a:t>N</a:t>
            </a:r>
            <a:r>
              <a:rPr lang="zh-CN" altLang="en-US" sz="1600" dirty="0"/>
              <a:t>个打印，以及只打印多少次等。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4590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630277-10C8-4F99-B757-F0DA7C4587AE}"/>
              </a:ext>
            </a:extLst>
          </p:cNvPr>
          <p:cNvSpPr txBox="1">
            <a:spLocks/>
          </p:cNvSpPr>
          <p:nvPr/>
        </p:nvSpPr>
        <p:spPr>
          <a:xfrm>
            <a:off x="101218" y="428822"/>
            <a:ext cx="9117495" cy="901149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Glog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调试模式</a:t>
            </a:r>
            <a:endParaRPr lang="zh-CN" alt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66A23F-5F92-4081-9117-90E0A97E3965}"/>
              </a:ext>
            </a:extLst>
          </p:cNvPr>
          <p:cNvSpPr txBox="1"/>
          <p:nvPr/>
        </p:nvSpPr>
        <p:spPr>
          <a:xfrm>
            <a:off x="519289" y="1492941"/>
            <a:ext cx="801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配套的有带</a:t>
            </a:r>
            <a:r>
              <a:rPr lang="en-US" altLang="zh-CN" sz="1600" dirty="0"/>
              <a:t>D</a:t>
            </a:r>
            <a:r>
              <a:rPr lang="zh-CN" altLang="en-US" sz="1600" dirty="0"/>
              <a:t>的宏，可以只在</a:t>
            </a:r>
            <a:r>
              <a:rPr lang="en-US" altLang="zh-CN" sz="1600" dirty="0"/>
              <a:t>Debug</a:t>
            </a:r>
            <a:r>
              <a:rPr lang="zh-CN" altLang="en-US" sz="1600" dirty="0"/>
              <a:t>模式才打印日志，避免</a:t>
            </a:r>
            <a:r>
              <a:rPr lang="en-US" altLang="zh-CN" sz="1600" dirty="0"/>
              <a:t>Release</a:t>
            </a:r>
            <a:r>
              <a:rPr lang="zh-CN" altLang="en-US" sz="1600" dirty="0"/>
              <a:t>版本影响性能。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44199C-CBC4-4B3D-AB70-9FAA7FDD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02" y="2122061"/>
            <a:ext cx="7063617" cy="19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7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630277-10C8-4F99-B757-F0DA7C4587AE}"/>
              </a:ext>
            </a:extLst>
          </p:cNvPr>
          <p:cNvSpPr txBox="1">
            <a:spLocks/>
          </p:cNvSpPr>
          <p:nvPr/>
        </p:nvSpPr>
        <p:spPr>
          <a:xfrm>
            <a:off x="101218" y="428822"/>
            <a:ext cx="9117495" cy="901149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Glog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Check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宏</a:t>
            </a:r>
            <a:endParaRPr lang="zh-CN" alt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66A23F-5F92-4081-9117-90E0A97E3965}"/>
              </a:ext>
            </a:extLst>
          </p:cNvPr>
          <p:cNvSpPr txBox="1"/>
          <p:nvPr/>
        </p:nvSpPr>
        <p:spPr>
          <a:xfrm>
            <a:off x="519289" y="1492941"/>
            <a:ext cx="801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提供</a:t>
            </a:r>
            <a:r>
              <a:rPr lang="en-US" altLang="zh-CN" sz="1600" dirty="0"/>
              <a:t>CHECK</a:t>
            </a:r>
            <a:r>
              <a:rPr lang="zh-CN" altLang="en-US" sz="1600" dirty="0"/>
              <a:t>宏，并且能打印消息到</a:t>
            </a:r>
            <a:r>
              <a:rPr lang="en-US" altLang="zh-CN" sz="1600" dirty="0"/>
              <a:t>log</a:t>
            </a:r>
            <a:r>
              <a:rPr lang="zh-CN" altLang="en-US" sz="1600" dirty="0"/>
              <a:t>中。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245379-7F5F-456E-B0A7-209268EA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2193607"/>
            <a:ext cx="7067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1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630277-10C8-4F99-B757-F0DA7C4587AE}"/>
              </a:ext>
            </a:extLst>
          </p:cNvPr>
          <p:cNvSpPr txBox="1">
            <a:spLocks/>
          </p:cNvSpPr>
          <p:nvPr/>
        </p:nvSpPr>
        <p:spPr>
          <a:xfrm>
            <a:off x="101218" y="428822"/>
            <a:ext cx="9117495" cy="901149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Glog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高级功能</a:t>
            </a:r>
            <a:endParaRPr lang="zh-CN" alt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66A23F-5F92-4081-9117-90E0A97E3965}"/>
              </a:ext>
            </a:extLst>
          </p:cNvPr>
          <p:cNvSpPr txBox="1"/>
          <p:nvPr/>
        </p:nvSpPr>
        <p:spPr>
          <a:xfrm>
            <a:off x="519289" y="1492941"/>
            <a:ext cx="8699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提供</a:t>
            </a:r>
            <a:r>
              <a:rPr lang="en-US" altLang="zh-CN" sz="1600" dirty="0"/>
              <a:t>verbose log</a:t>
            </a:r>
            <a:r>
              <a:rPr lang="zh-CN" altLang="en-US" sz="1600" dirty="0"/>
              <a:t>，可以追求更精细的打印，并按代码源文件控制打印；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支持</a:t>
            </a:r>
            <a:r>
              <a:rPr lang="en-US" altLang="zh-CN" sz="1600" dirty="0" err="1"/>
              <a:t>raw_logging</a:t>
            </a:r>
            <a:r>
              <a:rPr lang="zh-CN" altLang="en-US" sz="1600" dirty="0"/>
              <a:t>原始日志，不分配内存，也不加锁，可用于线程安全的日志；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支持</a:t>
            </a:r>
            <a:r>
              <a:rPr lang="en-US" altLang="zh-CN" sz="1600" dirty="0"/>
              <a:t>Syslog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perror</a:t>
            </a:r>
            <a:r>
              <a:rPr lang="zh-CN" altLang="en-US" sz="1600" dirty="0"/>
              <a:t>等宏。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0481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78C7F27D-2DCB-4322-B7B7-5644B41A69EB}"/>
              </a:ext>
            </a:extLst>
          </p:cNvPr>
          <p:cNvSpPr txBox="1">
            <a:spLocks/>
          </p:cNvSpPr>
          <p:nvPr/>
        </p:nvSpPr>
        <p:spPr bwMode="auto">
          <a:xfrm>
            <a:off x="1435377" y="2233164"/>
            <a:ext cx="8642086" cy="125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2" tIns="32146" rIns="64292" bIns="32146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650230" algn="l" rtl="0" fontAlgn="base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1300460" algn="l" rtl="0" fontAlgn="base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950690" algn="l" rtl="0" fontAlgn="base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2600919" algn="l" rtl="0" fontAlgn="base">
              <a:spcBef>
                <a:spcPct val="0"/>
              </a:spcBef>
              <a:spcAft>
                <a:spcPct val="0"/>
              </a:spcAft>
              <a:defRPr sz="5547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400" dirty="0"/>
              <a:t>谢谢</a:t>
            </a:r>
            <a:endParaRPr lang="en-US" altLang="en-US" sz="5400" dirty="0"/>
          </a:p>
        </p:txBody>
      </p:sp>
      <p:pic>
        <p:nvPicPr>
          <p:cNvPr id="4" name="图片 11">
            <a:extLst>
              <a:ext uri="{FF2B5EF4-FFF2-40B4-BE49-F238E27FC236}">
                <a16:creationId xmlns:a16="http://schemas.microsoft.com/office/drawing/2014/main" id="{A869D007-1233-4B5F-9D87-4A4287917E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5163" y="106159"/>
            <a:ext cx="3795042" cy="10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282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</vt:lpstr>
      <vt:lpstr>Arial</vt:lpstr>
      <vt:lpstr>Wingdings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/>
  <cp:lastModifiedBy>陶 思敏</cp:lastModifiedBy>
  <cp:revision>427</cp:revision>
  <dcterms:created xsi:type="dcterms:W3CDTF">2019-06-19T02:08:00Z</dcterms:created>
  <dcterms:modified xsi:type="dcterms:W3CDTF">2020-11-23T12:48:44Z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