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5" r:id="rId2"/>
    <p:sldId id="273" r:id="rId3"/>
    <p:sldId id="274" r:id="rId4"/>
    <p:sldId id="278" r:id="rId5"/>
    <p:sldId id="272" r:id="rId6"/>
    <p:sldId id="279" r:id="rId7"/>
    <p:sldId id="280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EEB"/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3" autoAdjust="0"/>
    <p:restoredTop sz="94660"/>
  </p:normalViewPr>
  <p:slideViewPr>
    <p:cSldViewPr snapToGrid="0">
      <p:cViewPr>
        <p:scale>
          <a:sx n="100" d="100"/>
          <a:sy n="100" d="100"/>
        </p:scale>
        <p:origin x="18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2573-A6B6-4262-A8E6-712A32DBDBEE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E4BD0-6C71-4F43-B1E2-60B01577E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0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2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79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5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43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D1DE3-BF18-492D-BE9C-70781FF9C43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EEA6-F3D9-4288-9599-8C8081623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1567" r="87842" b="88428"/>
          <a:stretch/>
        </p:blipFill>
        <p:spPr>
          <a:xfrm>
            <a:off x="1847467" y="298285"/>
            <a:ext cx="3303038" cy="139669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838138" y="1261739"/>
            <a:ext cx="1660343" cy="3152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838138" y="298985"/>
            <a:ext cx="3312366" cy="629663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51624" y="533377"/>
            <a:ext cx="220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BITBOOST</a:t>
            </a:r>
            <a:endParaRPr lang="ko-KR" altLang="en-US" sz="3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3" t="16497" r="33697" b="79194"/>
          <a:stretch/>
        </p:blipFill>
        <p:spPr>
          <a:xfrm>
            <a:off x="2834182" y="1289732"/>
            <a:ext cx="261257" cy="261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4384" y="1235695"/>
            <a:ext cx="105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98484" y="1263688"/>
            <a:ext cx="1641534" cy="3152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96939" y="1245026"/>
            <a:ext cx="104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macro </a:t>
            </a:r>
            <a:r>
              <a:rPr lang="en-US" altLang="ko-KR" dirty="0" smtClean="0"/>
              <a:t>OFF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658313" y="533377"/>
            <a:ext cx="1469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4900909" y="421982"/>
            <a:ext cx="109636" cy="111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99741" y="421982"/>
            <a:ext cx="101473" cy="111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t="29413" r="3947" b="65816"/>
          <a:stretch/>
        </p:blipFill>
        <p:spPr>
          <a:xfrm>
            <a:off x="1856799" y="1700279"/>
            <a:ext cx="3284374" cy="289249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856798" y="1989528"/>
            <a:ext cx="3284375" cy="1239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806896" y="2484047"/>
            <a:ext cx="998375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237025" y="2484047"/>
            <a:ext cx="1589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매매에 사용할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XBT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09533" y="2497046"/>
            <a:ext cx="82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총액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2062004" y="2114573"/>
            <a:ext cx="2902867" cy="253916"/>
            <a:chOff x="4590596" y="2457704"/>
            <a:chExt cx="2902867" cy="253916"/>
          </a:xfrm>
        </p:grpSpPr>
        <p:grpSp>
          <p:nvGrpSpPr>
            <p:cNvPr id="46" name="그룹 45"/>
            <p:cNvGrpSpPr/>
            <p:nvPr/>
          </p:nvGrpSpPr>
          <p:grpSpPr>
            <a:xfrm>
              <a:off x="5542842" y="2457704"/>
              <a:ext cx="998375" cy="253916"/>
              <a:chOff x="5537717" y="2462802"/>
              <a:chExt cx="998375" cy="253916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537717" y="2462802"/>
                <a:ext cx="998375" cy="2539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58218" y="2462802"/>
                <a:ext cx="9573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 smtClean="0"/>
                  <a:t>빠른 </a:t>
                </a:r>
                <a:r>
                  <a:rPr lang="ko-KR" altLang="en-US" sz="1050" b="1" dirty="0" err="1" smtClean="0"/>
                  <a:t>지정가</a:t>
                </a:r>
                <a:endParaRPr lang="ko-KR" altLang="en-US" sz="1050" b="1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590596" y="2457704"/>
              <a:ext cx="9573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- 12.5</a:t>
              </a:r>
              <a:endParaRPr lang="ko-KR" altLang="en-US" sz="105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36091" y="2457704"/>
              <a:ext cx="9573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+ 12.5</a:t>
              </a:r>
              <a:endParaRPr lang="ko-KR" altLang="en-US" sz="105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49268" y="1119257"/>
            <a:ext cx="1539035" cy="1358736"/>
            <a:chOff x="7735600" y="922242"/>
            <a:chExt cx="1539035" cy="1358736"/>
          </a:xfrm>
        </p:grpSpPr>
        <p:sp>
          <p:nvSpPr>
            <p:cNvPr id="48" name="직사각형 47"/>
            <p:cNvSpPr/>
            <p:nvPr/>
          </p:nvSpPr>
          <p:spPr>
            <a:xfrm>
              <a:off x="7735600" y="922242"/>
              <a:ext cx="1501198" cy="13587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5600" y="972562"/>
              <a:ext cx="15011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지정가</a:t>
              </a:r>
              <a:r>
                <a:rPr lang="ko-KR" altLang="en-US" sz="1000" dirty="0" smtClean="0"/>
                <a:t> 주문을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시장가를</a:t>
              </a:r>
              <a:r>
                <a:rPr lang="ko-KR" altLang="en-US" sz="1000" dirty="0" smtClean="0"/>
                <a:t> 기준으로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빠르게 입력 합니다</a:t>
              </a:r>
              <a:endParaRPr lang="ko-KR" altLang="en-US" sz="10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015518" y="1578975"/>
              <a:ext cx="1017037" cy="300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744930" y="1980199"/>
              <a:ext cx="1491868" cy="3007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3437" y="2012495"/>
              <a:ext cx="15011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확인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043511" y="1602406"/>
              <a:ext cx="9573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12.5</a:t>
              </a:r>
              <a:endParaRPr lang="ko-KR" altLang="en-US" sz="1050" b="1" dirty="0"/>
            </a:p>
          </p:txBody>
        </p:sp>
      </p:grpSp>
      <p:cxnSp>
        <p:nvCxnSpPr>
          <p:cNvPr id="56" name="직선 화살표 연결선 55"/>
          <p:cNvCxnSpPr>
            <a:stCxn id="38" idx="3"/>
            <a:endCxn id="48" idx="1"/>
          </p:cNvCxnSpPr>
          <p:nvPr/>
        </p:nvCxnSpPr>
        <p:spPr>
          <a:xfrm flipV="1">
            <a:off x="4012625" y="1798625"/>
            <a:ext cx="2136643" cy="442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962786" y="3082716"/>
            <a:ext cx="1902920" cy="1358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962785" y="3133036"/>
            <a:ext cx="1902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퍼센트 주문의 기준이 됩니다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자신이 보유한 </a:t>
            </a:r>
            <a:r>
              <a:rPr lang="en-US" altLang="ko-KR" sz="1000" dirty="0" smtClean="0"/>
              <a:t>XBT </a:t>
            </a:r>
            <a:r>
              <a:rPr lang="ko-KR" altLang="en-US" sz="1000" dirty="0" smtClean="0"/>
              <a:t>총액보다 적은 금액을 설정할 수 있습니다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5972116" y="4140673"/>
            <a:ext cx="951200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000622" y="4172969"/>
            <a:ext cx="922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총액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6214190" y="3740137"/>
            <a:ext cx="1407906" cy="300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437617" y="3763568"/>
            <a:ext cx="95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총액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18398" y="4140673"/>
            <a:ext cx="951200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946904" y="4172969"/>
            <a:ext cx="922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6918398" y="4154307"/>
            <a:ext cx="0" cy="26848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33889" r="1561"/>
          <a:stretch/>
        </p:blipFill>
        <p:spPr>
          <a:xfrm>
            <a:off x="1855640" y="2864921"/>
            <a:ext cx="3284375" cy="373069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411756" y="93305"/>
            <a:ext cx="33517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</a:t>
            </a:r>
            <a:r>
              <a:rPr lang="en-US" altLang="ko-KR" sz="1000" dirty="0" smtClean="0"/>
              <a:t>acro ON / macro OFF</a:t>
            </a:r>
          </a:p>
          <a:p>
            <a:r>
              <a:rPr lang="ko-KR" altLang="en-US" sz="1000" dirty="0" smtClean="0"/>
              <a:t>버튼 색깔 달라지도록 해주세요</a:t>
            </a:r>
            <a:r>
              <a:rPr lang="en-US" altLang="ko-KR" sz="1000" dirty="0" smtClean="0"/>
              <a:t> (</a:t>
            </a:r>
            <a:r>
              <a:rPr lang="ko-KR" altLang="en-US" sz="1000" dirty="0" smtClean="0"/>
              <a:t>기존 기획서 참고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ON / OFF </a:t>
            </a:r>
            <a:r>
              <a:rPr lang="ko-KR" altLang="en-US" sz="1000" dirty="0" smtClean="0"/>
              <a:t>버튼은 매크로 동작에만 영향을 미칩니다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돌파매매나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알람</a:t>
            </a:r>
            <a:r>
              <a:rPr lang="ko-KR" altLang="en-US" sz="1000" dirty="0" smtClean="0"/>
              <a:t> 기능은 </a:t>
            </a:r>
            <a:r>
              <a:rPr lang="en-US" altLang="ko-KR" sz="1000" dirty="0" smtClean="0"/>
              <a:t>OFF</a:t>
            </a:r>
            <a:r>
              <a:rPr lang="ko-KR" altLang="en-US" sz="1000" dirty="0" smtClean="0"/>
              <a:t>와 상관없이 계속 동작합니다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76" name="직선 화살표 연결선 75"/>
          <p:cNvCxnSpPr>
            <a:stCxn id="13" idx="0"/>
            <a:endCxn id="74" idx="1"/>
          </p:cNvCxnSpPr>
          <p:nvPr/>
        </p:nvCxnSpPr>
        <p:spPr>
          <a:xfrm flipV="1">
            <a:off x="4320693" y="524192"/>
            <a:ext cx="1091063" cy="720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141111" y="1725715"/>
            <a:ext cx="62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창 열림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55820" y="3042218"/>
            <a:ext cx="62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창 열림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04770" y="4838100"/>
            <a:ext cx="3957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글씨 색깔은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총액</a:t>
            </a:r>
            <a:r>
              <a:rPr lang="en-US" altLang="ko-KR" sz="1000" dirty="0" smtClean="0"/>
              <a:t>’(</a:t>
            </a:r>
            <a:r>
              <a:rPr lang="ko-KR" altLang="en-US" sz="1000" dirty="0" smtClean="0"/>
              <a:t>기본 설정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일 때만 회색으로 합니다</a:t>
            </a:r>
            <a:r>
              <a:rPr lang="en-US" altLang="ko-KR" sz="1000" dirty="0" smtClean="0"/>
              <a:t>. </a:t>
            </a:r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꼭 </a:t>
            </a:r>
            <a:r>
              <a:rPr lang="ko-KR" altLang="en-US" sz="1000" dirty="0" err="1" smtClean="0"/>
              <a:t>회색이라야</a:t>
            </a:r>
            <a:r>
              <a:rPr lang="ko-KR" altLang="en-US" sz="1000" dirty="0" smtClean="0"/>
              <a:t> 한다는 게 아니라 비활성화된 느낌을 줘야 합니다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3676267" y="2620156"/>
            <a:ext cx="2202019" cy="2200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977552" y="2076768"/>
            <a:ext cx="181862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프로그램 종료 전에 사용하던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b="1" dirty="0" smtClean="0"/>
              <a:t>‘</a:t>
            </a:r>
            <a:r>
              <a:rPr lang="ko-KR" altLang="en-US" sz="1000" b="1" dirty="0" smtClean="0"/>
              <a:t>매매에 사용할 총 </a:t>
            </a:r>
            <a:r>
              <a:rPr lang="en-US" altLang="ko-KR" sz="1000" b="1" dirty="0" smtClean="0"/>
              <a:t>XBT’ </a:t>
            </a:r>
            <a:r>
              <a:rPr lang="ko-KR" altLang="en-US" sz="1000" dirty="0" smtClean="0"/>
              <a:t>값과</a:t>
            </a:r>
            <a:endParaRPr lang="en-US" altLang="ko-KR" sz="1000" dirty="0" smtClean="0"/>
          </a:p>
          <a:p>
            <a:pPr algn="ctr"/>
            <a:r>
              <a:rPr lang="en-US" altLang="ko-KR" sz="1000" b="1" dirty="0" smtClean="0"/>
              <a:t>‘</a:t>
            </a:r>
            <a:r>
              <a:rPr lang="ko-KR" altLang="en-US" sz="1000" b="1" dirty="0" smtClean="0"/>
              <a:t>빠른 </a:t>
            </a:r>
            <a:r>
              <a:rPr lang="ko-KR" altLang="en-US" sz="1000" b="1" dirty="0" err="1" smtClean="0"/>
              <a:t>지정가</a:t>
            </a:r>
            <a:r>
              <a:rPr lang="en-US" altLang="ko-KR" sz="1000" b="1" dirty="0" smtClean="0"/>
              <a:t>’ </a:t>
            </a:r>
            <a:r>
              <a:rPr lang="ko-KR" altLang="en-US" sz="1000" dirty="0" smtClean="0"/>
              <a:t>값을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프로그램을 다시 시작할 때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나오게 해주세요 </a:t>
            </a:r>
            <a:endParaRPr lang="ko-KR" altLang="en-US" sz="1000" dirty="0"/>
          </a:p>
        </p:txBody>
      </p:sp>
      <p:sp>
        <p:nvSpPr>
          <p:cNvPr id="110" name="직사각형 109"/>
          <p:cNvSpPr/>
          <p:nvPr/>
        </p:nvSpPr>
        <p:spPr>
          <a:xfrm>
            <a:off x="2642657" y="699980"/>
            <a:ext cx="1824622" cy="327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826108" y="5928233"/>
            <a:ext cx="3324396" cy="667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27155" y="1008023"/>
            <a:ext cx="177359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빨간 상자 내부를 클릭하면</a:t>
            </a:r>
            <a:endParaRPr lang="en-US" altLang="ko-KR" sz="1000" dirty="0" smtClean="0"/>
          </a:p>
          <a:p>
            <a:r>
              <a:rPr lang="ko-KR" altLang="en-US" sz="1000" dirty="0" smtClean="0"/>
              <a:t>우리 홈페이지 열림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미확정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BITBOOST – </a:t>
            </a:r>
            <a:r>
              <a:rPr lang="ko-KR" altLang="en-US" sz="1000" dirty="0" smtClean="0"/>
              <a:t>홈페이지 </a:t>
            </a:r>
            <a:r>
              <a:rPr lang="ko-KR" altLang="en-US" sz="1000" dirty="0" err="1" smtClean="0"/>
              <a:t>홈화면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하단베너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홈페이지 랭킹 페이지</a:t>
            </a:r>
            <a:endParaRPr lang="ko-KR" altLang="en-US" sz="1000" dirty="0"/>
          </a:p>
        </p:txBody>
      </p:sp>
      <p:cxnSp>
        <p:nvCxnSpPr>
          <p:cNvPr id="115" name="꺾인 연결선 114"/>
          <p:cNvCxnSpPr>
            <a:stCxn id="110" idx="1"/>
            <a:endCxn id="112" idx="0"/>
          </p:cNvCxnSpPr>
          <p:nvPr/>
        </p:nvCxnSpPr>
        <p:spPr>
          <a:xfrm rot="10800000" flipV="1">
            <a:off x="913953" y="863639"/>
            <a:ext cx="1728705" cy="1443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111" idx="1"/>
            <a:endCxn id="112" idx="2"/>
          </p:cNvCxnSpPr>
          <p:nvPr/>
        </p:nvCxnSpPr>
        <p:spPr>
          <a:xfrm rot="10800000">
            <a:off x="913952" y="2177574"/>
            <a:ext cx="912156" cy="40843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2" idx="3"/>
            <a:endCxn id="58" idx="1"/>
          </p:cNvCxnSpPr>
          <p:nvPr/>
        </p:nvCxnSpPr>
        <p:spPr>
          <a:xfrm>
            <a:off x="4805271" y="2611005"/>
            <a:ext cx="1157515" cy="115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863499" y="5327693"/>
            <a:ext cx="3276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모든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히스토리는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시간 </a:t>
            </a:r>
            <a:r>
              <a:rPr lang="en-US" altLang="ko-KR" sz="1400" dirty="0" smtClean="0">
                <a:solidFill>
                  <a:srgbClr val="FF0000"/>
                </a:solidFill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</a:rPr>
              <a:t>가격 </a:t>
            </a:r>
            <a:r>
              <a:rPr lang="en-US" altLang="ko-KR" sz="1400" dirty="0" smtClean="0">
                <a:solidFill>
                  <a:srgbClr val="FF0000"/>
                </a:solidFill>
              </a:rPr>
              <a:t>– </a:t>
            </a:r>
            <a:r>
              <a:rPr lang="ko-KR" altLang="en-US" sz="1400" dirty="0" smtClean="0">
                <a:solidFill>
                  <a:srgbClr val="FF0000"/>
                </a:solidFill>
              </a:rPr>
              <a:t>내역으로 나열 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매크로 세부 </a:t>
            </a:r>
            <a:r>
              <a:rPr lang="ko-KR" altLang="en-US" sz="3000" dirty="0" smtClean="0">
                <a:latin typeface="+mn-ea"/>
              </a:rPr>
              <a:t>기능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1060068" y="2876431"/>
            <a:ext cx="2300571" cy="3421629"/>
            <a:chOff x="884417" y="1714416"/>
            <a:chExt cx="2300571" cy="3421629"/>
          </a:xfrm>
        </p:grpSpPr>
        <p:sp>
          <p:nvSpPr>
            <p:cNvPr id="56" name="직사각형 55"/>
            <p:cNvSpPr/>
            <p:nvPr/>
          </p:nvSpPr>
          <p:spPr>
            <a:xfrm>
              <a:off x="963548" y="1839353"/>
              <a:ext cx="935250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사용가능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xbt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고정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570789" y="2525462"/>
              <a:ext cx="93525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포지션이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있을 경우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66194" y="1839353"/>
              <a:ext cx="935250" cy="432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포지션이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없을 경우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연결선 53"/>
            <p:cNvCxnSpPr>
              <a:stCxn id="56" idx="3"/>
              <a:endCxn id="58" idx="1"/>
            </p:cNvCxnSpPr>
            <p:nvPr/>
          </p:nvCxnSpPr>
          <p:spPr>
            <a:xfrm>
              <a:off x="1898798" y="2055377"/>
              <a:ext cx="2673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963548" y="3204076"/>
              <a:ext cx="93525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공매수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포지션이면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169639" y="3204076"/>
              <a:ext cx="93525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공매도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포지션이면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963548" y="3890915"/>
              <a:ext cx="93525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매도 퍼센트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계산할때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166194" y="3890915"/>
              <a:ext cx="935250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매수 퍼센트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계산할때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963548" y="4577754"/>
              <a:ext cx="213789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 수량을 기준으로 계산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xbt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알필요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없음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>
              <a:stCxn id="62" idx="3"/>
              <a:endCxn id="63" idx="1"/>
            </p:cNvCxnSpPr>
            <p:nvPr/>
          </p:nvCxnSpPr>
          <p:spPr>
            <a:xfrm>
              <a:off x="1898798" y="3420100"/>
              <a:ext cx="27084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6" idx="0"/>
              <a:endCxn id="57" idx="2"/>
            </p:cNvCxnSpPr>
            <p:nvPr/>
          </p:nvCxnSpPr>
          <p:spPr>
            <a:xfrm flipV="1">
              <a:off x="2032496" y="2957510"/>
              <a:ext cx="5918" cy="16202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2" idx="2"/>
              <a:endCxn id="64" idx="0"/>
            </p:cNvCxnSpPr>
            <p:nvPr/>
          </p:nvCxnSpPr>
          <p:spPr>
            <a:xfrm>
              <a:off x="1431173" y="3636124"/>
              <a:ext cx="0" cy="2547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3" idx="2"/>
              <a:endCxn id="65" idx="0"/>
            </p:cNvCxnSpPr>
            <p:nvPr/>
          </p:nvCxnSpPr>
          <p:spPr>
            <a:xfrm flipH="1">
              <a:off x="2633819" y="3636124"/>
              <a:ext cx="3445" cy="2547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884417" y="1714416"/>
              <a:ext cx="2300571" cy="34216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21690" y="1784867"/>
            <a:ext cx="3025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https://www.bitmex.com/app/trade/XBTUSD</a:t>
            </a:r>
            <a:endParaRPr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" y="1704139"/>
            <a:ext cx="629442" cy="439363"/>
          </a:xfrm>
          <a:prstGeom prst="rect">
            <a:avLst/>
          </a:prstGeom>
        </p:spPr>
      </p:pic>
      <p:cxnSp>
        <p:nvCxnSpPr>
          <p:cNvPr id="4" name="직선 연결선 3"/>
          <p:cNvCxnSpPr>
            <a:stCxn id="29" idx="3"/>
            <a:endCxn id="3" idx="1"/>
          </p:cNvCxnSpPr>
          <p:nvPr/>
        </p:nvCxnSpPr>
        <p:spPr>
          <a:xfrm flipV="1">
            <a:off x="983215" y="1923367"/>
            <a:ext cx="138475" cy="4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84916" y="1642495"/>
            <a:ext cx="3862243" cy="546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8"/>
          <a:stretch/>
        </p:blipFill>
        <p:spPr>
          <a:xfrm>
            <a:off x="5305955" y="1919345"/>
            <a:ext cx="1395060" cy="44123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3" name="TextBox 92"/>
          <p:cNvSpPr txBox="1"/>
          <p:nvPr/>
        </p:nvSpPr>
        <p:spPr>
          <a:xfrm>
            <a:off x="676594" y="1326571"/>
            <a:ext cx="306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크롬 최초 창 주소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90643" y="2547901"/>
            <a:ext cx="306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매수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매도 퍼센트 계산할 때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473021" y="1323937"/>
            <a:ext cx="306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콤보 박스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827710" y="1923019"/>
            <a:ext cx="18186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글씨 </a:t>
            </a:r>
            <a:r>
              <a:rPr lang="en-US" altLang="ko-KR" sz="1000" dirty="0" smtClean="0">
                <a:solidFill>
                  <a:srgbClr val="FF0000"/>
                </a:solidFill>
              </a:rPr>
              <a:t>‘100%’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smtClean="0">
                <a:solidFill>
                  <a:srgbClr val="FF0000"/>
                </a:solidFill>
              </a:rPr>
              <a:t>’99%’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로 변경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27710" y="2882876"/>
            <a:ext cx="18186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글씨 </a:t>
            </a:r>
            <a:r>
              <a:rPr lang="en-US" altLang="ko-KR" sz="1000" dirty="0" smtClean="0">
                <a:solidFill>
                  <a:srgbClr val="FF0000"/>
                </a:solidFill>
              </a:rPr>
              <a:t>‘100%’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smtClean="0">
                <a:solidFill>
                  <a:srgbClr val="FF0000"/>
                </a:solidFill>
              </a:rPr>
              <a:t>’99%’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로 변경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85201" y="3882615"/>
            <a:ext cx="18186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글씨 </a:t>
            </a:r>
            <a:r>
              <a:rPr lang="en-US" altLang="ko-KR" sz="1000" dirty="0" smtClean="0">
                <a:solidFill>
                  <a:srgbClr val="FF0000"/>
                </a:solidFill>
              </a:rPr>
              <a:t>‘100%’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smtClean="0">
                <a:solidFill>
                  <a:srgbClr val="FF0000"/>
                </a:solidFill>
              </a:rPr>
              <a:t>’99%’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로 변경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785201" y="4858552"/>
            <a:ext cx="18186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글씨 </a:t>
            </a:r>
            <a:r>
              <a:rPr lang="en-US" altLang="ko-KR" sz="1000" dirty="0" smtClean="0">
                <a:solidFill>
                  <a:srgbClr val="FF0000"/>
                </a:solidFill>
              </a:rPr>
              <a:t>‘100%’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를 </a:t>
            </a:r>
            <a:r>
              <a:rPr lang="en-US" altLang="ko-KR" sz="1000" dirty="0" smtClean="0">
                <a:solidFill>
                  <a:srgbClr val="FF0000"/>
                </a:solidFill>
              </a:rPr>
              <a:t>’99%’</a:t>
            </a:r>
            <a:r>
              <a:rPr lang="ko-KR" altLang="en-US" sz="1000" dirty="0" smtClean="0">
                <a:solidFill>
                  <a:srgbClr val="FF0000"/>
                </a:solidFill>
              </a:rPr>
              <a:t>로 변경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400800" y="2046130"/>
            <a:ext cx="671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365113" y="3025844"/>
            <a:ext cx="6718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605415" y="4024220"/>
            <a:ext cx="43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597931" y="4985273"/>
            <a:ext cx="43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22687" y="1673124"/>
            <a:ext cx="961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윗</a:t>
            </a:r>
            <a:r>
              <a:rPr lang="ko-KR" altLang="en-US" sz="1000" dirty="0" smtClean="0">
                <a:solidFill>
                  <a:srgbClr val="FF0000"/>
                </a:solidFill>
              </a:rPr>
              <a:t> 부분 삭제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매크로 </a:t>
            </a:r>
            <a:r>
              <a:rPr lang="ko-KR" altLang="en-US" sz="3000" dirty="0" err="1" smtClean="0">
                <a:latin typeface="+mn-ea"/>
              </a:rPr>
              <a:t>플로우</a:t>
            </a:r>
            <a:r>
              <a:rPr lang="ko-KR" altLang="en-US" sz="3000" dirty="0" smtClean="0">
                <a:latin typeface="+mn-ea"/>
              </a:rPr>
              <a:t> 차트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3261105" y="1619272"/>
            <a:ext cx="3344088" cy="4542896"/>
            <a:chOff x="6309356" y="1878872"/>
            <a:chExt cx="3344088" cy="4542896"/>
          </a:xfrm>
        </p:grpSpPr>
        <p:sp>
          <p:nvSpPr>
            <p:cNvPr id="158" name="직사각형 157"/>
            <p:cNvSpPr/>
            <p:nvPr/>
          </p:nvSpPr>
          <p:spPr>
            <a:xfrm>
              <a:off x="7513776" y="2498470"/>
              <a:ext cx="213966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포지션 확인하고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사용가능 </a:t>
              </a:r>
              <a:r>
                <a:rPr lang="en-US" altLang="ko-KR" sz="1100" dirty="0" err="1" smtClean="0">
                  <a:solidFill>
                    <a:schemeClr val="tx1"/>
                  </a:solidFill>
                </a:rPr>
                <a:t>xbt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가져오기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6967679" y="1878872"/>
              <a:ext cx="2027444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커맨드 실행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6309357" y="4579434"/>
              <a:ext cx="3344087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레버리지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퍼센트에 해당하는 수량 계산 후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지정가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or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시장가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텝에서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수량 입력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309356" y="5989720"/>
              <a:ext cx="334408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히스토리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남김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6967679" y="3884038"/>
              <a:ext cx="2027444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지정가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매수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=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시장가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</a:rPr>
                <a:t>-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빠지값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지정가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매도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=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시장가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+ </a:t>
              </a:r>
              <a:r>
                <a:rPr lang="ko-KR" altLang="en-US" sz="1100" dirty="0" err="1" smtClean="0">
                  <a:solidFill>
                    <a:schemeClr val="tx1"/>
                  </a:solidFill>
                </a:rPr>
                <a:t>빠지값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309357" y="2498470"/>
              <a:ext cx="93525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사용가능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xbt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고정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513776" y="3184142"/>
              <a:ext cx="93525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빠른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지정가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8718194" y="3178895"/>
              <a:ext cx="935250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</a:rPr>
                <a:t>시장가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6309356" y="5284577"/>
              <a:ext cx="3344087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주문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직선 연결선 159"/>
            <p:cNvCxnSpPr>
              <a:stCxn id="154" idx="2"/>
              <a:endCxn id="147" idx="0"/>
            </p:cNvCxnSpPr>
            <p:nvPr/>
          </p:nvCxnSpPr>
          <p:spPr>
            <a:xfrm>
              <a:off x="7981401" y="3616190"/>
              <a:ext cx="0" cy="2678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>
              <a:stCxn id="147" idx="2"/>
              <a:endCxn id="144" idx="0"/>
            </p:cNvCxnSpPr>
            <p:nvPr/>
          </p:nvCxnSpPr>
          <p:spPr>
            <a:xfrm>
              <a:off x="7981401" y="4316086"/>
              <a:ext cx="0" cy="26334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>
              <a:stCxn id="155" idx="2"/>
            </p:cNvCxnSpPr>
            <p:nvPr/>
          </p:nvCxnSpPr>
          <p:spPr>
            <a:xfrm>
              <a:off x="9185819" y="3610943"/>
              <a:ext cx="0" cy="972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53" idx="2"/>
            </p:cNvCxnSpPr>
            <p:nvPr/>
          </p:nvCxnSpPr>
          <p:spPr>
            <a:xfrm>
              <a:off x="6776982" y="2930517"/>
              <a:ext cx="0" cy="165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>
              <a:endCxn id="154" idx="0"/>
            </p:cNvCxnSpPr>
            <p:nvPr/>
          </p:nvCxnSpPr>
          <p:spPr>
            <a:xfrm>
              <a:off x="7979779" y="2925270"/>
              <a:ext cx="1622" cy="2588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9184197" y="2912912"/>
              <a:ext cx="1622" cy="25887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직선 화살표 연결선 189"/>
          <p:cNvCxnSpPr>
            <a:stCxn id="156" idx="2"/>
            <a:endCxn id="145" idx="0"/>
          </p:cNvCxnSpPr>
          <p:nvPr/>
        </p:nvCxnSpPr>
        <p:spPr>
          <a:xfrm>
            <a:off x="4933149" y="5457025"/>
            <a:ext cx="0" cy="2730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>
            <a:off x="4931528" y="4751882"/>
            <a:ext cx="1622" cy="2730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6" b="15292"/>
          <a:stretch/>
        </p:blipFill>
        <p:spPr>
          <a:xfrm>
            <a:off x="3388550" y="2118049"/>
            <a:ext cx="3128899" cy="341500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664567" y="4847636"/>
            <a:ext cx="1467870" cy="1897427"/>
            <a:chOff x="6667201" y="3480317"/>
            <a:chExt cx="1467870" cy="1897427"/>
          </a:xfrm>
        </p:grpSpPr>
        <p:sp>
          <p:nvSpPr>
            <p:cNvPr id="66" name="직사각형 65"/>
            <p:cNvSpPr/>
            <p:nvPr/>
          </p:nvSpPr>
          <p:spPr>
            <a:xfrm>
              <a:off x="6667201" y="3480317"/>
              <a:ext cx="1467870" cy="1897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418" r="6165" b="13670"/>
            <a:stretch/>
          </p:blipFill>
          <p:spPr>
            <a:xfrm>
              <a:off x="6752926" y="4483040"/>
              <a:ext cx="1309047" cy="838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877" r="5482" b="52517"/>
            <a:stretch/>
          </p:blipFill>
          <p:spPr>
            <a:xfrm>
              <a:off x="6752926" y="3545632"/>
              <a:ext cx="1318572" cy="8231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53" b="88525"/>
            <a:stretch/>
          </p:blipFill>
          <p:spPr>
            <a:xfrm>
              <a:off x="6705301" y="4404636"/>
              <a:ext cx="1395060" cy="9525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3" y="1601509"/>
            <a:ext cx="2286319" cy="287695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4" y="4652787"/>
            <a:ext cx="2638321" cy="1498142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222308" y="4606132"/>
            <a:ext cx="811766" cy="239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셈 기호 25"/>
          <p:cNvSpPr/>
          <p:nvPr/>
        </p:nvSpPr>
        <p:spPr>
          <a:xfrm>
            <a:off x="755779" y="2154231"/>
            <a:ext cx="1856791" cy="1530220"/>
          </a:xfrm>
          <a:prstGeom prst="mathMultiply">
            <a:avLst>
              <a:gd name="adj1" fmla="val 705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8661" y="3638942"/>
            <a:ext cx="20945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다른 코인을 보고 있으면 못 읽어 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83895" y="4847635"/>
            <a:ext cx="1467870" cy="1893375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74" r="6165" b="32883"/>
          <a:stretch/>
        </p:blipFill>
        <p:spPr>
          <a:xfrm>
            <a:off x="8369620" y="5913204"/>
            <a:ext cx="1309047" cy="800100"/>
          </a:xfrm>
          <a:prstGeom prst="rect">
            <a:avLst/>
          </a:prstGeom>
          <a:ln>
            <a:noFill/>
          </a:ln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3" r="5482" b="71377"/>
          <a:stretch/>
        </p:blipFill>
        <p:spPr>
          <a:xfrm>
            <a:off x="8369620" y="4892504"/>
            <a:ext cx="1318572" cy="876300"/>
          </a:xfrm>
          <a:prstGeom prst="rect">
            <a:avLst/>
          </a:prstGeom>
          <a:ln>
            <a:noFill/>
          </a:ln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3" b="88525"/>
          <a:stretch/>
        </p:blipFill>
        <p:spPr>
          <a:xfrm>
            <a:off x="8321995" y="5767902"/>
            <a:ext cx="1395060" cy="95250"/>
          </a:xfrm>
          <a:prstGeom prst="rect">
            <a:avLst/>
          </a:prstGeom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돌파 매매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38"/>
          <a:stretch/>
        </p:blipFill>
        <p:spPr>
          <a:xfrm>
            <a:off x="3388551" y="2512632"/>
            <a:ext cx="3133238" cy="35987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76" r="41441" b="58640"/>
          <a:stretch/>
        </p:blipFill>
        <p:spPr>
          <a:xfrm>
            <a:off x="3383558" y="2119064"/>
            <a:ext cx="1832254" cy="78713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676262" y="2388441"/>
            <a:ext cx="1082350" cy="5174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6"/>
            <a:endCxn id="8" idx="2"/>
          </p:cNvCxnSpPr>
          <p:nvPr/>
        </p:nvCxnSpPr>
        <p:spPr>
          <a:xfrm flipV="1">
            <a:off x="2034074" y="2647165"/>
            <a:ext cx="1642188" cy="2078562"/>
          </a:xfrm>
          <a:prstGeom prst="bentConnector3">
            <a:avLst>
              <a:gd name="adj1" fmla="val 6477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70" y="3914775"/>
            <a:ext cx="635483" cy="255654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5258627" y="2471076"/>
            <a:ext cx="1082350" cy="5174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910618" y="896705"/>
            <a:ext cx="679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창 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09938" y="1193740"/>
            <a:ext cx="1688650" cy="210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423656" y="2997865"/>
            <a:ext cx="1674931" cy="300778"/>
            <a:chOff x="7320191" y="3490611"/>
            <a:chExt cx="1674931" cy="300778"/>
          </a:xfrm>
        </p:grpSpPr>
        <p:sp>
          <p:nvSpPr>
            <p:cNvPr id="50" name="직사각형 49"/>
            <p:cNvSpPr/>
            <p:nvPr/>
          </p:nvSpPr>
          <p:spPr>
            <a:xfrm>
              <a:off x="7324531" y="3490611"/>
              <a:ext cx="1670591" cy="3007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20191" y="3522907"/>
              <a:ext cx="16749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확인</a:t>
              </a:r>
              <a:endParaRPr lang="ko-KR" altLang="en-US" sz="10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016336" y="2209309"/>
            <a:ext cx="1017037" cy="300778"/>
            <a:chOff x="7777216" y="2552364"/>
            <a:chExt cx="1017037" cy="300778"/>
          </a:xfrm>
        </p:grpSpPr>
        <p:sp>
          <p:nvSpPr>
            <p:cNvPr id="49" name="직사각형 48"/>
            <p:cNvSpPr/>
            <p:nvPr/>
          </p:nvSpPr>
          <p:spPr>
            <a:xfrm>
              <a:off x="7777216" y="2552364"/>
              <a:ext cx="1017037" cy="300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805209" y="2575795"/>
              <a:ext cx="9573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6672.5</a:t>
              </a:r>
              <a:endPara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409937" y="1270627"/>
            <a:ext cx="1688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시장가보다 낮은 가격에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시장가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빠른지정가로</a:t>
            </a:r>
            <a:r>
              <a:rPr lang="ko-KR" altLang="en-US" sz="1000" dirty="0" smtClean="0"/>
              <a:t> 매도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시장가보다 높은 가격에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시장가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빠른지정가로</a:t>
            </a:r>
            <a:r>
              <a:rPr lang="ko-KR" altLang="en-US" sz="1000" dirty="0" smtClean="0"/>
              <a:t> 매수</a:t>
            </a:r>
            <a:endParaRPr lang="en-US" altLang="ko-KR" sz="1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7736412" y="2239326"/>
            <a:ext cx="223428" cy="253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0800000">
            <a:off x="7767973" y="2310201"/>
            <a:ext cx="161555" cy="12129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t="41766" r="43091" b="53616"/>
          <a:stretch/>
        </p:blipFill>
        <p:spPr>
          <a:xfrm>
            <a:off x="7526955" y="2581308"/>
            <a:ext cx="1474746" cy="27992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84360" y="3615350"/>
            <a:ext cx="243366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입력 값이 현재가 보다 높으면 자동으로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녹색 화살표에 매수 콤보 박스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입력 값이 현재가 보다 낮으면 자동으로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적색 화살표에 매도 콤보 박스</a:t>
            </a:r>
            <a:endParaRPr lang="en-US" altLang="ko-KR" sz="1000" dirty="0" smtClean="0"/>
          </a:p>
        </p:txBody>
      </p:sp>
      <p:sp>
        <p:nvSpPr>
          <p:cNvPr id="72" name="타원 71"/>
          <p:cNvSpPr/>
          <p:nvPr/>
        </p:nvSpPr>
        <p:spPr>
          <a:xfrm>
            <a:off x="7533303" y="2607042"/>
            <a:ext cx="1468398" cy="2541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410583" y="3326434"/>
            <a:ext cx="158677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Default</a:t>
            </a:r>
            <a:r>
              <a:rPr lang="ko-KR" altLang="en-US" sz="1000" dirty="0" smtClean="0"/>
              <a:t>로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현재가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 나옴</a:t>
            </a:r>
            <a:endParaRPr lang="en-US" altLang="ko-KR" sz="1000" dirty="0" smtClean="0"/>
          </a:p>
        </p:txBody>
      </p:sp>
      <p:cxnSp>
        <p:nvCxnSpPr>
          <p:cNvPr id="24" name="꺾인 연결선 23"/>
          <p:cNvCxnSpPr>
            <a:stCxn id="52" idx="3"/>
            <a:endCxn id="73" idx="3"/>
          </p:cNvCxnSpPr>
          <p:nvPr/>
        </p:nvCxnSpPr>
        <p:spPr>
          <a:xfrm flipH="1">
            <a:off x="8997361" y="2359698"/>
            <a:ext cx="4340" cy="1089847"/>
          </a:xfrm>
          <a:prstGeom prst="bentConnector3">
            <a:avLst>
              <a:gd name="adj1" fmla="val -52672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467956" y="2235580"/>
            <a:ext cx="223428" cy="2537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/>
          <p:cNvSpPr/>
          <p:nvPr/>
        </p:nvSpPr>
        <p:spPr>
          <a:xfrm>
            <a:off x="7499517" y="2296930"/>
            <a:ext cx="161555" cy="12129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94146" y="2172996"/>
            <a:ext cx="590518" cy="367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1" idx="2"/>
            <a:endCxn id="58" idx="1"/>
          </p:cNvCxnSpPr>
          <p:nvPr/>
        </p:nvCxnSpPr>
        <p:spPr>
          <a:xfrm rot="10800000" flipV="1">
            <a:off x="6984360" y="2356853"/>
            <a:ext cx="409786" cy="1612439"/>
          </a:xfrm>
          <a:prstGeom prst="bentConnector3">
            <a:avLst>
              <a:gd name="adj1" fmla="val 1557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72" idx="6"/>
            <a:endCxn id="58" idx="3"/>
          </p:cNvCxnSpPr>
          <p:nvPr/>
        </p:nvCxnSpPr>
        <p:spPr>
          <a:xfrm>
            <a:off x="9001701" y="2734135"/>
            <a:ext cx="416323" cy="1235158"/>
          </a:xfrm>
          <a:prstGeom prst="bentConnector3">
            <a:avLst>
              <a:gd name="adj1" fmla="val 1549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3" idx="0"/>
            <a:endCxn id="44" idx="1"/>
          </p:cNvCxnSpPr>
          <p:nvPr/>
        </p:nvCxnSpPr>
        <p:spPr>
          <a:xfrm flipV="1">
            <a:off x="5799802" y="1035205"/>
            <a:ext cx="2110816" cy="1435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0292" y="4380107"/>
            <a:ext cx="29018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녹색 화살표나 적색 화살표가 활성화 되지 않으면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콤보 박스 비활성화</a:t>
            </a:r>
            <a:endParaRPr lang="en-US" altLang="ko-KR" sz="1000" dirty="0" smtClean="0"/>
          </a:p>
        </p:txBody>
      </p:sp>
      <p:cxnSp>
        <p:nvCxnSpPr>
          <p:cNvPr id="88" name="꺾인 연결선 87"/>
          <p:cNvCxnSpPr>
            <a:stCxn id="58" idx="3"/>
            <a:endCxn id="84" idx="3"/>
          </p:cNvCxnSpPr>
          <p:nvPr/>
        </p:nvCxnSpPr>
        <p:spPr>
          <a:xfrm>
            <a:off x="9418024" y="3969293"/>
            <a:ext cx="234068" cy="610869"/>
          </a:xfrm>
          <a:prstGeom prst="bentConnector3">
            <a:avLst>
              <a:gd name="adj1" fmla="val 19766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76375" r="1561" b="12381"/>
          <a:stretch/>
        </p:blipFill>
        <p:spPr>
          <a:xfrm>
            <a:off x="3412486" y="4725727"/>
            <a:ext cx="3104964" cy="63448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911269" y="4746917"/>
            <a:ext cx="212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돌파매매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히스토리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발동된 것 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3" b="-1"/>
          <a:stretch/>
        </p:blipFill>
        <p:spPr>
          <a:xfrm>
            <a:off x="3052992" y="2220686"/>
            <a:ext cx="3128899" cy="358626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011959" y="4518245"/>
            <a:ext cx="1181890" cy="1315330"/>
            <a:chOff x="95847" y="371987"/>
            <a:chExt cx="1181890" cy="13153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47" y="371987"/>
              <a:ext cx="1181890" cy="131533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95847" y="371987"/>
              <a:ext cx="1181890" cy="313653"/>
            </a:xfrm>
            <a:prstGeom prst="rect">
              <a:avLst/>
            </a:prstGeom>
            <a:solidFill>
              <a:srgbClr val="BBDE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6158" y="418940"/>
              <a:ext cx="9753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 smtClean="0"/>
                <a:t>알람</a:t>
              </a:r>
              <a:r>
                <a:rPr lang="ko-KR" altLang="en-US" sz="900" b="1" dirty="0" smtClean="0"/>
                <a:t> 한번</a:t>
              </a:r>
              <a:endParaRPr lang="ko-KR" altLang="en-US" sz="900" b="1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5727975" y="3788746"/>
            <a:ext cx="453916" cy="42125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131550" y="3860873"/>
            <a:ext cx="679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B050"/>
                </a:solidFill>
              </a:rPr>
              <a:t>취소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56" name="직선 화살표 연결선 55"/>
          <p:cNvCxnSpPr>
            <a:stCxn id="49" idx="2"/>
            <a:endCxn id="51" idx="3"/>
          </p:cNvCxnSpPr>
          <p:nvPr/>
        </p:nvCxnSpPr>
        <p:spPr>
          <a:xfrm flipH="1" flipV="1">
            <a:off x="2811059" y="3999373"/>
            <a:ext cx="2916916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/>
          <a:stretch/>
        </p:blipFill>
        <p:spPr>
          <a:xfrm>
            <a:off x="3560017" y="3261632"/>
            <a:ext cx="535303" cy="255654"/>
          </a:xfrm>
          <a:prstGeom prst="rect">
            <a:avLst/>
          </a:prstGeom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826368" y="4280278"/>
            <a:ext cx="1864242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‘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알람</a:t>
            </a:r>
            <a:r>
              <a:rPr lang="ko-KR" altLang="en-US" sz="1200" dirty="0" smtClean="0">
                <a:solidFill>
                  <a:srgbClr val="FF0000"/>
                </a:solidFill>
              </a:rPr>
              <a:t> 한번</a:t>
            </a:r>
            <a:r>
              <a:rPr lang="en-US" altLang="ko-KR" sz="1200" dirty="0" smtClean="0">
                <a:solidFill>
                  <a:srgbClr val="FF0000"/>
                </a:solidFill>
              </a:rPr>
              <a:t>’</a:t>
            </a:r>
            <a:r>
              <a:rPr lang="ko-KR" altLang="en-US" sz="1200" dirty="0" smtClean="0">
                <a:solidFill>
                  <a:srgbClr val="FF0000"/>
                </a:solidFill>
              </a:rPr>
              <a:t>의 </a:t>
            </a:r>
            <a:r>
              <a:rPr lang="ko-KR" altLang="en-US" sz="1200" dirty="0" smtClean="0">
                <a:solidFill>
                  <a:srgbClr val="FF0000"/>
                </a:solidFill>
              </a:rPr>
              <a:t>경우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커맨드 실행 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히스토리</a:t>
            </a:r>
            <a:r>
              <a:rPr lang="ko-KR" altLang="en-US" sz="1200" dirty="0" smtClean="0">
                <a:solidFill>
                  <a:srgbClr val="FF0000"/>
                </a:solidFill>
              </a:rPr>
              <a:t> 남기고 자동 취소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2" name="직선 연결선 11"/>
          <p:cNvCxnSpPr>
            <a:stCxn id="51" idx="2"/>
          </p:cNvCxnSpPr>
          <p:nvPr/>
        </p:nvCxnSpPr>
        <p:spPr>
          <a:xfrm flipH="1">
            <a:off x="2471304" y="4137872"/>
            <a:ext cx="1" cy="1440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52630" y="2648635"/>
            <a:ext cx="1501198" cy="1587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552630" y="2698956"/>
            <a:ext cx="150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가격에 도달하면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경보음</a:t>
            </a:r>
            <a:r>
              <a:rPr lang="ko-KR" altLang="en-US" sz="1000" dirty="0" smtClean="0"/>
              <a:t> 발동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832548" y="3137421"/>
            <a:ext cx="1017037" cy="300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61960" y="3939862"/>
            <a:ext cx="1491868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590467" y="3972158"/>
            <a:ext cx="150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60541" y="3160852"/>
            <a:ext cx="95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6700</a:t>
            </a:r>
            <a:endParaRPr lang="ko-KR" altLang="en-US" sz="105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5" r="43939" b="59056"/>
          <a:stretch/>
        </p:blipFill>
        <p:spPr>
          <a:xfrm>
            <a:off x="3051183" y="1884461"/>
            <a:ext cx="1754082" cy="7019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1" t="29365" r="-58" b="65088"/>
          <a:stretch/>
        </p:blipFill>
        <p:spPr>
          <a:xfrm>
            <a:off x="4544007" y="1884460"/>
            <a:ext cx="1637883" cy="336225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4910888" y="2185741"/>
            <a:ext cx="1082350" cy="5174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86308" y="2305965"/>
            <a:ext cx="679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창열림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>
            <a:stCxn id="46" idx="6"/>
            <a:endCxn id="50" idx="1"/>
          </p:cNvCxnSpPr>
          <p:nvPr/>
        </p:nvCxnSpPr>
        <p:spPr>
          <a:xfrm>
            <a:off x="5993238" y="2444465"/>
            <a:ext cx="3930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41860" r="55552" b="53676"/>
          <a:stretch/>
        </p:blipFill>
        <p:spPr>
          <a:xfrm>
            <a:off x="6832548" y="3518947"/>
            <a:ext cx="1017038" cy="287953"/>
          </a:xfrm>
          <a:prstGeom prst="rect">
            <a:avLst/>
          </a:prstGeom>
        </p:spPr>
      </p:pic>
      <p:cxnSp>
        <p:nvCxnSpPr>
          <p:cNvPr id="9" name="꺾인 연결선 8"/>
          <p:cNvCxnSpPr>
            <a:stCxn id="34" idx="3"/>
            <a:endCxn id="5" idx="0"/>
          </p:cNvCxnSpPr>
          <p:nvPr/>
        </p:nvCxnSpPr>
        <p:spPr>
          <a:xfrm>
            <a:off x="7849586" y="3662924"/>
            <a:ext cx="753318" cy="855321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 smtClean="0">
                <a:latin typeface="+mn-ea"/>
              </a:rPr>
              <a:t>알람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76375" r="1561" b="12381"/>
          <a:stretch/>
        </p:blipFill>
        <p:spPr>
          <a:xfrm>
            <a:off x="3076927" y="4416689"/>
            <a:ext cx="3104964" cy="634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61915" y="4437879"/>
            <a:ext cx="175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알람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히스토리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발동된 것 만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53747" y="2640562"/>
            <a:ext cx="2621902" cy="306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0106" y="1187536"/>
            <a:ext cx="1501198" cy="1587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70106" y="1237857"/>
            <a:ext cx="1501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해당 가격에 도달하면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경보음</a:t>
            </a:r>
            <a:r>
              <a:rPr lang="ko-KR" altLang="en-US" sz="1000" dirty="0" smtClean="0"/>
              <a:t> 발동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1250024" y="1676322"/>
            <a:ext cx="1017037" cy="300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79436" y="2469432"/>
            <a:ext cx="1491868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007943" y="2501728"/>
            <a:ext cx="1501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278017" y="1699753"/>
            <a:ext cx="95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11000.5</a:t>
            </a:r>
            <a:endParaRPr lang="ko-KR" altLang="en-US" sz="1050" b="1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9" t="41860" r="55552" b="53676"/>
          <a:stretch/>
        </p:blipFill>
        <p:spPr>
          <a:xfrm>
            <a:off x="1250024" y="2057848"/>
            <a:ext cx="1017038" cy="287953"/>
          </a:xfrm>
          <a:prstGeom prst="rect">
            <a:avLst/>
          </a:prstGeom>
        </p:spPr>
      </p:pic>
      <p:cxnSp>
        <p:nvCxnSpPr>
          <p:cNvPr id="20" name="꺾인 연결선 19"/>
          <p:cNvCxnSpPr>
            <a:stCxn id="15" idx="1"/>
            <a:endCxn id="42" idx="3"/>
          </p:cNvCxnSpPr>
          <p:nvPr/>
        </p:nvCxnSpPr>
        <p:spPr>
          <a:xfrm rot="10800000">
            <a:off x="2471305" y="1981272"/>
            <a:ext cx="682443" cy="812293"/>
          </a:xfrm>
          <a:prstGeom prst="bentConnector3">
            <a:avLst>
              <a:gd name="adj1" fmla="val 5683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4352" y="2869342"/>
            <a:ext cx="2164702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빨간 상자 내부를 클릭하면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설정 창 열림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 smtClean="0"/>
              <a:t>돌파매매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알람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거미줄 모두 해당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9690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4950277" y="1255905"/>
            <a:ext cx="2959979" cy="903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3" b="-1"/>
          <a:stretch/>
        </p:blipFill>
        <p:spPr>
          <a:xfrm>
            <a:off x="1317497" y="1221919"/>
            <a:ext cx="3128899" cy="36515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/>
          <a:stretch/>
        </p:blipFill>
        <p:spPr>
          <a:xfrm>
            <a:off x="1824522" y="2328182"/>
            <a:ext cx="535303" cy="255654"/>
          </a:xfrm>
          <a:prstGeom prst="rect">
            <a:avLst/>
          </a:prstGeom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5" r="43939" b="59056"/>
          <a:stretch/>
        </p:blipFill>
        <p:spPr>
          <a:xfrm>
            <a:off x="1315688" y="951011"/>
            <a:ext cx="1754082" cy="70192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1" t="29365" r="-58" b="65088"/>
          <a:stretch/>
        </p:blipFill>
        <p:spPr>
          <a:xfrm>
            <a:off x="2808512" y="951010"/>
            <a:ext cx="1637883" cy="3362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거미줄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 t="76375" r="1561" b="12381"/>
          <a:stretch/>
        </p:blipFill>
        <p:spPr>
          <a:xfrm>
            <a:off x="1341432" y="3567218"/>
            <a:ext cx="3081277" cy="634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71022" y="3748256"/>
            <a:ext cx="184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거미줄 </a:t>
            </a:r>
            <a:r>
              <a:rPr lang="ko-KR" altLang="en-US" dirty="0" err="1" smtClean="0">
                <a:solidFill>
                  <a:srgbClr val="FF0000"/>
                </a:solidFill>
              </a:rPr>
              <a:t>히스토리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2101" y="1221920"/>
            <a:ext cx="3090608" cy="2345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15003" y="951010"/>
            <a:ext cx="1007706" cy="2709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2060"/>
                </a:solidFill>
              </a:rPr>
              <a:t>거미줄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34452" r="46325" b="59056"/>
          <a:stretch/>
        </p:blipFill>
        <p:spPr>
          <a:xfrm>
            <a:off x="2106099" y="2190301"/>
            <a:ext cx="1575628" cy="39353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97415" y="1255905"/>
            <a:ext cx="2959979" cy="90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397414" y="2589989"/>
            <a:ext cx="2959979" cy="903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96359" y="1316483"/>
            <a:ext cx="122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주문  퍼센티지 </a:t>
            </a:r>
            <a:r>
              <a:rPr lang="en-US" altLang="ko-KR" sz="1000" dirty="0"/>
              <a:t>(%)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96359" y="1587431"/>
            <a:ext cx="122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주문 간격 </a:t>
            </a:r>
            <a:r>
              <a:rPr lang="en-US" altLang="ko-KR" sz="1000" dirty="0"/>
              <a:t>(USD)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4896359" y="1858379"/>
            <a:ext cx="1228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주문 수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124504" y="1509377"/>
            <a:ext cx="1486080" cy="438539"/>
            <a:chOff x="2631231" y="2432433"/>
            <a:chExt cx="1486080" cy="438539"/>
          </a:xfrm>
        </p:grpSpPr>
        <p:sp>
          <p:nvSpPr>
            <p:cNvPr id="40" name="아래쪽 화살표 39"/>
            <p:cNvSpPr/>
            <p:nvPr/>
          </p:nvSpPr>
          <p:spPr>
            <a:xfrm rot="10800000">
              <a:off x="2631231" y="2432433"/>
              <a:ext cx="485191" cy="438539"/>
            </a:xfrm>
            <a:prstGeom prst="downArrow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37594" y="2470560"/>
              <a:ext cx="979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공매도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124504" y="2853886"/>
            <a:ext cx="1486080" cy="438539"/>
            <a:chOff x="2631231" y="3805778"/>
            <a:chExt cx="1486080" cy="438539"/>
          </a:xfrm>
        </p:grpSpPr>
        <p:sp>
          <p:nvSpPr>
            <p:cNvPr id="10" name="아래쪽 화살표 9"/>
            <p:cNvSpPr/>
            <p:nvPr/>
          </p:nvSpPr>
          <p:spPr>
            <a:xfrm>
              <a:off x="2631231" y="3805778"/>
              <a:ext cx="485191" cy="438539"/>
            </a:xfrm>
            <a:prstGeom prst="downArrow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37594" y="3840923"/>
              <a:ext cx="979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공매수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66" y="1342548"/>
            <a:ext cx="533474" cy="20957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66" y="1604392"/>
            <a:ext cx="533474" cy="20957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66" y="1868954"/>
            <a:ext cx="533474" cy="20957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118318" y="1618681"/>
            <a:ext cx="153930" cy="150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t="6012" r="70149" b="33127"/>
          <a:stretch/>
        </p:blipFill>
        <p:spPr>
          <a:xfrm>
            <a:off x="6118318" y="1645744"/>
            <a:ext cx="252412" cy="13335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924641" y="1282093"/>
            <a:ext cx="1004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거미줄 주문 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모든 주문 취소</a:t>
            </a:r>
            <a:endParaRPr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6812227" y="1365581"/>
            <a:ext cx="135274" cy="188657"/>
            <a:chOff x="6860771" y="2236420"/>
            <a:chExt cx="135274" cy="188657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6860771" y="2275787"/>
              <a:ext cx="135274" cy="1492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1/2 액자 61"/>
            <p:cNvSpPr/>
            <p:nvPr/>
          </p:nvSpPr>
          <p:spPr>
            <a:xfrm rot="13284491">
              <a:off x="6900640" y="2236420"/>
              <a:ext cx="88112" cy="139905"/>
            </a:xfrm>
            <a:prstGeom prst="halfFrame">
              <a:avLst>
                <a:gd name="adj1" fmla="val 14332"/>
                <a:gd name="adj2" fmla="val 165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6802702" y="1750519"/>
            <a:ext cx="1041169" cy="329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거미줄 주문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73504" y="2243577"/>
            <a:ext cx="3796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예시</a:t>
            </a:r>
            <a:r>
              <a:rPr lang="en-US" altLang="ko-KR" sz="1000" b="1" dirty="0" smtClean="0"/>
              <a:t>) </a:t>
            </a:r>
            <a:r>
              <a:rPr lang="ko-KR" altLang="en-US" sz="1000" b="1" dirty="0" smtClean="0"/>
              <a:t>현재가 </a:t>
            </a:r>
            <a:r>
              <a:rPr lang="en-US" altLang="ko-KR" sz="1000" b="1" dirty="0" smtClean="0"/>
              <a:t>6672.5,</a:t>
            </a:r>
            <a:r>
              <a:rPr lang="ko-KR" altLang="en-US" sz="1000" b="1" dirty="0" smtClean="0"/>
              <a:t> 주문 수 </a:t>
            </a:r>
            <a:r>
              <a:rPr lang="en-US" altLang="ko-KR" sz="1000" b="1" dirty="0" smtClean="0"/>
              <a:t>3</a:t>
            </a:r>
            <a:r>
              <a:rPr lang="ko-KR" altLang="en-US" sz="1000" b="1" dirty="0" smtClean="0"/>
              <a:t>개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주문 간격 </a:t>
            </a:r>
            <a:r>
              <a:rPr lang="en-US" altLang="ko-KR" sz="1000" b="1" dirty="0" smtClean="0"/>
              <a:t>25USD, </a:t>
            </a:r>
            <a:r>
              <a:rPr lang="ko-KR" altLang="en-US" sz="1000" b="1" dirty="0" smtClean="0"/>
              <a:t>주문 퍼센티지 </a:t>
            </a:r>
            <a:r>
              <a:rPr lang="en-US" altLang="ko-KR" sz="1000" b="1" dirty="0" smtClean="0"/>
              <a:t>2%</a:t>
            </a:r>
            <a:r>
              <a:rPr lang="ko-KR" altLang="en-US" sz="1000" b="1" dirty="0" smtClean="0"/>
              <a:t>인 위의 공매도 거미줄 주문을 실행</a:t>
            </a:r>
            <a:endParaRPr lang="en-US" altLang="ko-KR" sz="1000" b="1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ko-KR" altLang="en-US" sz="1000" dirty="0" smtClean="0"/>
              <a:t>거미줄 </a:t>
            </a:r>
            <a:r>
              <a:rPr lang="ko-KR" altLang="en-US" sz="1000" dirty="0"/>
              <a:t>주문 전 모든 주문 </a:t>
            </a:r>
            <a:r>
              <a:rPr lang="ko-KR" altLang="en-US" sz="1000" dirty="0" smtClean="0"/>
              <a:t>취소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체크 했으므로</a:t>
            </a:r>
            <a:endParaRPr lang="en-US" altLang="ko-KR" sz="1000" dirty="0"/>
          </a:p>
          <a:p>
            <a:r>
              <a:rPr lang="ko-KR" altLang="en-US" sz="1000" dirty="0" smtClean="0"/>
              <a:t>일단 모든 </a:t>
            </a:r>
            <a:r>
              <a:rPr lang="ko-KR" altLang="en-US" sz="1000" dirty="0" err="1"/>
              <a:t>지정가</a:t>
            </a:r>
            <a:r>
              <a:rPr lang="ko-KR" altLang="en-US" sz="1000" dirty="0"/>
              <a:t> 주문을 취소한다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그리고 아래 가격으로 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개의 공매도 주문을 한다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6672.5 + 25</a:t>
            </a:r>
          </a:p>
          <a:p>
            <a:r>
              <a:rPr lang="en-US" altLang="ko-KR" sz="1000" dirty="0"/>
              <a:t>6672.5</a:t>
            </a:r>
            <a:r>
              <a:rPr lang="en-US" altLang="ko-KR" sz="1000" dirty="0" smtClean="0"/>
              <a:t> + 25 + 25</a:t>
            </a:r>
          </a:p>
          <a:p>
            <a:r>
              <a:rPr lang="en-US" altLang="ko-KR" sz="1000" dirty="0"/>
              <a:t>6672.5</a:t>
            </a:r>
            <a:r>
              <a:rPr lang="en-US" altLang="ko-KR" sz="1000" dirty="0" smtClean="0"/>
              <a:t> + 25 + 25 + 25</a:t>
            </a:r>
          </a:p>
          <a:p>
            <a:endParaRPr lang="en-US" altLang="ko-KR" sz="1000" dirty="0"/>
          </a:p>
          <a:p>
            <a:r>
              <a:rPr lang="ko-KR" altLang="en-US" sz="1000" dirty="0"/>
              <a:t>주문 퍼센티지는 기존에 있는 </a:t>
            </a:r>
            <a:r>
              <a:rPr lang="ko-KR" altLang="en-US" sz="1000" dirty="0" err="1"/>
              <a:t>시장가나</a:t>
            </a:r>
            <a:r>
              <a:rPr lang="ko-KR" altLang="en-US" sz="1000" dirty="0"/>
              <a:t> 빠른 지정가에서의</a:t>
            </a:r>
            <a:endParaRPr lang="en-US" altLang="ko-KR" sz="1000" dirty="0"/>
          </a:p>
          <a:p>
            <a:r>
              <a:rPr lang="ko-KR" altLang="en-US" sz="1000" dirty="0"/>
              <a:t>퍼센티지 활용과 </a:t>
            </a:r>
            <a:r>
              <a:rPr lang="ko-KR" altLang="en-US" sz="1000" dirty="0" smtClean="0"/>
              <a:t>동일하다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최소값과 최대값</a:t>
            </a:r>
            <a:endParaRPr lang="en-US" altLang="ko-KR" sz="1000" dirty="0" smtClean="0"/>
          </a:p>
          <a:p>
            <a:pPr algn="ctr"/>
            <a:endParaRPr lang="en-US" altLang="ko-KR" sz="1000" dirty="0" smtClean="0"/>
          </a:p>
          <a:p>
            <a:pPr algn="ctr"/>
            <a:r>
              <a:rPr lang="en-US" altLang="ko-KR" sz="1000" dirty="0"/>
              <a:t>2 &lt;= </a:t>
            </a:r>
            <a:r>
              <a:rPr lang="ko-KR" altLang="en-US" sz="1000" dirty="0"/>
              <a:t>주문 퍼센티지 </a:t>
            </a:r>
            <a:r>
              <a:rPr lang="en-US" altLang="ko-KR" sz="1000" dirty="0"/>
              <a:t>&lt;= 10</a:t>
            </a:r>
          </a:p>
          <a:p>
            <a:pPr algn="ctr"/>
            <a:r>
              <a:rPr lang="en-US" altLang="ko-KR" sz="1000" dirty="0"/>
              <a:t>5 &lt;=</a:t>
            </a:r>
            <a:r>
              <a:rPr lang="ko-KR" altLang="en-US" sz="1000" dirty="0"/>
              <a:t>주문 간격 </a:t>
            </a:r>
            <a:r>
              <a:rPr lang="en-US" altLang="ko-KR" sz="1000" dirty="0"/>
              <a:t>&lt;= 50</a:t>
            </a:r>
          </a:p>
          <a:p>
            <a:pPr algn="ctr"/>
            <a:r>
              <a:rPr lang="en-US" altLang="ko-KR" sz="1000" dirty="0" smtClean="0"/>
              <a:t>3 &lt;= </a:t>
            </a:r>
            <a:r>
              <a:rPr lang="ko-KR" altLang="en-US" sz="1000" dirty="0" smtClean="0"/>
              <a:t>주문수 </a:t>
            </a:r>
            <a:r>
              <a:rPr lang="en-US" altLang="ko-KR" sz="1000" dirty="0" smtClean="0"/>
              <a:t>&lt;= 15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현재 사용 가능 </a:t>
            </a:r>
            <a:r>
              <a:rPr lang="en-US" altLang="ko-KR" sz="1000" dirty="0" smtClean="0"/>
              <a:t>XBT </a:t>
            </a:r>
            <a:r>
              <a:rPr lang="ko-KR" altLang="en-US" sz="1000" dirty="0" smtClean="0"/>
              <a:t>즉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남아 있는 퍼센티지에 따라 주문 수에 제한이 생김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예를 들어 이미 </a:t>
            </a:r>
            <a:r>
              <a:rPr lang="ko-KR" altLang="en-US" sz="1000" dirty="0" err="1" smtClean="0"/>
              <a:t>소지금의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85%</a:t>
            </a:r>
            <a:r>
              <a:rPr lang="ko-KR" altLang="en-US" sz="1000" dirty="0" smtClean="0"/>
              <a:t>를 공매도 한 경우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주문 퍼센티지 </a:t>
            </a:r>
            <a:r>
              <a:rPr lang="en-US" altLang="ko-KR" sz="1000" dirty="0" smtClean="0"/>
              <a:t>2%</a:t>
            </a:r>
            <a:r>
              <a:rPr lang="ko-KR" altLang="en-US" sz="1000" dirty="0" smtClean="0"/>
              <a:t>로 주문 할 수 있는 최대 주문의 개수는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</a:t>
            </a:r>
            <a:endParaRPr lang="en-US" altLang="ko-KR" sz="1000" dirty="0" smtClean="0"/>
          </a:p>
          <a:p>
            <a:r>
              <a:rPr lang="ko-KR" altLang="en-US" sz="1000" dirty="0" smtClean="0"/>
              <a:t>억지로 주문 수를 늘려도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거미줄 주문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을 실행하면</a:t>
            </a:r>
            <a:endParaRPr lang="en-US" altLang="ko-KR" sz="1000" dirty="0" smtClean="0"/>
          </a:p>
          <a:p>
            <a:r>
              <a:rPr lang="ko-KR" altLang="en-US" sz="1000" dirty="0" smtClean="0"/>
              <a:t>주문 수는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로 바뀌고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개의 주문을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118318" y="1351525"/>
            <a:ext cx="153930" cy="150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045971" y="1313800"/>
            <a:ext cx="25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57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2192" y="327692"/>
            <a:ext cx="500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설정</a:t>
            </a:r>
            <a:endParaRPr lang="ko-KR" altLang="en-US" sz="300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13856" y="896705"/>
            <a:ext cx="96480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838102" y="1586204"/>
            <a:ext cx="3331029" cy="37602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t="29413" r="3947" b="65816"/>
          <a:stretch/>
        </p:blipFill>
        <p:spPr>
          <a:xfrm>
            <a:off x="1838102" y="1586204"/>
            <a:ext cx="2351315" cy="28924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89417" y="1586204"/>
            <a:ext cx="643812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거미줄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833229" y="1600199"/>
            <a:ext cx="335902" cy="261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" name="십자형 9"/>
          <p:cNvSpPr/>
          <p:nvPr/>
        </p:nvSpPr>
        <p:spPr>
          <a:xfrm>
            <a:off x="4921870" y="1656183"/>
            <a:ext cx="158620" cy="149289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767915" y="1530218"/>
            <a:ext cx="466531" cy="401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26764" y="2202025"/>
            <a:ext cx="727752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매크로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2738532" y="2199471"/>
            <a:ext cx="727752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돌파 매매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550300" y="2202025"/>
            <a:ext cx="727752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알람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4362069" y="2202025"/>
            <a:ext cx="727752" cy="25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거미줄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40464" y="1931434"/>
            <a:ext cx="1537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드래그로 순서 바꾸기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1926764" y="2593910"/>
            <a:ext cx="3163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926764" y="2687214"/>
            <a:ext cx="881722" cy="246221"/>
            <a:chOff x="3149102" y="2687214"/>
            <a:chExt cx="881722" cy="24622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149102" y="2733869"/>
              <a:ext cx="135274" cy="1492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4376" y="2687214"/>
              <a:ext cx="7464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돌파 매매</a:t>
              </a:r>
              <a:endParaRPr lang="ko-KR" altLang="en-US" sz="10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859835" y="2682849"/>
            <a:ext cx="881722" cy="246221"/>
            <a:chOff x="3149102" y="2687214"/>
            <a:chExt cx="881722" cy="24622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149102" y="2733869"/>
              <a:ext cx="135274" cy="1492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84376" y="2687214"/>
              <a:ext cx="7464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거미줄</a:t>
              </a:r>
              <a:endParaRPr lang="ko-KR" altLang="en-US" sz="1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648263" y="2690839"/>
            <a:ext cx="881722" cy="246221"/>
            <a:chOff x="3149102" y="2687214"/>
            <a:chExt cx="881722" cy="24622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3149102" y="2733869"/>
              <a:ext cx="135274" cy="1492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84376" y="2687214"/>
              <a:ext cx="7464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알람</a:t>
              </a:r>
              <a:endParaRPr lang="ko-KR" altLang="en-US" sz="1000" dirty="0"/>
            </a:p>
          </p:txBody>
        </p:sp>
      </p:grpSp>
      <p:sp>
        <p:nvSpPr>
          <p:cNvPr id="24" name="1/2 액자 23"/>
          <p:cNvSpPr/>
          <p:nvPr/>
        </p:nvSpPr>
        <p:spPr>
          <a:xfrm rot="13284491">
            <a:off x="1966633" y="2694502"/>
            <a:ext cx="88112" cy="139905"/>
          </a:xfrm>
          <a:prstGeom prst="halfFrame">
            <a:avLst>
              <a:gd name="adj1" fmla="val 14332"/>
              <a:gd name="adj2" fmla="val 1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1/2 액자 57"/>
          <p:cNvSpPr/>
          <p:nvPr/>
        </p:nvSpPr>
        <p:spPr>
          <a:xfrm rot="13284491">
            <a:off x="2893501" y="2698866"/>
            <a:ext cx="88112" cy="139905"/>
          </a:xfrm>
          <a:prstGeom prst="halfFrame">
            <a:avLst>
              <a:gd name="adj1" fmla="val 14332"/>
              <a:gd name="adj2" fmla="val 1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1/2 액자 58"/>
          <p:cNvSpPr/>
          <p:nvPr/>
        </p:nvSpPr>
        <p:spPr>
          <a:xfrm rot="13284491">
            <a:off x="3677816" y="2693239"/>
            <a:ext cx="88112" cy="139905"/>
          </a:xfrm>
          <a:prstGeom prst="halfFrame">
            <a:avLst>
              <a:gd name="adj1" fmla="val 14332"/>
              <a:gd name="adj2" fmla="val 1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930932" y="3062852"/>
            <a:ext cx="135274" cy="149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066205" y="3016197"/>
            <a:ext cx="148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하단 </a:t>
            </a:r>
            <a:r>
              <a:rPr lang="ko-KR" altLang="en-US" sz="1000" dirty="0" err="1" smtClean="0"/>
              <a:t>히스토리</a:t>
            </a:r>
            <a:r>
              <a:rPr lang="ko-KR" altLang="en-US" sz="1000" dirty="0" smtClean="0"/>
              <a:t> 사용</a:t>
            </a:r>
            <a:endParaRPr lang="ko-KR" altLang="en-US" sz="1000" dirty="0"/>
          </a:p>
        </p:txBody>
      </p:sp>
      <p:sp>
        <p:nvSpPr>
          <p:cNvPr id="63" name="1/2 액자 62"/>
          <p:cNvSpPr/>
          <p:nvPr/>
        </p:nvSpPr>
        <p:spPr>
          <a:xfrm rot="13284491">
            <a:off x="1970801" y="3023485"/>
            <a:ext cx="88112" cy="139905"/>
          </a:xfrm>
          <a:prstGeom prst="halfFrame">
            <a:avLst>
              <a:gd name="adj1" fmla="val 14332"/>
              <a:gd name="adj2" fmla="val 1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935546" y="3368351"/>
            <a:ext cx="3163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60898" y="3533971"/>
            <a:ext cx="1647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 재 입력 대기 시간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930932" y="3896297"/>
            <a:ext cx="135274" cy="1492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2037467" y="3849642"/>
            <a:ext cx="190003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smtClean="0"/>
              <a:t>오버로드 되면 </a:t>
            </a:r>
            <a:r>
              <a:rPr lang="ko-KR" altLang="en-US" sz="1000" dirty="0"/>
              <a:t>다시 주문</a:t>
            </a:r>
          </a:p>
        </p:txBody>
      </p:sp>
      <p:sp>
        <p:nvSpPr>
          <p:cNvPr id="74" name="1/2 액자 73"/>
          <p:cNvSpPr/>
          <p:nvPr/>
        </p:nvSpPr>
        <p:spPr>
          <a:xfrm rot="13284491">
            <a:off x="1970801" y="3856930"/>
            <a:ext cx="88112" cy="139905"/>
          </a:xfrm>
          <a:prstGeom prst="halfFrame">
            <a:avLst>
              <a:gd name="adj1" fmla="val 14332"/>
              <a:gd name="adj2" fmla="val 16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012161" y="3525114"/>
            <a:ext cx="998375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114798" y="3538113"/>
            <a:ext cx="82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002818" y="3836920"/>
            <a:ext cx="998375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4105455" y="3849919"/>
            <a:ext cx="821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83796" y="1179516"/>
            <a:ext cx="2127116" cy="154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083795" y="1229837"/>
            <a:ext cx="2127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매도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매수 주문 후</a:t>
            </a:r>
            <a:r>
              <a:rPr lang="en-US" altLang="ko-KR" sz="1000" dirty="0" smtClean="0"/>
              <a:t>,</a:t>
            </a:r>
          </a:p>
          <a:p>
            <a:pPr algn="ctr"/>
            <a:r>
              <a:rPr lang="ko-KR" altLang="en-US" sz="1000" dirty="0" smtClean="0"/>
              <a:t>해당 시간만큼 기다려야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다시 매도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매수 주문이 가능 합니다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반복 입력  방지</a:t>
            </a:r>
            <a:r>
              <a:rPr lang="en-US" altLang="ko-KR" sz="1000" dirty="0" smtClean="0"/>
              <a:t>) </a:t>
            </a:r>
            <a:endParaRPr lang="en-US" altLang="ko-KR" sz="1000" dirty="0"/>
          </a:p>
          <a:p>
            <a:pPr algn="ctr"/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6093126" y="2424082"/>
            <a:ext cx="951200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121631" y="2456378"/>
            <a:ext cx="1044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기본 설정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6447167" y="1967638"/>
            <a:ext cx="1407906" cy="300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670594" y="1991069"/>
            <a:ext cx="95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1.5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39408" y="2424082"/>
            <a:ext cx="1171504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173931" y="2456378"/>
            <a:ext cx="104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cxnSp>
        <p:nvCxnSpPr>
          <p:cNvPr id="87" name="직선 연결선 86"/>
          <p:cNvCxnSpPr/>
          <p:nvPr/>
        </p:nvCxnSpPr>
        <p:spPr>
          <a:xfrm>
            <a:off x="7170036" y="2437716"/>
            <a:ext cx="0" cy="26848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182048" y="3623800"/>
            <a:ext cx="1902920" cy="1722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182047" y="3674121"/>
            <a:ext cx="1902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주문이 오버로드 되면</a:t>
            </a:r>
            <a:endParaRPr lang="en-US" altLang="ko-KR" sz="1000" dirty="0"/>
          </a:p>
          <a:p>
            <a:pPr algn="ctr"/>
            <a:r>
              <a:rPr lang="ko-KR" altLang="en-US" sz="1000" dirty="0" smtClean="0"/>
              <a:t>재 입력 대기 시간과 관계 없이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다시 주문 합니다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6191378" y="5045653"/>
            <a:ext cx="951200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219884" y="5077949"/>
            <a:ext cx="922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기본 설정</a:t>
            </a:r>
            <a:endParaRPr lang="ko-KR" altLang="en-US" sz="1000" dirty="0"/>
          </a:p>
        </p:txBody>
      </p:sp>
      <p:sp>
        <p:nvSpPr>
          <p:cNvPr id="92" name="직사각형 91"/>
          <p:cNvSpPr/>
          <p:nvPr/>
        </p:nvSpPr>
        <p:spPr>
          <a:xfrm>
            <a:off x="7261550" y="4281222"/>
            <a:ext cx="564748" cy="300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267521" y="4300805"/>
            <a:ext cx="560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37660" y="5045653"/>
            <a:ext cx="951200" cy="3007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166166" y="5077949"/>
            <a:ext cx="922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cxnSp>
        <p:nvCxnSpPr>
          <p:cNvPr id="96" name="직선 연결선 95"/>
          <p:cNvCxnSpPr/>
          <p:nvPr/>
        </p:nvCxnSpPr>
        <p:spPr>
          <a:xfrm>
            <a:off x="7137660" y="5059287"/>
            <a:ext cx="0" cy="26848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242495" y="4308500"/>
            <a:ext cx="935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재시도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7267521" y="4635221"/>
            <a:ext cx="5606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219883" y="4642916"/>
            <a:ext cx="98122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 smtClean="0"/>
              <a:t>횟수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>
            <a:stCxn id="75" idx="3"/>
          </p:cNvCxnSpPr>
          <p:nvPr/>
        </p:nvCxnSpPr>
        <p:spPr>
          <a:xfrm flipV="1">
            <a:off x="5010536" y="2172919"/>
            <a:ext cx="1437157" cy="1479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77" idx="3"/>
            <a:endCxn id="88" idx="1"/>
          </p:cNvCxnSpPr>
          <p:nvPr/>
        </p:nvCxnSpPr>
        <p:spPr>
          <a:xfrm>
            <a:off x="5001193" y="3963878"/>
            <a:ext cx="1180855" cy="521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281551" y="2614383"/>
            <a:ext cx="62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창 열림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75939" y="4158121"/>
            <a:ext cx="620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창 열림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018478" y="2793577"/>
            <a:ext cx="20703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1.5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r>
              <a:rPr lang="ko-KR" altLang="en-US" sz="1000" dirty="0" smtClean="0"/>
              <a:t>최소 </a:t>
            </a:r>
            <a:r>
              <a:rPr lang="en-US" altLang="ko-KR" sz="1000" dirty="0" smtClean="0"/>
              <a:t>1.5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이하는 </a:t>
            </a:r>
            <a:r>
              <a:rPr lang="en-US" altLang="ko-KR" sz="1000" dirty="0" smtClean="0"/>
              <a:t>1.5</a:t>
            </a:r>
            <a:r>
              <a:rPr lang="ko-KR" altLang="en-US" sz="1000" dirty="0" smtClean="0"/>
              <a:t>초로 고정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ko-KR" altLang="en-US" sz="1000" dirty="0" smtClean="0"/>
              <a:t>최대</a:t>
            </a:r>
            <a:r>
              <a:rPr lang="en-US" altLang="ko-KR" sz="1000" dirty="0" smtClean="0"/>
              <a:t> 10.5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이상은 </a:t>
            </a:r>
            <a:r>
              <a:rPr lang="en-US" altLang="ko-KR" sz="1000" dirty="0" smtClean="0"/>
              <a:t>10.5</a:t>
            </a:r>
            <a:r>
              <a:rPr lang="ko-KR" altLang="en-US" sz="1000" dirty="0" smtClean="0"/>
              <a:t>초로 고정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93126" y="5413996"/>
            <a:ext cx="3004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 설정은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초</a:t>
            </a:r>
            <a:endParaRPr lang="en-US" altLang="ko-KR" sz="1000" dirty="0" smtClean="0"/>
          </a:p>
          <a:p>
            <a:r>
              <a:rPr lang="ko-KR" altLang="en-US" sz="1000" dirty="0" smtClean="0"/>
              <a:t>최소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초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이하는 </a:t>
            </a:r>
            <a:r>
              <a:rPr lang="en-US" altLang="ko-KR" sz="1000" dirty="0" smtClean="0"/>
              <a:t>0.5</a:t>
            </a:r>
            <a:r>
              <a:rPr lang="ko-KR" altLang="en-US" sz="1000" dirty="0" smtClean="0"/>
              <a:t>초로 고정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최대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주문 재입력 대기 시간</a:t>
            </a:r>
            <a:r>
              <a:rPr lang="en-US" altLang="ko-KR" sz="1000" dirty="0" smtClean="0"/>
              <a:t>’ (</a:t>
            </a:r>
            <a:r>
              <a:rPr lang="ko-KR" altLang="en-US" sz="1000" dirty="0" smtClean="0"/>
              <a:t>이상은 </a:t>
            </a:r>
            <a:r>
              <a:rPr lang="en-US" altLang="ko-KR" sz="1000" dirty="0" smtClean="0"/>
              <a:t>10.5</a:t>
            </a:r>
            <a:r>
              <a:rPr lang="ko-KR" altLang="en-US" sz="1000" dirty="0" smtClean="0"/>
              <a:t>초로 고정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횟수는</a:t>
            </a:r>
            <a:endParaRPr lang="en-US" altLang="ko-KR" sz="1000" dirty="0" smtClean="0"/>
          </a:p>
          <a:p>
            <a:r>
              <a:rPr lang="ko-KR" altLang="en-US" sz="1000" dirty="0" smtClean="0"/>
              <a:t>주문 재 입력 대기 시간을</a:t>
            </a:r>
            <a:endParaRPr lang="en-US" altLang="ko-KR" sz="1000" dirty="0" smtClean="0"/>
          </a:p>
          <a:p>
            <a:r>
              <a:rPr lang="ko-KR" altLang="en-US" sz="1000" dirty="0" smtClean="0"/>
              <a:t>오버로드 재시도 대기 시간으로 나눈 값의 몫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나누어 떨어지면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몫 </a:t>
            </a:r>
            <a:r>
              <a:rPr lang="en-US" altLang="ko-KR" sz="1000" dirty="0" smtClean="0"/>
              <a:t>– 1’)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48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734</Words>
  <Application>Microsoft Office PowerPoint</Application>
  <PresentationFormat>A4 용지(210x297mm)</PresentationFormat>
  <Paragraphs>204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GaeWoon Jung</dc:creator>
  <cp:lastModifiedBy>Jung GaeWoon</cp:lastModifiedBy>
  <cp:revision>71</cp:revision>
  <dcterms:created xsi:type="dcterms:W3CDTF">2018-07-04T18:44:02Z</dcterms:created>
  <dcterms:modified xsi:type="dcterms:W3CDTF">2018-09-10T15:13:32Z</dcterms:modified>
</cp:coreProperties>
</file>