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23" r:id="rId2"/>
    <p:sldId id="272" r:id="rId3"/>
    <p:sldId id="317" r:id="rId4"/>
    <p:sldId id="316" r:id="rId5"/>
    <p:sldId id="324" r:id="rId6"/>
    <p:sldId id="318" r:id="rId7"/>
    <p:sldId id="325" r:id="rId8"/>
    <p:sldId id="319" r:id="rId9"/>
    <p:sldId id="321" r:id="rId10"/>
    <p:sldId id="282" r:id="rId11"/>
    <p:sldId id="304" r:id="rId12"/>
    <p:sldId id="307" r:id="rId13"/>
    <p:sldId id="326" r:id="rId14"/>
    <p:sldId id="308" r:id="rId15"/>
    <p:sldId id="327" r:id="rId16"/>
    <p:sldId id="311" r:id="rId17"/>
    <p:sldId id="312" r:id="rId18"/>
    <p:sldId id="313" r:id="rId19"/>
    <p:sldId id="314" r:id="rId20"/>
    <p:sldId id="315" r:id="rId21"/>
    <p:sldId id="322" r:id="rId22"/>
    <p:sldId id="290" r:id="rId23"/>
    <p:sldId id="26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95A9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 autoAdjust="0"/>
    <p:restoredTop sz="93850" autoAdjust="0"/>
  </p:normalViewPr>
  <p:slideViewPr>
    <p:cSldViewPr snapToGrid="0">
      <p:cViewPr varScale="1">
        <p:scale>
          <a:sx n="43" d="100"/>
          <a:sy n="43" d="100"/>
        </p:scale>
        <p:origin x="72" y="4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4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eg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30.wmf"/><Relationship Id="rId7" Type="http://schemas.openxmlformats.org/officeDocument/2006/relationships/image" Target="../media/image33.png"/><Relationship Id="rId12" Type="http://schemas.openxmlformats.org/officeDocument/2006/relationships/image" Target="../media/image38.jpe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2.png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jpeg"/><Relationship Id="rId19" Type="http://schemas.openxmlformats.org/officeDocument/2006/relationships/image" Target="../media/image29.wmf"/><Relationship Id="rId4" Type="http://schemas.openxmlformats.org/officeDocument/2006/relationships/image" Target="../media/image14.wmf"/><Relationship Id="rId9" Type="http://schemas.openxmlformats.org/officeDocument/2006/relationships/image" Target="../media/image35.png"/><Relationship Id="rId14" Type="http://schemas.openxmlformats.org/officeDocument/2006/relationships/image" Target="../media/image40.jpeg"/><Relationship Id="rId22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jpe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4.wmf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88FC0D6-F889-4554-BEE9-ABABCF3D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245000"/>
            <a:ext cx="4807789" cy="4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400">
                <a:solidFill>
                  <a:schemeClr val="bg2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0F0F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Undergraduate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98FCE"/>
                </a:solidFill>
                <a:effectLst/>
                <a:uLnTx/>
                <a:uFillTx/>
                <a:latin typeface="Garamond" panose="02020404030301010803" pitchFamily="18" charset="0"/>
                <a:ea typeface="微软雅黑"/>
                <a:cs typeface="Arial" panose="020B0604020202020204" pitchFamily="34" charset="0"/>
              </a:rPr>
              <a:t>Thesis Defense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Garamond" panose="02020404030301010803" pitchFamily="18" charset="0"/>
              <a:ea typeface="微软雅黑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0F0F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98FC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BA5781-7B34-4686-A106-6D977D2F7737}"/>
              </a:ext>
            </a:extLst>
          </p:cNvPr>
          <p:cNvSpPr txBox="1"/>
          <p:nvPr/>
        </p:nvSpPr>
        <p:spPr>
          <a:xfrm>
            <a:off x="5093320" y="3794597"/>
            <a:ext cx="33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答辩人：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程圣福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8FA4BC-E35E-4478-88F0-7ADC6F6BBB0C}"/>
              </a:ext>
            </a:extLst>
          </p:cNvPr>
          <p:cNvSpPr txBox="1"/>
          <p:nvPr/>
        </p:nvSpPr>
        <p:spPr>
          <a:xfrm>
            <a:off x="5054974" y="4335982"/>
            <a:ext cx="703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指导教师：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香港理工大学 赖溥祥 助理教授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四川大学     陈科   副教授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E92CE-73F0-4692-902C-9E90B6738B4E}"/>
              </a:ext>
            </a:extLst>
          </p:cNvPr>
          <p:cNvSpPr/>
          <p:nvPr/>
        </p:nvSpPr>
        <p:spPr>
          <a:xfrm>
            <a:off x="3393978" y="6088559"/>
            <a:ext cx="5404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材料科学与工程学院   生物医学工程专业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微软雅黑"/>
                <a:cs typeface="+mn-cs"/>
              </a:rPr>
              <a:t>2019.05.31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4480EA3C-CA2F-407B-A02D-0A308690D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42" y="128169"/>
            <a:ext cx="1008721" cy="100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47B93500-EE0E-43B8-95E5-8A26F6B06CB5}"/>
              </a:ext>
            </a:extLst>
          </p:cNvPr>
          <p:cNvSpPr txBox="1">
            <a:spLocks/>
          </p:cNvSpPr>
          <p:nvPr/>
        </p:nvSpPr>
        <p:spPr>
          <a:xfrm>
            <a:off x="423079" y="632529"/>
            <a:ext cx="11345842" cy="177988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</a:rPr>
              <a:t>基于深度学习的光学散斑图像重建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248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94DCAE4-AA0F-4740-A521-876D3BA1C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51866"/>
              </p:ext>
            </p:extLst>
          </p:nvPr>
        </p:nvGraphicFramePr>
        <p:xfrm>
          <a:off x="2712225" y="352503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225" y="352503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EE42BE33-1AA7-4626-821D-73FAF63DA362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3.1 </a:t>
            </a:r>
            <a:r>
              <a:rPr lang="zh-CN" altLang="en-US" sz="2600" dirty="0">
                <a:latin typeface="+mj-lt"/>
              </a:rPr>
              <a:t>相位复原问题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4EF66F7-A739-44F4-8340-E49260969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66464"/>
              </p:ext>
            </p:extLst>
          </p:nvPr>
        </p:nvGraphicFramePr>
        <p:xfrm>
          <a:off x="3249327" y="1715530"/>
          <a:ext cx="1131810" cy="56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9327" y="1715530"/>
                        <a:ext cx="1131810" cy="56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1DE3F71-EA04-4735-8528-7FECE0DBE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42193"/>
              </p:ext>
            </p:extLst>
          </p:nvPr>
        </p:nvGraphicFramePr>
        <p:xfrm>
          <a:off x="5154732" y="1773537"/>
          <a:ext cx="381834" cy="36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4732" y="1773537"/>
                        <a:ext cx="381834" cy="36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EE6D2CA-CD89-4239-97EC-DC72313C9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14180"/>
              </p:ext>
            </p:extLst>
          </p:nvPr>
        </p:nvGraphicFramePr>
        <p:xfrm>
          <a:off x="2248124" y="2342924"/>
          <a:ext cx="2905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8124" y="2342924"/>
                        <a:ext cx="290513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63900-C0A6-4117-B817-7102D77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32946E-943A-4D70-AEB1-AFE997553D34}"/>
              </a:ext>
            </a:extLst>
          </p:cNvPr>
          <p:cNvSpPr txBox="1"/>
          <p:nvPr/>
        </p:nvSpPr>
        <p:spPr>
          <a:xfrm>
            <a:off x="15940" y="1222090"/>
            <a:ext cx="8396451" cy="146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相位复原问题是从复信号线性变换的幅度测量中重建原信号。给定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幅度测量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结果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  是已知的线性测量算子，确定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复信号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C8DEA102-8091-4051-9160-3256C1DF24AF}"/>
              </a:ext>
            </a:extLst>
          </p:cNvPr>
          <p:cNvSpPr/>
          <p:nvPr/>
        </p:nvSpPr>
        <p:spPr>
          <a:xfrm>
            <a:off x="7945544" y="912547"/>
            <a:ext cx="4246456" cy="1464632"/>
          </a:xfrm>
          <a:prstGeom prst="wedgeEllipseCallout">
            <a:avLst>
              <a:gd name="adj1" fmla="val -55050"/>
              <a:gd name="adj2" fmla="val 378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CCD</a:t>
            </a:r>
            <a:r>
              <a:rPr lang="zh-CN" altLang="en-US" dirty="0"/>
              <a:t>或</a:t>
            </a:r>
            <a:r>
              <a:rPr lang="en-US" altLang="zh-CN" dirty="0"/>
              <a:t>CMOS</a:t>
            </a:r>
            <a:r>
              <a:rPr lang="zh-CN" altLang="en-US" dirty="0"/>
              <a:t>相机只能测量光场幅度而无法测相位，因此有必要开发从幅度测量结果恢复出物体相位的算法。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24E310-C766-4C6A-80AD-647596AE17C0}"/>
              </a:ext>
            </a:extLst>
          </p:cNvPr>
          <p:cNvSpPr txBox="1"/>
          <p:nvPr/>
        </p:nvSpPr>
        <p:spPr>
          <a:xfrm>
            <a:off x="314222" y="3010720"/>
            <a:ext cx="1003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相干光场在自由空间传播，可用夫琅禾费衍射描述其远场分布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大多数光学成像模态都依赖夫琅禾费衍射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光波的远场（像面）对应近场（物面）的傅里叶变换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2A9DCC-ABE1-42DC-93B8-2E22E4932F1F}"/>
              </a:ext>
            </a:extLst>
          </p:cNvPr>
          <p:cNvSpPr txBox="1"/>
          <p:nvPr/>
        </p:nvSpPr>
        <p:spPr>
          <a:xfrm>
            <a:off x="428894" y="5943415"/>
            <a:ext cx="510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依赖夫琅禾费衍射的光学成像模态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FAC7ED-1953-4E7F-81F5-1EEF0B8F5FBE}"/>
              </a:ext>
            </a:extLst>
          </p:cNvPr>
          <p:cNvSpPr txBox="1"/>
          <p:nvPr/>
        </p:nvSpPr>
        <p:spPr>
          <a:xfrm>
            <a:off x="7332620" y="5975715"/>
            <a:ext cx="383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透过散射介质成像</a:t>
            </a:r>
            <a:endParaRPr 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F9DD8-FC94-41AD-9AFF-A23427515EA4}"/>
              </a:ext>
            </a:extLst>
          </p:cNvPr>
          <p:cNvSpPr txBox="1"/>
          <p:nvPr/>
        </p:nvSpPr>
        <p:spPr>
          <a:xfrm>
            <a:off x="1784146" y="5619854"/>
            <a:ext cx="243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傅里叶变换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(FT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885AC1-C1D6-4A66-906F-7E4149586147}"/>
              </a:ext>
            </a:extLst>
          </p:cNvPr>
          <p:cNvSpPr txBox="1"/>
          <p:nvPr/>
        </p:nvSpPr>
        <p:spPr>
          <a:xfrm>
            <a:off x="7756329" y="5681878"/>
            <a:ext cx="243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传输矩阵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64CB6941-B7B1-4292-A777-7FB9647A3C6A}"/>
              </a:ext>
            </a:extLst>
          </p:cNvPr>
          <p:cNvSpPr/>
          <p:nvPr/>
        </p:nvSpPr>
        <p:spPr>
          <a:xfrm>
            <a:off x="3626625" y="4949713"/>
            <a:ext cx="4351211" cy="809212"/>
          </a:xfrm>
          <a:prstGeom prst="curvedDownArrow">
            <a:avLst>
              <a:gd name="adj1" fmla="val 27553"/>
              <a:gd name="adj2" fmla="val 46067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A91C4D-896E-48E2-BAE3-C69816BA76C7}"/>
              </a:ext>
            </a:extLst>
          </p:cNvPr>
          <p:cNvSpPr txBox="1"/>
          <p:nvPr/>
        </p:nvSpPr>
        <p:spPr>
          <a:xfrm>
            <a:off x="4965546" y="5088607"/>
            <a:ext cx="17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线性测量算子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31F439-B361-4538-9864-7695C1FCC259}"/>
              </a:ext>
            </a:extLst>
          </p:cNvPr>
          <p:cNvSpPr/>
          <p:nvPr/>
        </p:nvSpPr>
        <p:spPr>
          <a:xfrm>
            <a:off x="314221" y="4187769"/>
            <a:ext cx="10129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大部分相位复原问题都是基于复信号的傅里叶幅度重建原来信号，测量算子为傅里叶变换</a:t>
            </a:r>
            <a:endParaRPr 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 animBg="1"/>
      <p:bldP spid="10" grpId="0"/>
      <p:bldP spid="12" grpId="0"/>
      <p:bldP spid="18" grpId="0"/>
      <p:bldP spid="13" grpId="0"/>
      <p:bldP spid="19" grpId="0"/>
      <p:bldP spid="14" grpId="0" animBg="1"/>
      <p:bldP spid="1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A2CA129-4C8C-445C-82A3-32913361A463}"/>
              </a:ext>
            </a:extLst>
          </p:cNvPr>
          <p:cNvSpPr/>
          <p:nvPr/>
        </p:nvSpPr>
        <p:spPr>
          <a:xfrm>
            <a:off x="417790" y="953272"/>
            <a:ext cx="11571248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假定散射过程线性，输入光场</a:t>
            </a:r>
            <a:r>
              <a:rPr lang="en-US" sz="2400" dirty="0">
                <a:ea typeface="宋体" panose="02010600030101010101" pitchFamily="2" charset="-122"/>
              </a:rPr>
              <a:t>            </a:t>
            </a:r>
            <a:r>
              <a:rPr lang="zh-CN" altLang="en-US" sz="2400" dirty="0">
                <a:ea typeface="宋体" panose="02010600030101010101" pitchFamily="2" charset="-122"/>
              </a:rPr>
              <a:t>，给定幅度测量                    ，其中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代表介质的传输矩阵，且    是噪声项，确定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94DCAE4-AA0F-4740-A521-876D3BA1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2225" y="352503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94DCAE4-AA0F-4740-A521-876D3BA1C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225" y="352503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EE42BE33-1AA7-4626-821D-73FAF63DA362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3.2 </a:t>
            </a:r>
            <a:r>
              <a:rPr lang="zh-CN" altLang="en-US" sz="2600" dirty="0">
                <a:latin typeface="+mj-lt"/>
              </a:rPr>
              <a:t>透过散射介质成像场景下的相位复原</a:t>
            </a:r>
            <a:endParaRPr lang="en-US" sz="2600" dirty="0"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5E765F-B1C0-4DD3-AECC-B3A5E9AA5FC1}"/>
              </a:ext>
            </a:extLst>
          </p:cNvPr>
          <p:cNvSpPr/>
          <p:nvPr/>
        </p:nvSpPr>
        <p:spPr>
          <a:xfrm>
            <a:off x="1284610" y="3763332"/>
            <a:ext cx="9089706" cy="28547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7F6CA0-CAC6-4E1A-A7B3-8C1A8F73F054}"/>
              </a:ext>
            </a:extLst>
          </p:cNvPr>
          <p:cNvSpPr/>
          <p:nvPr/>
        </p:nvSpPr>
        <p:spPr>
          <a:xfrm>
            <a:off x="308763" y="2065369"/>
            <a:ext cx="10558933" cy="146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只要提前测得散射介质的传输矩阵，就能利用相位复原中的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迭代算法，以传输矩阵为测量算子，从散斑强度图重建出施加在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上的相位物体，算法框图如下：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F08D268-160A-4AB9-B1FA-463B328A9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4892"/>
              </p:ext>
            </p:extLst>
          </p:nvPr>
        </p:nvGraphicFramePr>
        <p:xfrm>
          <a:off x="4761246" y="997858"/>
          <a:ext cx="1013125" cy="44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" name="Equation" r:id="rId5" imgW="457200" imgH="203040" progId="Equation.DSMT4">
                  <p:embed/>
                </p:oleObj>
              </mc:Choice>
              <mc:Fallback>
                <p:oleObj name="Equation" r:id="rId5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1246" y="997858"/>
                        <a:ext cx="1013125" cy="44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264878-4193-4B1C-B012-1FEBC3D43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27413"/>
              </p:ext>
            </p:extLst>
          </p:nvPr>
        </p:nvGraphicFramePr>
        <p:xfrm>
          <a:off x="8014690" y="1016615"/>
          <a:ext cx="1460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" name="Equation" r:id="rId7" imgW="711000" imgH="253800" progId="Equation.DSMT4">
                  <p:embed/>
                </p:oleObj>
              </mc:Choice>
              <mc:Fallback>
                <p:oleObj name="Equation" r:id="rId7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4690" y="1016615"/>
                        <a:ext cx="146050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785B85-DF29-48FD-B0C2-1BF599211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96738"/>
              </p:ext>
            </p:extLst>
          </p:nvPr>
        </p:nvGraphicFramePr>
        <p:xfrm>
          <a:off x="202961" y="1519768"/>
          <a:ext cx="13049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961" y="1519768"/>
                        <a:ext cx="13049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F26781C-089B-4EEA-BD88-7A00F6153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61717"/>
              </p:ext>
            </p:extLst>
          </p:nvPr>
        </p:nvGraphicFramePr>
        <p:xfrm>
          <a:off x="4875207" y="1517666"/>
          <a:ext cx="292229" cy="36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4" name="Equation" r:id="rId11" imgW="101520" imgH="126720" progId="Equation.DSMT4">
                  <p:embed/>
                </p:oleObj>
              </mc:Choice>
              <mc:Fallback>
                <p:oleObj name="Equation" r:id="rId11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5207" y="1517666"/>
                        <a:ext cx="292229" cy="365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7263C1-B6C4-4274-A6BF-0FBA2E015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50436"/>
              </p:ext>
            </p:extLst>
          </p:nvPr>
        </p:nvGraphicFramePr>
        <p:xfrm>
          <a:off x="7287944" y="1581601"/>
          <a:ext cx="292229" cy="29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5" name="Equation" r:id="rId13" imgW="177480" imgH="177480" progId="Equation.DSMT4">
                  <p:embed/>
                </p:oleObj>
              </mc:Choice>
              <mc:Fallback>
                <p:oleObj name="Equation" r:id="rId13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87944" y="1581601"/>
                        <a:ext cx="292229" cy="29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398BB72-D671-4EE4-81C7-0C6E4ADAB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8548"/>
              </p:ext>
            </p:extLst>
          </p:nvPr>
        </p:nvGraphicFramePr>
        <p:xfrm>
          <a:off x="2885634" y="3828734"/>
          <a:ext cx="373218" cy="477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6" name="Equation" r:id="rId15" imgW="266400" imgH="342720" progId="Equation.DSMT4">
                  <p:embed/>
                </p:oleObj>
              </mc:Choice>
              <mc:Fallback>
                <p:oleObj name="Equation" r:id="rId15" imgW="266400" imgH="3427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351D84A-4D3A-4B74-B035-A6AAF9FD6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5634" y="3828734"/>
                        <a:ext cx="373218" cy="477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9906017-168E-4E34-84E0-DF2ABFB33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83735"/>
              </p:ext>
            </p:extLst>
          </p:nvPr>
        </p:nvGraphicFramePr>
        <p:xfrm>
          <a:off x="7314758" y="3917633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7" name="Equation" r:id="rId17" imgW="1054080" imgH="380880" progId="Equation.DSMT4">
                  <p:embed/>
                </p:oleObj>
              </mc:Choice>
              <mc:Fallback>
                <p:oleObj name="Equation" r:id="rId17" imgW="1054080" imgH="380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4F54301-70B6-41A1-97B6-540D00F4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14758" y="3917633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C3C21F7-2125-4CD8-A71A-9ED48B7D6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02900"/>
              </p:ext>
            </p:extLst>
          </p:nvPr>
        </p:nvGraphicFramePr>
        <p:xfrm>
          <a:off x="7053089" y="6052890"/>
          <a:ext cx="21510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" name="Equation" r:id="rId19" imgW="2095200" imgH="419040" progId="Equation.DSMT4">
                  <p:embed/>
                </p:oleObj>
              </mc:Choice>
              <mc:Fallback>
                <p:oleObj name="Equation" r:id="rId19" imgW="209520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E9F1B8FB-E895-4C08-A7BA-A849D05F8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53089" y="6052890"/>
                        <a:ext cx="2151063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EE07032-EC27-42E9-9708-C70006F55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067579"/>
              </p:ext>
            </p:extLst>
          </p:nvPr>
        </p:nvGraphicFramePr>
        <p:xfrm>
          <a:off x="2249314" y="6065590"/>
          <a:ext cx="1663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9" name="Equation" r:id="rId21" imgW="1473120" imgH="380880" progId="Equation.DSMT4">
                  <p:embed/>
                </p:oleObj>
              </mc:Choice>
              <mc:Fallback>
                <p:oleObj name="Equation" r:id="rId21" imgW="1473120" imgH="3808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E2A30F9-A20D-4785-AA0F-CC5F03D9D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9314" y="6065590"/>
                        <a:ext cx="1663700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5608A4-4E93-4FFF-BAE5-619A95F6328E}"/>
              </a:ext>
            </a:extLst>
          </p:cNvPr>
          <p:cNvCxnSpPr>
            <a:cxnSpLocks/>
          </p:cNvCxnSpPr>
          <p:nvPr/>
        </p:nvCxnSpPr>
        <p:spPr>
          <a:xfrm>
            <a:off x="4173063" y="4153312"/>
            <a:ext cx="2726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0FF570-BF3E-4CFE-9FCC-AA1C9791F926}"/>
              </a:ext>
            </a:extLst>
          </p:cNvPr>
          <p:cNvCxnSpPr>
            <a:cxnSpLocks/>
          </p:cNvCxnSpPr>
          <p:nvPr/>
        </p:nvCxnSpPr>
        <p:spPr>
          <a:xfrm>
            <a:off x="7847952" y="4387735"/>
            <a:ext cx="0" cy="17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B77549-20D2-4002-A12A-BD579102A67F}"/>
              </a:ext>
            </a:extLst>
          </p:cNvPr>
          <p:cNvCxnSpPr>
            <a:cxnSpLocks/>
          </p:cNvCxnSpPr>
          <p:nvPr/>
        </p:nvCxnSpPr>
        <p:spPr>
          <a:xfrm flipV="1">
            <a:off x="2979136" y="4382375"/>
            <a:ext cx="0" cy="169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8649F3-2DC2-44F9-8BFC-F70F17EFE602}"/>
              </a:ext>
            </a:extLst>
          </p:cNvPr>
          <p:cNvCxnSpPr>
            <a:cxnSpLocks/>
          </p:cNvCxnSpPr>
          <p:nvPr/>
        </p:nvCxnSpPr>
        <p:spPr>
          <a:xfrm flipH="1">
            <a:off x="4173063" y="6280585"/>
            <a:ext cx="270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BFE9444-E9DB-4D3B-92A5-CE7A7FF13428}"/>
              </a:ext>
            </a:extLst>
          </p:cNvPr>
          <p:cNvSpPr/>
          <p:nvPr/>
        </p:nvSpPr>
        <p:spPr>
          <a:xfrm>
            <a:off x="7841808" y="50202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测量域限制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2D1EC27-63F7-400B-ADC0-7CB4DEF53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97157"/>
              </p:ext>
            </p:extLst>
          </p:nvPr>
        </p:nvGraphicFramePr>
        <p:xfrm>
          <a:off x="1889646" y="5046441"/>
          <a:ext cx="102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0" name="Equation" r:id="rId23" imgW="1028520" imgH="279360" progId="Equation.DSMT4">
                  <p:embed/>
                </p:oleObj>
              </mc:Choice>
              <mc:Fallback>
                <p:oleObj name="Equation" r:id="rId23" imgW="1028520" imgH="27936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2D27240-0CCE-4F6A-8B15-F5087D419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89646" y="5046441"/>
                        <a:ext cx="1028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83DEFDF0-5B9A-4691-AF25-85BF57709BF3}"/>
              </a:ext>
            </a:extLst>
          </p:cNvPr>
          <p:cNvSpPr txBox="1"/>
          <p:nvPr/>
        </p:nvSpPr>
        <p:spPr>
          <a:xfrm>
            <a:off x="4441702" y="3786580"/>
            <a:ext cx="2665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传输矩阵</a:t>
            </a:r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(TM)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3793CF-43E8-4008-A4D2-84EE7E8EA45A}"/>
              </a:ext>
            </a:extLst>
          </p:cNvPr>
          <p:cNvSpPr txBox="1"/>
          <p:nvPr/>
        </p:nvSpPr>
        <p:spPr>
          <a:xfrm>
            <a:off x="4426893" y="5864516"/>
            <a:ext cx="288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TM</a:t>
            </a:r>
            <a:r>
              <a:rPr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伪逆矩阵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2200" baseline="30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6A066-4704-4730-BC04-8B14BCB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4" grpId="0"/>
      <p:bldP spid="35" grpId="0"/>
      <p:bldP spid="37" grpId="0"/>
      <p:bldP spid="3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94DCAE4-AA0F-4740-A521-876D3BA1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2225" y="352503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94DCAE4-AA0F-4740-A521-876D3BA1C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225" y="352503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EE42BE33-1AA7-4626-821D-73FAF63DA362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3.3 </a:t>
            </a:r>
            <a:r>
              <a:rPr lang="zh-CN" altLang="en-US" sz="2600" dirty="0">
                <a:latin typeface="+mj-lt"/>
              </a:rPr>
              <a:t>相位复原用于下载数据集的图像重建</a:t>
            </a:r>
            <a:endParaRPr lang="en-US" sz="2600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D7E686-0334-45BD-A885-52AB2F2D8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301" y="755962"/>
            <a:ext cx="7352371" cy="510353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276DC9-16A7-46C1-91B0-CD30A428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D0BCD-5844-4BDC-B1AF-0E67B604D35B}"/>
              </a:ext>
            </a:extLst>
          </p:cNvPr>
          <p:cNvSpPr txBox="1"/>
          <p:nvPr/>
        </p:nvSpPr>
        <p:spPr>
          <a:xfrm>
            <a:off x="4903624" y="5694710"/>
            <a:ext cx="69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第一行包括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施加到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并投射到散射介质的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40 x 40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目标图像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第二行由相机测得相应的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256 x 256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散斑图案组成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第三行对应使用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测量算子的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次迭代的重建结果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3F337C-D1B3-4BAA-8612-E2D03DA80DA4}"/>
              </a:ext>
            </a:extLst>
          </p:cNvPr>
          <p:cNvSpPr txBox="1"/>
          <p:nvPr/>
        </p:nvSpPr>
        <p:spPr>
          <a:xfrm>
            <a:off x="0" y="4501872"/>
            <a:ext cx="498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仅需要测量结果的幅度值而非复信号</a:t>
            </a:r>
            <a:endParaRPr lang="en-US" altLang="zh-CN" sz="2200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当测量含噪声时，</a:t>
            </a:r>
            <a:r>
              <a:rPr lang="en-US" altLang="zh-CN" sz="2200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GS</a:t>
            </a:r>
            <a:r>
              <a:rPr lang="zh-CN" altLang="en-US" sz="2200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迭代算法更为简便且鲁棒性好</a:t>
            </a:r>
            <a:endParaRPr lang="en-US" altLang="zh-CN" sz="2200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0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×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依赖传输矩阵的先验测量</a:t>
            </a:r>
            <a:endParaRPr lang="en-US" altLang="zh-CN" sz="22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48C1F5-A647-4822-9DEB-981A4ADC4A62}"/>
              </a:ext>
            </a:extLst>
          </p:cNvPr>
          <p:cNvSpPr/>
          <p:nvPr/>
        </p:nvSpPr>
        <p:spPr>
          <a:xfrm>
            <a:off x="122664" y="1328253"/>
            <a:ext cx="4471637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利用下载的包含散射介质传输矩阵的实验数据集</a:t>
            </a:r>
            <a:r>
              <a:rPr lang="en-US" altLang="zh-CN" sz="2400" dirty="0">
                <a:latin typeface="Times New Roman" panose="02020603050405020304" pitchFamily="18" charset="0"/>
              </a:rPr>
              <a:t>[6]</a:t>
            </a:r>
            <a:r>
              <a:rPr lang="zh-CN" altLang="en-US" sz="2400" dirty="0">
                <a:latin typeface="Times New Roman" panose="02020603050405020304" pitchFamily="18" charset="0"/>
              </a:rPr>
              <a:t>，使用</a:t>
            </a:r>
            <a:r>
              <a:rPr lang="en-US" altLang="zh-CN" sz="2400" dirty="0">
                <a:latin typeface="Times New Roman" panose="02020603050405020304" pitchFamily="18" charset="0"/>
              </a:rPr>
              <a:t>TM</a:t>
            </a:r>
            <a:r>
              <a:rPr lang="zh-CN" altLang="en-US" sz="2400" dirty="0">
                <a:latin typeface="Times New Roman" panose="02020603050405020304" pitchFamily="18" charset="0"/>
              </a:rPr>
              <a:t>为测量算子的</a:t>
            </a:r>
            <a:r>
              <a:rPr lang="en-US" altLang="zh-CN" sz="2400" dirty="0">
                <a:latin typeface="Times New Roman" panose="02020603050405020304" pitchFamily="18" charset="0"/>
              </a:rPr>
              <a:t>GS</a:t>
            </a:r>
            <a:r>
              <a:rPr lang="zh-CN" altLang="en-US" sz="2400" dirty="0">
                <a:latin typeface="Times New Roman" panose="02020603050405020304" pitchFamily="18" charset="0"/>
              </a:rPr>
              <a:t>迭代算法能从测得的散斑图像有效地重建出施加在</a:t>
            </a:r>
            <a:r>
              <a:rPr lang="en-US" altLang="zh-CN" sz="2400" dirty="0">
                <a:latin typeface="Times New Roman" panose="02020603050405020304" pitchFamily="18" charset="0"/>
              </a:rPr>
              <a:t>SLM</a:t>
            </a:r>
            <a:r>
              <a:rPr lang="zh-CN" altLang="en-US" sz="2400" dirty="0">
                <a:latin typeface="Times New Roman" panose="02020603050405020304" pitchFamily="18" charset="0"/>
              </a:rPr>
              <a:t>上的目标图像。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815809" y="332543"/>
            <a:ext cx="8410669" cy="5320993"/>
            <a:chOff x="-930109" y="508687"/>
            <a:chExt cx="8410669" cy="5320993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3737572" y="508687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grpSp>
        <p:nvGrpSpPr>
          <p:cNvPr id="31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3E94FA-662B-4C1B-866A-CF4E588875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15693" y="1511011"/>
            <a:ext cx="8348960" cy="3999365"/>
            <a:chOff x="4794374" y="1731352"/>
            <a:chExt cx="6848057" cy="2746225"/>
          </a:xfrm>
        </p:grpSpPr>
        <p:sp>
          <p:nvSpPr>
            <p:cNvPr id="32" name="işlíďè">
              <a:extLst>
                <a:ext uri="{FF2B5EF4-FFF2-40B4-BE49-F238E27FC236}">
                  <a16:creationId xmlns:a16="http://schemas.microsoft.com/office/drawing/2014/main" id="{6B7D3DD6-A73E-4078-B49E-0737AF64C16D}"/>
                </a:ext>
              </a:extLst>
            </p:cNvPr>
            <p:cNvSpPr txBox="1"/>
            <p:nvPr/>
          </p:nvSpPr>
          <p:spPr bwMode="auto">
            <a:xfrm>
              <a:off x="5556000" y="3969205"/>
              <a:ext cx="6086431" cy="43015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9pPr>
            </a:lstStyle>
            <a:p>
              <a:endParaRPr lang="en-US" altLang="zh-CN" sz="2400" dirty="0">
                <a:latin typeface="+mj-ea"/>
              </a:endParaRPr>
            </a:p>
            <a:p>
              <a:r>
                <a:rPr lang="zh-CN" altLang="en-US" sz="2400" dirty="0">
                  <a:latin typeface="+mj-ea"/>
                </a:rPr>
                <a:t> </a:t>
              </a:r>
              <a:endParaRPr lang="en-US" altLang="zh-CN" sz="2400" dirty="0">
                <a:latin typeface="+mj-ea"/>
              </a:endParaRPr>
            </a:p>
            <a:p>
              <a:endParaRPr lang="en-US" altLang="zh-CN" sz="2400" dirty="0"/>
            </a:p>
          </p:txBody>
        </p:sp>
        <p:sp>
          <p:nvSpPr>
            <p:cNvPr id="33" name="íSļïdè">
              <a:extLst>
                <a:ext uri="{FF2B5EF4-FFF2-40B4-BE49-F238E27FC236}">
                  <a16:creationId xmlns:a16="http://schemas.microsoft.com/office/drawing/2014/main" id="{9249DA82-02A3-4EDC-BA5F-453E624B697D}"/>
                </a:ext>
              </a:extLst>
            </p:cNvPr>
            <p:cNvSpPr/>
            <p:nvPr/>
          </p:nvSpPr>
          <p:spPr bwMode="auto">
            <a:xfrm>
              <a:off x="4794374" y="1731352"/>
              <a:ext cx="520576" cy="521068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34" name="ís1îḍé">
              <a:extLst>
                <a:ext uri="{FF2B5EF4-FFF2-40B4-BE49-F238E27FC236}">
                  <a16:creationId xmlns:a16="http://schemas.microsoft.com/office/drawing/2014/main" id="{22B331DB-EA06-4995-A59D-8B0F72545C19}"/>
                </a:ext>
              </a:extLst>
            </p:cNvPr>
            <p:cNvSpPr/>
            <p:nvPr/>
          </p:nvSpPr>
          <p:spPr bwMode="auto">
            <a:xfrm>
              <a:off x="4794374" y="2442549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35" name="išľïďé">
              <a:extLst>
                <a:ext uri="{FF2B5EF4-FFF2-40B4-BE49-F238E27FC236}">
                  <a16:creationId xmlns:a16="http://schemas.microsoft.com/office/drawing/2014/main" id="{73B7E981-06BC-4790-99AA-6BAE0EAE9DB3}"/>
                </a:ext>
              </a:extLst>
            </p:cNvPr>
            <p:cNvSpPr/>
            <p:nvPr/>
          </p:nvSpPr>
          <p:spPr bwMode="auto">
            <a:xfrm>
              <a:off x="4794374" y="3168042"/>
              <a:ext cx="520576" cy="521068"/>
            </a:xfrm>
            <a:prstGeom prst="ellipse">
              <a:avLst/>
            </a:prstGeom>
            <a:solidFill>
              <a:srgbClr val="768395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36" name="íṣļiḓè">
              <a:extLst>
                <a:ext uri="{FF2B5EF4-FFF2-40B4-BE49-F238E27FC236}">
                  <a16:creationId xmlns:a16="http://schemas.microsoft.com/office/drawing/2014/main" id="{2DE71C4D-79DE-4165-9A34-C7D3689D4223}"/>
                </a:ext>
              </a:extLst>
            </p:cNvPr>
            <p:cNvSpPr/>
            <p:nvPr/>
          </p:nvSpPr>
          <p:spPr bwMode="auto">
            <a:xfrm>
              <a:off x="4794374" y="3952282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737B8C-5F5E-407D-BE29-DC1674254864}"/>
                </a:ext>
              </a:extLst>
            </p:cNvPr>
            <p:cNvCxnSpPr/>
            <p:nvPr/>
          </p:nvCxnSpPr>
          <p:spPr bwMode="auto">
            <a:xfrm>
              <a:off x="5556000" y="2336201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71D4DDD-6C47-46F1-B575-5FDC3B28FD6F}"/>
                </a:ext>
              </a:extLst>
            </p:cNvPr>
            <p:cNvCxnSpPr/>
            <p:nvPr/>
          </p:nvCxnSpPr>
          <p:spPr bwMode="auto">
            <a:xfrm>
              <a:off x="5556000" y="3049993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246A4A8-7F9E-4448-91ED-FCFACE28AD54}"/>
                </a:ext>
              </a:extLst>
            </p:cNvPr>
            <p:cNvCxnSpPr/>
            <p:nvPr/>
          </p:nvCxnSpPr>
          <p:spPr bwMode="auto">
            <a:xfrm>
              <a:off x="5556000" y="3763785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306B73-18F5-43D2-A742-124A5DB879DE}"/>
                </a:ext>
              </a:extLst>
            </p:cNvPr>
            <p:cNvCxnSpPr/>
            <p:nvPr/>
          </p:nvCxnSpPr>
          <p:spPr bwMode="auto">
            <a:xfrm>
              <a:off x="5556000" y="4477577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íś1îďè">
              <a:extLst>
                <a:ext uri="{FF2B5EF4-FFF2-40B4-BE49-F238E27FC236}">
                  <a16:creationId xmlns:a16="http://schemas.microsoft.com/office/drawing/2014/main" id="{65E99BD5-CFD0-4B83-98EB-853BB4876AA9}"/>
                </a:ext>
              </a:extLst>
            </p:cNvPr>
            <p:cNvSpPr txBox="1"/>
            <p:nvPr/>
          </p:nvSpPr>
          <p:spPr bwMode="auto">
            <a:xfrm>
              <a:off x="5608818" y="1794165"/>
              <a:ext cx="5823290" cy="37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j-ea"/>
                  <a:ea typeface="+mj-ea"/>
                </a:rPr>
                <a:t>引言</a:t>
              </a:r>
              <a:r>
                <a:rPr lang="en-US" altLang="zh-CN" sz="2400" b="1" dirty="0">
                  <a:latin typeface="+mj-ea"/>
                  <a:ea typeface="+mj-ea"/>
                </a:rPr>
                <a:t>——</a:t>
              </a:r>
              <a:r>
                <a:rPr lang="zh-CN" altLang="en-US" sz="2400" b="1" dirty="0">
                  <a:latin typeface="+mj-ea"/>
                  <a:ea typeface="+mj-ea"/>
                </a:rPr>
                <a:t>透过散射介质成像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44" name="ïśľiḋè">
              <a:extLst>
                <a:ext uri="{FF2B5EF4-FFF2-40B4-BE49-F238E27FC236}">
                  <a16:creationId xmlns:a16="http://schemas.microsoft.com/office/drawing/2014/main" id="{6CD18EB3-D875-4E75-9BA8-220F712EC2C8}"/>
                </a:ext>
              </a:extLst>
            </p:cNvPr>
            <p:cNvSpPr txBox="1"/>
            <p:nvPr/>
          </p:nvSpPr>
          <p:spPr bwMode="auto">
            <a:xfrm>
              <a:off x="5743486" y="3957784"/>
              <a:ext cx="558528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深度学习用于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MNIST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散斑图像重建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A546548-9B1F-478A-B3C0-B1DDE153E98A}"/>
              </a:ext>
            </a:extLst>
          </p:cNvPr>
          <p:cNvSpPr/>
          <p:nvPr/>
        </p:nvSpPr>
        <p:spPr>
          <a:xfrm>
            <a:off x="3544246" y="2791191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两个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</a:rPr>
              <a:t>“目标</a:t>
            </a:r>
            <a:r>
              <a:rPr lang="en-US" altLang="zh-CN" sz="2400" b="1" dirty="0">
                <a:solidFill>
                  <a:srgbClr val="000000"/>
                </a:solidFill>
                <a:latin typeface="微软雅黑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</a:rPr>
              <a:t>散斑”图像数据集</a:t>
            </a:r>
            <a:endParaRPr lang="en-US" altLang="zh-CN" sz="2600" b="1" dirty="0">
              <a:solidFill>
                <a:srgbClr val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9F035-A073-425C-89C2-09A0C71F74C4}"/>
              </a:ext>
            </a:extLst>
          </p:cNvPr>
          <p:cNvSpPr/>
          <p:nvPr/>
        </p:nvSpPr>
        <p:spPr>
          <a:xfrm>
            <a:off x="3675460" y="3848929"/>
            <a:ext cx="508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/>
              </a:rPr>
              <a:t>相位复原用于下载数据集的图像重建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01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94DCAE4-AA0F-4740-A521-876D3BA1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2225" y="352503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94DCAE4-AA0F-4740-A521-876D3BA1C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225" y="352503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EE42BE33-1AA7-4626-821D-73FAF63DA362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4.1  </a:t>
            </a:r>
            <a:r>
              <a:rPr lang="zh-CN" altLang="en-US" sz="2600" dirty="0">
                <a:latin typeface="+mj-lt"/>
              </a:rPr>
              <a:t>深度学习实现逆散射成像</a:t>
            </a:r>
            <a:endParaRPr lang="en-US" sz="26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F8B9DB-DE1B-4794-A2F1-4BC7E66A6B70}"/>
              </a:ext>
            </a:extLst>
          </p:cNvPr>
          <p:cNvSpPr txBox="1"/>
          <p:nvPr/>
        </p:nvSpPr>
        <p:spPr>
          <a:xfrm>
            <a:off x="360353" y="4077202"/>
            <a:ext cx="584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散斑图像重建</a:t>
            </a:r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6260E7-D3AD-4BD6-A168-47781395D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04" y="4938477"/>
            <a:ext cx="304800" cy="304800"/>
          </a:xfrm>
          <a:prstGeom prst="rect">
            <a:avLst/>
          </a:prstGeom>
        </p:spPr>
      </p:pic>
      <p:pic>
        <p:nvPicPr>
          <p:cNvPr id="12" name="图片 11" descr="图片包含 动物&#10;&#10;自动生成的说明">
            <a:extLst>
              <a:ext uri="{FF2B5EF4-FFF2-40B4-BE49-F238E27FC236}">
                <a16:creationId xmlns:a16="http://schemas.microsoft.com/office/drawing/2014/main" id="{EF61C9C7-2456-439A-8975-2F51623B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5" y="5175243"/>
            <a:ext cx="304800" cy="304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104A74-D508-4539-8BEB-3AA5089B1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41" y="5327643"/>
            <a:ext cx="304800" cy="304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9EBF5D-8029-4077-AE65-439B4A69B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41" y="5480043"/>
            <a:ext cx="304800" cy="304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E7214F-65E6-43C5-9A42-7DF5F54DAD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69" y="5056860"/>
            <a:ext cx="3048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0180702-26C4-4331-B041-54C145978677}"/>
              </a:ext>
            </a:extLst>
          </p:cNvPr>
          <p:cNvSpPr txBox="1"/>
          <p:nvPr/>
        </p:nvSpPr>
        <p:spPr>
          <a:xfrm>
            <a:off x="8596842" y="4626823"/>
            <a:ext cx="331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图像标签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(Ground truths)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3D7281A-6A0D-40B2-AB85-2AB6F8E373CE}"/>
              </a:ext>
            </a:extLst>
          </p:cNvPr>
          <p:cNvSpPr/>
          <p:nvPr/>
        </p:nvSpPr>
        <p:spPr>
          <a:xfrm>
            <a:off x="4206460" y="5411160"/>
            <a:ext cx="1591123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893C5E4-91AB-43B4-A610-439905D2AC16}"/>
              </a:ext>
            </a:extLst>
          </p:cNvPr>
          <p:cNvSpPr/>
          <p:nvPr/>
        </p:nvSpPr>
        <p:spPr>
          <a:xfrm>
            <a:off x="6102383" y="5137655"/>
            <a:ext cx="233853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改进的</a:t>
            </a:r>
            <a:r>
              <a:rPr lang="en-US" dirty="0"/>
              <a:t> “U-Net”</a:t>
            </a:r>
          </a:p>
        </p:txBody>
      </p:sp>
      <p:pic>
        <p:nvPicPr>
          <p:cNvPr id="20" name="图片 19" descr="图片包含 户外&#10;&#10;自动生成的说明">
            <a:extLst>
              <a:ext uri="{FF2B5EF4-FFF2-40B4-BE49-F238E27FC236}">
                <a16:creationId xmlns:a16="http://schemas.microsoft.com/office/drawing/2014/main" id="{EB0AFD7C-1E31-4C55-92A5-D7E4D0FADC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75" y="5741498"/>
            <a:ext cx="338545" cy="338545"/>
          </a:xfrm>
          <a:prstGeom prst="rect">
            <a:avLst/>
          </a:prstGeom>
        </p:spPr>
      </p:pic>
      <p:pic>
        <p:nvPicPr>
          <p:cNvPr id="21" name="图片 20" descr="图片包含 户外&#10;&#10;自动生成的说明">
            <a:extLst>
              <a:ext uri="{FF2B5EF4-FFF2-40B4-BE49-F238E27FC236}">
                <a16:creationId xmlns:a16="http://schemas.microsoft.com/office/drawing/2014/main" id="{AE71F515-9F78-4EA8-9C6D-B314F01880A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50" y="5555353"/>
            <a:ext cx="338546" cy="338546"/>
          </a:xfrm>
          <a:prstGeom prst="rect">
            <a:avLst/>
          </a:prstGeom>
        </p:spPr>
      </p:pic>
      <p:pic>
        <p:nvPicPr>
          <p:cNvPr id="22" name="图片 21" descr="图片包含 户外&#10;&#10;自动生成的说明">
            <a:extLst>
              <a:ext uri="{FF2B5EF4-FFF2-40B4-BE49-F238E27FC236}">
                <a16:creationId xmlns:a16="http://schemas.microsoft.com/office/drawing/2014/main" id="{6214181C-D179-4A2B-A521-74FFDBF21F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97" y="5385621"/>
            <a:ext cx="355878" cy="355878"/>
          </a:xfrm>
          <a:prstGeom prst="rect">
            <a:avLst/>
          </a:prstGeom>
        </p:spPr>
      </p:pic>
      <p:pic>
        <p:nvPicPr>
          <p:cNvPr id="23" name="图片 22" descr="图片包含 户外, 白色&#10;&#10;自动生成的说明">
            <a:extLst>
              <a:ext uri="{FF2B5EF4-FFF2-40B4-BE49-F238E27FC236}">
                <a16:creationId xmlns:a16="http://schemas.microsoft.com/office/drawing/2014/main" id="{57B5E033-DE46-4CA8-993C-43E6886C65D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7268" y="5179553"/>
            <a:ext cx="355878" cy="355878"/>
          </a:xfrm>
          <a:prstGeom prst="rect">
            <a:avLst/>
          </a:prstGeom>
        </p:spPr>
      </p:pic>
      <p:pic>
        <p:nvPicPr>
          <p:cNvPr id="24" name="图片 23" descr="图片包含 户外&#10;&#10;自动生成的说明">
            <a:extLst>
              <a:ext uri="{FF2B5EF4-FFF2-40B4-BE49-F238E27FC236}">
                <a16:creationId xmlns:a16="http://schemas.microsoft.com/office/drawing/2014/main" id="{5406D046-9D7F-46EB-A690-AA6111DD9B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22" y="4992996"/>
            <a:ext cx="364495" cy="3644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907C018-0D7C-4563-98F4-70959F4F9172}"/>
              </a:ext>
            </a:extLst>
          </p:cNvPr>
          <p:cNvSpPr txBox="1"/>
          <p:nvPr/>
        </p:nvSpPr>
        <p:spPr>
          <a:xfrm>
            <a:off x="2471164" y="4578835"/>
            <a:ext cx="15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散斑图像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1E04DEF-F557-4B59-B9B1-6E78724C83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95" y="2635393"/>
            <a:ext cx="314321" cy="314321"/>
          </a:xfrm>
          <a:prstGeom prst="rect">
            <a:avLst/>
          </a:prstGeom>
        </p:spPr>
      </p:pic>
      <p:pic>
        <p:nvPicPr>
          <p:cNvPr id="86" name="图片 85" descr="图片包含 剪贴画&#10;&#10;自动生成的说明">
            <a:extLst>
              <a:ext uri="{FF2B5EF4-FFF2-40B4-BE49-F238E27FC236}">
                <a16:creationId xmlns:a16="http://schemas.microsoft.com/office/drawing/2014/main" id="{43C62E53-E3A2-4D54-88A9-61A9DBAF63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90" y="1998543"/>
            <a:ext cx="1630043" cy="1630043"/>
          </a:xfrm>
          <a:prstGeom prst="rect">
            <a:avLst/>
          </a:prstGeom>
        </p:spPr>
      </p:pic>
      <p:pic>
        <p:nvPicPr>
          <p:cNvPr id="87" name="图片 86" descr="图片包含 户外&#10;&#10;自动生成的说明">
            <a:extLst>
              <a:ext uri="{FF2B5EF4-FFF2-40B4-BE49-F238E27FC236}">
                <a16:creationId xmlns:a16="http://schemas.microsoft.com/office/drawing/2014/main" id="{54B4A44B-BE00-494A-8C78-F2947B9040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09" y="1995565"/>
            <a:ext cx="1630043" cy="1630043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477A6C94-8E8E-4546-B33C-325A6CF74316}"/>
              </a:ext>
            </a:extLst>
          </p:cNvPr>
          <p:cNvSpPr txBox="1"/>
          <p:nvPr/>
        </p:nvSpPr>
        <p:spPr>
          <a:xfrm>
            <a:off x="2865177" y="2417789"/>
            <a:ext cx="287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填充与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倍上采样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005ED542-15FD-4F43-84D9-5DD8ECCC3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99592"/>
              </p:ext>
            </p:extLst>
          </p:nvPr>
        </p:nvGraphicFramePr>
        <p:xfrm>
          <a:off x="2307711" y="3024299"/>
          <a:ext cx="7000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18" imgW="469800" imgH="177480" progId="Equation.DSMT4">
                  <p:embed/>
                </p:oleObj>
              </mc:Choice>
              <mc:Fallback>
                <p:oleObj name="Equation" r:id="rId18" imgW="469800" imgH="177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0889FB1-B1A9-4C96-84CC-D5DA81F171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07711" y="3024299"/>
                        <a:ext cx="700088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84768555-0EBF-4CFA-AC7C-D6FCAE77A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10388"/>
              </p:ext>
            </p:extLst>
          </p:nvPr>
        </p:nvGraphicFramePr>
        <p:xfrm>
          <a:off x="5965316" y="3651064"/>
          <a:ext cx="926786" cy="26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20" imgW="622080" imgH="177480" progId="Equation.DSMT4">
                  <p:embed/>
                </p:oleObj>
              </mc:Choice>
              <mc:Fallback>
                <p:oleObj name="Equation" r:id="rId20" imgW="62208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33E2837-1FA5-4E0D-830A-E6EBDDD2C5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65316" y="3651064"/>
                        <a:ext cx="926786" cy="26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CCE43429-CF15-45BA-B5D5-FFA68F2B2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90881"/>
              </p:ext>
            </p:extLst>
          </p:nvPr>
        </p:nvGraphicFramePr>
        <p:xfrm>
          <a:off x="7514129" y="3673170"/>
          <a:ext cx="926786" cy="26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22" imgW="622080" imgH="177480" progId="Equation.DSMT4">
                  <p:embed/>
                </p:oleObj>
              </mc:Choice>
              <mc:Fallback>
                <p:oleObj name="Equation" r:id="rId22" imgW="622080" imgH="177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0B9F23D-2911-4B9C-BDF4-8CED50114B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14129" y="3673170"/>
                        <a:ext cx="926786" cy="26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6F43C868-105C-42A2-98F0-7A461DAF9E75}"/>
              </a:ext>
            </a:extLst>
          </p:cNvPr>
          <p:cNvSpPr txBox="1"/>
          <p:nvPr/>
        </p:nvSpPr>
        <p:spPr>
          <a:xfrm>
            <a:off x="5740035" y="1531683"/>
            <a:ext cx="29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图像数据集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(0,1)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归一化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B7ED25FC-8522-4808-BAC5-A47A82482AD7}"/>
              </a:ext>
            </a:extLst>
          </p:cNvPr>
          <p:cNvSpPr/>
          <p:nvPr/>
        </p:nvSpPr>
        <p:spPr>
          <a:xfrm>
            <a:off x="2958916" y="2737626"/>
            <a:ext cx="2495088" cy="2120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3C6D68F1-F6E1-4CE4-9705-57B38C148BAB}"/>
              </a:ext>
            </a:extLst>
          </p:cNvPr>
          <p:cNvSpPr/>
          <p:nvPr/>
        </p:nvSpPr>
        <p:spPr>
          <a:xfrm>
            <a:off x="8816154" y="2737626"/>
            <a:ext cx="1554508" cy="1758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F59CB7C-0874-462F-9A64-9C8E72E37F16}"/>
              </a:ext>
            </a:extLst>
          </p:cNvPr>
          <p:cNvSpPr txBox="1"/>
          <p:nvPr/>
        </p:nvSpPr>
        <p:spPr>
          <a:xfrm>
            <a:off x="8771734" y="2425728"/>
            <a:ext cx="31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c.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加载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E89705D-A85B-4610-A4E9-5D3F9ABA5276}"/>
              </a:ext>
            </a:extLst>
          </p:cNvPr>
          <p:cNvSpPr txBox="1"/>
          <p:nvPr/>
        </p:nvSpPr>
        <p:spPr>
          <a:xfrm>
            <a:off x="310654" y="1197968"/>
            <a:ext cx="584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数据预处理</a:t>
            </a:r>
            <a:endParaRPr lang="en-US" sz="24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5C249A-B25E-4393-B052-1EDEF6F9FAAD}"/>
              </a:ext>
            </a:extLst>
          </p:cNvPr>
          <p:cNvSpPr txBox="1"/>
          <p:nvPr/>
        </p:nvSpPr>
        <p:spPr>
          <a:xfrm>
            <a:off x="2958916" y="6355535"/>
            <a:ext cx="75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训练集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10,000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验证集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个图像对，测试集：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2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05C20E8F-6C7E-48B3-8A5A-F121F273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12" y="2030385"/>
            <a:ext cx="304800" cy="304800"/>
          </a:xfrm>
          <a:prstGeom prst="rect">
            <a:avLst/>
          </a:prstGeom>
        </p:spPr>
      </p:pic>
      <p:pic>
        <p:nvPicPr>
          <p:cNvPr id="33" name="图片 32" descr="图片包含 动物&#10;&#10;自动生成的说明">
            <a:extLst>
              <a:ext uri="{FF2B5EF4-FFF2-40B4-BE49-F238E27FC236}">
                <a16:creationId xmlns:a16="http://schemas.microsoft.com/office/drawing/2014/main" id="{8F45A71E-ECB9-403E-A072-1BBA01DE6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13" y="2267151"/>
            <a:ext cx="304800" cy="304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B42F87F-C3CE-4085-90B6-F3FA7248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49" y="2419551"/>
            <a:ext cx="304800" cy="3048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4CDD4EC-FC6E-455B-A575-9A21DCE1F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49" y="2571951"/>
            <a:ext cx="304800" cy="3048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17EA2AD-15F0-4193-A9AC-850D44A0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77" y="2148768"/>
            <a:ext cx="304800" cy="304800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DB57B713-D983-4FF0-A00D-C0D59300742A}"/>
              </a:ext>
            </a:extLst>
          </p:cNvPr>
          <p:cNvSpPr/>
          <p:nvPr/>
        </p:nvSpPr>
        <p:spPr>
          <a:xfrm>
            <a:off x="3127168" y="2503068"/>
            <a:ext cx="1591123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468E990-F306-44CE-913D-B9BBD7012144}"/>
              </a:ext>
            </a:extLst>
          </p:cNvPr>
          <p:cNvSpPr/>
          <p:nvPr/>
        </p:nvSpPr>
        <p:spPr>
          <a:xfrm>
            <a:off x="5023091" y="2229563"/>
            <a:ext cx="233853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改进的</a:t>
            </a:r>
            <a:r>
              <a:rPr lang="en-US" dirty="0"/>
              <a:t> “U-Net”</a:t>
            </a:r>
          </a:p>
        </p:txBody>
      </p:sp>
      <p:pic>
        <p:nvPicPr>
          <p:cNvPr id="39" name="图片 38" descr="图片包含 户外&#10;&#10;自动生成的说明">
            <a:extLst>
              <a:ext uri="{FF2B5EF4-FFF2-40B4-BE49-F238E27FC236}">
                <a16:creationId xmlns:a16="http://schemas.microsoft.com/office/drawing/2014/main" id="{3BB9B430-9715-4DBB-A283-B3AAF179F2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83" y="2833406"/>
            <a:ext cx="338545" cy="338545"/>
          </a:xfrm>
          <a:prstGeom prst="rect">
            <a:avLst/>
          </a:prstGeom>
        </p:spPr>
      </p:pic>
      <p:pic>
        <p:nvPicPr>
          <p:cNvPr id="40" name="图片 39" descr="图片包含 户外&#10;&#10;自动生成的说明">
            <a:extLst>
              <a:ext uri="{FF2B5EF4-FFF2-40B4-BE49-F238E27FC236}">
                <a16:creationId xmlns:a16="http://schemas.microsoft.com/office/drawing/2014/main" id="{8AC5DEEF-B32D-48A9-8592-C32BD51E58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8" y="2647261"/>
            <a:ext cx="338546" cy="338546"/>
          </a:xfrm>
          <a:prstGeom prst="rect">
            <a:avLst/>
          </a:prstGeom>
        </p:spPr>
      </p:pic>
      <p:pic>
        <p:nvPicPr>
          <p:cNvPr id="41" name="图片 40" descr="图片包含 户外&#10;&#10;自动生成的说明">
            <a:extLst>
              <a:ext uri="{FF2B5EF4-FFF2-40B4-BE49-F238E27FC236}">
                <a16:creationId xmlns:a16="http://schemas.microsoft.com/office/drawing/2014/main" id="{2E7440D1-0D22-4CF7-9DF2-926DCE01C0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05" y="2477529"/>
            <a:ext cx="355878" cy="355878"/>
          </a:xfrm>
          <a:prstGeom prst="rect">
            <a:avLst/>
          </a:prstGeom>
        </p:spPr>
      </p:pic>
      <p:pic>
        <p:nvPicPr>
          <p:cNvPr id="42" name="图片 41" descr="图片包含 户外, 白色&#10;&#10;自动生成的说明">
            <a:extLst>
              <a:ext uri="{FF2B5EF4-FFF2-40B4-BE49-F238E27FC236}">
                <a16:creationId xmlns:a16="http://schemas.microsoft.com/office/drawing/2014/main" id="{FA3F96E0-FA69-4705-9B7E-3347117B09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7976" y="2271461"/>
            <a:ext cx="355878" cy="355878"/>
          </a:xfrm>
          <a:prstGeom prst="rect">
            <a:avLst/>
          </a:prstGeom>
        </p:spPr>
      </p:pic>
      <p:pic>
        <p:nvPicPr>
          <p:cNvPr id="43" name="图片 42" descr="图片包含 户外&#10;&#10;自动生成的说明">
            <a:extLst>
              <a:ext uri="{FF2B5EF4-FFF2-40B4-BE49-F238E27FC236}">
                <a16:creationId xmlns:a16="http://schemas.microsoft.com/office/drawing/2014/main" id="{FF078B1B-F98F-4EDD-BE56-A5CB12EDF4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30" y="2084904"/>
            <a:ext cx="364495" cy="36449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A9AE7651-7DA0-461E-B4DB-619D7AB07F44}"/>
              </a:ext>
            </a:extLst>
          </p:cNvPr>
          <p:cNvSpPr txBox="1"/>
          <p:nvPr/>
        </p:nvSpPr>
        <p:spPr>
          <a:xfrm>
            <a:off x="1879624" y="3447443"/>
            <a:ext cx="75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训练集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10,000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验证集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个图像对，测试集：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个图像对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611391-9EAF-4145-ABA2-B343B75A9674}"/>
              </a:ext>
            </a:extLst>
          </p:cNvPr>
          <p:cNvSpPr txBox="1"/>
          <p:nvPr/>
        </p:nvSpPr>
        <p:spPr>
          <a:xfrm>
            <a:off x="0" y="914716"/>
            <a:ext cx="584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dirty="0"/>
              <a:t>散斑图像重建</a:t>
            </a:r>
            <a:endParaRPr lang="en-US" sz="2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DB3433-E4C8-482F-8861-738AEEEDD379}"/>
              </a:ext>
            </a:extLst>
          </p:cNvPr>
          <p:cNvSpPr txBox="1"/>
          <p:nvPr/>
        </p:nvSpPr>
        <p:spPr>
          <a:xfrm>
            <a:off x="7776085" y="1550083"/>
            <a:ext cx="331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图像标签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(Ground truths)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479B38-9A18-46DF-A309-29141AC26DA7}"/>
              </a:ext>
            </a:extLst>
          </p:cNvPr>
          <p:cNvSpPr txBox="1"/>
          <p:nvPr/>
        </p:nvSpPr>
        <p:spPr>
          <a:xfrm>
            <a:off x="1569811" y="1476438"/>
            <a:ext cx="15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散斑图像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68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EE42BE33-1AA7-4626-821D-73FAF63DA362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4.2 </a:t>
            </a:r>
            <a:r>
              <a:rPr lang="en-US" sz="2600" dirty="0">
                <a:latin typeface="+mj-lt"/>
              </a:rPr>
              <a:t>Modified “U-Net” [7]with dense blocks employed</a:t>
            </a:r>
          </a:p>
        </p:txBody>
      </p:sp>
      <p:pic>
        <p:nvPicPr>
          <p:cNvPr id="153" name="图片 152" descr="图片包含 户外, 草, 地面&#10;&#10;自动生成的说明">
            <a:extLst>
              <a:ext uri="{FF2B5EF4-FFF2-40B4-BE49-F238E27FC236}">
                <a16:creationId xmlns:a16="http://schemas.microsoft.com/office/drawing/2014/main" id="{6CAC7A52-1BB5-4CCE-9F48-805ADF7AF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065769"/>
            <a:ext cx="1143001" cy="1143001"/>
          </a:xfrm>
          <a:prstGeom prst="rect">
            <a:avLst/>
          </a:prstGeom>
        </p:spPr>
      </p:pic>
      <p:sp>
        <p:nvSpPr>
          <p:cNvPr id="154" name="矩形 153">
            <a:extLst>
              <a:ext uri="{FF2B5EF4-FFF2-40B4-BE49-F238E27FC236}">
                <a16:creationId xmlns:a16="http://schemas.microsoft.com/office/drawing/2014/main" id="{E8D7B654-F8B3-4892-AE90-CCBE0C7B13E4}"/>
              </a:ext>
            </a:extLst>
          </p:cNvPr>
          <p:cNvSpPr/>
          <p:nvPr/>
        </p:nvSpPr>
        <p:spPr>
          <a:xfrm>
            <a:off x="2108607" y="837724"/>
            <a:ext cx="91410" cy="14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箭头: 右 154">
            <a:extLst>
              <a:ext uri="{FF2B5EF4-FFF2-40B4-BE49-F238E27FC236}">
                <a16:creationId xmlns:a16="http://schemas.microsoft.com/office/drawing/2014/main" id="{6CAC50A6-5AF1-43CD-97FA-73979B028171}"/>
              </a:ext>
            </a:extLst>
          </p:cNvPr>
          <p:cNvSpPr/>
          <p:nvPr/>
        </p:nvSpPr>
        <p:spPr>
          <a:xfrm rot="5400000">
            <a:off x="2007472" y="2553550"/>
            <a:ext cx="269148" cy="117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6" name="箭头: 右 155">
            <a:extLst>
              <a:ext uri="{FF2B5EF4-FFF2-40B4-BE49-F238E27FC236}">
                <a16:creationId xmlns:a16="http://schemas.microsoft.com/office/drawing/2014/main" id="{DBC650AF-0FC5-4FF3-8D57-99AEFBA096CF}"/>
              </a:ext>
            </a:extLst>
          </p:cNvPr>
          <p:cNvSpPr/>
          <p:nvPr/>
        </p:nvSpPr>
        <p:spPr>
          <a:xfrm>
            <a:off x="1617706" y="1526861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3287D11-FAFA-4437-B1A2-7DFB35010008}"/>
              </a:ext>
            </a:extLst>
          </p:cNvPr>
          <p:cNvSpPr txBox="1"/>
          <p:nvPr/>
        </p:nvSpPr>
        <p:spPr>
          <a:xfrm rot="10800000">
            <a:off x="1264406" y="1065769"/>
            <a:ext cx="369332" cy="987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 x 256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98368F-B2C5-4C7C-AAFF-2D04043DCA87}"/>
              </a:ext>
            </a:extLst>
          </p:cNvPr>
          <p:cNvSpPr txBox="1"/>
          <p:nvPr/>
        </p:nvSpPr>
        <p:spPr>
          <a:xfrm rot="10800000">
            <a:off x="1843119" y="1184303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 x 256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35DBC40-9A87-456E-B067-94682851605C}"/>
              </a:ext>
            </a:extLst>
          </p:cNvPr>
          <p:cNvSpPr txBox="1"/>
          <p:nvPr/>
        </p:nvSpPr>
        <p:spPr>
          <a:xfrm>
            <a:off x="1433687" y="563519"/>
            <a:ext cx="40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7928294-FD78-425A-8D23-CE3215987C2D}"/>
              </a:ext>
            </a:extLst>
          </p:cNvPr>
          <p:cNvSpPr/>
          <p:nvPr/>
        </p:nvSpPr>
        <p:spPr>
          <a:xfrm flipH="1">
            <a:off x="1551876" y="888754"/>
            <a:ext cx="45719" cy="14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7C158E6-A127-461E-B595-DD207A6D7798}"/>
              </a:ext>
            </a:extLst>
          </p:cNvPr>
          <p:cNvSpPr txBox="1"/>
          <p:nvPr/>
        </p:nvSpPr>
        <p:spPr>
          <a:xfrm>
            <a:off x="1937971" y="537394"/>
            <a:ext cx="5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4D43DDD-6028-4807-9E0D-1A407C95BE36}"/>
              </a:ext>
            </a:extLst>
          </p:cNvPr>
          <p:cNvSpPr/>
          <p:nvPr/>
        </p:nvSpPr>
        <p:spPr>
          <a:xfrm>
            <a:off x="2100172" y="2824337"/>
            <a:ext cx="92223" cy="96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6FF4264-F3FC-4AB9-8323-898C370CD2D9}"/>
              </a:ext>
            </a:extLst>
          </p:cNvPr>
          <p:cNvSpPr txBox="1"/>
          <p:nvPr/>
        </p:nvSpPr>
        <p:spPr>
          <a:xfrm rot="10800000">
            <a:off x="1784980" y="2930943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128 x128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1B04EC3-2A1E-42F9-96F8-8A7B5BFAD415}"/>
              </a:ext>
            </a:extLst>
          </p:cNvPr>
          <p:cNvSpPr/>
          <p:nvPr/>
        </p:nvSpPr>
        <p:spPr>
          <a:xfrm>
            <a:off x="2771960" y="2841129"/>
            <a:ext cx="167709" cy="96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2558285-0C02-428F-87F8-A9F5DA393E36}"/>
              </a:ext>
            </a:extLst>
          </p:cNvPr>
          <p:cNvSpPr txBox="1"/>
          <p:nvPr/>
        </p:nvSpPr>
        <p:spPr>
          <a:xfrm rot="10800000">
            <a:off x="2501995" y="2841129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128 x 128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9BBA636-350B-433B-8218-E2095FAB6EB3}"/>
              </a:ext>
            </a:extLst>
          </p:cNvPr>
          <p:cNvSpPr txBox="1"/>
          <p:nvPr/>
        </p:nvSpPr>
        <p:spPr>
          <a:xfrm>
            <a:off x="2582171" y="2474189"/>
            <a:ext cx="5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FBE37142-2D87-4A97-A917-FDF0E6561A9B}"/>
              </a:ext>
            </a:extLst>
          </p:cNvPr>
          <p:cNvSpPr/>
          <p:nvPr/>
        </p:nvSpPr>
        <p:spPr>
          <a:xfrm rot="5400000">
            <a:off x="2721239" y="3984501"/>
            <a:ext cx="269148" cy="117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AFF5D87-0700-45F6-8D53-1F454AC71DFD}"/>
              </a:ext>
            </a:extLst>
          </p:cNvPr>
          <p:cNvSpPr/>
          <p:nvPr/>
        </p:nvSpPr>
        <p:spPr>
          <a:xfrm>
            <a:off x="2770160" y="4249295"/>
            <a:ext cx="167709" cy="5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9EAF67F-5FDC-441F-A24A-2E7984F42F9F}"/>
              </a:ext>
            </a:extLst>
          </p:cNvPr>
          <p:cNvSpPr txBox="1"/>
          <p:nvPr/>
        </p:nvSpPr>
        <p:spPr>
          <a:xfrm rot="10800000">
            <a:off x="2437469" y="4033939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x 64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9B68886-4B2D-4F4D-AFF8-5257E40C303F}"/>
              </a:ext>
            </a:extLst>
          </p:cNvPr>
          <p:cNvSpPr/>
          <p:nvPr/>
        </p:nvSpPr>
        <p:spPr>
          <a:xfrm>
            <a:off x="3576493" y="4249295"/>
            <a:ext cx="324429" cy="5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5B5931F-422C-4B72-82CD-8ADE2D28B1D6}"/>
              </a:ext>
            </a:extLst>
          </p:cNvPr>
          <p:cNvSpPr txBox="1"/>
          <p:nvPr/>
        </p:nvSpPr>
        <p:spPr>
          <a:xfrm rot="10800000">
            <a:off x="3260029" y="4043283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x 64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D31A1FF-F26F-4658-B843-62BC55D6CD83}"/>
              </a:ext>
            </a:extLst>
          </p:cNvPr>
          <p:cNvSpPr txBox="1"/>
          <p:nvPr/>
        </p:nvSpPr>
        <p:spPr>
          <a:xfrm>
            <a:off x="3483130" y="3908709"/>
            <a:ext cx="5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73" name="箭头: 右 172">
            <a:extLst>
              <a:ext uri="{FF2B5EF4-FFF2-40B4-BE49-F238E27FC236}">
                <a16:creationId xmlns:a16="http://schemas.microsoft.com/office/drawing/2014/main" id="{BB9F1F1E-C0F3-4CC6-8C7C-F090A91E7099}"/>
              </a:ext>
            </a:extLst>
          </p:cNvPr>
          <p:cNvSpPr/>
          <p:nvPr/>
        </p:nvSpPr>
        <p:spPr>
          <a:xfrm>
            <a:off x="2250640" y="3217361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箭头: 右 173">
            <a:extLst>
              <a:ext uri="{FF2B5EF4-FFF2-40B4-BE49-F238E27FC236}">
                <a16:creationId xmlns:a16="http://schemas.microsoft.com/office/drawing/2014/main" id="{E29E2894-BA8B-4470-9788-ACFA966BAC35}"/>
              </a:ext>
            </a:extLst>
          </p:cNvPr>
          <p:cNvSpPr/>
          <p:nvPr/>
        </p:nvSpPr>
        <p:spPr>
          <a:xfrm>
            <a:off x="2966834" y="4421739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箭头: 右 174">
            <a:extLst>
              <a:ext uri="{FF2B5EF4-FFF2-40B4-BE49-F238E27FC236}">
                <a16:creationId xmlns:a16="http://schemas.microsoft.com/office/drawing/2014/main" id="{228DB727-288F-483E-9FD2-5AE112C54376}"/>
              </a:ext>
            </a:extLst>
          </p:cNvPr>
          <p:cNvSpPr/>
          <p:nvPr/>
        </p:nvSpPr>
        <p:spPr>
          <a:xfrm rot="5400000">
            <a:off x="3580440" y="4930389"/>
            <a:ext cx="269148" cy="117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DFD2E4B-EB9C-4DF9-9C7F-BC6E213B1485}"/>
              </a:ext>
            </a:extLst>
          </p:cNvPr>
          <p:cNvSpPr/>
          <p:nvPr/>
        </p:nvSpPr>
        <p:spPr>
          <a:xfrm>
            <a:off x="3576493" y="5168717"/>
            <a:ext cx="324429" cy="26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5BD0148-1DA3-41F4-B777-FF495C3C34D3}"/>
              </a:ext>
            </a:extLst>
          </p:cNvPr>
          <p:cNvSpPr txBox="1"/>
          <p:nvPr/>
        </p:nvSpPr>
        <p:spPr>
          <a:xfrm rot="10800000">
            <a:off x="3245231" y="4759648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32 x32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A4E5CA63-7EC9-467A-A7D1-3D0544D77B07}"/>
              </a:ext>
            </a:extLst>
          </p:cNvPr>
          <p:cNvSpPr/>
          <p:nvPr/>
        </p:nvSpPr>
        <p:spPr>
          <a:xfrm rot="5400000">
            <a:off x="4821134" y="5609330"/>
            <a:ext cx="269148" cy="117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CDE2691-20BA-4ADE-97EA-E1519DC301D8}"/>
              </a:ext>
            </a:extLst>
          </p:cNvPr>
          <p:cNvSpPr/>
          <p:nvPr/>
        </p:nvSpPr>
        <p:spPr>
          <a:xfrm>
            <a:off x="4508109" y="5168717"/>
            <a:ext cx="846960" cy="26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DCD50F2-9020-488E-B880-551171BA8671}"/>
              </a:ext>
            </a:extLst>
          </p:cNvPr>
          <p:cNvSpPr txBox="1"/>
          <p:nvPr/>
        </p:nvSpPr>
        <p:spPr>
          <a:xfrm>
            <a:off x="4669642" y="4804506"/>
            <a:ext cx="5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A0D26B3D-E07A-4BA7-B2B2-522589FCE8A7}"/>
              </a:ext>
            </a:extLst>
          </p:cNvPr>
          <p:cNvSpPr/>
          <p:nvPr/>
        </p:nvSpPr>
        <p:spPr>
          <a:xfrm>
            <a:off x="3934172" y="5207337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B9865CE-409F-4E3C-A72E-D7E5A4DBCEB5}"/>
              </a:ext>
            </a:extLst>
          </p:cNvPr>
          <p:cNvSpPr txBox="1"/>
          <p:nvPr/>
        </p:nvSpPr>
        <p:spPr>
          <a:xfrm rot="10800000">
            <a:off x="4178907" y="4766780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32 x32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88DAE82-109B-4177-8EE0-5E6856D8FFDD}"/>
              </a:ext>
            </a:extLst>
          </p:cNvPr>
          <p:cNvSpPr/>
          <p:nvPr/>
        </p:nvSpPr>
        <p:spPr>
          <a:xfrm>
            <a:off x="4508109" y="5868471"/>
            <a:ext cx="846960" cy="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C85C328-9080-4AEC-BEB3-B32829A45678}"/>
              </a:ext>
            </a:extLst>
          </p:cNvPr>
          <p:cNvSpPr txBox="1"/>
          <p:nvPr/>
        </p:nvSpPr>
        <p:spPr>
          <a:xfrm rot="10800000">
            <a:off x="4168584" y="5400140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16 x 16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4E6F80F5-1329-43FC-BA9F-49B83B190F76}"/>
              </a:ext>
            </a:extLst>
          </p:cNvPr>
          <p:cNvSpPr txBox="1"/>
          <p:nvPr/>
        </p:nvSpPr>
        <p:spPr>
          <a:xfrm>
            <a:off x="6081224" y="5549803"/>
            <a:ext cx="103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86" name="箭头: 右 185">
            <a:extLst>
              <a:ext uri="{FF2B5EF4-FFF2-40B4-BE49-F238E27FC236}">
                <a16:creationId xmlns:a16="http://schemas.microsoft.com/office/drawing/2014/main" id="{461D9586-A893-46E9-BEA0-7399B49FD131}"/>
              </a:ext>
            </a:extLst>
          </p:cNvPr>
          <p:cNvSpPr/>
          <p:nvPr/>
        </p:nvSpPr>
        <p:spPr>
          <a:xfrm>
            <a:off x="5428614" y="5845847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7036E27-CDA2-4852-9C11-1409C5663D74}"/>
              </a:ext>
            </a:extLst>
          </p:cNvPr>
          <p:cNvSpPr/>
          <p:nvPr/>
        </p:nvSpPr>
        <p:spPr>
          <a:xfrm>
            <a:off x="5814514" y="5854432"/>
            <a:ext cx="1513045" cy="14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箭头: 右 187">
            <a:extLst>
              <a:ext uri="{FF2B5EF4-FFF2-40B4-BE49-F238E27FC236}">
                <a16:creationId xmlns:a16="http://schemas.microsoft.com/office/drawing/2014/main" id="{24E6BACD-3706-4747-BFFB-66F90108FAAE}"/>
              </a:ext>
            </a:extLst>
          </p:cNvPr>
          <p:cNvSpPr/>
          <p:nvPr/>
        </p:nvSpPr>
        <p:spPr>
          <a:xfrm rot="16200000">
            <a:off x="7001278" y="5574397"/>
            <a:ext cx="269148" cy="11756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9980D77-245C-4AC6-A02F-93B02C1FED77}"/>
              </a:ext>
            </a:extLst>
          </p:cNvPr>
          <p:cNvSpPr/>
          <p:nvPr/>
        </p:nvSpPr>
        <p:spPr>
          <a:xfrm>
            <a:off x="6641164" y="5138785"/>
            <a:ext cx="985548" cy="27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0609B41-4DAC-4F7E-83D0-889CE8FA5AAA}"/>
              </a:ext>
            </a:extLst>
          </p:cNvPr>
          <p:cNvSpPr/>
          <p:nvPr/>
        </p:nvSpPr>
        <p:spPr>
          <a:xfrm>
            <a:off x="6057076" y="5146053"/>
            <a:ext cx="584088" cy="27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F24BD83-03B1-4D5B-AFAB-F3FD704E498E}"/>
              </a:ext>
            </a:extLst>
          </p:cNvPr>
          <p:cNvSpPr txBox="1"/>
          <p:nvPr/>
        </p:nvSpPr>
        <p:spPr>
          <a:xfrm rot="10800000">
            <a:off x="5760748" y="4794946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32 x32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A36A259-38DE-41E1-881D-3E6291523087}"/>
              </a:ext>
            </a:extLst>
          </p:cNvPr>
          <p:cNvSpPr txBox="1"/>
          <p:nvPr/>
        </p:nvSpPr>
        <p:spPr>
          <a:xfrm>
            <a:off x="6370090" y="4809575"/>
            <a:ext cx="14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512+1024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7E8D66A-5E31-42C2-9557-F75CFD8AE5B2}"/>
              </a:ext>
            </a:extLst>
          </p:cNvPr>
          <p:cNvSpPr/>
          <p:nvPr/>
        </p:nvSpPr>
        <p:spPr>
          <a:xfrm>
            <a:off x="8002292" y="5124584"/>
            <a:ext cx="324429" cy="26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98AE0CB-170E-4FF2-BFED-3C21CA0BE4F8}"/>
              </a:ext>
            </a:extLst>
          </p:cNvPr>
          <p:cNvSpPr txBox="1"/>
          <p:nvPr/>
        </p:nvSpPr>
        <p:spPr>
          <a:xfrm>
            <a:off x="7487134" y="3866876"/>
            <a:ext cx="107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256+256</a:t>
            </a:r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0E12ABCF-99BA-43A7-958E-44DFDECE10AF}"/>
              </a:ext>
            </a:extLst>
          </p:cNvPr>
          <p:cNvSpPr/>
          <p:nvPr/>
        </p:nvSpPr>
        <p:spPr>
          <a:xfrm>
            <a:off x="7659401" y="5172170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19C8853-944D-4B02-96CF-375E5C7D1B7D}"/>
              </a:ext>
            </a:extLst>
          </p:cNvPr>
          <p:cNvSpPr txBox="1"/>
          <p:nvPr/>
        </p:nvSpPr>
        <p:spPr>
          <a:xfrm rot="10800000">
            <a:off x="8302277" y="4759648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32 x32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40A1EF98-1276-40E2-96DA-130004EA56E4}"/>
              </a:ext>
            </a:extLst>
          </p:cNvPr>
          <p:cNvSpPr/>
          <p:nvPr/>
        </p:nvSpPr>
        <p:spPr>
          <a:xfrm rot="16200000">
            <a:off x="8029932" y="4864581"/>
            <a:ext cx="269148" cy="11756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725D171-4064-49D8-B602-11301B89BBBC}"/>
              </a:ext>
            </a:extLst>
          </p:cNvPr>
          <p:cNvSpPr/>
          <p:nvPr/>
        </p:nvSpPr>
        <p:spPr>
          <a:xfrm>
            <a:off x="8002292" y="4209483"/>
            <a:ext cx="324429" cy="5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44AC5E5-5E96-4D16-926D-459D548B1BC8}"/>
              </a:ext>
            </a:extLst>
          </p:cNvPr>
          <p:cNvSpPr/>
          <p:nvPr/>
        </p:nvSpPr>
        <p:spPr>
          <a:xfrm>
            <a:off x="8712465" y="4177858"/>
            <a:ext cx="117569" cy="56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031C6CD-74B3-4ED6-BEED-74C3EF6EF10F}"/>
              </a:ext>
            </a:extLst>
          </p:cNvPr>
          <p:cNvSpPr txBox="1"/>
          <p:nvPr/>
        </p:nvSpPr>
        <p:spPr>
          <a:xfrm>
            <a:off x="8180797" y="2463014"/>
            <a:ext cx="13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128+128</a:t>
            </a:r>
          </a:p>
        </p:txBody>
      </p:sp>
      <p:sp>
        <p:nvSpPr>
          <p:cNvPr id="201" name="箭头: 右 200">
            <a:extLst>
              <a:ext uri="{FF2B5EF4-FFF2-40B4-BE49-F238E27FC236}">
                <a16:creationId xmlns:a16="http://schemas.microsoft.com/office/drawing/2014/main" id="{D5E6BDD5-B7E8-46D0-B897-42DAE64DEEEA}"/>
              </a:ext>
            </a:extLst>
          </p:cNvPr>
          <p:cNvSpPr/>
          <p:nvPr/>
        </p:nvSpPr>
        <p:spPr>
          <a:xfrm>
            <a:off x="8369574" y="4329503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0AA803CF-84C8-45B6-8548-DB3CAF3996EA}"/>
              </a:ext>
            </a:extLst>
          </p:cNvPr>
          <p:cNvSpPr txBox="1"/>
          <p:nvPr/>
        </p:nvSpPr>
        <p:spPr>
          <a:xfrm rot="10800000">
            <a:off x="8764928" y="3969406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x 64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箭头: 右 202">
            <a:extLst>
              <a:ext uri="{FF2B5EF4-FFF2-40B4-BE49-F238E27FC236}">
                <a16:creationId xmlns:a16="http://schemas.microsoft.com/office/drawing/2014/main" id="{F7E79628-E9C3-429B-A0C9-3D1009820D80}"/>
              </a:ext>
            </a:extLst>
          </p:cNvPr>
          <p:cNvSpPr/>
          <p:nvPr/>
        </p:nvSpPr>
        <p:spPr>
          <a:xfrm rot="16200000">
            <a:off x="8636677" y="3942666"/>
            <a:ext cx="269148" cy="11756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BD99C2A6-4E74-4B6F-B5E0-ED7162B383ED}"/>
              </a:ext>
            </a:extLst>
          </p:cNvPr>
          <p:cNvSpPr/>
          <p:nvPr/>
        </p:nvSpPr>
        <p:spPr>
          <a:xfrm>
            <a:off x="5415859" y="5201471"/>
            <a:ext cx="464887" cy="2171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68C17B0-62BC-49C6-9D5D-3615634C774B}"/>
              </a:ext>
            </a:extLst>
          </p:cNvPr>
          <p:cNvSpPr txBox="1"/>
          <p:nvPr/>
        </p:nvSpPr>
        <p:spPr>
          <a:xfrm rot="10800000">
            <a:off x="7371349" y="3982222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x 64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5740CA29-7B31-4B2F-A929-F14CB761D7EF}"/>
              </a:ext>
            </a:extLst>
          </p:cNvPr>
          <p:cNvSpPr/>
          <p:nvPr/>
        </p:nvSpPr>
        <p:spPr>
          <a:xfrm flipV="1">
            <a:off x="4164615" y="4370304"/>
            <a:ext cx="3192263" cy="31780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3376395-8E0F-43C1-8513-39545F3413F6}"/>
              </a:ext>
            </a:extLst>
          </p:cNvPr>
          <p:cNvSpPr/>
          <p:nvPr/>
        </p:nvSpPr>
        <p:spPr>
          <a:xfrm>
            <a:off x="7686639" y="4206970"/>
            <a:ext cx="324429" cy="528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0F06E73-4738-4C79-9EFE-E27B22D4398C}"/>
              </a:ext>
            </a:extLst>
          </p:cNvPr>
          <p:cNvSpPr/>
          <p:nvPr/>
        </p:nvSpPr>
        <p:spPr>
          <a:xfrm>
            <a:off x="8686312" y="2787359"/>
            <a:ext cx="167709" cy="96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03AA33E-393C-4F62-A824-D317FE5F6CF7}"/>
              </a:ext>
            </a:extLst>
          </p:cNvPr>
          <p:cNvSpPr/>
          <p:nvPr/>
        </p:nvSpPr>
        <p:spPr>
          <a:xfrm>
            <a:off x="8503900" y="2787359"/>
            <a:ext cx="167709" cy="969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642EFED1-3651-4031-915A-6032CC1E6EED}"/>
              </a:ext>
            </a:extLst>
          </p:cNvPr>
          <p:cNvSpPr txBox="1"/>
          <p:nvPr/>
        </p:nvSpPr>
        <p:spPr>
          <a:xfrm rot="10800000">
            <a:off x="8182677" y="2801332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128 x128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箭头: 右 210">
            <a:extLst>
              <a:ext uri="{FF2B5EF4-FFF2-40B4-BE49-F238E27FC236}">
                <a16:creationId xmlns:a16="http://schemas.microsoft.com/office/drawing/2014/main" id="{AC2A7953-282F-4FCD-B622-949530343A56}"/>
              </a:ext>
            </a:extLst>
          </p:cNvPr>
          <p:cNvSpPr/>
          <p:nvPr/>
        </p:nvSpPr>
        <p:spPr>
          <a:xfrm flipV="1">
            <a:off x="3033305" y="3148769"/>
            <a:ext cx="4977763" cy="28750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50805000-F9A9-4E0E-86F6-7D879F9B143C}"/>
              </a:ext>
            </a:extLst>
          </p:cNvPr>
          <p:cNvSpPr/>
          <p:nvPr/>
        </p:nvSpPr>
        <p:spPr>
          <a:xfrm>
            <a:off x="9256913" y="2784557"/>
            <a:ext cx="74920" cy="96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4245E17-8CC6-4D71-A559-58FD2A6CD4BB}"/>
              </a:ext>
            </a:extLst>
          </p:cNvPr>
          <p:cNvSpPr txBox="1"/>
          <p:nvPr/>
        </p:nvSpPr>
        <p:spPr>
          <a:xfrm rot="10800000">
            <a:off x="9274083" y="2795233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128 x 128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FE5ACBD-CABE-4D2C-A267-A4F348D5D5F8}"/>
              </a:ext>
            </a:extLst>
          </p:cNvPr>
          <p:cNvSpPr txBox="1"/>
          <p:nvPr/>
        </p:nvSpPr>
        <p:spPr>
          <a:xfrm>
            <a:off x="9840115" y="586045"/>
            <a:ext cx="7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                                            </a:t>
            </a:r>
          </a:p>
        </p:txBody>
      </p:sp>
      <p:sp>
        <p:nvSpPr>
          <p:cNvPr id="215" name="箭头: 右 214">
            <a:extLst>
              <a:ext uri="{FF2B5EF4-FFF2-40B4-BE49-F238E27FC236}">
                <a16:creationId xmlns:a16="http://schemas.microsoft.com/office/drawing/2014/main" id="{BC0E8BCD-8E39-47B9-9875-90923FA11599}"/>
              </a:ext>
            </a:extLst>
          </p:cNvPr>
          <p:cNvSpPr/>
          <p:nvPr/>
        </p:nvSpPr>
        <p:spPr>
          <a:xfrm>
            <a:off x="8882440" y="3148732"/>
            <a:ext cx="316466" cy="1837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6" name="箭头: 右 215">
            <a:extLst>
              <a:ext uri="{FF2B5EF4-FFF2-40B4-BE49-F238E27FC236}">
                <a16:creationId xmlns:a16="http://schemas.microsoft.com/office/drawing/2014/main" id="{C004BC3F-0D88-4806-8DB0-2B6C1A960A52}"/>
              </a:ext>
            </a:extLst>
          </p:cNvPr>
          <p:cNvSpPr/>
          <p:nvPr/>
        </p:nvSpPr>
        <p:spPr>
          <a:xfrm rot="16200000">
            <a:off x="9186862" y="2543438"/>
            <a:ext cx="269148" cy="11756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F6963377-2C0B-451F-A23E-1134E9FCDADE}"/>
              </a:ext>
            </a:extLst>
          </p:cNvPr>
          <p:cNvSpPr/>
          <p:nvPr/>
        </p:nvSpPr>
        <p:spPr>
          <a:xfrm flipH="1">
            <a:off x="10013378" y="888754"/>
            <a:ext cx="69961" cy="142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箭头: 右 217">
            <a:extLst>
              <a:ext uri="{FF2B5EF4-FFF2-40B4-BE49-F238E27FC236}">
                <a16:creationId xmlns:a16="http://schemas.microsoft.com/office/drawing/2014/main" id="{4BE40C4F-EEA8-456C-BD4C-50FB7CFF6967}"/>
              </a:ext>
            </a:extLst>
          </p:cNvPr>
          <p:cNvSpPr/>
          <p:nvPr/>
        </p:nvSpPr>
        <p:spPr>
          <a:xfrm>
            <a:off x="9417751" y="1488336"/>
            <a:ext cx="396865" cy="173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244903E-3DF3-4600-9C4C-AD1169E0B524}"/>
              </a:ext>
            </a:extLst>
          </p:cNvPr>
          <p:cNvSpPr txBox="1"/>
          <p:nvPr/>
        </p:nvSpPr>
        <p:spPr>
          <a:xfrm rot="10800000">
            <a:off x="8528279" y="1661079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64 x 64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74C0E5AE-5E04-4B8F-9E00-E42E4ADF77ED}"/>
              </a:ext>
            </a:extLst>
          </p:cNvPr>
          <p:cNvSpPr/>
          <p:nvPr/>
        </p:nvSpPr>
        <p:spPr>
          <a:xfrm>
            <a:off x="9188884" y="924413"/>
            <a:ext cx="91410" cy="1497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795A548-B5E9-456C-9681-3B2A3BD7BE10}"/>
              </a:ext>
            </a:extLst>
          </p:cNvPr>
          <p:cNvSpPr/>
          <p:nvPr/>
        </p:nvSpPr>
        <p:spPr>
          <a:xfrm>
            <a:off x="9274083" y="918044"/>
            <a:ext cx="117568" cy="14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AD68FD-32A6-46F6-A182-D5233746C33F}"/>
              </a:ext>
            </a:extLst>
          </p:cNvPr>
          <p:cNvSpPr txBox="1"/>
          <p:nvPr/>
        </p:nvSpPr>
        <p:spPr>
          <a:xfrm>
            <a:off x="8909231" y="586045"/>
            <a:ext cx="101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64+64</a:t>
            </a:r>
          </a:p>
        </p:txBody>
      </p: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7C30897F-4F65-439D-A1D3-DC39F15CAE21}"/>
              </a:ext>
            </a:extLst>
          </p:cNvPr>
          <p:cNvSpPr/>
          <p:nvPr/>
        </p:nvSpPr>
        <p:spPr>
          <a:xfrm flipV="1">
            <a:off x="2270369" y="1456754"/>
            <a:ext cx="6505880" cy="27536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B8FFBD2-D60F-474D-9B34-E2D13D407E23}"/>
              </a:ext>
            </a:extLst>
          </p:cNvPr>
          <p:cNvSpPr txBox="1"/>
          <p:nvPr/>
        </p:nvSpPr>
        <p:spPr>
          <a:xfrm rot="10800000">
            <a:off x="8891539" y="1247343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 x 256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22C91C14-57D4-4393-9992-1AE9911B50EC}"/>
              </a:ext>
            </a:extLst>
          </p:cNvPr>
          <p:cNvSpPr txBox="1"/>
          <p:nvPr/>
        </p:nvSpPr>
        <p:spPr>
          <a:xfrm rot="10800000">
            <a:off x="9704718" y="1179043"/>
            <a:ext cx="369332" cy="759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 x 256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67A5476C-0B13-4FDC-8619-0D14500EC687}"/>
              </a:ext>
            </a:extLst>
          </p:cNvPr>
          <p:cNvSpPr/>
          <p:nvPr/>
        </p:nvSpPr>
        <p:spPr>
          <a:xfrm>
            <a:off x="10089080" y="1477339"/>
            <a:ext cx="316466" cy="1837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2ABFF9A-38E5-47CD-8D54-55CBB89EB952}"/>
              </a:ext>
            </a:extLst>
          </p:cNvPr>
          <p:cNvSpPr txBox="1"/>
          <p:nvPr/>
        </p:nvSpPr>
        <p:spPr>
          <a:xfrm rot="10800000">
            <a:off x="10445070" y="972518"/>
            <a:ext cx="369332" cy="987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 x 256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A7886FD-E0F6-44A2-80D2-8F79687C3841}"/>
              </a:ext>
            </a:extLst>
          </p:cNvPr>
          <p:cNvSpPr/>
          <p:nvPr/>
        </p:nvSpPr>
        <p:spPr>
          <a:xfrm flipH="1">
            <a:off x="10501708" y="888753"/>
            <a:ext cx="45719" cy="142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81A1200-3AA7-44F5-8777-2500A5DFA42D}"/>
              </a:ext>
            </a:extLst>
          </p:cNvPr>
          <p:cNvSpPr txBox="1"/>
          <p:nvPr/>
        </p:nvSpPr>
        <p:spPr>
          <a:xfrm>
            <a:off x="10384985" y="586045"/>
            <a:ext cx="40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0" name="箭头: 右 229">
            <a:extLst>
              <a:ext uri="{FF2B5EF4-FFF2-40B4-BE49-F238E27FC236}">
                <a16:creationId xmlns:a16="http://schemas.microsoft.com/office/drawing/2014/main" id="{0E9E363B-E52E-4069-9E49-49A79F427C5D}"/>
              </a:ext>
            </a:extLst>
          </p:cNvPr>
          <p:cNvSpPr/>
          <p:nvPr/>
        </p:nvSpPr>
        <p:spPr>
          <a:xfrm>
            <a:off x="9549787" y="4921958"/>
            <a:ext cx="396865" cy="173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06B909D-0CAE-4738-9454-B8CE1D0EB437}"/>
              </a:ext>
            </a:extLst>
          </p:cNvPr>
          <p:cNvSpPr txBox="1"/>
          <p:nvPr/>
        </p:nvSpPr>
        <p:spPr>
          <a:xfrm>
            <a:off x="10096116" y="4803926"/>
            <a:ext cx="18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dense block</a:t>
            </a:r>
          </a:p>
        </p:txBody>
      </p:sp>
      <p:sp>
        <p:nvSpPr>
          <p:cNvPr id="232" name="箭头: 右 231">
            <a:extLst>
              <a:ext uri="{FF2B5EF4-FFF2-40B4-BE49-F238E27FC236}">
                <a16:creationId xmlns:a16="http://schemas.microsoft.com/office/drawing/2014/main" id="{B7C495B3-BF9F-48F7-8050-BEEBC19996F0}"/>
              </a:ext>
            </a:extLst>
          </p:cNvPr>
          <p:cNvSpPr/>
          <p:nvPr/>
        </p:nvSpPr>
        <p:spPr>
          <a:xfrm rot="5400000">
            <a:off x="9579515" y="5409150"/>
            <a:ext cx="269148" cy="117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B045F78B-812B-4D12-81B9-DC42B5DCD1E3}"/>
              </a:ext>
            </a:extLst>
          </p:cNvPr>
          <p:cNvSpPr txBox="1"/>
          <p:nvPr/>
        </p:nvSpPr>
        <p:spPr>
          <a:xfrm>
            <a:off x="10013379" y="5259659"/>
            <a:ext cx="18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pool 2x2</a:t>
            </a:r>
          </a:p>
        </p:txBody>
      </p:sp>
      <p:sp>
        <p:nvSpPr>
          <p:cNvPr id="234" name="箭头: 右 233">
            <a:extLst>
              <a:ext uri="{FF2B5EF4-FFF2-40B4-BE49-F238E27FC236}">
                <a16:creationId xmlns:a16="http://schemas.microsoft.com/office/drawing/2014/main" id="{2D0F706D-F134-4A5A-818C-DA4CBBDD5177}"/>
              </a:ext>
            </a:extLst>
          </p:cNvPr>
          <p:cNvSpPr/>
          <p:nvPr/>
        </p:nvSpPr>
        <p:spPr>
          <a:xfrm rot="16200000">
            <a:off x="9578665" y="5762736"/>
            <a:ext cx="269148" cy="11756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817CEE32-96ED-47C2-805F-126740E244BA}"/>
              </a:ext>
            </a:extLst>
          </p:cNvPr>
          <p:cNvSpPr txBox="1"/>
          <p:nvPr/>
        </p:nvSpPr>
        <p:spPr>
          <a:xfrm>
            <a:off x="10048360" y="5658618"/>
            <a:ext cx="18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up-conv 2x2</a:t>
            </a:r>
          </a:p>
        </p:txBody>
      </p:sp>
      <p:sp>
        <p:nvSpPr>
          <p:cNvPr id="236" name="箭头: 右 235">
            <a:extLst>
              <a:ext uri="{FF2B5EF4-FFF2-40B4-BE49-F238E27FC236}">
                <a16:creationId xmlns:a16="http://schemas.microsoft.com/office/drawing/2014/main" id="{C6B38A5B-931D-4E4A-A58A-BB975B369FA7}"/>
              </a:ext>
            </a:extLst>
          </p:cNvPr>
          <p:cNvSpPr/>
          <p:nvPr/>
        </p:nvSpPr>
        <p:spPr>
          <a:xfrm>
            <a:off x="9557475" y="6131446"/>
            <a:ext cx="378392" cy="21712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0C420BCF-F037-4D77-97AB-D1864BE8F4C4}"/>
              </a:ext>
            </a:extLst>
          </p:cNvPr>
          <p:cNvSpPr txBox="1"/>
          <p:nvPr/>
        </p:nvSpPr>
        <p:spPr>
          <a:xfrm>
            <a:off x="10013378" y="6038551"/>
            <a:ext cx="18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conv-conv 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802D171E-A970-4755-BD67-ED763B6C3E48}"/>
              </a:ext>
            </a:extLst>
          </p:cNvPr>
          <p:cNvSpPr/>
          <p:nvPr/>
        </p:nvSpPr>
        <p:spPr>
          <a:xfrm>
            <a:off x="2168988" y="203681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5AB9E99-9D5D-410E-B4E6-EDC959B50D93}"/>
              </a:ext>
            </a:extLst>
          </p:cNvPr>
          <p:cNvSpPr/>
          <p:nvPr/>
        </p:nvSpPr>
        <p:spPr>
          <a:xfrm>
            <a:off x="2929334" y="348472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8D184BFE-EF74-48F4-A78C-2683EC2FF815}"/>
              </a:ext>
            </a:extLst>
          </p:cNvPr>
          <p:cNvSpPr/>
          <p:nvPr/>
        </p:nvSpPr>
        <p:spPr>
          <a:xfrm>
            <a:off x="3820044" y="456402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E31A5F2-FB32-4060-A73D-F95714A723BB}"/>
              </a:ext>
            </a:extLst>
          </p:cNvPr>
          <p:cNvSpPr/>
          <p:nvPr/>
        </p:nvSpPr>
        <p:spPr>
          <a:xfrm>
            <a:off x="3729778" y="541415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2EB672C6-DDFB-4BB4-9897-3AFF8A1ACBCC}"/>
              </a:ext>
            </a:extLst>
          </p:cNvPr>
          <p:cNvSpPr/>
          <p:nvPr/>
        </p:nvSpPr>
        <p:spPr>
          <a:xfrm>
            <a:off x="5060370" y="601186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5BF6543E-B9D8-4625-8E46-F95321764C5A}"/>
              </a:ext>
            </a:extLst>
          </p:cNvPr>
          <p:cNvSpPr/>
          <p:nvPr/>
        </p:nvSpPr>
        <p:spPr>
          <a:xfrm>
            <a:off x="7310884" y="542893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U4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42BB81F-866D-44C7-BE74-F71954C9F524}"/>
              </a:ext>
            </a:extLst>
          </p:cNvPr>
          <p:cNvSpPr/>
          <p:nvPr/>
        </p:nvSpPr>
        <p:spPr>
          <a:xfrm>
            <a:off x="8247134" y="456402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U3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5938F23D-81C3-4C15-9E72-D2DD870C1936}"/>
              </a:ext>
            </a:extLst>
          </p:cNvPr>
          <p:cNvSpPr/>
          <p:nvPr/>
        </p:nvSpPr>
        <p:spPr>
          <a:xfrm>
            <a:off x="8821692" y="345627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U2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B8480ADA-EB81-41C9-85FC-E8DD1E3CE446}"/>
              </a:ext>
            </a:extLst>
          </p:cNvPr>
          <p:cNvSpPr/>
          <p:nvPr/>
        </p:nvSpPr>
        <p:spPr>
          <a:xfrm>
            <a:off x="9365493" y="20314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U1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09ADEBC1-060C-47E9-ABD3-017C64A05452}"/>
              </a:ext>
            </a:extLst>
          </p:cNvPr>
          <p:cNvSpPr/>
          <p:nvPr/>
        </p:nvSpPr>
        <p:spPr>
          <a:xfrm>
            <a:off x="10959815" y="220641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Output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BC42318-8293-4AF0-A1BA-9A53DCBCEDD3}"/>
              </a:ext>
            </a:extLst>
          </p:cNvPr>
          <p:cNvSpPr/>
          <p:nvPr/>
        </p:nvSpPr>
        <p:spPr>
          <a:xfrm>
            <a:off x="295748" y="218536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Input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5EBAEB0-FEBC-4984-A6F8-E8A865DD99D3}"/>
              </a:ext>
            </a:extLst>
          </p:cNvPr>
          <p:cNvSpPr/>
          <p:nvPr/>
        </p:nvSpPr>
        <p:spPr>
          <a:xfrm>
            <a:off x="4508109" y="1121588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Skip connection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AEBA94D-9B2E-402A-8298-311BF2E787B9}"/>
              </a:ext>
            </a:extLst>
          </p:cNvPr>
          <p:cNvSpPr/>
          <p:nvPr/>
        </p:nvSpPr>
        <p:spPr>
          <a:xfrm>
            <a:off x="33811" y="4880847"/>
            <a:ext cx="2912706" cy="193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181B35EE-96A2-41EA-A432-5C8578D72425}"/>
              </a:ext>
            </a:extLst>
          </p:cNvPr>
          <p:cNvSpPr/>
          <p:nvPr/>
        </p:nvSpPr>
        <p:spPr>
          <a:xfrm>
            <a:off x="177863" y="5560602"/>
            <a:ext cx="262467" cy="30194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A4291501-1BFB-494C-B58A-13A550A4D9A3}"/>
              </a:ext>
            </a:extLst>
          </p:cNvPr>
          <p:cNvSpPr/>
          <p:nvPr/>
        </p:nvSpPr>
        <p:spPr>
          <a:xfrm>
            <a:off x="787860" y="5560602"/>
            <a:ext cx="262467" cy="30194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77BB101A-4376-44AD-83DE-4C29D8907592}"/>
              </a:ext>
            </a:extLst>
          </p:cNvPr>
          <p:cNvSpPr/>
          <p:nvPr/>
        </p:nvSpPr>
        <p:spPr>
          <a:xfrm>
            <a:off x="1423659" y="5569820"/>
            <a:ext cx="262467" cy="30194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E49BA727-6978-4B72-9B12-30515670E119}"/>
              </a:ext>
            </a:extLst>
          </p:cNvPr>
          <p:cNvSpPr/>
          <p:nvPr/>
        </p:nvSpPr>
        <p:spPr>
          <a:xfrm>
            <a:off x="2058619" y="5560602"/>
            <a:ext cx="262467" cy="30194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14DC832-C161-43B5-9558-74CAFE077247}"/>
              </a:ext>
            </a:extLst>
          </p:cNvPr>
          <p:cNvSpPr/>
          <p:nvPr/>
        </p:nvSpPr>
        <p:spPr>
          <a:xfrm>
            <a:off x="440350" y="48401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Dense Block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弧形 255">
            <a:extLst>
              <a:ext uri="{FF2B5EF4-FFF2-40B4-BE49-F238E27FC236}">
                <a16:creationId xmlns:a16="http://schemas.microsoft.com/office/drawing/2014/main" id="{4CB6D776-2B00-4BCB-8DD9-9084C44293FF}"/>
              </a:ext>
            </a:extLst>
          </p:cNvPr>
          <p:cNvSpPr/>
          <p:nvPr/>
        </p:nvSpPr>
        <p:spPr>
          <a:xfrm rot="18828014">
            <a:off x="430186" y="5370002"/>
            <a:ext cx="1084667" cy="1142682"/>
          </a:xfrm>
          <a:prstGeom prst="arc">
            <a:avLst>
              <a:gd name="adj1" fmla="val 15357417"/>
              <a:gd name="adj2" fmla="val 89944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弧形 256">
            <a:extLst>
              <a:ext uri="{FF2B5EF4-FFF2-40B4-BE49-F238E27FC236}">
                <a16:creationId xmlns:a16="http://schemas.microsoft.com/office/drawing/2014/main" id="{DCBC184B-43F5-40DF-8A65-16FC81D928CC}"/>
              </a:ext>
            </a:extLst>
          </p:cNvPr>
          <p:cNvSpPr/>
          <p:nvPr/>
        </p:nvSpPr>
        <p:spPr>
          <a:xfrm rot="20839854">
            <a:off x="788438" y="5422720"/>
            <a:ext cx="1003933" cy="1092290"/>
          </a:xfrm>
          <a:prstGeom prst="arc">
            <a:avLst>
              <a:gd name="adj1" fmla="val 14626688"/>
              <a:gd name="adj2" fmla="val 191627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弧形 257">
            <a:extLst>
              <a:ext uri="{FF2B5EF4-FFF2-40B4-BE49-F238E27FC236}">
                <a16:creationId xmlns:a16="http://schemas.microsoft.com/office/drawing/2014/main" id="{DC28343E-7510-4F77-B45D-E6BAE81AC84F}"/>
              </a:ext>
            </a:extLst>
          </p:cNvPr>
          <p:cNvSpPr/>
          <p:nvPr/>
        </p:nvSpPr>
        <p:spPr>
          <a:xfrm rot="1461023">
            <a:off x="425957" y="5550232"/>
            <a:ext cx="870653" cy="643057"/>
          </a:xfrm>
          <a:prstGeom prst="arc">
            <a:avLst>
              <a:gd name="adj1" fmla="val 11245543"/>
              <a:gd name="adj2" fmla="val 159188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弧形 258">
            <a:extLst>
              <a:ext uri="{FF2B5EF4-FFF2-40B4-BE49-F238E27FC236}">
                <a16:creationId xmlns:a16="http://schemas.microsoft.com/office/drawing/2014/main" id="{8F90CE79-0621-4CA6-84EB-F3DA7C9A3129}"/>
              </a:ext>
            </a:extLst>
          </p:cNvPr>
          <p:cNvSpPr/>
          <p:nvPr/>
        </p:nvSpPr>
        <p:spPr>
          <a:xfrm rot="20839854">
            <a:off x="1397501" y="5447834"/>
            <a:ext cx="1003933" cy="1092290"/>
          </a:xfrm>
          <a:prstGeom prst="arc">
            <a:avLst>
              <a:gd name="adj1" fmla="val 14626688"/>
              <a:gd name="adj2" fmla="val 191627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A3AB05E9-0D92-4B48-927E-310974D2EB06}"/>
              </a:ext>
            </a:extLst>
          </p:cNvPr>
          <p:cNvSpPr/>
          <p:nvPr/>
        </p:nvSpPr>
        <p:spPr>
          <a:xfrm rot="19698733">
            <a:off x="815977" y="5239285"/>
            <a:ext cx="1482671" cy="1448044"/>
          </a:xfrm>
          <a:prstGeom prst="arc">
            <a:avLst>
              <a:gd name="adj1" fmla="val 15007413"/>
              <a:gd name="adj2" fmla="val 2151827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A3F61361-5C9B-47E3-9E6C-53D7999483AA}"/>
              </a:ext>
            </a:extLst>
          </p:cNvPr>
          <p:cNvSpPr/>
          <p:nvPr/>
        </p:nvSpPr>
        <p:spPr>
          <a:xfrm>
            <a:off x="490844" y="5685972"/>
            <a:ext cx="2880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箭头: 右 261">
            <a:extLst>
              <a:ext uri="{FF2B5EF4-FFF2-40B4-BE49-F238E27FC236}">
                <a16:creationId xmlns:a16="http://schemas.microsoft.com/office/drawing/2014/main" id="{93C0E905-8100-4AAE-84A3-5E85988FB7B2}"/>
              </a:ext>
            </a:extLst>
          </p:cNvPr>
          <p:cNvSpPr/>
          <p:nvPr/>
        </p:nvSpPr>
        <p:spPr>
          <a:xfrm>
            <a:off x="1087515" y="5697930"/>
            <a:ext cx="2880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箭头: 右 262">
            <a:extLst>
              <a:ext uri="{FF2B5EF4-FFF2-40B4-BE49-F238E27FC236}">
                <a16:creationId xmlns:a16="http://schemas.microsoft.com/office/drawing/2014/main" id="{5873C6C4-3B56-45C8-A24A-771B5683B29D}"/>
              </a:ext>
            </a:extLst>
          </p:cNvPr>
          <p:cNvSpPr/>
          <p:nvPr/>
        </p:nvSpPr>
        <p:spPr>
          <a:xfrm>
            <a:off x="1737059" y="5695314"/>
            <a:ext cx="2880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箭头: 右 263">
            <a:extLst>
              <a:ext uri="{FF2B5EF4-FFF2-40B4-BE49-F238E27FC236}">
                <a16:creationId xmlns:a16="http://schemas.microsoft.com/office/drawing/2014/main" id="{A53023B2-FDE7-41DF-B35D-F0C124F8BB2C}"/>
              </a:ext>
            </a:extLst>
          </p:cNvPr>
          <p:cNvSpPr/>
          <p:nvPr/>
        </p:nvSpPr>
        <p:spPr>
          <a:xfrm>
            <a:off x="1064742" y="6239468"/>
            <a:ext cx="2880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EE57D01A-FD1B-47E1-BEF5-47AD7E74B190}"/>
              </a:ext>
            </a:extLst>
          </p:cNvPr>
          <p:cNvSpPr txBox="1"/>
          <p:nvPr/>
        </p:nvSpPr>
        <p:spPr>
          <a:xfrm>
            <a:off x="123608" y="6352152"/>
            <a:ext cx="27600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Conv2d+BN+ReLU+Dropout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AA14BBB-C807-4F93-A5D1-AACED7A54AA7}"/>
              </a:ext>
            </a:extLst>
          </p:cNvPr>
          <p:cNvSpPr txBox="1"/>
          <p:nvPr/>
        </p:nvSpPr>
        <p:spPr>
          <a:xfrm rot="10800000">
            <a:off x="7255741" y="5475876"/>
            <a:ext cx="369332" cy="803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16 x 16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0A184691-2F4F-4009-B889-73ED9975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26" y="1004719"/>
            <a:ext cx="1179429" cy="117942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A98FCE-0057-45EE-B9E4-E40EE573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2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94DCAE4-AA0F-4740-A521-876D3BA1C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54479"/>
              </p:ext>
            </p:extLst>
          </p:nvPr>
        </p:nvGraphicFramePr>
        <p:xfrm>
          <a:off x="2799458" y="657303"/>
          <a:ext cx="822960" cy="2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3" imgW="914400" imgH="267840" progId="Equation.DSMT4">
                  <p:embed/>
                </p:oleObj>
              </mc:Choice>
              <mc:Fallback>
                <p:oleObj name="Equation" r:id="rId3" imgW="914400" imgH="2678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94DCAE4-AA0F-4740-A521-876D3BA1C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9458" y="657303"/>
                        <a:ext cx="822960" cy="24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1462943A-F3DD-4406-84CE-AFD5026B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780" y="787446"/>
            <a:ext cx="9673387" cy="140594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D155469-4AC0-471F-A2A1-07A3E7122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781" y="2014188"/>
            <a:ext cx="9673387" cy="127534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4BC045F-0E7D-43DF-851A-B89B9D29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780" y="3265349"/>
            <a:ext cx="9673387" cy="125832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83BBF13-7274-41EC-82BA-9A04FE7DE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782" y="4486111"/>
            <a:ext cx="9673386" cy="128535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5A598D4-3094-4A06-BCA7-AB4AD8613E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780" y="5574006"/>
            <a:ext cx="9648335" cy="127125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4C9FC6C-EE6C-4E3A-9BC5-34F56977352B}"/>
              </a:ext>
            </a:extLst>
          </p:cNvPr>
          <p:cNvSpPr txBox="1"/>
          <p:nvPr/>
        </p:nvSpPr>
        <p:spPr>
          <a:xfrm>
            <a:off x="318341" y="1190928"/>
            <a:ext cx="1096207" cy="29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Epoch1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752B7F-862D-4EE2-ADA9-7C8CA17C585F}"/>
              </a:ext>
            </a:extLst>
          </p:cNvPr>
          <p:cNvSpPr txBox="1"/>
          <p:nvPr/>
        </p:nvSpPr>
        <p:spPr>
          <a:xfrm>
            <a:off x="318341" y="2339623"/>
            <a:ext cx="1096207" cy="29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D1D998-BC4A-4834-8864-0A178B2EFFD9}"/>
              </a:ext>
            </a:extLst>
          </p:cNvPr>
          <p:cNvSpPr txBox="1"/>
          <p:nvPr/>
        </p:nvSpPr>
        <p:spPr>
          <a:xfrm>
            <a:off x="381002" y="3700561"/>
            <a:ext cx="1096207" cy="29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DA15E4-2D96-4A9B-B1E9-609B5EC62270}"/>
              </a:ext>
            </a:extLst>
          </p:cNvPr>
          <p:cNvSpPr txBox="1"/>
          <p:nvPr/>
        </p:nvSpPr>
        <p:spPr>
          <a:xfrm>
            <a:off x="322853" y="4893017"/>
            <a:ext cx="1096207" cy="29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68FF76-8B02-44F2-AEC5-D97BFA889F71}"/>
              </a:ext>
            </a:extLst>
          </p:cNvPr>
          <p:cNvSpPr txBox="1"/>
          <p:nvPr/>
        </p:nvSpPr>
        <p:spPr>
          <a:xfrm>
            <a:off x="238128" y="6092925"/>
            <a:ext cx="1256631" cy="29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Epoch13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DBD925-2771-49DA-9AD4-EEE6A991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7832" y="6540500"/>
            <a:ext cx="2909888" cy="185743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4E8145-8F95-43A5-BC92-BC797E5B9211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4.3 </a:t>
            </a:r>
            <a:r>
              <a:rPr lang="zh-CN" altLang="en-US" sz="2600" dirty="0">
                <a:latin typeface="+mj-lt"/>
              </a:rPr>
              <a:t>深度学习</a:t>
            </a:r>
            <a:r>
              <a:rPr lang="en-US" altLang="zh-CN" sz="2600" dirty="0">
                <a:latin typeface="+mj-lt"/>
              </a:rPr>
              <a:t>——</a:t>
            </a:r>
            <a:r>
              <a:rPr lang="zh-CN" altLang="en-US" sz="2600" dirty="0">
                <a:latin typeface="+mj-lt"/>
              </a:rPr>
              <a:t>训练过程重建结果</a:t>
            </a:r>
            <a:endParaRPr lang="en-US" sz="26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BA8E36-3B0A-4039-BA70-C41C7D6E1347}"/>
              </a:ext>
            </a:extLst>
          </p:cNvPr>
          <p:cNvSpPr txBox="1"/>
          <p:nvPr/>
        </p:nvSpPr>
        <p:spPr>
          <a:xfrm>
            <a:off x="10909628" y="2191559"/>
            <a:ext cx="123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使用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误差函数，网络在不同的批训练回合中每隔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1000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次迭代的输出重建结果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4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2419D8-C1E7-4A2B-A180-B07D4E8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4319" y="6438337"/>
            <a:ext cx="2764394" cy="196062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05A2B-4FAD-454E-81D5-5A243EC8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6" y="828059"/>
            <a:ext cx="9752864" cy="1220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63A50C-F929-410B-9964-8D54008B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68" y="2001971"/>
            <a:ext cx="9752865" cy="1268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4E9EBE-2B7C-45E2-A99F-68043535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26" y="3198549"/>
            <a:ext cx="9752864" cy="12527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4ACF36-E2AB-43B8-B70A-3BCE171E4877}"/>
              </a:ext>
            </a:extLst>
          </p:cNvPr>
          <p:cNvSpPr txBox="1"/>
          <p:nvPr/>
        </p:nvSpPr>
        <p:spPr>
          <a:xfrm>
            <a:off x="0" y="1181802"/>
            <a:ext cx="1036168" cy="37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40BCA-22BC-43BD-80C6-713D89597407}"/>
              </a:ext>
            </a:extLst>
          </p:cNvPr>
          <p:cNvSpPr txBox="1"/>
          <p:nvPr/>
        </p:nvSpPr>
        <p:spPr>
          <a:xfrm>
            <a:off x="0" y="2335935"/>
            <a:ext cx="103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BC360-7394-4D20-AB91-905FFF7F0A8B}"/>
              </a:ext>
            </a:extLst>
          </p:cNvPr>
          <p:cNvSpPr txBox="1"/>
          <p:nvPr/>
        </p:nvSpPr>
        <p:spPr>
          <a:xfrm>
            <a:off x="0" y="3627204"/>
            <a:ext cx="10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EACDD6-F856-4819-83B7-30EAE02C767B}"/>
              </a:ext>
            </a:extLst>
          </p:cNvPr>
          <p:cNvSpPr txBox="1"/>
          <p:nvPr/>
        </p:nvSpPr>
        <p:spPr>
          <a:xfrm>
            <a:off x="0" y="4890474"/>
            <a:ext cx="103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Epoch4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840572-1CE2-4187-8319-458A09A4E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40" y="4377021"/>
            <a:ext cx="9716350" cy="12398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2DD544-44C5-4954-813C-AD6D03963CC4}"/>
              </a:ext>
            </a:extLst>
          </p:cNvPr>
          <p:cNvSpPr txBox="1"/>
          <p:nvPr/>
        </p:nvSpPr>
        <p:spPr>
          <a:xfrm>
            <a:off x="0" y="6081472"/>
            <a:ext cx="105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Epoch5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EB035D-D89C-4A83-A484-56EC95A0A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25" y="5598333"/>
            <a:ext cx="9855203" cy="12798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D1F5580-B7C5-42D4-8B00-632D8A4AA6A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4.3 </a:t>
            </a:r>
            <a:r>
              <a:rPr lang="zh-CN" altLang="en-US" sz="2600" dirty="0">
                <a:latin typeface="+mj-lt"/>
              </a:rPr>
              <a:t>深度学习</a:t>
            </a:r>
            <a:r>
              <a:rPr lang="en-US" altLang="zh-CN" sz="2600" dirty="0">
                <a:latin typeface="+mj-lt"/>
              </a:rPr>
              <a:t>——</a:t>
            </a:r>
            <a:r>
              <a:rPr lang="zh-CN" altLang="en-US" sz="2600" dirty="0">
                <a:latin typeface="+mj-lt"/>
              </a:rPr>
              <a:t>训练过程重建结果</a:t>
            </a:r>
            <a:endParaRPr lang="en-US" sz="26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FB1DAF-3291-4891-9BBC-37647DBCBE66}"/>
              </a:ext>
            </a:extLst>
          </p:cNvPr>
          <p:cNvSpPr txBox="1"/>
          <p:nvPr/>
        </p:nvSpPr>
        <p:spPr>
          <a:xfrm>
            <a:off x="10909628" y="2191559"/>
            <a:ext cx="123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PCC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误差函数，网络在不同的批训练回合中每隔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1000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次迭代的输出重建结果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38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C46237-4CA6-4E09-B34A-6FA966D1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963" y="5911326"/>
            <a:ext cx="2618899" cy="185743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 descr="图片包含 雨, 自然, 人员&#10;&#10;自动生成的说明">
            <a:extLst>
              <a:ext uri="{FF2B5EF4-FFF2-40B4-BE49-F238E27FC236}">
                <a16:creationId xmlns:a16="http://schemas.microsoft.com/office/drawing/2014/main" id="{1B5E878D-9B38-4F6F-8F21-D81FFE7D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22" y="1108231"/>
            <a:ext cx="1088258" cy="1088258"/>
          </a:xfrm>
          <a:prstGeom prst="rect">
            <a:avLst/>
          </a:prstGeom>
        </p:spPr>
      </p:pic>
      <p:pic>
        <p:nvPicPr>
          <p:cNvPr id="5" name="图片 4" descr="图片包含 雨, 自然&#10;&#10;自动生成的说明">
            <a:extLst>
              <a:ext uri="{FF2B5EF4-FFF2-40B4-BE49-F238E27FC236}">
                <a16:creationId xmlns:a16="http://schemas.microsoft.com/office/drawing/2014/main" id="{76DC02E5-34D6-48A7-A82C-EEA2A9F4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29" y="1108231"/>
            <a:ext cx="1088258" cy="1088258"/>
          </a:xfrm>
          <a:prstGeom prst="rect">
            <a:avLst/>
          </a:prstGeom>
        </p:spPr>
      </p:pic>
      <p:pic>
        <p:nvPicPr>
          <p:cNvPr id="6" name="图片 5" descr="图片包含 树, 雨, 户外&#10;&#10;自动生成的说明">
            <a:extLst>
              <a:ext uri="{FF2B5EF4-FFF2-40B4-BE49-F238E27FC236}">
                <a16:creationId xmlns:a16="http://schemas.microsoft.com/office/drawing/2014/main" id="{85FB4466-1749-4FCA-8E86-28D450C3D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91" y="1105376"/>
            <a:ext cx="1088258" cy="1088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DCA231-D04E-4033-ABF9-FB4D20827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86" y="1104628"/>
            <a:ext cx="1088258" cy="1088258"/>
          </a:xfrm>
          <a:prstGeom prst="rect">
            <a:avLst/>
          </a:prstGeom>
        </p:spPr>
      </p:pic>
      <p:pic>
        <p:nvPicPr>
          <p:cNvPr id="8" name="图片 7" descr="图片包含 模糊&#10;&#10;自动生成的说明">
            <a:extLst>
              <a:ext uri="{FF2B5EF4-FFF2-40B4-BE49-F238E27FC236}">
                <a16:creationId xmlns:a16="http://schemas.microsoft.com/office/drawing/2014/main" id="{A3BA7041-EB3E-4355-A984-7E9716B31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81" y="1111346"/>
            <a:ext cx="1088258" cy="1088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C42E7-999D-4C02-9B5A-F07E683C7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442" y="1108229"/>
            <a:ext cx="1088258" cy="1088258"/>
          </a:xfrm>
          <a:prstGeom prst="rect">
            <a:avLst/>
          </a:prstGeom>
        </p:spPr>
      </p:pic>
      <p:pic>
        <p:nvPicPr>
          <p:cNvPr id="10" name="图片 9" descr="图片包含 雨, 自然&#10;&#10;自动生成的说明">
            <a:extLst>
              <a:ext uri="{FF2B5EF4-FFF2-40B4-BE49-F238E27FC236}">
                <a16:creationId xmlns:a16="http://schemas.microsoft.com/office/drawing/2014/main" id="{AD4B7B59-9154-47A1-AEAA-077580F84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23" y="3932417"/>
            <a:ext cx="1088257" cy="10882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24E6F1-7E82-4BC8-9E57-F43CBC6B8E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6" y="1808305"/>
            <a:ext cx="1088257" cy="1088257"/>
          </a:xfrm>
          <a:prstGeom prst="rect">
            <a:avLst/>
          </a:prstGeom>
        </p:spPr>
      </p:pic>
      <p:pic>
        <p:nvPicPr>
          <p:cNvPr id="12" name="图片 11" descr="图片包含 雨, 自然&#10;&#10;自动生成的说明">
            <a:extLst>
              <a:ext uri="{FF2B5EF4-FFF2-40B4-BE49-F238E27FC236}">
                <a16:creationId xmlns:a16="http://schemas.microsoft.com/office/drawing/2014/main" id="{596D1EBC-CCCA-4298-B51D-D993CA825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84" y="3937283"/>
            <a:ext cx="1084314" cy="1084314"/>
          </a:xfrm>
          <a:prstGeom prst="rect">
            <a:avLst/>
          </a:prstGeom>
        </p:spPr>
      </p:pic>
      <p:pic>
        <p:nvPicPr>
          <p:cNvPr id="13" name="图片 12" descr="图片包含 树&#10;&#10;自动生成的说明">
            <a:extLst>
              <a:ext uri="{FF2B5EF4-FFF2-40B4-BE49-F238E27FC236}">
                <a16:creationId xmlns:a16="http://schemas.microsoft.com/office/drawing/2014/main" id="{2422E4A6-E246-480B-9C90-C2BF99F6F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31" y="3932413"/>
            <a:ext cx="1088259" cy="10882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E65AA6-652A-4218-BFD6-BCB26B2E82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47" y="3932414"/>
            <a:ext cx="1088260" cy="1088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73EE63-51FE-45F9-97ED-25C50870F6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88" y="3938293"/>
            <a:ext cx="1088257" cy="1088257"/>
          </a:xfrm>
          <a:prstGeom prst="rect">
            <a:avLst/>
          </a:prstGeom>
        </p:spPr>
      </p:pic>
      <p:pic>
        <p:nvPicPr>
          <p:cNvPr id="16" name="图片 15" descr="图片包含 模糊&#10;&#10;自动生成的说明">
            <a:extLst>
              <a:ext uri="{FF2B5EF4-FFF2-40B4-BE49-F238E27FC236}">
                <a16:creationId xmlns:a16="http://schemas.microsoft.com/office/drawing/2014/main" id="{9BCFD69E-CEE3-4630-873E-84863740FA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51" y="3930664"/>
            <a:ext cx="1088257" cy="1088257"/>
          </a:xfrm>
          <a:prstGeom prst="rect">
            <a:avLst/>
          </a:prstGeom>
        </p:spPr>
      </p:pic>
      <p:pic>
        <p:nvPicPr>
          <p:cNvPr id="17" name="图片 16" descr="图片包含 剪贴画&#10;&#10;自动生成的说明">
            <a:extLst>
              <a:ext uri="{FF2B5EF4-FFF2-40B4-BE49-F238E27FC236}">
                <a16:creationId xmlns:a16="http://schemas.microsoft.com/office/drawing/2014/main" id="{8101AAC2-349F-4D1B-A0D1-94783656CA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9" y="4414951"/>
            <a:ext cx="1088257" cy="1088257"/>
          </a:xfrm>
          <a:prstGeom prst="rect">
            <a:avLst/>
          </a:prstGeom>
        </p:spPr>
      </p:pic>
      <p:pic>
        <p:nvPicPr>
          <p:cNvPr id="18" name="图片 17" descr="图片包含 金属器皿&#10;&#10;自动生成的说明">
            <a:extLst>
              <a:ext uri="{FF2B5EF4-FFF2-40B4-BE49-F238E27FC236}">
                <a16:creationId xmlns:a16="http://schemas.microsoft.com/office/drawing/2014/main" id="{F60E583C-3A0A-4012-95E1-18180094DF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88" y="2352433"/>
            <a:ext cx="1088258" cy="1088258"/>
          </a:xfrm>
          <a:prstGeom prst="rect">
            <a:avLst/>
          </a:prstGeom>
        </p:spPr>
      </p:pic>
      <p:pic>
        <p:nvPicPr>
          <p:cNvPr id="19" name="图片 18" descr="图片包含 物体&#10;&#10;自动生成的说明">
            <a:extLst>
              <a:ext uri="{FF2B5EF4-FFF2-40B4-BE49-F238E27FC236}">
                <a16:creationId xmlns:a16="http://schemas.microsoft.com/office/drawing/2014/main" id="{00B0238F-1269-4374-8069-7FEACE5954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82" y="2340741"/>
            <a:ext cx="1088259" cy="10882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F12BFAD-3731-42CE-9A3A-308179C893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49" y="2340739"/>
            <a:ext cx="1088258" cy="1088258"/>
          </a:xfrm>
          <a:prstGeom prst="rect">
            <a:avLst/>
          </a:prstGeom>
        </p:spPr>
      </p:pic>
      <p:pic>
        <p:nvPicPr>
          <p:cNvPr id="21" name="图片 20" descr="图片包含 物体&#10;&#10;自动生成的说明">
            <a:extLst>
              <a:ext uri="{FF2B5EF4-FFF2-40B4-BE49-F238E27FC236}">
                <a16:creationId xmlns:a16="http://schemas.microsoft.com/office/drawing/2014/main" id="{DBFB7441-B4D8-485E-B2BC-6ABFA46575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48" y="2340738"/>
            <a:ext cx="1088258" cy="10882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9F1DAB7-E73E-449D-AC48-D48B365659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49" y="2330716"/>
            <a:ext cx="1088258" cy="10882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19FEA48-BA54-4D5E-8275-F7AF738A33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460" y="2330716"/>
            <a:ext cx="1104495" cy="11044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9537772-0C20-4397-B37C-EF69F24D99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88" y="5165793"/>
            <a:ext cx="1088259" cy="10882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9D513F5-3B0D-4A6D-BCDE-1BB807FD9B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47" y="5164924"/>
            <a:ext cx="1088257" cy="10882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0C517B4-3A8A-44F0-9E8D-AF6F247004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79" y="5161047"/>
            <a:ext cx="1088257" cy="10785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4078A61-6530-4FE5-B8FA-B292DBDADD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3" y="5155641"/>
            <a:ext cx="1082887" cy="108288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F64274-36B2-437C-AEE0-EEC8B04542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33" y="5170942"/>
            <a:ext cx="1078508" cy="10785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F9C78C7-314E-4672-802B-9421C34236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16" y="5170942"/>
            <a:ext cx="1078507" cy="107850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35FD7D5-02E2-4522-BB43-B5A6A3677356}"/>
              </a:ext>
            </a:extLst>
          </p:cNvPr>
          <p:cNvSpPr txBox="1"/>
          <p:nvPr/>
        </p:nvSpPr>
        <p:spPr>
          <a:xfrm>
            <a:off x="218902" y="1148306"/>
            <a:ext cx="118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Ground   truth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DC62EA-0CF0-4AFD-A05E-B9A410184C23}"/>
              </a:ext>
            </a:extLst>
          </p:cNvPr>
          <p:cNvSpPr txBox="1"/>
          <p:nvPr/>
        </p:nvSpPr>
        <p:spPr>
          <a:xfrm>
            <a:off x="2280984" y="761705"/>
            <a:ext cx="11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Epoch1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2FD752-8455-4E76-B61C-17943E4B0997}"/>
              </a:ext>
            </a:extLst>
          </p:cNvPr>
          <p:cNvSpPr txBox="1"/>
          <p:nvPr/>
        </p:nvSpPr>
        <p:spPr>
          <a:xfrm>
            <a:off x="3590576" y="768101"/>
            <a:ext cx="9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FDDAF-1567-4665-879F-4ED198C93C32}"/>
              </a:ext>
            </a:extLst>
          </p:cNvPr>
          <p:cNvSpPr txBox="1"/>
          <p:nvPr/>
        </p:nvSpPr>
        <p:spPr>
          <a:xfrm>
            <a:off x="4948510" y="768101"/>
            <a:ext cx="9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Epoch3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257E2B-C845-471A-8A27-C2142820F750}"/>
              </a:ext>
            </a:extLst>
          </p:cNvPr>
          <p:cNvSpPr txBox="1"/>
          <p:nvPr/>
        </p:nvSpPr>
        <p:spPr>
          <a:xfrm>
            <a:off x="6369886" y="761705"/>
            <a:ext cx="9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D0FB96-4CA2-4B2C-B77E-39F580E4AE74}"/>
              </a:ext>
            </a:extLst>
          </p:cNvPr>
          <p:cNvSpPr txBox="1"/>
          <p:nvPr/>
        </p:nvSpPr>
        <p:spPr>
          <a:xfrm>
            <a:off x="7747547" y="743682"/>
            <a:ext cx="104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Epoch5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41F260-373A-42BF-B535-C899E572863D}"/>
              </a:ext>
            </a:extLst>
          </p:cNvPr>
          <p:cNvSpPr txBox="1"/>
          <p:nvPr/>
        </p:nvSpPr>
        <p:spPr>
          <a:xfrm>
            <a:off x="9037412" y="746753"/>
            <a:ext cx="9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Epoch6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804634-5574-4DA6-BBE0-D85C9239F109}"/>
              </a:ext>
            </a:extLst>
          </p:cNvPr>
          <p:cNvSpPr txBox="1"/>
          <p:nvPr/>
        </p:nvSpPr>
        <p:spPr>
          <a:xfrm>
            <a:off x="10185861" y="1417597"/>
            <a:ext cx="122721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12666AB-A412-4750-9FF1-3C23999E3755}"/>
              </a:ext>
            </a:extLst>
          </p:cNvPr>
          <p:cNvSpPr txBox="1"/>
          <p:nvPr/>
        </p:nvSpPr>
        <p:spPr>
          <a:xfrm>
            <a:off x="10195901" y="4236913"/>
            <a:ext cx="122721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73879A-E76C-4574-88C9-62419C772B2F}"/>
              </a:ext>
            </a:extLst>
          </p:cNvPr>
          <p:cNvSpPr txBox="1"/>
          <p:nvPr/>
        </p:nvSpPr>
        <p:spPr>
          <a:xfrm>
            <a:off x="10160203" y="2636966"/>
            <a:ext cx="122721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NPCC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D8343A-5057-40B4-BEB0-767434261E2C}"/>
              </a:ext>
            </a:extLst>
          </p:cNvPr>
          <p:cNvSpPr txBox="1"/>
          <p:nvPr/>
        </p:nvSpPr>
        <p:spPr>
          <a:xfrm>
            <a:off x="10166568" y="5471173"/>
            <a:ext cx="122721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NPCC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D447C9-C20A-4350-B7D9-5D0359E9C0C4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4.4 </a:t>
            </a:r>
            <a:r>
              <a:rPr lang="zh-CN" altLang="en-US" sz="2600" dirty="0">
                <a:latin typeface="+mj-lt"/>
              </a:rPr>
              <a:t>深度学习</a:t>
            </a:r>
            <a:r>
              <a:rPr lang="en-US" altLang="zh-CN" sz="2600" dirty="0">
                <a:latin typeface="+mj-lt"/>
              </a:rPr>
              <a:t>——</a:t>
            </a:r>
            <a:r>
              <a:rPr lang="zh-CN" altLang="en-US" sz="2600" dirty="0">
                <a:latin typeface="+mj-lt"/>
              </a:rPr>
              <a:t>测试集重建结果定性分析</a:t>
            </a:r>
            <a:endParaRPr lang="en-US" sz="2600" dirty="0"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28CE1F-48BD-48E1-8F9A-BC63EFB49236}"/>
              </a:ext>
            </a:extLst>
          </p:cNvPr>
          <p:cNvSpPr txBox="1"/>
          <p:nvPr/>
        </p:nvSpPr>
        <p:spPr>
          <a:xfrm>
            <a:off x="508336" y="6417985"/>
            <a:ext cx="111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6.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分别使用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NPCC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误差函数，不同训练回合下的网络用于测试集上图像“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”和“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”的重建结果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815809" y="332543"/>
            <a:ext cx="8410669" cy="5320993"/>
            <a:chOff x="-930109" y="508687"/>
            <a:chExt cx="8410669" cy="5320993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3737572" y="508687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grpSp>
        <p:nvGrpSpPr>
          <p:cNvPr id="31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3E94FA-662B-4C1B-866A-CF4E588875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15693" y="1511011"/>
            <a:ext cx="8494046" cy="3999365"/>
            <a:chOff x="4794374" y="1731352"/>
            <a:chExt cx="6967061" cy="2746225"/>
          </a:xfrm>
        </p:grpSpPr>
        <p:sp>
          <p:nvSpPr>
            <p:cNvPr id="32" name="işlíďè">
              <a:extLst>
                <a:ext uri="{FF2B5EF4-FFF2-40B4-BE49-F238E27FC236}">
                  <a16:creationId xmlns:a16="http://schemas.microsoft.com/office/drawing/2014/main" id="{6B7D3DD6-A73E-4078-B49E-0737AF64C16D}"/>
                </a:ext>
              </a:extLst>
            </p:cNvPr>
            <p:cNvSpPr txBox="1"/>
            <p:nvPr/>
          </p:nvSpPr>
          <p:spPr bwMode="auto">
            <a:xfrm>
              <a:off x="5434057" y="1771481"/>
              <a:ext cx="6086431" cy="43015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9pPr>
            </a:lstStyle>
            <a:p>
              <a:r>
                <a:rPr lang="en-US" altLang="zh-CN" sz="2400" dirty="0"/>
                <a:t>   </a:t>
              </a:r>
              <a:r>
                <a:rPr lang="zh-CN" altLang="en-US" sz="2600" dirty="0"/>
                <a:t>引言</a:t>
              </a:r>
              <a:r>
                <a:rPr lang="en-US" altLang="zh-CN" sz="2600" dirty="0"/>
                <a:t>——</a:t>
              </a:r>
              <a:r>
                <a:rPr lang="zh-CN" altLang="en-US" sz="2600" dirty="0"/>
                <a:t>透过散射介质成像</a:t>
              </a:r>
              <a:endParaRPr lang="en-US" altLang="zh-CN" sz="2600" dirty="0"/>
            </a:p>
          </p:txBody>
        </p:sp>
        <p:sp>
          <p:nvSpPr>
            <p:cNvPr id="33" name="íSļïdè">
              <a:extLst>
                <a:ext uri="{FF2B5EF4-FFF2-40B4-BE49-F238E27FC236}">
                  <a16:creationId xmlns:a16="http://schemas.microsoft.com/office/drawing/2014/main" id="{9249DA82-02A3-4EDC-BA5F-453E624B697D}"/>
                </a:ext>
              </a:extLst>
            </p:cNvPr>
            <p:cNvSpPr/>
            <p:nvPr/>
          </p:nvSpPr>
          <p:spPr bwMode="auto">
            <a:xfrm>
              <a:off x="4794374" y="1731352"/>
              <a:ext cx="520576" cy="521068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34" name="ís1îḍé">
              <a:extLst>
                <a:ext uri="{FF2B5EF4-FFF2-40B4-BE49-F238E27FC236}">
                  <a16:creationId xmlns:a16="http://schemas.microsoft.com/office/drawing/2014/main" id="{22B331DB-EA06-4995-A59D-8B0F72545C19}"/>
                </a:ext>
              </a:extLst>
            </p:cNvPr>
            <p:cNvSpPr/>
            <p:nvPr/>
          </p:nvSpPr>
          <p:spPr bwMode="auto">
            <a:xfrm>
              <a:off x="4794374" y="2442549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35" name="išľïďé">
              <a:extLst>
                <a:ext uri="{FF2B5EF4-FFF2-40B4-BE49-F238E27FC236}">
                  <a16:creationId xmlns:a16="http://schemas.microsoft.com/office/drawing/2014/main" id="{73B7E981-06BC-4790-99AA-6BAE0EAE9DB3}"/>
                </a:ext>
              </a:extLst>
            </p:cNvPr>
            <p:cNvSpPr/>
            <p:nvPr/>
          </p:nvSpPr>
          <p:spPr bwMode="auto">
            <a:xfrm>
              <a:off x="4794374" y="3168042"/>
              <a:ext cx="520576" cy="521068"/>
            </a:xfrm>
            <a:prstGeom prst="ellipse">
              <a:avLst/>
            </a:prstGeom>
            <a:solidFill>
              <a:srgbClr val="768395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36" name="íṣļiḓè">
              <a:extLst>
                <a:ext uri="{FF2B5EF4-FFF2-40B4-BE49-F238E27FC236}">
                  <a16:creationId xmlns:a16="http://schemas.microsoft.com/office/drawing/2014/main" id="{2DE71C4D-79DE-4165-9A34-C7D3689D4223}"/>
                </a:ext>
              </a:extLst>
            </p:cNvPr>
            <p:cNvSpPr/>
            <p:nvPr/>
          </p:nvSpPr>
          <p:spPr bwMode="auto">
            <a:xfrm>
              <a:off x="4794374" y="3952282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737B8C-5F5E-407D-BE29-DC1674254864}"/>
                </a:ext>
              </a:extLst>
            </p:cNvPr>
            <p:cNvCxnSpPr/>
            <p:nvPr/>
          </p:nvCxnSpPr>
          <p:spPr bwMode="auto">
            <a:xfrm>
              <a:off x="5556000" y="2336201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71D4DDD-6C47-46F1-B575-5FDC3B28FD6F}"/>
                </a:ext>
              </a:extLst>
            </p:cNvPr>
            <p:cNvCxnSpPr/>
            <p:nvPr/>
          </p:nvCxnSpPr>
          <p:spPr bwMode="auto">
            <a:xfrm>
              <a:off x="5556000" y="3049993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246A4A8-7F9E-4448-91ED-FCFACE28AD54}"/>
                </a:ext>
              </a:extLst>
            </p:cNvPr>
            <p:cNvCxnSpPr/>
            <p:nvPr/>
          </p:nvCxnSpPr>
          <p:spPr bwMode="auto">
            <a:xfrm>
              <a:off x="5556000" y="3763785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306B73-18F5-43D2-A742-124A5DB879DE}"/>
                </a:ext>
              </a:extLst>
            </p:cNvPr>
            <p:cNvCxnSpPr/>
            <p:nvPr/>
          </p:nvCxnSpPr>
          <p:spPr bwMode="auto">
            <a:xfrm>
              <a:off x="5556000" y="4477577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iSḻíḋé">
              <a:extLst>
                <a:ext uri="{FF2B5EF4-FFF2-40B4-BE49-F238E27FC236}">
                  <a16:creationId xmlns:a16="http://schemas.microsoft.com/office/drawing/2014/main" id="{C8758596-52FA-47D9-82CF-E29E283028F3}"/>
                </a:ext>
              </a:extLst>
            </p:cNvPr>
            <p:cNvSpPr txBox="1"/>
            <p:nvPr/>
          </p:nvSpPr>
          <p:spPr bwMode="auto">
            <a:xfrm>
              <a:off x="5675004" y="3250994"/>
              <a:ext cx="608643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j-ea"/>
                  <a:ea typeface="+mj-ea"/>
                </a:rPr>
                <a:t>相位复原用于下载数据集的图像重建</a:t>
              </a:r>
            </a:p>
          </p:txBody>
        </p:sp>
        <p:sp>
          <p:nvSpPr>
            <p:cNvPr id="43" name="íś1îďè">
              <a:extLst>
                <a:ext uri="{FF2B5EF4-FFF2-40B4-BE49-F238E27FC236}">
                  <a16:creationId xmlns:a16="http://schemas.microsoft.com/office/drawing/2014/main" id="{65E99BD5-CFD0-4B83-98EB-853BB4876AA9}"/>
                </a:ext>
              </a:extLst>
            </p:cNvPr>
            <p:cNvSpPr txBox="1"/>
            <p:nvPr/>
          </p:nvSpPr>
          <p:spPr bwMode="auto">
            <a:xfrm>
              <a:off x="5675004" y="2554517"/>
              <a:ext cx="5823290" cy="37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+mj-ea"/>
                  <a:ea typeface="+mj-ea"/>
                </a:rPr>
                <a:t>两个“目标</a:t>
              </a:r>
              <a:r>
                <a:rPr lang="en-US" altLang="zh-CN" sz="2400" b="1" dirty="0">
                  <a:latin typeface="+mj-ea"/>
                  <a:ea typeface="+mj-ea"/>
                </a:rPr>
                <a:t>-</a:t>
              </a:r>
              <a:r>
                <a:rPr lang="zh-CN" altLang="en-US" sz="2400" b="1" dirty="0">
                  <a:latin typeface="+mj-ea"/>
                  <a:ea typeface="+mj-ea"/>
                </a:rPr>
                <a:t>散斑”图像数据集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44" name="ïśľiḋè">
              <a:extLst>
                <a:ext uri="{FF2B5EF4-FFF2-40B4-BE49-F238E27FC236}">
                  <a16:creationId xmlns:a16="http://schemas.microsoft.com/office/drawing/2014/main" id="{6CD18EB3-D875-4E75-9BA8-220F712EC2C8}"/>
                </a:ext>
              </a:extLst>
            </p:cNvPr>
            <p:cNvSpPr txBox="1"/>
            <p:nvPr/>
          </p:nvSpPr>
          <p:spPr bwMode="auto">
            <a:xfrm>
              <a:off x="5675004" y="3954702"/>
              <a:ext cx="558528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/>
                <a:t>深度学习用于</a:t>
              </a:r>
              <a:r>
                <a:rPr lang="en-US" altLang="zh-CN" sz="2400" b="1" dirty="0"/>
                <a:t>MNIST</a:t>
              </a:r>
              <a:r>
                <a:rPr lang="zh-CN" altLang="en-US" sz="2400" b="1" dirty="0"/>
                <a:t>散斑图像重建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288479-9ED4-45F6-B35C-051F633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E3B1779-1608-4B58-8079-4BAEF0B5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20023"/>
              </p:ext>
            </p:extLst>
          </p:nvPr>
        </p:nvGraphicFramePr>
        <p:xfrm>
          <a:off x="-1" y="1396207"/>
          <a:ext cx="11998962" cy="237887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67034">
                  <a:extLst>
                    <a:ext uri="{9D8B030D-6E8A-4147-A177-3AD203B41FA5}">
                      <a16:colId xmlns:a16="http://schemas.microsoft.com/office/drawing/2014/main" val="2878535794"/>
                    </a:ext>
                  </a:extLst>
                </a:gridCol>
                <a:gridCol w="2628688">
                  <a:extLst>
                    <a:ext uri="{9D8B030D-6E8A-4147-A177-3AD203B41FA5}">
                      <a16:colId xmlns:a16="http://schemas.microsoft.com/office/drawing/2014/main" val="3906490592"/>
                    </a:ext>
                  </a:extLst>
                </a:gridCol>
                <a:gridCol w="2190780">
                  <a:extLst>
                    <a:ext uri="{9D8B030D-6E8A-4147-A177-3AD203B41FA5}">
                      <a16:colId xmlns:a16="http://schemas.microsoft.com/office/drawing/2014/main" val="1799243791"/>
                    </a:ext>
                  </a:extLst>
                </a:gridCol>
                <a:gridCol w="2190780">
                  <a:extLst>
                    <a:ext uri="{9D8B030D-6E8A-4147-A177-3AD203B41FA5}">
                      <a16:colId xmlns:a16="http://schemas.microsoft.com/office/drawing/2014/main" val="2772803954"/>
                    </a:ext>
                  </a:extLst>
                </a:gridCol>
                <a:gridCol w="2721680">
                  <a:extLst>
                    <a:ext uri="{9D8B030D-6E8A-4147-A177-3AD203B41FA5}">
                      <a16:colId xmlns:a16="http://schemas.microsoft.com/office/drawing/2014/main" val="1616809635"/>
                    </a:ext>
                  </a:extLst>
                </a:gridCol>
              </a:tblGrid>
              <a:tr h="808944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误差函数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202843" marT="202843" marB="202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视觉识别率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202843" marT="202843" marB="202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均方差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4472C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202843" marT="202843" marB="202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线性关联系数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PCC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202843" marT="202843" marB="202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能识别所需的最小训练回合</a:t>
                      </a: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338072" marR="202843" marT="202843" marB="202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59332"/>
                  </a:ext>
                </a:extLst>
              </a:tr>
              <a:tr h="536171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MSE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122/200        (61%)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0.1971776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0.7035744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5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91148"/>
                  </a:ext>
                </a:extLst>
              </a:tr>
              <a:tr h="761053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NPCC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200/200  (100%)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0.6607372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0.905956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8072" marR="175797" marT="175797" marB="1757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75261"/>
                  </a:ext>
                </a:extLst>
              </a:tr>
            </a:tbl>
          </a:graphicData>
        </a:graphic>
      </p:graphicFrame>
      <p:pic>
        <p:nvPicPr>
          <p:cNvPr id="8" name="图片 7" descr="图片包含 屏幕截图&#10;&#10;自动生成的说明">
            <a:extLst>
              <a:ext uri="{FF2B5EF4-FFF2-40B4-BE49-F238E27FC236}">
                <a16:creationId xmlns:a16="http://schemas.microsoft.com/office/drawing/2014/main" id="{2E0D26CC-8424-40AF-A16B-053D9CF7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3" y="3629897"/>
            <a:ext cx="3634944" cy="2726209"/>
          </a:xfrm>
          <a:prstGeom prst="rect">
            <a:avLst/>
          </a:prstGeom>
        </p:spPr>
      </p:pic>
      <p:pic>
        <p:nvPicPr>
          <p:cNvPr id="9" name="图片 8" descr="图片包含 屏幕截图&#10;&#10;自动生成的说明">
            <a:extLst>
              <a:ext uri="{FF2B5EF4-FFF2-40B4-BE49-F238E27FC236}">
                <a16:creationId xmlns:a16="http://schemas.microsoft.com/office/drawing/2014/main" id="{6CD5608A-DCDB-47F7-9E36-85CC1C224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84" y="3629897"/>
            <a:ext cx="3634945" cy="27262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B6BD29-2BBB-4B53-A060-48C415C77470}"/>
              </a:ext>
            </a:extLst>
          </p:cNvPr>
          <p:cNvSpPr txBox="1"/>
          <p:nvPr/>
        </p:nvSpPr>
        <p:spPr>
          <a:xfrm>
            <a:off x="1679192" y="3597729"/>
            <a:ext cx="53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9890C5-2F82-4C33-84FD-EB0AAC17B40B}"/>
              </a:ext>
            </a:extLst>
          </p:cNvPr>
          <p:cNvSpPr txBox="1"/>
          <p:nvPr/>
        </p:nvSpPr>
        <p:spPr>
          <a:xfrm>
            <a:off x="5213647" y="3563757"/>
            <a:ext cx="53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C19234-5B65-4B16-A9A3-20060D8476F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4.4 </a:t>
            </a:r>
            <a:r>
              <a:rPr lang="zh-CN" altLang="en-US" sz="2600" dirty="0">
                <a:latin typeface="+mj-lt"/>
              </a:rPr>
              <a:t>深度学习</a:t>
            </a:r>
            <a:r>
              <a:rPr lang="en-US" altLang="zh-CN" sz="2600" dirty="0">
                <a:latin typeface="+mj-lt"/>
              </a:rPr>
              <a:t>——</a:t>
            </a:r>
            <a:r>
              <a:rPr lang="zh-CN" altLang="en-US" sz="2600" dirty="0">
                <a:latin typeface="+mj-lt"/>
              </a:rPr>
              <a:t>测试集重建结果定量分析</a:t>
            </a:r>
            <a:endParaRPr lang="en-US" sz="26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6D42C1-ED61-4738-9A83-6C254F3C14A7}"/>
              </a:ext>
            </a:extLst>
          </p:cNvPr>
          <p:cNvSpPr txBox="1"/>
          <p:nvPr/>
        </p:nvSpPr>
        <p:spPr>
          <a:xfrm>
            <a:off x="671513" y="6470142"/>
            <a:ext cx="111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7.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分别使用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kern="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(b) 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NPCC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误差函数训练的网络，在训练和验证过程中的误差下降曲线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84ACEF-7537-4608-8D08-0E85E53910C8}"/>
              </a:ext>
            </a:extLst>
          </p:cNvPr>
          <p:cNvSpPr txBox="1"/>
          <p:nvPr/>
        </p:nvSpPr>
        <p:spPr>
          <a:xfrm>
            <a:off x="897915" y="956074"/>
            <a:ext cx="111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1.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分别使用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NPCC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误差函数训练的网络用于测试集重建，图像质量指标对比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44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288479-9ED4-45F6-B35C-051F633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C19234-5B65-4B16-A9A3-20060D8476F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latin typeface="+mj-lt"/>
              </a:rPr>
              <a:t>   </a:t>
            </a:r>
            <a:r>
              <a:rPr lang="zh-CN" altLang="en-US" sz="2600" dirty="0">
                <a:latin typeface="+mj-lt"/>
              </a:rPr>
              <a:t>总结与展望</a:t>
            </a:r>
            <a:endParaRPr lang="en-US" sz="26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11744-A573-4407-85FD-B0ED82385261}"/>
              </a:ext>
            </a:extLst>
          </p:cNvPr>
          <p:cNvSpPr txBox="1"/>
          <p:nvPr/>
        </p:nvSpPr>
        <p:spPr>
          <a:xfrm>
            <a:off x="671513" y="1688188"/>
            <a:ext cx="11121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在透过散射介质成像场景下，傅里叶变换测量算子拓展为散射矩阵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(TM)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测量算子进行相位复原，能有效地重建目标图像，但依赖介质传输矩阵的先验测量；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利用深度学习匹配通过散射介质的输入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输出，实现散斑图像重建，不需要任何先验知识，但依赖大量的“目标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散斑”图像对训练网络；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负关联系数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(NPCC)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误差函数训练的重建网络收敛更快，且图像质量评价表明，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PCC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较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MSE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与人眼的主观评价更接近；</a:t>
            </a:r>
            <a:endParaRPr 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72772E-DF2F-4950-A7FB-8DC120776AA2}"/>
              </a:ext>
            </a:extLst>
          </p:cNvPr>
          <p:cNvSpPr txBox="1"/>
          <p:nvPr/>
        </p:nvSpPr>
        <p:spPr>
          <a:xfrm>
            <a:off x="310944" y="1111388"/>
            <a:ext cx="504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研究总结</a:t>
            </a:r>
            <a:endParaRPr lang="en-US" sz="2400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7A9435-7935-4C14-BF9A-6174C2B20B76}"/>
              </a:ext>
            </a:extLst>
          </p:cNvPr>
          <p:cNvSpPr txBox="1"/>
          <p:nvPr/>
        </p:nvSpPr>
        <p:spPr>
          <a:xfrm>
            <a:off x="310944" y="4112431"/>
            <a:ext cx="504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研究展望</a:t>
            </a:r>
            <a:endParaRPr lang="en-US" sz="24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20E7C2-71DB-4007-A003-8B2F432EE03E}"/>
              </a:ext>
            </a:extLst>
          </p:cNvPr>
          <p:cNvSpPr txBox="1"/>
          <p:nvPr/>
        </p:nvSpPr>
        <p:spPr>
          <a:xfrm>
            <a:off x="671513" y="4690015"/>
            <a:ext cx="11121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基于深度学习实现透过散射介质成像，网络结构要进一步建模拟合物理散射过程，以期获得较好的散斑重建效果；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利用残差网络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ResNet18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对散斑图像做进一步分类识别，以证实看似随机的散斑图案包含目标图像的数字体信息。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6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534150" y="3498083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4528746" y="689809"/>
              <a:ext cx="2930921" cy="8934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400" b="1" dirty="0"/>
                <a:t>Reference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9C2BBF-03BF-46A2-A385-9D4D4C1CB42D}"/>
              </a:ext>
            </a:extLst>
          </p:cNvPr>
          <p:cNvSpPr/>
          <p:nvPr/>
        </p:nvSpPr>
        <p:spPr>
          <a:xfrm>
            <a:off x="270073" y="2944677"/>
            <a:ext cx="110332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[1]. 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和河向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周建英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超常规光学透视成像研究进展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散射光成像技术介绍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2016, 45(10):660-666.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[2].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Lyu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. Meng, W.H., Li.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Guowei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Situ.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Guoha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"Exploit imaging through opaque wall via deep learning," arXiv:1708.07881, 2017.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[3]. Sinha, A., J. Lee, S.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LiG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Barbastathis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"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Lensless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 computational imaging through deep learning," Optica. 4(9), 2017: 1117-1125.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[4].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Rivenson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Y., Z.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Gorocs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H.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Gunaydin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Y.B. Zhang, H.D. Wang, and A.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Ozcan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, "Deep learning microscopy," Optica. 4(11), 1437-1443 (2017).</a:t>
            </a:r>
          </a:p>
          <a:p>
            <a:pPr marL="457200" indent="-457200" algn="just"/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[5]. Li, Y.Z., Y.J.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XueL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. Tian, "Deep speckle correlation: a deep learning approach toward scalable imaging through scattering media," Optica. 5(10), 2018: 1181-1190.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[6]. Metzler, C.A., M.K. Sharma, S. Nagesh, R.G.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Baraniuk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O.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Cossairt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and A.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Veeraraghavan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"Coherent Inverse Scattering via Transmission Matrices: Efficient Phase Retrieval Algorithms and a Public Dataset," 2017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Ieee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International Conference on Computational Photography (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Iccp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2017), 2017: 51-66.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[7]. Li, Y.Z., Y.J.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XueL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. Tian, "Deep speckle correlation: a deep learning approach toward scalable imaging through scattering media," Optica. 5(10), 2018: 1181-1190.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457200" indent="-457200" algn="just">
              <a:spcAft>
                <a:spcPts val="0"/>
              </a:spcAft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8325" y="547372"/>
            <a:ext cx="4801960" cy="8763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zh-CN" altLang="en-US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0F2ACED-FDC1-4D74-90DB-4E0DAB2EE4C1}"/>
              </a:ext>
            </a:extLst>
          </p:cNvPr>
          <p:cNvSpPr txBox="1">
            <a:spLocks/>
          </p:cNvSpPr>
          <p:nvPr/>
        </p:nvSpPr>
        <p:spPr>
          <a:xfrm>
            <a:off x="4037239" y="2273299"/>
            <a:ext cx="5642338" cy="876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谢谢老师同学们聆听！</a:t>
            </a:r>
            <a:endParaRPr lang="zh-CN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5AE5A4-21F0-4D51-9D6B-8BE295E53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78" y="4221669"/>
            <a:ext cx="4394426" cy="157488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B639C41-5ADC-44BA-A9F9-77F1B190BFD5}"/>
              </a:ext>
            </a:extLst>
          </p:cNvPr>
          <p:cNvSpPr/>
          <p:nvPr/>
        </p:nvSpPr>
        <p:spPr>
          <a:xfrm>
            <a:off x="147024" y="1084140"/>
            <a:ext cx="6668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透过散射介质成像是一个普遍问题。当物体和相机之间没有比较清澈的环境而存在散射介质时，光信号因散射乱掉而无法对物体清晰成像。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293DEDA-0148-429E-80F7-8529AA74C49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293DEDA-0148-429E-80F7-8529AA74C4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AACED96-CFD2-402E-9BF6-07D5350489E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+mj-lt"/>
              </a:rPr>
              <a:t> </a:t>
            </a:r>
            <a:r>
              <a:rPr lang="en-US" altLang="zh-CN" sz="2600" dirty="0">
                <a:latin typeface="+mj-lt"/>
              </a:rPr>
              <a:t>1.1 </a:t>
            </a:r>
            <a:r>
              <a:rPr lang="zh-CN" altLang="en-US" sz="2600" dirty="0">
                <a:latin typeface="+mj-lt"/>
              </a:rPr>
              <a:t>引言</a:t>
            </a:r>
            <a:r>
              <a:rPr lang="en-US" altLang="zh-CN" sz="2600" dirty="0">
                <a:latin typeface="+mj-lt"/>
              </a:rPr>
              <a:t>——</a:t>
            </a:r>
            <a:r>
              <a:rPr lang="zh-CN" altLang="en-US" sz="2600" dirty="0">
                <a:latin typeface="+mj-lt"/>
              </a:rPr>
              <a:t>透过散射介质成像</a:t>
            </a:r>
            <a:endParaRPr lang="en-US" sz="26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47F09-38AC-4DC2-A95E-95B2B2141CC0}"/>
              </a:ext>
            </a:extLst>
          </p:cNvPr>
          <p:cNvSpPr txBox="1"/>
          <p:nvPr/>
        </p:nvSpPr>
        <p:spPr>
          <a:xfrm>
            <a:off x="0" y="4204201"/>
            <a:ext cx="6668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传统光学成像系统只能接收由于散射光之间干涉而形成的散斑，而无法通过直接观测获得隐藏在散射介质之后的目标信息。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0E94916A-D43F-43E2-8DFA-FDA205258B6C}"/>
              </a:ext>
            </a:extLst>
          </p:cNvPr>
          <p:cNvSpPr/>
          <p:nvPr/>
        </p:nvSpPr>
        <p:spPr>
          <a:xfrm>
            <a:off x="6837678" y="2309019"/>
            <a:ext cx="4027609" cy="1457145"/>
          </a:xfrm>
          <a:prstGeom prst="wedgeEllipseCallout">
            <a:avLst>
              <a:gd name="adj1" fmla="val -16949"/>
              <a:gd name="adj2" fmla="val 938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如何克服散射介质对光的散射作用，达到“看透”散射介质进行聚焦成像的目的？</a:t>
            </a:r>
            <a:endParaRPr 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5BB76-983B-4A4B-9BCF-5CEAD9654233}"/>
              </a:ext>
            </a:extLst>
          </p:cNvPr>
          <p:cNvSpPr/>
          <p:nvPr/>
        </p:nvSpPr>
        <p:spPr>
          <a:xfrm>
            <a:off x="325993" y="2720534"/>
            <a:ext cx="6991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火灾现场浓烟给逃生、搜救造成视觉障碍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生物医学光学成像受限于浅表组织的显微诊断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B9F85D-F659-4C54-9714-F6BC119B2E85}"/>
              </a:ext>
            </a:extLst>
          </p:cNvPr>
          <p:cNvSpPr txBox="1"/>
          <p:nvPr/>
        </p:nvSpPr>
        <p:spPr>
          <a:xfrm>
            <a:off x="6518734" y="6005290"/>
            <a:ext cx="471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图 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1[1].</a:t>
            </a:r>
            <a:r>
              <a:rPr lang="en-US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相干光通过散射介质后，随机的散射光相干叠加形成明暗变化的散斑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 animBg="1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11">
            <a:extLst>
              <a:ext uri="{FF2B5EF4-FFF2-40B4-BE49-F238E27FC236}">
                <a16:creationId xmlns:a16="http://schemas.microsoft.com/office/drawing/2014/main" id="{F64A76CE-A8BC-462C-89E8-F333FC8D7CAE}"/>
              </a:ext>
            </a:extLst>
          </p:cNvPr>
          <p:cNvSpPr/>
          <p:nvPr/>
        </p:nvSpPr>
        <p:spPr>
          <a:xfrm rot="10800000">
            <a:off x="2378949" y="4501214"/>
            <a:ext cx="551513" cy="2337855"/>
          </a:xfrm>
          <a:custGeom>
            <a:avLst/>
            <a:gdLst>
              <a:gd name="connsiteX0" fmla="*/ 0 w 1335315"/>
              <a:gd name="connsiteY0" fmla="*/ 0 h 3048000"/>
              <a:gd name="connsiteX1" fmla="*/ 1335315 w 1335315"/>
              <a:gd name="connsiteY1" fmla="*/ 0 h 3048000"/>
              <a:gd name="connsiteX2" fmla="*/ 1335315 w 1335315"/>
              <a:gd name="connsiteY2" fmla="*/ 3048000 h 3048000"/>
              <a:gd name="connsiteX3" fmla="*/ 0 w 1335315"/>
              <a:gd name="connsiteY3" fmla="*/ 3048000 h 3048000"/>
              <a:gd name="connsiteX4" fmla="*/ 0 w 1335315"/>
              <a:gd name="connsiteY4" fmla="*/ 0 h 3048000"/>
              <a:gd name="connsiteX0" fmla="*/ 0 w 1335315"/>
              <a:gd name="connsiteY0" fmla="*/ 609600 h 3657600"/>
              <a:gd name="connsiteX1" fmla="*/ 1045029 w 1335315"/>
              <a:gd name="connsiteY1" fmla="*/ 0 h 3657600"/>
              <a:gd name="connsiteX2" fmla="*/ 1335315 w 1335315"/>
              <a:gd name="connsiteY2" fmla="*/ 3657600 h 3657600"/>
              <a:gd name="connsiteX3" fmla="*/ 0 w 1335315"/>
              <a:gd name="connsiteY3" fmla="*/ 3657600 h 3657600"/>
              <a:gd name="connsiteX4" fmla="*/ 0 w 1335315"/>
              <a:gd name="connsiteY4" fmla="*/ 609600 h 3657600"/>
              <a:gd name="connsiteX0" fmla="*/ 0 w 1045029"/>
              <a:gd name="connsiteY0" fmla="*/ 609600 h 3657600"/>
              <a:gd name="connsiteX1" fmla="*/ 1045029 w 1045029"/>
              <a:gd name="connsiteY1" fmla="*/ 0 h 3657600"/>
              <a:gd name="connsiteX2" fmla="*/ 972457 w 1045029"/>
              <a:gd name="connsiteY2" fmla="*/ 3265715 h 3657600"/>
              <a:gd name="connsiteX3" fmla="*/ 0 w 1045029"/>
              <a:gd name="connsiteY3" fmla="*/ 3657600 h 3657600"/>
              <a:gd name="connsiteX4" fmla="*/ 0 w 1045029"/>
              <a:gd name="connsiteY4" fmla="*/ 609600 h 3657600"/>
              <a:gd name="connsiteX0" fmla="*/ 0 w 1103085"/>
              <a:gd name="connsiteY0" fmla="*/ 609600 h 3657600"/>
              <a:gd name="connsiteX1" fmla="*/ 1045029 w 1103085"/>
              <a:gd name="connsiteY1" fmla="*/ 0 h 3657600"/>
              <a:gd name="connsiteX2" fmla="*/ 1103085 w 1103085"/>
              <a:gd name="connsiteY2" fmla="*/ 3251201 h 3657600"/>
              <a:gd name="connsiteX3" fmla="*/ 0 w 1103085"/>
              <a:gd name="connsiteY3" fmla="*/ 3657600 h 3657600"/>
              <a:gd name="connsiteX4" fmla="*/ 0 w 1103085"/>
              <a:gd name="connsiteY4" fmla="*/ 609600 h 3657600"/>
              <a:gd name="connsiteX0" fmla="*/ 0 w 1059542"/>
              <a:gd name="connsiteY0" fmla="*/ 609600 h 3657600"/>
              <a:gd name="connsiteX1" fmla="*/ 1045029 w 1059542"/>
              <a:gd name="connsiteY1" fmla="*/ 0 h 3657600"/>
              <a:gd name="connsiteX2" fmla="*/ 1059542 w 1059542"/>
              <a:gd name="connsiteY2" fmla="*/ 3251201 h 3657600"/>
              <a:gd name="connsiteX3" fmla="*/ 0 w 1059542"/>
              <a:gd name="connsiteY3" fmla="*/ 3657600 h 3657600"/>
              <a:gd name="connsiteX4" fmla="*/ 0 w 1059542"/>
              <a:gd name="connsiteY4" fmla="*/ 609600 h 3657600"/>
              <a:gd name="connsiteX0" fmla="*/ 0 w 1074056"/>
              <a:gd name="connsiteY0" fmla="*/ 609600 h 3657600"/>
              <a:gd name="connsiteX1" fmla="*/ 1045029 w 1074056"/>
              <a:gd name="connsiteY1" fmla="*/ 0 h 3657600"/>
              <a:gd name="connsiteX2" fmla="*/ 1074056 w 1074056"/>
              <a:gd name="connsiteY2" fmla="*/ 3178630 h 3657600"/>
              <a:gd name="connsiteX3" fmla="*/ 0 w 1074056"/>
              <a:gd name="connsiteY3" fmla="*/ 3657600 h 3657600"/>
              <a:gd name="connsiteX4" fmla="*/ 0 w 1074056"/>
              <a:gd name="connsiteY4" fmla="*/ 609600 h 3657600"/>
              <a:gd name="connsiteX0" fmla="*/ 0 w 1074056"/>
              <a:gd name="connsiteY0" fmla="*/ 609600 h 3657600"/>
              <a:gd name="connsiteX1" fmla="*/ 1045029 w 1074056"/>
              <a:gd name="connsiteY1" fmla="*/ 0 h 3657600"/>
              <a:gd name="connsiteX2" fmla="*/ 1074056 w 1074056"/>
              <a:gd name="connsiteY2" fmla="*/ 3062516 h 3657600"/>
              <a:gd name="connsiteX3" fmla="*/ 0 w 1074056"/>
              <a:gd name="connsiteY3" fmla="*/ 3657600 h 3657600"/>
              <a:gd name="connsiteX4" fmla="*/ 0 w 1074056"/>
              <a:gd name="connsiteY4" fmla="*/ 609600 h 3657600"/>
              <a:gd name="connsiteX0" fmla="*/ 0 w 1059542"/>
              <a:gd name="connsiteY0" fmla="*/ 609600 h 3657600"/>
              <a:gd name="connsiteX1" fmla="*/ 1045029 w 1059542"/>
              <a:gd name="connsiteY1" fmla="*/ 0 h 3657600"/>
              <a:gd name="connsiteX2" fmla="*/ 1059542 w 1059542"/>
              <a:gd name="connsiteY2" fmla="*/ 3120573 h 3657600"/>
              <a:gd name="connsiteX3" fmla="*/ 0 w 1059542"/>
              <a:gd name="connsiteY3" fmla="*/ 3657600 h 3657600"/>
              <a:gd name="connsiteX4" fmla="*/ 0 w 1059542"/>
              <a:gd name="connsiteY4" fmla="*/ 609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42" h="3657600">
                <a:moveTo>
                  <a:pt x="0" y="609600"/>
                </a:moveTo>
                <a:lnTo>
                  <a:pt x="1045029" y="0"/>
                </a:lnTo>
                <a:cubicBezTo>
                  <a:pt x="1049867" y="1083734"/>
                  <a:pt x="1054704" y="2036839"/>
                  <a:pt x="1059542" y="3120573"/>
                </a:cubicBezTo>
                <a:lnTo>
                  <a:pt x="0" y="36576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293DEDA-0148-429E-80F7-8529AA74C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01868"/>
              </p:ext>
            </p:extLst>
          </p:nvPr>
        </p:nvGraphicFramePr>
        <p:xfrm>
          <a:off x="4134626" y="254768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293DEDA-0148-429E-80F7-8529AA74C4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4626" y="254768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CBECDDD-5C46-4F93-8937-1F6103E9E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56303"/>
              </p:ext>
            </p:extLst>
          </p:nvPr>
        </p:nvGraphicFramePr>
        <p:xfrm>
          <a:off x="6298480" y="2408011"/>
          <a:ext cx="1839060" cy="43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5" imgW="1358640" imgH="317160" progId="Equation.DSMT4">
                  <p:embed/>
                </p:oleObj>
              </mc:Choice>
              <mc:Fallback>
                <p:oleObj name="Equation" r:id="rId5" imgW="1358640" imgH="3171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CBECDDD-5C46-4F93-8937-1F6103E9E6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8480" y="2408011"/>
                        <a:ext cx="1839060" cy="43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7CBA8B-CB2D-4A04-818E-3733023F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105" y="626415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ACED96-CFD2-402E-9BF6-07D5350489E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1.2 </a:t>
            </a:r>
            <a:r>
              <a:rPr lang="zh-CN" altLang="en-US" sz="2600" dirty="0">
                <a:latin typeface="+mj-lt"/>
              </a:rPr>
              <a:t>后处理计算成像</a:t>
            </a:r>
            <a:endParaRPr lang="en-US" sz="2600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349F1-F1C8-4565-B1D7-1F714A067A1D}"/>
              </a:ext>
            </a:extLst>
          </p:cNvPr>
          <p:cNvSpPr txBox="1"/>
          <p:nvPr/>
        </p:nvSpPr>
        <p:spPr>
          <a:xfrm>
            <a:off x="195026" y="1854941"/>
            <a:ext cx="615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传输矩阵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(TM)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方法</a:t>
            </a:r>
            <a:endParaRPr 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7643B1-CB29-4001-B9EC-FEC238CEAA76}"/>
              </a:ext>
            </a:extLst>
          </p:cNvPr>
          <p:cNvSpPr txBox="1"/>
          <p:nvPr/>
        </p:nvSpPr>
        <p:spPr>
          <a:xfrm>
            <a:off x="8434174" y="2388307"/>
            <a:ext cx="3981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×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依赖传输矩阵的先验测量</a:t>
            </a:r>
            <a:endParaRPr lang="en-US" altLang="zh-CN" sz="22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×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存在噪声时，需另构造多种</a:t>
            </a:r>
            <a:endParaRPr lang="en-US" altLang="zh-CN" sz="22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重建算子，求解复杂</a:t>
            </a:r>
            <a:endParaRPr lang="en-US" altLang="zh-CN" sz="22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BB858-E66F-4CEA-AEE3-1F50D3DC0A6B}"/>
              </a:ext>
            </a:extLst>
          </p:cNvPr>
          <p:cNvSpPr txBox="1"/>
          <p:nvPr/>
        </p:nvSpPr>
        <p:spPr>
          <a:xfrm>
            <a:off x="195026" y="2901353"/>
            <a:ext cx="56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可基于传输矩阵求逆对散斑图像解扰恢复：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0993E3-F3B0-4F1D-BA4C-CD5A12D826A1}"/>
              </a:ext>
            </a:extLst>
          </p:cNvPr>
          <p:cNvSpPr/>
          <p:nvPr/>
        </p:nvSpPr>
        <p:spPr>
          <a:xfrm>
            <a:off x="221701" y="2388307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描述了透过散射介质输入输出光场之间关系：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B73E26D-CD47-4F7B-9118-584DED12D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07120"/>
              </p:ext>
            </p:extLst>
          </p:nvPr>
        </p:nvGraphicFramePr>
        <p:xfrm>
          <a:off x="6115826" y="2925832"/>
          <a:ext cx="2130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7" imgW="1574640" imgH="380880" progId="Equation.DSMT4">
                  <p:embed/>
                </p:oleObj>
              </mc:Choice>
              <mc:Fallback>
                <p:oleObj name="Equation" r:id="rId7" imgW="1574640" imgH="380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CBECDDD-5C46-4F93-8937-1F6103E9E6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826" y="2925832"/>
                        <a:ext cx="21304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086418A-778F-4006-918B-286E47686FF0}"/>
              </a:ext>
            </a:extLst>
          </p:cNvPr>
          <p:cNvSpPr txBox="1"/>
          <p:nvPr/>
        </p:nvSpPr>
        <p:spPr>
          <a:xfrm rot="10800000">
            <a:off x="138199" y="4846861"/>
            <a:ext cx="584775" cy="1086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Laser</a:t>
            </a:r>
            <a:endParaRPr lang="zh-CN" altLang="en-US" sz="2000" kern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0C044C-44A5-4A74-B01D-4F36AA2B677C}"/>
              </a:ext>
            </a:extLst>
          </p:cNvPr>
          <p:cNvCxnSpPr/>
          <p:nvPr/>
        </p:nvCxnSpPr>
        <p:spPr>
          <a:xfrm>
            <a:off x="667266" y="5573501"/>
            <a:ext cx="412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A8267FD-FB9E-4053-9E1C-0BD505880820}"/>
              </a:ext>
            </a:extLst>
          </p:cNvPr>
          <p:cNvSpPr txBox="1"/>
          <p:nvPr/>
        </p:nvSpPr>
        <p:spPr>
          <a:xfrm rot="10800000">
            <a:off x="1108547" y="4981581"/>
            <a:ext cx="664797" cy="118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en-US" altLang="zh-CN" sz="2000" b="1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Object</a:t>
            </a:r>
            <a:endParaRPr lang="zh-CN" altLang="en-US" sz="2000" b="1" kern="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3D2D91D-8514-47D2-A8FA-FCF1EC22CFE8}"/>
              </a:ext>
            </a:extLst>
          </p:cNvPr>
          <p:cNvCxnSpPr/>
          <p:nvPr/>
        </p:nvCxnSpPr>
        <p:spPr>
          <a:xfrm>
            <a:off x="1805379" y="5573501"/>
            <a:ext cx="412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1A640E2-3A27-46B0-8926-338273EE7315}"/>
              </a:ext>
            </a:extLst>
          </p:cNvPr>
          <p:cNvSpPr/>
          <p:nvPr/>
        </p:nvSpPr>
        <p:spPr>
          <a:xfrm>
            <a:off x="3878694" y="5288696"/>
            <a:ext cx="275118" cy="5696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distal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EE5A6C-99A2-4D57-9B4F-F8C8E0D2A60A}"/>
              </a:ext>
            </a:extLst>
          </p:cNvPr>
          <p:cNvSpPr/>
          <p:nvPr/>
        </p:nvSpPr>
        <p:spPr>
          <a:xfrm flipV="1">
            <a:off x="3727591" y="5463826"/>
            <a:ext cx="139450" cy="2656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77F94E-429E-4E4C-BC29-54825B401BE9}"/>
              </a:ext>
            </a:extLst>
          </p:cNvPr>
          <p:cNvCxnSpPr/>
          <p:nvPr/>
        </p:nvCxnSpPr>
        <p:spPr>
          <a:xfrm>
            <a:off x="3007286" y="5585651"/>
            <a:ext cx="1722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82716A35-C364-41C1-BCE7-DFE4F52A9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74" y="4501216"/>
            <a:ext cx="319912" cy="2042512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B28D48-8028-43E4-8436-BE71821B098F}"/>
              </a:ext>
            </a:extLst>
          </p:cNvPr>
          <p:cNvCxnSpPr/>
          <p:nvPr/>
        </p:nvCxnSpPr>
        <p:spPr>
          <a:xfrm flipV="1">
            <a:off x="3413127" y="5573500"/>
            <a:ext cx="288000" cy="5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8E2012F-C24A-4BE1-AD21-27F7559FEA1A}"/>
              </a:ext>
            </a:extLst>
          </p:cNvPr>
          <p:cNvSpPr txBox="1"/>
          <p:nvPr/>
        </p:nvSpPr>
        <p:spPr>
          <a:xfrm>
            <a:off x="4124177" y="6075069"/>
            <a:ext cx="1223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散斑图像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3FB6C6-B8B3-422E-A3A1-18713AED424E}"/>
              </a:ext>
            </a:extLst>
          </p:cNvPr>
          <p:cNvSpPr txBox="1"/>
          <p:nvPr/>
        </p:nvSpPr>
        <p:spPr>
          <a:xfrm>
            <a:off x="3478210" y="5829652"/>
            <a:ext cx="927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Camera</a:t>
            </a:r>
            <a:endParaRPr lang="zh-CN" altLang="en-US" sz="1600" b="1" kern="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5" name="右箭头 26">
            <a:extLst>
              <a:ext uri="{FF2B5EF4-FFF2-40B4-BE49-F238E27FC236}">
                <a16:creationId xmlns:a16="http://schemas.microsoft.com/office/drawing/2014/main" id="{CF74DCE9-0465-4970-9476-E2DD74266DEE}"/>
              </a:ext>
            </a:extLst>
          </p:cNvPr>
          <p:cNvSpPr/>
          <p:nvPr/>
        </p:nvSpPr>
        <p:spPr>
          <a:xfrm>
            <a:off x="5068973" y="5440739"/>
            <a:ext cx="703051" cy="4773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E87F227A-A88A-416B-9B6D-CD658B9B8C71}"/>
              </a:ext>
            </a:extLst>
          </p:cNvPr>
          <p:cNvSpPr/>
          <p:nvPr/>
        </p:nvSpPr>
        <p:spPr>
          <a:xfrm>
            <a:off x="5819737" y="5074763"/>
            <a:ext cx="2252870" cy="111969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Neural Network model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1406EA-2E01-4B18-BDB0-B5E96F3F1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23" y="5342967"/>
            <a:ext cx="655377" cy="662997"/>
          </a:xfrm>
          <a:prstGeom prst="rect">
            <a:avLst/>
          </a:prstGeom>
        </p:spPr>
      </p:pic>
      <p:sp>
        <p:nvSpPr>
          <p:cNvPr id="38" name="右箭头 30">
            <a:extLst>
              <a:ext uri="{FF2B5EF4-FFF2-40B4-BE49-F238E27FC236}">
                <a16:creationId xmlns:a16="http://schemas.microsoft.com/office/drawing/2014/main" id="{24711E66-5FA5-491E-9E66-827B57E759DA}"/>
              </a:ext>
            </a:extLst>
          </p:cNvPr>
          <p:cNvSpPr/>
          <p:nvPr/>
        </p:nvSpPr>
        <p:spPr>
          <a:xfrm>
            <a:off x="8120320" y="5390200"/>
            <a:ext cx="786124" cy="5279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B7854C0-705B-42A9-AE3D-6E3461EEBF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2713" y="5283837"/>
            <a:ext cx="753674" cy="78412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ED481C2-4188-48F2-B819-B34DB5E59039}"/>
              </a:ext>
            </a:extLst>
          </p:cNvPr>
          <p:cNvSpPr txBox="1"/>
          <p:nvPr/>
        </p:nvSpPr>
        <p:spPr>
          <a:xfrm>
            <a:off x="8727731" y="6095980"/>
            <a:ext cx="1223637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目标图像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6B79CA-7116-43D4-ACF8-03223CF47278}"/>
              </a:ext>
            </a:extLst>
          </p:cNvPr>
          <p:cNvSpPr txBox="1"/>
          <p:nvPr/>
        </p:nvSpPr>
        <p:spPr>
          <a:xfrm rot="10800000">
            <a:off x="2281617" y="4093717"/>
            <a:ext cx="584775" cy="25929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rPr>
              <a:t>Scattering media</a:t>
            </a:r>
            <a:endParaRPr lang="zh-CN" altLang="en-US" sz="2000" kern="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B68CC1-893D-4E1E-9AE1-A072781F5F00}"/>
              </a:ext>
            </a:extLst>
          </p:cNvPr>
          <p:cNvSpPr txBox="1"/>
          <p:nvPr/>
        </p:nvSpPr>
        <p:spPr>
          <a:xfrm>
            <a:off x="187665" y="3475187"/>
            <a:ext cx="615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深度学习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(DL)</a:t>
            </a:r>
            <a:endParaRPr 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C615DC-8F44-4245-A00A-8CCA9303EE90}"/>
              </a:ext>
            </a:extLst>
          </p:cNvPr>
          <p:cNvSpPr txBox="1"/>
          <p:nvPr/>
        </p:nvSpPr>
        <p:spPr>
          <a:xfrm>
            <a:off x="8463998" y="3719976"/>
            <a:ext cx="3589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accent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无须任何先验知识，且重建过程更鲁棒</a:t>
            </a:r>
            <a:endParaRPr lang="en-US" altLang="zh-CN" sz="2200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lvl="0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× 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依赖大量的“目标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-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散斑”数据集训练</a:t>
            </a:r>
            <a:endParaRPr lang="en-US" sz="2200" dirty="0">
              <a:solidFill>
                <a:schemeClr val="accent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4EF1BC-FB3C-4B6B-B270-9BEBD09E80EA}"/>
              </a:ext>
            </a:extLst>
          </p:cNvPr>
          <p:cNvSpPr/>
          <p:nvPr/>
        </p:nvSpPr>
        <p:spPr>
          <a:xfrm>
            <a:off x="175200" y="3976458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学习匹配通过散射介质的输入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输出，用于图像重建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2AAD1C-A343-4F70-8342-73B0352FAE20}"/>
              </a:ext>
            </a:extLst>
          </p:cNvPr>
          <p:cNvSpPr/>
          <p:nvPr/>
        </p:nvSpPr>
        <p:spPr>
          <a:xfrm>
            <a:off x="138199" y="898802"/>
            <a:ext cx="11432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Helvetica" panose="020B0604020202020204" pitchFamily="34" charset="0"/>
              </a:rPr>
              <a:t>   </a:t>
            </a:r>
            <a:r>
              <a:rPr lang="zh-CN" altLang="en-US" sz="2400" dirty="0">
                <a:latin typeface="+mn-ea"/>
                <a:cs typeface="Helvetica" panose="020B0604020202020204" pitchFamily="34" charset="0"/>
              </a:rPr>
              <a:t>用计算成像的方法去克服这种介质对光的散射，从而能在浑浊的散射介质里把清晰的成像再解译出来。</a:t>
            </a:r>
            <a:endParaRPr lang="en-US" altLang="zh-CN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5" grpId="0"/>
      <p:bldP spid="6" grpId="0"/>
      <p:bldP spid="7" grpId="0"/>
      <p:bldP spid="9" grpId="0"/>
      <p:bldP spid="23" grpId="0"/>
      <p:bldP spid="26" grpId="0" animBg="1"/>
      <p:bldP spid="28" grpId="0" animBg="1"/>
      <p:bldP spid="29" grpId="0" animBg="1"/>
      <p:bldP spid="33" grpId="0"/>
      <p:bldP spid="34" grpId="0"/>
      <p:bldP spid="35" grpId="0" animBg="1"/>
      <p:bldP spid="36" grpId="0" animBg="1"/>
      <p:bldP spid="38" grpId="0" animBg="1"/>
      <p:bldP spid="40" grpId="0"/>
      <p:bldP spid="44" grpId="0"/>
      <p:bldP spid="46" grpId="0"/>
      <p:bldP spid="47" grpId="0"/>
      <p:bldP spid="11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AACED96-CFD2-402E-9BF6-07D5350489E3}"/>
              </a:ext>
            </a:extLst>
          </p:cNvPr>
          <p:cNvSpPr/>
          <p:nvPr/>
        </p:nvSpPr>
        <p:spPr>
          <a:xfrm>
            <a:off x="0" y="239960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1.3 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研究现状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深度学习解决光透过散射介质成像的问题</a:t>
            </a:r>
            <a:endParaRPr lang="en-US" sz="2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36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772B40C-AA43-464B-8592-67B5E3365D6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000" y="1282792"/>
            <a:ext cx="11855571" cy="5048857"/>
            <a:chOff x="139845" y="1819776"/>
            <a:chExt cx="12355008" cy="3908184"/>
          </a:xfrm>
        </p:grpSpPr>
        <p:grpSp>
          <p:nvGrpSpPr>
            <p:cNvPr id="237" name="íśliďè">
              <a:extLst>
                <a:ext uri="{FF2B5EF4-FFF2-40B4-BE49-F238E27FC236}">
                  <a16:creationId xmlns:a16="http://schemas.microsoft.com/office/drawing/2014/main" id="{3717CF36-9C26-48F3-9D94-025521908546}"/>
                </a:ext>
              </a:extLst>
            </p:cNvPr>
            <p:cNvGrpSpPr/>
            <p:nvPr/>
          </p:nvGrpSpPr>
          <p:grpSpPr>
            <a:xfrm>
              <a:off x="3933435" y="2513717"/>
              <a:ext cx="4492963" cy="1784059"/>
              <a:chOff x="3933436" y="2339180"/>
              <a:chExt cx="4492963" cy="1784059"/>
            </a:xfrm>
          </p:grpSpPr>
          <p:sp>
            <p:nvSpPr>
              <p:cNvPr id="254" name="ïṣḷïḓê">
                <a:extLst>
                  <a:ext uri="{FF2B5EF4-FFF2-40B4-BE49-F238E27FC236}">
                    <a16:creationId xmlns:a16="http://schemas.microsoft.com/office/drawing/2014/main" id="{2D691D67-15E1-497C-BE43-7391C3D86695}"/>
                  </a:ext>
                </a:extLst>
              </p:cNvPr>
              <p:cNvSpPr/>
              <p:nvPr/>
            </p:nvSpPr>
            <p:spPr>
              <a:xfrm>
                <a:off x="5867092" y="2339180"/>
                <a:ext cx="2559307" cy="1784059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iṩľíḑê">
                <a:extLst>
                  <a:ext uri="{FF2B5EF4-FFF2-40B4-BE49-F238E27FC236}">
                    <a16:creationId xmlns:a16="http://schemas.microsoft.com/office/drawing/2014/main" id="{7AD9E2DD-913D-49D9-B11F-0D86DBAF97CC}"/>
                  </a:ext>
                </a:extLst>
              </p:cNvPr>
              <p:cNvSpPr/>
              <p:nvPr/>
            </p:nvSpPr>
            <p:spPr>
              <a:xfrm flipV="1">
                <a:off x="3933436" y="2378402"/>
                <a:ext cx="2381608" cy="1725632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8" name="ïṣḷîde">
              <a:extLst>
                <a:ext uri="{FF2B5EF4-FFF2-40B4-BE49-F238E27FC236}">
                  <a16:creationId xmlns:a16="http://schemas.microsoft.com/office/drawing/2014/main" id="{EA1906E1-F9B6-4B47-B286-6E03D292404C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9" name="išlîḓé">
              <a:extLst>
                <a:ext uri="{FF2B5EF4-FFF2-40B4-BE49-F238E27FC236}">
                  <a16:creationId xmlns:a16="http://schemas.microsoft.com/office/drawing/2014/main" id="{9F442AF3-40EF-4EAC-AA34-E1583ADEC2A7}"/>
                </a:ext>
              </a:extLst>
            </p:cNvPr>
            <p:cNvSpPr txBox="1"/>
            <p:nvPr/>
          </p:nvSpPr>
          <p:spPr bwMode="auto">
            <a:xfrm>
              <a:off x="139845" y="1819776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复原塑料厚片背后的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MNIST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图像</a:t>
              </a:r>
              <a:endPara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0" name="íṩḻiḓê">
              <a:extLst>
                <a:ext uri="{FF2B5EF4-FFF2-40B4-BE49-F238E27FC236}">
                  <a16:creationId xmlns:a16="http://schemas.microsoft.com/office/drawing/2014/main" id="{55A32B02-718E-4046-8C2B-552F90AFA0E4}"/>
                </a:ext>
              </a:extLst>
            </p:cNvPr>
            <p:cNvSpPr/>
            <p:nvPr/>
          </p:nvSpPr>
          <p:spPr bwMode="auto">
            <a:xfrm>
              <a:off x="139845" y="4418169"/>
              <a:ext cx="4609494" cy="127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UCLA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</a:t>
              </a:r>
              <a:r>
                <a:rPr lang="en-US" altLang="zh-CN" dirty="0" err="1">
                  <a:latin typeface="Times New Roman" panose="02020603050405020304" pitchFamily="18" charset="0"/>
                  <a:ea typeface="楷体" panose="02010609060101010101" pitchFamily="49" charset="-122"/>
                </a:rPr>
                <a:t>Yair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ea typeface="楷体" panose="02010609060101010101" pitchFamily="49" charset="-122"/>
                </a:rPr>
                <a:t>Rivenson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等人在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2017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将深度学习用于光学显微成像后处理，表明训练后的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CNN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能以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0.69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秒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/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帧的速率增强低分辨率图像的视野和景深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[4]</a:t>
              </a:r>
            </a:p>
          </p:txBody>
        </p:sp>
        <p:sp>
          <p:nvSpPr>
            <p:cNvPr id="241" name="îṣḷîḑè">
              <a:extLst>
                <a:ext uri="{FF2B5EF4-FFF2-40B4-BE49-F238E27FC236}">
                  <a16:creationId xmlns:a16="http://schemas.microsoft.com/office/drawing/2014/main" id="{428A2916-26FD-4A6E-994D-EF575584CE2C}"/>
                </a:ext>
              </a:extLst>
            </p:cNvPr>
            <p:cNvSpPr txBox="1"/>
            <p:nvPr/>
          </p:nvSpPr>
          <p:spPr bwMode="auto">
            <a:xfrm>
              <a:off x="183840" y="3790155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基于深度学习的光学显微镜</a:t>
              </a:r>
              <a:endPara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A05900F6-8730-4F73-9547-D364FC0D0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353" y="3686185"/>
              <a:ext cx="3228658" cy="2742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8F3CEDF7-D581-4F13-88A4-734CF227BAF7}"/>
                </a:ext>
              </a:extLst>
            </p:cNvPr>
            <p:cNvCxnSpPr>
              <a:cxnSpLocks/>
            </p:cNvCxnSpPr>
            <p:nvPr/>
          </p:nvCxnSpPr>
          <p:spPr>
            <a:xfrm>
              <a:off x="357910" y="5727960"/>
              <a:ext cx="38940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iṩlíḋê">
              <a:extLst>
                <a:ext uri="{FF2B5EF4-FFF2-40B4-BE49-F238E27FC236}">
                  <a16:creationId xmlns:a16="http://schemas.microsoft.com/office/drawing/2014/main" id="{327CB6C2-4432-4CED-9F2B-05530C35DA79}"/>
                </a:ext>
              </a:extLst>
            </p:cNvPr>
            <p:cNvSpPr/>
            <p:nvPr/>
          </p:nvSpPr>
          <p:spPr bwMode="auto">
            <a:xfrm>
              <a:off x="8616001" y="2286823"/>
              <a:ext cx="3671500" cy="119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MIT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Syan Sinha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等人训练一个深度神经网络拟合逆衍射成像算子，证明只用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ImageNet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图像对训练的网络也能重建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Faces-LFW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图像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[3]</a:t>
              </a:r>
            </a:p>
          </p:txBody>
        </p:sp>
        <p:sp>
          <p:nvSpPr>
            <p:cNvPr id="247" name="îsļídé">
              <a:extLst>
                <a:ext uri="{FF2B5EF4-FFF2-40B4-BE49-F238E27FC236}">
                  <a16:creationId xmlns:a16="http://schemas.microsoft.com/office/drawing/2014/main" id="{E5EDA718-B1F0-4D71-8A9E-FE7870DC1628}"/>
                </a:ext>
              </a:extLst>
            </p:cNvPr>
            <p:cNvSpPr txBox="1"/>
            <p:nvPr/>
          </p:nvSpPr>
          <p:spPr bwMode="auto">
            <a:xfrm>
              <a:off x="8455623" y="1823276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无透镜的计算成像系统</a:t>
              </a:r>
              <a:endPara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8" name="iṣļïḍè">
              <a:extLst>
                <a:ext uri="{FF2B5EF4-FFF2-40B4-BE49-F238E27FC236}">
                  <a16:creationId xmlns:a16="http://schemas.microsoft.com/office/drawing/2014/main" id="{B500E27E-4A22-4D20-973D-B31326477025}"/>
                </a:ext>
              </a:extLst>
            </p:cNvPr>
            <p:cNvSpPr/>
            <p:nvPr/>
          </p:nvSpPr>
          <p:spPr bwMode="auto">
            <a:xfrm>
              <a:off x="7707374" y="4414595"/>
              <a:ext cx="4787479" cy="12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波士顿大学的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Lei Tian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团队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2018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年针对传输矩阵方法对散射介质扰动的易感性问题，提出了“一对多”的网络训练方法，这对透过动态散射介质实现弹性成像有显著意义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[5]</a:t>
              </a:r>
            </a:p>
          </p:txBody>
        </p:sp>
        <p:sp>
          <p:nvSpPr>
            <p:cNvPr id="249" name="í$1íḍê">
              <a:extLst>
                <a:ext uri="{FF2B5EF4-FFF2-40B4-BE49-F238E27FC236}">
                  <a16:creationId xmlns:a16="http://schemas.microsoft.com/office/drawing/2014/main" id="{5323E572-0BEF-4D22-8E9C-952FC4443567}"/>
                </a:ext>
              </a:extLst>
            </p:cNvPr>
            <p:cNvSpPr txBox="1"/>
            <p:nvPr/>
          </p:nvSpPr>
          <p:spPr bwMode="auto">
            <a:xfrm>
              <a:off x="8724695" y="3790155"/>
              <a:ext cx="356280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透过动态散射介质实现弹性成像</a:t>
              </a:r>
              <a:endPara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A61014EA-2E7A-4502-94E3-62E8DC66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374" y="3548171"/>
              <a:ext cx="3287003" cy="2749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9568F836-3E8E-4B06-9D82-6A5FAA25938B}"/>
                </a:ext>
              </a:extLst>
            </p:cNvPr>
            <p:cNvCxnSpPr>
              <a:cxnSpLocks/>
            </p:cNvCxnSpPr>
            <p:nvPr/>
          </p:nvCxnSpPr>
          <p:spPr>
            <a:xfrm>
              <a:off x="7870373" y="5693532"/>
              <a:ext cx="419300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íṡļíḑè">
            <a:extLst>
              <a:ext uri="{FF2B5EF4-FFF2-40B4-BE49-F238E27FC236}">
                <a16:creationId xmlns:a16="http://schemas.microsoft.com/office/drawing/2014/main" id="{A67EB50D-EB33-4FCF-9BB6-BCEB12A3C681}"/>
              </a:ext>
            </a:extLst>
          </p:cNvPr>
          <p:cNvSpPr/>
          <p:nvPr/>
        </p:nvSpPr>
        <p:spPr bwMode="auto">
          <a:xfrm>
            <a:off x="4764024" y="2962565"/>
            <a:ext cx="418111" cy="617172"/>
          </a:xfrm>
          <a:custGeom>
            <a:avLst/>
            <a:gdLst>
              <a:gd name="T0" fmla="*/ 50 w 50"/>
              <a:gd name="T1" fmla="*/ 29 h 74"/>
              <a:gd name="T2" fmla="*/ 32 w 50"/>
              <a:gd name="T3" fmla="*/ 0 h 74"/>
              <a:gd name="T4" fmla="*/ 0 w 50"/>
              <a:gd name="T5" fmla="*/ 30 h 74"/>
              <a:gd name="T6" fmla="*/ 12 w 50"/>
              <a:gd name="T7" fmla="*/ 57 h 74"/>
              <a:gd name="T8" fmla="*/ 15 w 50"/>
              <a:gd name="T9" fmla="*/ 67 h 74"/>
              <a:gd name="T10" fmla="*/ 18 w 50"/>
              <a:gd name="T11" fmla="*/ 74 h 74"/>
              <a:gd name="T12" fmla="*/ 32 w 50"/>
              <a:gd name="T13" fmla="*/ 74 h 74"/>
              <a:gd name="T14" fmla="*/ 32 w 50"/>
              <a:gd name="T15" fmla="*/ 65 h 74"/>
              <a:gd name="T16" fmla="*/ 50 w 50"/>
              <a:gd name="T17" fmla="*/ 2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74">
                <a:moveTo>
                  <a:pt x="50" y="29"/>
                </a:moveTo>
                <a:cubicBezTo>
                  <a:pt x="50" y="4"/>
                  <a:pt x="32" y="0"/>
                  <a:pt x="32" y="0"/>
                </a:cubicBezTo>
                <a:cubicBezTo>
                  <a:pt x="15" y="0"/>
                  <a:pt x="0" y="13"/>
                  <a:pt x="0" y="30"/>
                </a:cubicBezTo>
                <a:cubicBezTo>
                  <a:pt x="0" y="40"/>
                  <a:pt x="9" y="52"/>
                  <a:pt x="12" y="57"/>
                </a:cubicBezTo>
                <a:cubicBezTo>
                  <a:pt x="14" y="59"/>
                  <a:pt x="14" y="63"/>
                  <a:pt x="15" y="67"/>
                </a:cubicBezTo>
                <a:cubicBezTo>
                  <a:pt x="16" y="71"/>
                  <a:pt x="18" y="74"/>
                  <a:pt x="18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70"/>
                  <a:pt x="32" y="68"/>
                  <a:pt x="32" y="65"/>
                </a:cubicBezTo>
                <a:cubicBezTo>
                  <a:pt x="32" y="60"/>
                  <a:pt x="50" y="49"/>
                  <a:pt x="50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0" name="ïṩḻîḓé">
            <a:extLst>
              <a:ext uri="{FF2B5EF4-FFF2-40B4-BE49-F238E27FC236}">
                <a16:creationId xmlns:a16="http://schemas.microsoft.com/office/drawing/2014/main" id="{D464936B-C298-4790-8A7D-09CF556DA2E0}"/>
              </a:ext>
            </a:extLst>
          </p:cNvPr>
          <p:cNvSpPr/>
          <p:nvPr/>
        </p:nvSpPr>
        <p:spPr bwMode="auto">
          <a:xfrm>
            <a:off x="4851897" y="3580356"/>
            <a:ext cx="242363" cy="200973"/>
          </a:xfrm>
          <a:custGeom>
            <a:avLst/>
            <a:gdLst>
              <a:gd name="T0" fmla="*/ 28 w 29"/>
              <a:gd name="T1" fmla="*/ 0 h 24"/>
              <a:gd name="T2" fmla="*/ 28 w 29"/>
              <a:gd name="T3" fmla="*/ 0 h 24"/>
              <a:gd name="T4" fmla="*/ 14 w 29"/>
              <a:gd name="T5" fmla="*/ 0 h 24"/>
              <a:gd name="T6" fmla="*/ 1 w 29"/>
              <a:gd name="T7" fmla="*/ 0 h 24"/>
              <a:gd name="T8" fmla="*/ 0 w 29"/>
              <a:gd name="T9" fmla="*/ 1 h 24"/>
              <a:gd name="T10" fmla="*/ 1 w 29"/>
              <a:gd name="T11" fmla="*/ 1 h 24"/>
              <a:gd name="T12" fmla="*/ 1 w 29"/>
              <a:gd name="T13" fmla="*/ 5 h 24"/>
              <a:gd name="T14" fmla="*/ 2 w 29"/>
              <a:gd name="T15" fmla="*/ 6 h 24"/>
              <a:gd name="T16" fmla="*/ 2 w 29"/>
              <a:gd name="T17" fmla="*/ 18 h 24"/>
              <a:gd name="T18" fmla="*/ 5 w 29"/>
              <a:gd name="T19" fmla="*/ 23 h 24"/>
              <a:gd name="T20" fmla="*/ 14 w 29"/>
              <a:gd name="T21" fmla="*/ 24 h 24"/>
              <a:gd name="T22" fmla="*/ 15 w 29"/>
              <a:gd name="T23" fmla="*/ 24 h 24"/>
              <a:gd name="T24" fmla="*/ 15 w 29"/>
              <a:gd name="T25" fmla="*/ 24 h 24"/>
              <a:gd name="T26" fmla="*/ 24 w 29"/>
              <a:gd name="T27" fmla="*/ 23 h 24"/>
              <a:gd name="T28" fmla="*/ 27 w 29"/>
              <a:gd name="T29" fmla="*/ 20 h 24"/>
              <a:gd name="T30" fmla="*/ 27 w 29"/>
              <a:gd name="T31" fmla="*/ 6 h 24"/>
              <a:gd name="T32" fmla="*/ 28 w 29"/>
              <a:gd name="T33" fmla="*/ 5 h 24"/>
              <a:gd name="T34" fmla="*/ 28 w 29"/>
              <a:gd name="T35" fmla="*/ 1 h 24"/>
              <a:gd name="T36" fmla="*/ 29 w 29"/>
              <a:gd name="T37" fmla="*/ 1 h 24"/>
              <a:gd name="T38" fmla="*/ 28 w 29"/>
              <a:gd name="T3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24"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4"/>
                  <a:pt x="1" y="5"/>
                </a:cubicBezTo>
                <a:cubicBezTo>
                  <a:pt x="1" y="5"/>
                  <a:pt x="2" y="6"/>
                  <a:pt x="2" y="6"/>
                </a:cubicBezTo>
                <a:cubicBezTo>
                  <a:pt x="2" y="8"/>
                  <a:pt x="2" y="17"/>
                  <a:pt x="2" y="18"/>
                </a:cubicBezTo>
                <a:cubicBezTo>
                  <a:pt x="2" y="20"/>
                  <a:pt x="4" y="22"/>
                  <a:pt x="5" y="23"/>
                </a:cubicBezTo>
                <a:cubicBezTo>
                  <a:pt x="7" y="24"/>
                  <a:pt x="10" y="24"/>
                  <a:pt x="14" y="24"/>
                </a:cubicBezTo>
                <a:cubicBezTo>
                  <a:pt x="14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9" y="24"/>
                  <a:pt x="22" y="24"/>
                  <a:pt x="24" y="23"/>
                </a:cubicBezTo>
                <a:cubicBezTo>
                  <a:pt x="26" y="22"/>
                  <a:pt x="27" y="22"/>
                  <a:pt x="27" y="20"/>
                </a:cubicBezTo>
                <a:cubicBezTo>
                  <a:pt x="27" y="19"/>
                  <a:pt x="27" y="8"/>
                  <a:pt x="27" y="6"/>
                </a:cubicBezTo>
                <a:cubicBezTo>
                  <a:pt x="28" y="6"/>
                  <a:pt x="28" y="5"/>
                  <a:pt x="28" y="5"/>
                </a:cubicBezTo>
                <a:cubicBezTo>
                  <a:pt x="28" y="4"/>
                  <a:pt x="28" y="1"/>
                  <a:pt x="28" y="1"/>
                </a:cubicBezTo>
                <a:cubicBezTo>
                  <a:pt x="28" y="1"/>
                  <a:pt x="29" y="1"/>
                  <a:pt x="29" y="1"/>
                </a:cubicBezTo>
                <a:cubicBezTo>
                  <a:pt x="29" y="0"/>
                  <a:pt x="29" y="0"/>
                  <a:pt x="28" y="0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1" name="iṧľîḋe">
            <a:extLst>
              <a:ext uri="{FF2B5EF4-FFF2-40B4-BE49-F238E27FC236}">
                <a16:creationId xmlns:a16="http://schemas.microsoft.com/office/drawing/2014/main" id="{82731AA2-D25F-4E79-A26F-7B37C833FD40}"/>
              </a:ext>
            </a:extLst>
          </p:cNvPr>
          <p:cNvSpPr/>
          <p:nvPr/>
        </p:nvSpPr>
        <p:spPr bwMode="auto">
          <a:xfrm>
            <a:off x="6549828" y="2859889"/>
            <a:ext cx="496070" cy="719848"/>
          </a:xfrm>
          <a:custGeom>
            <a:avLst/>
            <a:gdLst>
              <a:gd name="T0" fmla="*/ 358 w 368"/>
              <a:gd name="T1" fmla="*/ 470 h 534"/>
              <a:gd name="T2" fmla="*/ 322 w 368"/>
              <a:gd name="T3" fmla="*/ 504 h 534"/>
              <a:gd name="T4" fmla="*/ 278 w 368"/>
              <a:gd name="T5" fmla="*/ 528 h 534"/>
              <a:gd name="T6" fmla="*/ 258 w 368"/>
              <a:gd name="T7" fmla="*/ 524 h 534"/>
              <a:gd name="T8" fmla="*/ 240 w 368"/>
              <a:gd name="T9" fmla="*/ 500 h 534"/>
              <a:gd name="T10" fmla="*/ 212 w 368"/>
              <a:gd name="T11" fmla="*/ 488 h 534"/>
              <a:gd name="T12" fmla="*/ 192 w 368"/>
              <a:gd name="T13" fmla="*/ 488 h 534"/>
              <a:gd name="T14" fmla="*/ 164 w 368"/>
              <a:gd name="T15" fmla="*/ 500 h 534"/>
              <a:gd name="T16" fmla="*/ 146 w 368"/>
              <a:gd name="T17" fmla="*/ 524 h 534"/>
              <a:gd name="T18" fmla="*/ 128 w 368"/>
              <a:gd name="T19" fmla="*/ 530 h 534"/>
              <a:gd name="T20" fmla="*/ 86 w 368"/>
              <a:gd name="T21" fmla="*/ 506 h 534"/>
              <a:gd name="T22" fmla="*/ 50 w 368"/>
              <a:gd name="T23" fmla="*/ 474 h 534"/>
              <a:gd name="T24" fmla="*/ 22 w 368"/>
              <a:gd name="T25" fmla="*/ 436 h 534"/>
              <a:gd name="T26" fmla="*/ 6 w 368"/>
              <a:gd name="T27" fmla="*/ 390 h 534"/>
              <a:gd name="T28" fmla="*/ 0 w 368"/>
              <a:gd name="T29" fmla="*/ 342 h 534"/>
              <a:gd name="T30" fmla="*/ 2 w 368"/>
              <a:gd name="T31" fmla="*/ 306 h 534"/>
              <a:gd name="T32" fmla="*/ 18 w 368"/>
              <a:gd name="T33" fmla="*/ 258 h 534"/>
              <a:gd name="T34" fmla="*/ 42 w 368"/>
              <a:gd name="T35" fmla="*/ 216 h 534"/>
              <a:gd name="T36" fmla="*/ 78 w 368"/>
              <a:gd name="T37" fmla="*/ 182 h 534"/>
              <a:gd name="T38" fmla="*/ 120 w 368"/>
              <a:gd name="T39" fmla="*/ 156 h 534"/>
              <a:gd name="T40" fmla="*/ 106 w 368"/>
              <a:gd name="T41" fmla="*/ 66 h 534"/>
              <a:gd name="T42" fmla="*/ 104 w 368"/>
              <a:gd name="T43" fmla="*/ 52 h 534"/>
              <a:gd name="T44" fmla="*/ 174 w 368"/>
              <a:gd name="T45" fmla="*/ 4 h 534"/>
              <a:gd name="T46" fmla="*/ 190 w 368"/>
              <a:gd name="T47" fmla="*/ 2 h 534"/>
              <a:gd name="T48" fmla="*/ 328 w 368"/>
              <a:gd name="T49" fmla="*/ 228 h 534"/>
              <a:gd name="T50" fmla="*/ 330 w 368"/>
              <a:gd name="T51" fmla="*/ 244 h 534"/>
              <a:gd name="T52" fmla="*/ 258 w 368"/>
              <a:gd name="T53" fmla="*/ 292 h 534"/>
              <a:gd name="T54" fmla="*/ 244 w 368"/>
              <a:gd name="T55" fmla="*/ 294 h 534"/>
              <a:gd name="T56" fmla="*/ 180 w 368"/>
              <a:gd name="T57" fmla="*/ 196 h 534"/>
              <a:gd name="T58" fmla="*/ 154 w 368"/>
              <a:gd name="T59" fmla="*/ 200 h 534"/>
              <a:gd name="T60" fmla="*/ 92 w 368"/>
              <a:gd name="T61" fmla="*/ 238 h 534"/>
              <a:gd name="T62" fmla="*/ 62 w 368"/>
              <a:gd name="T63" fmla="*/ 290 h 534"/>
              <a:gd name="T64" fmla="*/ 56 w 368"/>
              <a:gd name="T65" fmla="*/ 328 h 534"/>
              <a:gd name="T66" fmla="*/ 58 w 368"/>
              <a:gd name="T67" fmla="*/ 356 h 534"/>
              <a:gd name="T68" fmla="*/ 72 w 368"/>
              <a:gd name="T69" fmla="*/ 392 h 534"/>
              <a:gd name="T70" fmla="*/ 96 w 368"/>
              <a:gd name="T71" fmla="*/ 424 h 534"/>
              <a:gd name="T72" fmla="*/ 126 w 368"/>
              <a:gd name="T73" fmla="*/ 446 h 534"/>
              <a:gd name="T74" fmla="*/ 162 w 368"/>
              <a:gd name="T75" fmla="*/ 460 h 534"/>
              <a:gd name="T76" fmla="*/ 190 w 368"/>
              <a:gd name="T77" fmla="*/ 462 h 534"/>
              <a:gd name="T78" fmla="*/ 368 w 368"/>
              <a:gd name="T79" fmla="*/ 456 h 534"/>
              <a:gd name="T80" fmla="*/ 258 w 368"/>
              <a:gd name="T81" fmla="*/ 212 h 534"/>
              <a:gd name="T82" fmla="*/ 268 w 368"/>
              <a:gd name="T83" fmla="*/ 218 h 534"/>
              <a:gd name="T84" fmla="*/ 276 w 368"/>
              <a:gd name="T85" fmla="*/ 214 h 534"/>
              <a:gd name="T86" fmla="*/ 278 w 368"/>
              <a:gd name="T87" fmla="*/ 200 h 534"/>
              <a:gd name="T88" fmla="*/ 198 w 368"/>
              <a:gd name="T89" fmla="*/ 62 h 534"/>
              <a:gd name="T90" fmla="*/ 186 w 368"/>
              <a:gd name="T91" fmla="*/ 60 h 534"/>
              <a:gd name="T92" fmla="*/ 180 w 368"/>
              <a:gd name="T93" fmla="*/ 68 h 534"/>
              <a:gd name="T94" fmla="*/ 182 w 368"/>
              <a:gd name="T95" fmla="*/ 76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8" h="534">
                <a:moveTo>
                  <a:pt x="368" y="456"/>
                </a:moveTo>
                <a:lnTo>
                  <a:pt x="368" y="456"/>
                </a:lnTo>
                <a:lnTo>
                  <a:pt x="358" y="470"/>
                </a:lnTo>
                <a:lnTo>
                  <a:pt x="346" y="482"/>
                </a:lnTo>
                <a:lnTo>
                  <a:pt x="334" y="494"/>
                </a:lnTo>
                <a:lnTo>
                  <a:pt x="322" y="504"/>
                </a:lnTo>
                <a:lnTo>
                  <a:pt x="308" y="514"/>
                </a:lnTo>
                <a:lnTo>
                  <a:pt x="292" y="522"/>
                </a:lnTo>
                <a:lnTo>
                  <a:pt x="278" y="528"/>
                </a:lnTo>
                <a:lnTo>
                  <a:pt x="262" y="534"/>
                </a:lnTo>
                <a:lnTo>
                  <a:pt x="262" y="534"/>
                </a:lnTo>
                <a:lnTo>
                  <a:pt x="258" y="524"/>
                </a:lnTo>
                <a:lnTo>
                  <a:pt x="254" y="516"/>
                </a:lnTo>
                <a:lnTo>
                  <a:pt x="248" y="508"/>
                </a:lnTo>
                <a:lnTo>
                  <a:pt x="240" y="500"/>
                </a:lnTo>
                <a:lnTo>
                  <a:pt x="232" y="494"/>
                </a:lnTo>
                <a:lnTo>
                  <a:pt x="222" y="490"/>
                </a:lnTo>
                <a:lnTo>
                  <a:pt x="212" y="488"/>
                </a:lnTo>
                <a:lnTo>
                  <a:pt x="202" y="486"/>
                </a:lnTo>
                <a:lnTo>
                  <a:pt x="202" y="486"/>
                </a:lnTo>
                <a:lnTo>
                  <a:pt x="192" y="488"/>
                </a:lnTo>
                <a:lnTo>
                  <a:pt x="182" y="490"/>
                </a:lnTo>
                <a:lnTo>
                  <a:pt x="172" y="494"/>
                </a:lnTo>
                <a:lnTo>
                  <a:pt x="164" y="500"/>
                </a:lnTo>
                <a:lnTo>
                  <a:pt x="156" y="508"/>
                </a:lnTo>
                <a:lnTo>
                  <a:pt x="150" y="516"/>
                </a:lnTo>
                <a:lnTo>
                  <a:pt x="146" y="524"/>
                </a:lnTo>
                <a:lnTo>
                  <a:pt x="142" y="534"/>
                </a:lnTo>
                <a:lnTo>
                  <a:pt x="142" y="534"/>
                </a:lnTo>
                <a:lnTo>
                  <a:pt x="128" y="530"/>
                </a:lnTo>
                <a:lnTo>
                  <a:pt x="112" y="522"/>
                </a:lnTo>
                <a:lnTo>
                  <a:pt x="98" y="516"/>
                </a:lnTo>
                <a:lnTo>
                  <a:pt x="86" y="506"/>
                </a:lnTo>
                <a:lnTo>
                  <a:pt x="72" y="496"/>
                </a:lnTo>
                <a:lnTo>
                  <a:pt x="60" y="486"/>
                </a:lnTo>
                <a:lnTo>
                  <a:pt x="50" y="474"/>
                </a:lnTo>
                <a:lnTo>
                  <a:pt x="40" y="462"/>
                </a:lnTo>
                <a:lnTo>
                  <a:pt x="30" y="450"/>
                </a:lnTo>
                <a:lnTo>
                  <a:pt x="22" y="436"/>
                </a:lnTo>
                <a:lnTo>
                  <a:pt x="16" y="422"/>
                </a:lnTo>
                <a:lnTo>
                  <a:pt x="10" y="406"/>
                </a:lnTo>
                <a:lnTo>
                  <a:pt x="6" y="390"/>
                </a:lnTo>
                <a:lnTo>
                  <a:pt x="2" y="374"/>
                </a:lnTo>
                <a:lnTo>
                  <a:pt x="0" y="358"/>
                </a:lnTo>
                <a:lnTo>
                  <a:pt x="0" y="342"/>
                </a:lnTo>
                <a:lnTo>
                  <a:pt x="0" y="342"/>
                </a:lnTo>
                <a:lnTo>
                  <a:pt x="0" y="324"/>
                </a:lnTo>
                <a:lnTo>
                  <a:pt x="2" y="306"/>
                </a:lnTo>
                <a:lnTo>
                  <a:pt x="6" y="290"/>
                </a:lnTo>
                <a:lnTo>
                  <a:pt x="10" y="274"/>
                </a:lnTo>
                <a:lnTo>
                  <a:pt x="18" y="258"/>
                </a:lnTo>
                <a:lnTo>
                  <a:pt x="24" y="244"/>
                </a:lnTo>
                <a:lnTo>
                  <a:pt x="32" y="230"/>
                </a:lnTo>
                <a:lnTo>
                  <a:pt x="42" y="216"/>
                </a:lnTo>
                <a:lnTo>
                  <a:pt x="54" y="204"/>
                </a:lnTo>
                <a:lnTo>
                  <a:pt x="64" y="192"/>
                </a:lnTo>
                <a:lnTo>
                  <a:pt x="78" y="182"/>
                </a:lnTo>
                <a:lnTo>
                  <a:pt x="90" y="172"/>
                </a:lnTo>
                <a:lnTo>
                  <a:pt x="104" y="164"/>
                </a:lnTo>
                <a:lnTo>
                  <a:pt x="120" y="156"/>
                </a:lnTo>
                <a:lnTo>
                  <a:pt x="134" y="150"/>
                </a:lnTo>
                <a:lnTo>
                  <a:pt x="152" y="146"/>
                </a:lnTo>
                <a:lnTo>
                  <a:pt x="106" y="66"/>
                </a:lnTo>
                <a:lnTo>
                  <a:pt x="106" y="66"/>
                </a:lnTo>
                <a:lnTo>
                  <a:pt x="102" y="58"/>
                </a:lnTo>
                <a:lnTo>
                  <a:pt x="104" y="52"/>
                </a:lnTo>
                <a:lnTo>
                  <a:pt x="106" y="44"/>
                </a:lnTo>
                <a:lnTo>
                  <a:pt x="112" y="40"/>
                </a:lnTo>
                <a:lnTo>
                  <a:pt x="174" y="4"/>
                </a:lnTo>
                <a:lnTo>
                  <a:pt x="174" y="4"/>
                </a:lnTo>
                <a:lnTo>
                  <a:pt x="182" y="0"/>
                </a:lnTo>
                <a:lnTo>
                  <a:pt x="190" y="2"/>
                </a:lnTo>
                <a:lnTo>
                  <a:pt x="196" y="4"/>
                </a:lnTo>
                <a:lnTo>
                  <a:pt x="202" y="10"/>
                </a:lnTo>
                <a:lnTo>
                  <a:pt x="328" y="228"/>
                </a:lnTo>
                <a:lnTo>
                  <a:pt x="328" y="228"/>
                </a:lnTo>
                <a:lnTo>
                  <a:pt x="330" y="236"/>
                </a:lnTo>
                <a:lnTo>
                  <a:pt x="330" y="244"/>
                </a:lnTo>
                <a:lnTo>
                  <a:pt x="326" y="250"/>
                </a:lnTo>
                <a:lnTo>
                  <a:pt x="320" y="256"/>
                </a:lnTo>
                <a:lnTo>
                  <a:pt x="258" y="292"/>
                </a:lnTo>
                <a:lnTo>
                  <a:pt x="258" y="292"/>
                </a:lnTo>
                <a:lnTo>
                  <a:pt x="250" y="294"/>
                </a:lnTo>
                <a:lnTo>
                  <a:pt x="244" y="294"/>
                </a:lnTo>
                <a:lnTo>
                  <a:pt x="236" y="290"/>
                </a:lnTo>
                <a:lnTo>
                  <a:pt x="232" y="284"/>
                </a:lnTo>
                <a:lnTo>
                  <a:pt x="180" y="196"/>
                </a:lnTo>
                <a:lnTo>
                  <a:pt x="180" y="196"/>
                </a:lnTo>
                <a:lnTo>
                  <a:pt x="168" y="198"/>
                </a:lnTo>
                <a:lnTo>
                  <a:pt x="154" y="200"/>
                </a:lnTo>
                <a:lnTo>
                  <a:pt x="132" y="208"/>
                </a:lnTo>
                <a:lnTo>
                  <a:pt x="110" y="222"/>
                </a:lnTo>
                <a:lnTo>
                  <a:pt x="92" y="238"/>
                </a:lnTo>
                <a:lnTo>
                  <a:pt x="76" y="258"/>
                </a:lnTo>
                <a:lnTo>
                  <a:pt x="66" y="280"/>
                </a:lnTo>
                <a:lnTo>
                  <a:pt x="62" y="290"/>
                </a:lnTo>
                <a:lnTo>
                  <a:pt x="58" y="304"/>
                </a:lnTo>
                <a:lnTo>
                  <a:pt x="56" y="316"/>
                </a:lnTo>
                <a:lnTo>
                  <a:pt x="56" y="328"/>
                </a:lnTo>
                <a:lnTo>
                  <a:pt x="56" y="328"/>
                </a:lnTo>
                <a:lnTo>
                  <a:pt x="56" y="342"/>
                </a:lnTo>
                <a:lnTo>
                  <a:pt x="58" y="356"/>
                </a:lnTo>
                <a:lnTo>
                  <a:pt x="62" y="368"/>
                </a:lnTo>
                <a:lnTo>
                  <a:pt x="66" y="380"/>
                </a:lnTo>
                <a:lnTo>
                  <a:pt x="72" y="392"/>
                </a:lnTo>
                <a:lnTo>
                  <a:pt x="78" y="404"/>
                </a:lnTo>
                <a:lnTo>
                  <a:pt x="86" y="414"/>
                </a:lnTo>
                <a:lnTo>
                  <a:pt x="96" y="424"/>
                </a:lnTo>
                <a:lnTo>
                  <a:pt x="104" y="432"/>
                </a:lnTo>
                <a:lnTo>
                  <a:pt x="114" y="440"/>
                </a:lnTo>
                <a:lnTo>
                  <a:pt x="126" y="446"/>
                </a:lnTo>
                <a:lnTo>
                  <a:pt x="138" y="452"/>
                </a:lnTo>
                <a:lnTo>
                  <a:pt x="150" y="456"/>
                </a:lnTo>
                <a:lnTo>
                  <a:pt x="162" y="460"/>
                </a:lnTo>
                <a:lnTo>
                  <a:pt x="176" y="462"/>
                </a:lnTo>
                <a:lnTo>
                  <a:pt x="190" y="462"/>
                </a:lnTo>
                <a:lnTo>
                  <a:pt x="190" y="462"/>
                </a:lnTo>
                <a:lnTo>
                  <a:pt x="210" y="462"/>
                </a:lnTo>
                <a:lnTo>
                  <a:pt x="228" y="456"/>
                </a:lnTo>
                <a:lnTo>
                  <a:pt x="368" y="456"/>
                </a:lnTo>
                <a:close/>
                <a:moveTo>
                  <a:pt x="182" y="76"/>
                </a:moveTo>
                <a:lnTo>
                  <a:pt x="258" y="212"/>
                </a:lnTo>
                <a:lnTo>
                  <a:pt x="258" y="212"/>
                </a:lnTo>
                <a:lnTo>
                  <a:pt x="262" y="216"/>
                </a:lnTo>
                <a:lnTo>
                  <a:pt x="268" y="218"/>
                </a:lnTo>
                <a:lnTo>
                  <a:pt x="268" y="218"/>
                </a:lnTo>
                <a:lnTo>
                  <a:pt x="274" y="216"/>
                </a:lnTo>
                <a:lnTo>
                  <a:pt x="274" y="216"/>
                </a:lnTo>
                <a:lnTo>
                  <a:pt x="276" y="214"/>
                </a:lnTo>
                <a:lnTo>
                  <a:pt x="278" y="210"/>
                </a:lnTo>
                <a:lnTo>
                  <a:pt x="278" y="206"/>
                </a:lnTo>
                <a:lnTo>
                  <a:pt x="278" y="200"/>
                </a:lnTo>
                <a:lnTo>
                  <a:pt x="202" y="64"/>
                </a:lnTo>
                <a:lnTo>
                  <a:pt x="202" y="64"/>
                </a:lnTo>
                <a:lnTo>
                  <a:pt x="198" y="62"/>
                </a:lnTo>
                <a:lnTo>
                  <a:pt x="194" y="60"/>
                </a:lnTo>
                <a:lnTo>
                  <a:pt x="190" y="60"/>
                </a:lnTo>
                <a:lnTo>
                  <a:pt x="186" y="60"/>
                </a:lnTo>
                <a:lnTo>
                  <a:pt x="186" y="60"/>
                </a:lnTo>
                <a:lnTo>
                  <a:pt x="182" y="64"/>
                </a:lnTo>
                <a:lnTo>
                  <a:pt x="180" y="68"/>
                </a:lnTo>
                <a:lnTo>
                  <a:pt x="180" y="72"/>
                </a:lnTo>
                <a:lnTo>
                  <a:pt x="182" y="76"/>
                </a:lnTo>
                <a:lnTo>
                  <a:pt x="182" y="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2" name="îṣ1îḓé">
            <a:extLst>
              <a:ext uri="{FF2B5EF4-FFF2-40B4-BE49-F238E27FC236}">
                <a16:creationId xmlns:a16="http://schemas.microsoft.com/office/drawing/2014/main" id="{ACF8048A-F2DD-44FB-99D9-BE9E0C4DD993}"/>
              </a:ext>
            </a:extLst>
          </p:cNvPr>
          <p:cNvSpPr/>
          <p:nvPr/>
        </p:nvSpPr>
        <p:spPr bwMode="auto">
          <a:xfrm>
            <a:off x="6646903" y="3591140"/>
            <a:ext cx="337005" cy="75490"/>
          </a:xfrm>
          <a:custGeom>
            <a:avLst/>
            <a:gdLst>
              <a:gd name="T0" fmla="*/ 250 w 250"/>
              <a:gd name="T1" fmla="*/ 42 h 56"/>
              <a:gd name="T2" fmla="*/ 250 w 250"/>
              <a:gd name="T3" fmla="*/ 42 h 56"/>
              <a:gd name="T4" fmla="*/ 248 w 250"/>
              <a:gd name="T5" fmla="*/ 48 h 56"/>
              <a:gd name="T6" fmla="*/ 244 w 250"/>
              <a:gd name="T7" fmla="*/ 52 h 56"/>
              <a:gd name="T8" fmla="*/ 240 w 250"/>
              <a:gd name="T9" fmla="*/ 56 h 56"/>
              <a:gd name="T10" fmla="*/ 234 w 250"/>
              <a:gd name="T11" fmla="*/ 56 h 56"/>
              <a:gd name="T12" fmla="*/ 14 w 250"/>
              <a:gd name="T13" fmla="*/ 56 h 56"/>
              <a:gd name="T14" fmla="*/ 14 w 250"/>
              <a:gd name="T15" fmla="*/ 56 h 56"/>
              <a:gd name="T16" fmla="*/ 8 w 250"/>
              <a:gd name="T17" fmla="*/ 56 h 56"/>
              <a:gd name="T18" fmla="*/ 4 w 250"/>
              <a:gd name="T19" fmla="*/ 52 h 56"/>
              <a:gd name="T20" fmla="*/ 0 w 250"/>
              <a:gd name="T21" fmla="*/ 48 h 56"/>
              <a:gd name="T22" fmla="*/ 0 w 250"/>
              <a:gd name="T23" fmla="*/ 42 h 56"/>
              <a:gd name="T24" fmla="*/ 0 w 250"/>
              <a:gd name="T25" fmla="*/ 42 h 56"/>
              <a:gd name="T26" fmla="*/ 0 w 250"/>
              <a:gd name="T27" fmla="*/ 36 h 56"/>
              <a:gd name="T28" fmla="*/ 6 w 250"/>
              <a:gd name="T29" fmla="*/ 30 h 56"/>
              <a:gd name="T30" fmla="*/ 12 w 250"/>
              <a:gd name="T31" fmla="*/ 24 h 56"/>
              <a:gd name="T32" fmla="*/ 22 w 250"/>
              <a:gd name="T33" fmla="*/ 18 h 56"/>
              <a:gd name="T34" fmla="*/ 46 w 250"/>
              <a:gd name="T35" fmla="*/ 8 h 56"/>
              <a:gd name="T36" fmla="*/ 74 w 250"/>
              <a:gd name="T37" fmla="*/ 0 h 56"/>
              <a:gd name="T38" fmla="*/ 74 w 250"/>
              <a:gd name="T39" fmla="*/ 0 h 56"/>
              <a:gd name="T40" fmla="*/ 84 w 250"/>
              <a:gd name="T41" fmla="*/ 12 h 56"/>
              <a:gd name="T42" fmla="*/ 96 w 250"/>
              <a:gd name="T43" fmla="*/ 22 h 56"/>
              <a:gd name="T44" fmla="*/ 112 w 250"/>
              <a:gd name="T45" fmla="*/ 28 h 56"/>
              <a:gd name="T46" fmla="*/ 128 w 250"/>
              <a:gd name="T47" fmla="*/ 30 h 56"/>
              <a:gd name="T48" fmla="*/ 128 w 250"/>
              <a:gd name="T49" fmla="*/ 30 h 56"/>
              <a:gd name="T50" fmla="*/ 144 w 250"/>
              <a:gd name="T51" fmla="*/ 28 h 56"/>
              <a:gd name="T52" fmla="*/ 158 w 250"/>
              <a:gd name="T53" fmla="*/ 22 h 56"/>
              <a:gd name="T54" fmla="*/ 172 w 250"/>
              <a:gd name="T55" fmla="*/ 12 h 56"/>
              <a:gd name="T56" fmla="*/ 180 w 250"/>
              <a:gd name="T57" fmla="*/ 0 h 56"/>
              <a:gd name="T58" fmla="*/ 180 w 250"/>
              <a:gd name="T59" fmla="*/ 0 h 56"/>
              <a:gd name="T60" fmla="*/ 208 w 250"/>
              <a:gd name="T61" fmla="*/ 10 h 56"/>
              <a:gd name="T62" fmla="*/ 230 w 250"/>
              <a:gd name="T63" fmla="*/ 20 h 56"/>
              <a:gd name="T64" fmla="*/ 238 w 250"/>
              <a:gd name="T65" fmla="*/ 26 h 56"/>
              <a:gd name="T66" fmla="*/ 244 w 250"/>
              <a:gd name="T67" fmla="*/ 32 h 56"/>
              <a:gd name="T68" fmla="*/ 248 w 250"/>
              <a:gd name="T69" fmla="*/ 36 h 56"/>
              <a:gd name="T70" fmla="*/ 250 w 250"/>
              <a:gd name="T71" fmla="*/ 42 h 56"/>
              <a:gd name="T72" fmla="*/ 250 w 250"/>
              <a:gd name="T73" fmla="*/ 4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0" h="56">
                <a:moveTo>
                  <a:pt x="250" y="42"/>
                </a:moveTo>
                <a:lnTo>
                  <a:pt x="250" y="42"/>
                </a:lnTo>
                <a:lnTo>
                  <a:pt x="248" y="48"/>
                </a:lnTo>
                <a:lnTo>
                  <a:pt x="244" y="52"/>
                </a:lnTo>
                <a:lnTo>
                  <a:pt x="240" y="56"/>
                </a:lnTo>
                <a:lnTo>
                  <a:pt x="234" y="56"/>
                </a:lnTo>
                <a:lnTo>
                  <a:pt x="14" y="56"/>
                </a:lnTo>
                <a:lnTo>
                  <a:pt x="14" y="56"/>
                </a:lnTo>
                <a:lnTo>
                  <a:pt x="8" y="56"/>
                </a:lnTo>
                <a:lnTo>
                  <a:pt x="4" y="52"/>
                </a:lnTo>
                <a:lnTo>
                  <a:pt x="0" y="48"/>
                </a:lnTo>
                <a:lnTo>
                  <a:pt x="0" y="42"/>
                </a:lnTo>
                <a:lnTo>
                  <a:pt x="0" y="42"/>
                </a:lnTo>
                <a:lnTo>
                  <a:pt x="0" y="36"/>
                </a:lnTo>
                <a:lnTo>
                  <a:pt x="6" y="30"/>
                </a:lnTo>
                <a:lnTo>
                  <a:pt x="12" y="24"/>
                </a:lnTo>
                <a:lnTo>
                  <a:pt x="22" y="18"/>
                </a:lnTo>
                <a:lnTo>
                  <a:pt x="46" y="8"/>
                </a:lnTo>
                <a:lnTo>
                  <a:pt x="74" y="0"/>
                </a:lnTo>
                <a:lnTo>
                  <a:pt x="74" y="0"/>
                </a:lnTo>
                <a:lnTo>
                  <a:pt x="84" y="12"/>
                </a:lnTo>
                <a:lnTo>
                  <a:pt x="96" y="22"/>
                </a:lnTo>
                <a:lnTo>
                  <a:pt x="112" y="28"/>
                </a:lnTo>
                <a:lnTo>
                  <a:pt x="128" y="30"/>
                </a:lnTo>
                <a:lnTo>
                  <a:pt x="128" y="30"/>
                </a:lnTo>
                <a:lnTo>
                  <a:pt x="144" y="28"/>
                </a:lnTo>
                <a:lnTo>
                  <a:pt x="158" y="22"/>
                </a:lnTo>
                <a:lnTo>
                  <a:pt x="172" y="12"/>
                </a:lnTo>
                <a:lnTo>
                  <a:pt x="180" y="0"/>
                </a:lnTo>
                <a:lnTo>
                  <a:pt x="180" y="0"/>
                </a:lnTo>
                <a:lnTo>
                  <a:pt x="208" y="10"/>
                </a:lnTo>
                <a:lnTo>
                  <a:pt x="230" y="20"/>
                </a:lnTo>
                <a:lnTo>
                  <a:pt x="238" y="26"/>
                </a:lnTo>
                <a:lnTo>
                  <a:pt x="244" y="32"/>
                </a:lnTo>
                <a:lnTo>
                  <a:pt x="248" y="36"/>
                </a:lnTo>
                <a:lnTo>
                  <a:pt x="250" y="42"/>
                </a:lnTo>
                <a:lnTo>
                  <a:pt x="250" y="4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3" name="îŝḻiḑè">
            <a:extLst>
              <a:ext uri="{FF2B5EF4-FFF2-40B4-BE49-F238E27FC236}">
                <a16:creationId xmlns:a16="http://schemas.microsoft.com/office/drawing/2014/main" id="{71CE7CAA-6939-4F26-9145-A10F77B120CE}"/>
              </a:ext>
            </a:extLst>
          </p:cNvPr>
          <p:cNvSpPr/>
          <p:nvPr/>
        </p:nvSpPr>
        <p:spPr bwMode="auto">
          <a:xfrm>
            <a:off x="6770408" y="3515650"/>
            <a:ext cx="113234" cy="113235"/>
          </a:xfrm>
          <a:custGeom>
            <a:avLst/>
            <a:gdLst>
              <a:gd name="T0" fmla="*/ 42 w 84"/>
              <a:gd name="T1" fmla="*/ 0 h 84"/>
              <a:gd name="T2" fmla="*/ 42 w 84"/>
              <a:gd name="T3" fmla="*/ 0 h 84"/>
              <a:gd name="T4" fmla="*/ 34 w 84"/>
              <a:gd name="T5" fmla="*/ 2 h 84"/>
              <a:gd name="T6" fmla="*/ 26 w 84"/>
              <a:gd name="T7" fmla="*/ 4 h 84"/>
              <a:gd name="T8" fmla="*/ 18 w 84"/>
              <a:gd name="T9" fmla="*/ 8 h 84"/>
              <a:gd name="T10" fmla="*/ 12 w 84"/>
              <a:gd name="T11" fmla="*/ 12 h 84"/>
              <a:gd name="T12" fmla="*/ 8 w 84"/>
              <a:gd name="T13" fmla="*/ 18 h 84"/>
              <a:gd name="T14" fmla="*/ 4 w 84"/>
              <a:gd name="T15" fmla="*/ 26 h 84"/>
              <a:gd name="T16" fmla="*/ 2 w 84"/>
              <a:gd name="T17" fmla="*/ 34 h 84"/>
              <a:gd name="T18" fmla="*/ 0 w 84"/>
              <a:gd name="T19" fmla="*/ 42 h 84"/>
              <a:gd name="T20" fmla="*/ 0 w 84"/>
              <a:gd name="T21" fmla="*/ 42 h 84"/>
              <a:gd name="T22" fmla="*/ 2 w 84"/>
              <a:gd name="T23" fmla="*/ 50 h 84"/>
              <a:gd name="T24" fmla="*/ 4 w 84"/>
              <a:gd name="T25" fmla="*/ 58 h 84"/>
              <a:gd name="T26" fmla="*/ 8 w 84"/>
              <a:gd name="T27" fmla="*/ 64 h 84"/>
              <a:gd name="T28" fmla="*/ 12 w 84"/>
              <a:gd name="T29" fmla="*/ 70 h 84"/>
              <a:gd name="T30" fmla="*/ 18 w 84"/>
              <a:gd name="T31" fmla="*/ 76 h 84"/>
              <a:gd name="T32" fmla="*/ 26 w 84"/>
              <a:gd name="T33" fmla="*/ 80 h 84"/>
              <a:gd name="T34" fmla="*/ 34 w 84"/>
              <a:gd name="T35" fmla="*/ 82 h 84"/>
              <a:gd name="T36" fmla="*/ 42 w 84"/>
              <a:gd name="T37" fmla="*/ 84 h 84"/>
              <a:gd name="T38" fmla="*/ 42 w 84"/>
              <a:gd name="T39" fmla="*/ 84 h 84"/>
              <a:gd name="T40" fmla="*/ 50 w 84"/>
              <a:gd name="T41" fmla="*/ 82 h 84"/>
              <a:gd name="T42" fmla="*/ 58 w 84"/>
              <a:gd name="T43" fmla="*/ 80 h 84"/>
              <a:gd name="T44" fmla="*/ 66 w 84"/>
              <a:gd name="T45" fmla="*/ 76 h 84"/>
              <a:gd name="T46" fmla="*/ 72 w 84"/>
              <a:gd name="T47" fmla="*/ 70 h 84"/>
              <a:gd name="T48" fmla="*/ 76 w 84"/>
              <a:gd name="T49" fmla="*/ 64 h 84"/>
              <a:gd name="T50" fmla="*/ 80 w 84"/>
              <a:gd name="T51" fmla="*/ 58 h 84"/>
              <a:gd name="T52" fmla="*/ 82 w 84"/>
              <a:gd name="T53" fmla="*/ 50 h 84"/>
              <a:gd name="T54" fmla="*/ 84 w 84"/>
              <a:gd name="T55" fmla="*/ 42 h 84"/>
              <a:gd name="T56" fmla="*/ 84 w 84"/>
              <a:gd name="T57" fmla="*/ 42 h 84"/>
              <a:gd name="T58" fmla="*/ 82 w 84"/>
              <a:gd name="T59" fmla="*/ 34 h 84"/>
              <a:gd name="T60" fmla="*/ 80 w 84"/>
              <a:gd name="T61" fmla="*/ 26 h 84"/>
              <a:gd name="T62" fmla="*/ 76 w 84"/>
              <a:gd name="T63" fmla="*/ 18 h 84"/>
              <a:gd name="T64" fmla="*/ 72 w 84"/>
              <a:gd name="T65" fmla="*/ 12 h 84"/>
              <a:gd name="T66" fmla="*/ 66 w 84"/>
              <a:gd name="T67" fmla="*/ 8 h 84"/>
              <a:gd name="T68" fmla="*/ 58 w 84"/>
              <a:gd name="T69" fmla="*/ 4 h 84"/>
              <a:gd name="T70" fmla="*/ 50 w 84"/>
              <a:gd name="T71" fmla="*/ 2 h 84"/>
              <a:gd name="T72" fmla="*/ 42 w 84"/>
              <a:gd name="T73" fmla="*/ 0 h 84"/>
              <a:gd name="T74" fmla="*/ 42 w 84"/>
              <a:gd name="T7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42" y="0"/>
                </a:lnTo>
                <a:lnTo>
                  <a:pt x="34" y="2"/>
                </a:lnTo>
                <a:lnTo>
                  <a:pt x="26" y="4"/>
                </a:lnTo>
                <a:lnTo>
                  <a:pt x="18" y="8"/>
                </a:lnTo>
                <a:lnTo>
                  <a:pt x="12" y="12"/>
                </a:lnTo>
                <a:lnTo>
                  <a:pt x="8" y="18"/>
                </a:lnTo>
                <a:lnTo>
                  <a:pt x="4" y="26"/>
                </a:lnTo>
                <a:lnTo>
                  <a:pt x="2" y="34"/>
                </a:lnTo>
                <a:lnTo>
                  <a:pt x="0" y="42"/>
                </a:lnTo>
                <a:lnTo>
                  <a:pt x="0" y="42"/>
                </a:lnTo>
                <a:lnTo>
                  <a:pt x="2" y="50"/>
                </a:lnTo>
                <a:lnTo>
                  <a:pt x="4" y="58"/>
                </a:lnTo>
                <a:lnTo>
                  <a:pt x="8" y="64"/>
                </a:lnTo>
                <a:lnTo>
                  <a:pt x="12" y="70"/>
                </a:lnTo>
                <a:lnTo>
                  <a:pt x="18" y="76"/>
                </a:lnTo>
                <a:lnTo>
                  <a:pt x="26" y="80"/>
                </a:lnTo>
                <a:lnTo>
                  <a:pt x="34" y="82"/>
                </a:lnTo>
                <a:lnTo>
                  <a:pt x="42" y="84"/>
                </a:lnTo>
                <a:lnTo>
                  <a:pt x="42" y="84"/>
                </a:lnTo>
                <a:lnTo>
                  <a:pt x="50" y="82"/>
                </a:lnTo>
                <a:lnTo>
                  <a:pt x="58" y="80"/>
                </a:lnTo>
                <a:lnTo>
                  <a:pt x="66" y="76"/>
                </a:lnTo>
                <a:lnTo>
                  <a:pt x="72" y="70"/>
                </a:lnTo>
                <a:lnTo>
                  <a:pt x="76" y="64"/>
                </a:lnTo>
                <a:lnTo>
                  <a:pt x="80" y="58"/>
                </a:lnTo>
                <a:lnTo>
                  <a:pt x="82" y="50"/>
                </a:lnTo>
                <a:lnTo>
                  <a:pt x="84" y="42"/>
                </a:lnTo>
                <a:lnTo>
                  <a:pt x="84" y="42"/>
                </a:lnTo>
                <a:lnTo>
                  <a:pt x="82" y="34"/>
                </a:lnTo>
                <a:lnTo>
                  <a:pt x="80" y="26"/>
                </a:lnTo>
                <a:lnTo>
                  <a:pt x="76" y="18"/>
                </a:lnTo>
                <a:lnTo>
                  <a:pt x="72" y="12"/>
                </a:lnTo>
                <a:lnTo>
                  <a:pt x="66" y="8"/>
                </a:lnTo>
                <a:lnTo>
                  <a:pt x="58" y="4"/>
                </a:lnTo>
                <a:lnTo>
                  <a:pt x="50" y="2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4" name="îşlïḋé">
            <a:extLst>
              <a:ext uri="{FF2B5EF4-FFF2-40B4-BE49-F238E27FC236}">
                <a16:creationId xmlns:a16="http://schemas.microsoft.com/office/drawing/2014/main" id="{8093BAB5-A10A-4A11-A5BA-879849E93C57}"/>
              </a:ext>
            </a:extLst>
          </p:cNvPr>
          <p:cNvSpPr/>
          <p:nvPr/>
        </p:nvSpPr>
        <p:spPr bwMode="auto">
          <a:xfrm>
            <a:off x="6800191" y="3406083"/>
            <a:ext cx="307348" cy="45833"/>
          </a:xfrm>
          <a:custGeom>
            <a:avLst/>
            <a:gdLst>
              <a:gd name="T0" fmla="*/ 228 w 228"/>
              <a:gd name="T1" fmla="*/ 24 h 34"/>
              <a:gd name="T2" fmla="*/ 228 w 228"/>
              <a:gd name="T3" fmla="*/ 24 h 34"/>
              <a:gd name="T4" fmla="*/ 228 w 228"/>
              <a:gd name="T5" fmla="*/ 28 h 34"/>
              <a:gd name="T6" fmla="*/ 224 w 228"/>
              <a:gd name="T7" fmla="*/ 32 h 34"/>
              <a:gd name="T8" fmla="*/ 222 w 228"/>
              <a:gd name="T9" fmla="*/ 34 h 34"/>
              <a:gd name="T10" fmla="*/ 218 w 228"/>
              <a:gd name="T11" fmla="*/ 34 h 34"/>
              <a:gd name="T12" fmla="*/ 12 w 228"/>
              <a:gd name="T13" fmla="*/ 34 h 34"/>
              <a:gd name="T14" fmla="*/ 12 w 228"/>
              <a:gd name="T15" fmla="*/ 34 h 34"/>
              <a:gd name="T16" fmla="*/ 8 w 228"/>
              <a:gd name="T17" fmla="*/ 34 h 34"/>
              <a:gd name="T18" fmla="*/ 4 w 228"/>
              <a:gd name="T19" fmla="*/ 32 h 34"/>
              <a:gd name="T20" fmla="*/ 2 w 228"/>
              <a:gd name="T21" fmla="*/ 28 h 34"/>
              <a:gd name="T22" fmla="*/ 0 w 228"/>
              <a:gd name="T23" fmla="*/ 24 h 34"/>
              <a:gd name="T24" fmla="*/ 0 w 228"/>
              <a:gd name="T25" fmla="*/ 10 h 34"/>
              <a:gd name="T26" fmla="*/ 0 w 228"/>
              <a:gd name="T27" fmla="*/ 10 h 34"/>
              <a:gd name="T28" fmla="*/ 2 w 228"/>
              <a:gd name="T29" fmla="*/ 6 h 34"/>
              <a:gd name="T30" fmla="*/ 4 w 228"/>
              <a:gd name="T31" fmla="*/ 2 h 34"/>
              <a:gd name="T32" fmla="*/ 8 w 228"/>
              <a:gd name="T33" fmla="*/ 0 h 34"/>
              <a:gd name="T34" fmla="*/ 12 w 228"/>
              <a:gd name="T35" fmla="*/ 0 h 34"/>
              <a:gd name="T36" fmla="*/ 218 w 228"/>
              <a:gd name="T37" fmla="*/ 0 h 34"/>
              <a:gd name="T38" fmla="*/ 218 w 228"/>
              <a:gd name="T39" fmla="*/ 0 h 34"/>
              <a:gd name="T40" fmla="*/ 222 w 228"/>
              <a:gd name="T41" fmla="*/ 0 h 34"/>
              <a:gd name="T42" fmla="*/ 224 w 228"/>
              <a:gd name="T43" fmla="*/ 2 h 34"/>
              <a:gd name="T44" fmla="*/ 228 w 228"/>
              <a:gd name="T45" fmla="*/ 6 h 34"/>
              <a:gd name="T46" fmla="*/ 228 w 228"/>
              <a:gd name="T47" fmla="*/ 10 h 34"/>
              <a:gd name="T48" fmla="*/ 228 w 228"/>
              <a:gd name="T49" fmla="*/ 2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8" h="34">
                <a:moveTo>
                  <a:pt x="228" y="24"/>
                </a:moveTo>
                <a:lnTo>
                  <a:pt x="228" y="24"/>
                </a:lnTo>
                <a:lnTo>
                  <a:pt x="228" y="28"/>
                </a:lnTo>
                <a:lnTo>
                  <a:pt x="224" y="32"/>
                </a:lnTo>
                <a:lnTo>
                  <a:pt x="222" y="34"/>
                </a:lnTo>
                <a:lnTo>
                  <a:pt x="218" y="34"/>
                </a:lnTo>
                <a:lnTo>
                  <a:pt x="12" y="34"/>
                </a:lnTo>
                <a:lnTo>
                  <a:pt x="12" y="34"/>
                </a:lnTo>
                <a:lnTo>
                  <a:pt x="8" y="34"/>
                </a:lnTo>
                <a:lnTo>
                  <a:pt x="4" y="32"/>
                </a:lnTo>
                <a:lnTo>
                  <a:pt x="2" y="28"/>
                </a:lnTo>
                <a:lnTo>
                  <a:pt x="0" y="24"/>
                </a:lnTo>
                <a:lnTo>
                  <a:pt x="0" y="10"/>
                </a:lnTo>
                <a:lnTo>
                  <a:pt x="0" y="10"/>
                </a:lnTo>
                <a:lnTo>
                  <a:pt x="2" y="6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lnTo>
                  <a:pt x="218" y="0"/>
                </a:lnTo>
                <a:lnTo>
                  <a:pt x="218" y="0"/>
                </a:lnTo>
                <a:lnTo>
                  <a:pt x="222" y="0"/>
                </a:lnTo>
                <a:lnTo>
                  <a:pt x="224" y="2"/>
                </a:lnTo>
                <a:lnTo>
                  <a:pt x="228" y="6"/>
                </a:lnTo>
                <a:lnTo>
                  <a:pt x="228" y="10"/>
                </a:lnTo>
                <a:lnTo>
                  <a:pt x="228" y="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207198-2B81-47A4-8540-D4E9C33AEC89}"/>
              </a:ext>
            </a:extLst>
          </p:cNvPr>
          <p:cNvSpPr/>
          <p:nvPr/>
        </p:nvSpPr>
        <p:spPr>
          <a:xfrm>
            <a:off x="146467" y="2000067"/>
            <a:ext cx="3504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上海光机所的司徒国海团队尝试使用含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个变形层、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个隐藏层和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个输出层的简单网络大致复原出了一个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3mm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厚聚苯乙烯厚片背后的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MNIST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手写数字体图像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[2]</a:t>
            </a:r>
            <a:endParaRPr 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60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815809" y="332543"/>
            <a:ext cx="8410669" cy="5320993"/>
            <a:chOff x="-930109" y="508687"/>
            <a:chExt cx="8410669" cy="5320993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3737572" y="508687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grpSp>
        <p:nvGrpSpPr>
          <p:cNvPr id="31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3E94FA-662B-4C1B-866A-CF4E588875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15693" y="1511011"/>
            <a:ext cx="8348960" cy="3999365"/>
            <a:chOff x="4794374" y="1731352"/>
            <a:chExt cx="6848057" cy="2746225"/>
          </a:xfrm>
        </p:grpSpPr>
        <p:sp>
          <p:nvSpPr>
            <p:cNvPr id="32" name="işlíďè">
              <a:extLst>
                <a:ext uri="{FF2B5EF4-FFF2-40B4-BE49-F238E27FC236}">
                  <a16:creationId xmlns:a16="http://schemas.microsoft.com/office/drawing/2014/main" id="{6B7D3DD6-A73E-4078-B49E-0737AF64C16D}"/>
                </a:ext>
              </a:extLst>
            </p:cNvPr>
            <p:cNvSpPr txBox="1"/>
            <p:nvPr/>
          </p:nvSpPr>
          <p:spPr bwMode="auto">
            <a:xfrm>
              <a:off x="5556000" y="2508110"/>
              <a:ext cx="6086431" cy="43015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9pPr>
            </a:lstStyle>
            <a:p>
              <a:r>
                <a:rPr lang="en-US" altLang="zh-CN" sz="2400" dirty="0"/>
                <a:t> </a:t>
              </a:r>
              <a:r>
                <a:rPr lang="zh-CN" altLang="en-US" sz="2400" dirty="0"/>
                <a:t>两个</a:t>
              </a:r>
              <a:r>
                <a:rPr lang="zh-CN" altLang="en-US" sz="2400" dirty="0">
                  <a:latin typeface="+mj-ea"/>
                </a:rPr>
                <a:t>“目标</a:t>
              </a:r>
              <a:r>
                <a:rPr lang="en-US" altLang="zh-CN" sz="2400" dirty="0">
                  <a:latin typeface="+mj-ea"/>
                </a:rPr>
                <a:t>-</a:t>
              </a:r>
              <a:r>
                <a:rPr lang="zh-CN" altLang="en-US" sz="2400" dirty="0">
                  <a:latin typeface="+mj-ea"/>
                </a:rPr>
                <a:t>散斑”图像数据集</a:t>
              </a:r>
              <a:endParaRPr lang="en-US" altLang="zh-CN" sz="2600" dirty="0"/>
            </a:p>
          </p:txBody>
        </p:sp>
        <p:sp>
          <p:nvSpPr>
            <p:cNvPr id="33" name="íSļïdè">
              <a:extLst>
                <a:ext uri="{FF2B5EF4-FFF2-40B4-BE49-F238E27FC236}">
                  <a16:creationId xmlns:a16="http://schemas.microsoft.com/office/drawing/2014/main" id="{9249DA82-02A3-4EDC-BA5F-453E624B697D}"/>
                </a:ext>
              </a:extLst>
            </p:cNvPr>
            <p:cNvSpPr/>
            <p:nvPr/>
          </p:nvSpPr>
          <p:spPr bwMode="auto">
            <a:xfrm>
              <a:off x="4794374" y="1731352"/>
              <a:ext cx="520576" cy="521068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34" name="ís1îḍé">
              <a:extLst>
                <a:ext uri="{FF2B5EF4-FFF2-40B4-BE49-F238E27FC236}">
                  <a16:creationId xmlns:a16="http://schemas.microsoft.com/office/drawing/2014/main" id="{22B331DB-EA06-4995-A59D-8B0F72545C19}"/>
                </a:ext>
              </a:extLst>
            </p:cNvPr>
            <p:cNvSpPr/>
            <p:nvPr/>
          </p:nvSpPr>
          <p:spPr bwMode="auto">
            <a:xfrm>
              <a:off x="4794374" y="2442549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35" name="išľïďé">
              <a:extLst>
                <a:ext uri="{FF2B5EF4-FFF2-40B4-BE49-F238E27FC236}">
                  <a16:creationId xmlns:a16="http://schemas.microsoft.com/office/drawing/2014/main" id="{73B7E981-06BC-4790-99AA-6BAE0EAE9DB3}"/>
                </a:ext>
              </a:extLst>
            </p:cNvPr>
            <p:cNvSpPr/>
            <p:nvPr/>
          </p:nvSpPr>
          <p:spPr bwMode="auto">
            <a:xfrm>
              <a:off x="4794374" y="3168042"/>
              <a:ext cx="520576" cy="521068"/>
            </a:xfrm>
            <a:prstGeom prst="ellipse">
              <a:avLst/>
            </a:prstGeom>
            <a:solidFill>
              <a:srgbClr val="768395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36" name="íṣļiḓè">
              <a:extLst>
                <a:ext uri="{FF2B5EF4-FFF2-40B4-BE49-F238E27FC236}">
                  <a16:creationId xmlns:a16="http://schemas.microsoft.com/office/drawing/2014/main" id="{2DE71C4D-79DE-4165-9A34-C7D3689D4223}"/>
                </a:ext>
              </a:extLst>
            </p:cNvPr>
            <p:cNvSpPr/>
            <p:nvPr/>
          </p:nvSpPr>
          <p:spPr bwMode="auto">
            <a:xfrm>
              <a:off x="4794374" y="3952282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737B8C-5F5E-407D-BE29-DC1674254864}"/>
                </a:ext>
              </a:extLst>
            </p:cNvPr>
            <p:cNvCxnSpPr/>
            <p:nvPr/>
          </p:nvCxnSpPr>
          <p:spPr bwMode="auto">
            <a:xfrm>
              <a:off x="5556000" y="2336201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71D4DDD-6C47-46F1-B575-5FDC3B28FD6F}"/>
                </a:ext>
              </a:extLst>
            </p:cNvPr>
            <p:cNvCxnSpPr/>
            <p:nvPr/>
          </p:nvCxnSpPr>
          <p:spPr bwMode="auto">
            <a:xfrm>
              <a:off x="5556000" y="3049993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246A4A8-7F9E-4448-91ED-FCFACE28AD54}"/>
                </a:ext>
              </a:extLst>
            </p:cNvPr>
            <p:cNvCxnSpPr/>
            <p:nvPr/>
          </p:nvCxnSpPr>
          <p:spPr bwMode="auto">
            <a:xfrm>
              <a:off x="5556000" y="3763785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306B73-18F5-43D2-A742-124A5DB879DE}"/>
                </a:ext>
              </a:extLst>
            </p:cNvPr>
            <p:cNvCxnSpPr/>
            <p:nvPr/>
          </p:nvCxnSpPr>
          <p:spPr bwMode="auto">
            <a:xfrm>
              <a:off x="5556000" y="4477577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iSḻíḋé">
              <a:extLst>
                <a:ext uri="{FF2B5EF4-FFF2-40B4-BE49-F238E27FC236}">
                  <a16:creationId xmlns:a16="http://schemas.microsoft.com/office/drawing/2014/main" id="{C8758596-52FA-47D9-82CF-E29E283028F3}"/>
                </a:ext>
              </a:extLst>
            </p:cNvPr>
            <p:cNvSpPr txBox="1"/>
            <p:nvPr/>
          </p:nvSpPr>
          <p:spPr bwMode="auto">
            <a:xfrm>
              <a:off x="5556000" y="3243992"/>
              <a:ext cx="608643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j-ea"/>
                </a:rPr>
                <a:t>相位复原用于下载数据集的图像重建</a:t>
              </a:r>
            </a:p>
          </p:txBody>
        </p:sp>
        <p:sp>
          <p:nvSpPr>
            <p:cNvPr id="43" name="íś1îďè">
              <a:extLst>
                <a:ext uri="{FF2B5EF4-FFF2-40B4-BE49-F238E27FC236}">
                  <a16:creationId xmlns:a16="http://schemas.microsoft.com/office/drawing/2014/main" id="{65E99BD5-CFD0-4B83-98EB-853BB4876AA9}"/>
                </a:ext>
              </a:extLst>
            </p:cNvPr>
            <p:cNvSpPr txBox="1"/>
            <p:nvPr/>
          </p:nvSpPr>
          <p:spPr bwMode="auto">
            <a:xfrm>
              <a:off x="5556000" y="1794010"/>
              <a:ext cx="5823290" cy="37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j-ea"/>
                  <a:ea typeface="+mj-ea"/>
                </a:rPr>
                <a:t>引言</a:t>
              </a:r>
              <a:r>
                <a:rPr lang="en-US" altLang="zh-CN" sz="2400" b="1" dirty="0">
                  <a:latin typeface="+mj-ea"/>
                  <a:ea typeface="+mj-ea"/>
                </a:rPr>
                <a:t>——</a:t>
              </a:r>
              <a:r>
                <a:rPr lang="zh-CN" altLang="en-US" sz="2400" b="1" dirty="0">
                  <a:latin typeface="+mj-ea"/>
                  <a:ea typeface="+mj-ea"/>
                </a:rPr>
                <a:t>透过散射介质成像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44" name="ïśľiḋè">
              <a:extLst>
                <a:ext uri="{FF2B5EF4-FFF2-40B4-BE49-F238E27FC236}">
                  <a16:creationId xmlns:a16="http://schemas.microsoft.com/office/drawing/2014/main" id="{6CD18EB3-D875-4E75-9BA8-220F712EC2C8}"/>
                </a:ext>
              </a:extLst>
            </p:cNvPr>
            <p:cNvSpPr txBox="1"/>
            <p:nvPr/>
          </p:nvSpPr>
          <p:spPr bwMode="auto">
            <a:xfrm>
              <a:off x="5556000" y="3952282"/>
              <a:ext cx="558528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/>
                <a:t>深度学习用于</a:t>
              </a:r>
              <a:r>
                <a:rPr lang="en-US" altLang="zh-CN" sz="2400" b="1" dirty="0"/>
                <a:t>MNIST</a:t>
              </a:r>
              <a:r>
                <a:rPr lang="zh-CN" altLang="en-US" sz="2400" b="1" dirty="0"/>
                <a:t>散斑图像重建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46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8CA2E-F6BE-4813-9F5B-590E95879F2F}"/>
              </a:ext>
            </a:extLst>
          </p:cNvPr>
          <p:cNvSpPr/>
          <p:nvPr/>
        </p:nvSpPr>
        <p:spPr>
          <a:xfrm>
            <a:off x="0" y="240242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2.1  </a:t>
            </a:r>
            <a:r>
              <a:rPr lang="zh-CN" altLang="en-US" sz="2600" dirty="0">
                <a:latin typeface="+mj-lt"/>
              </a:rPr>
              <a:t>光学实验采集</a:t>
            </a:r>
            <a:r>
              <a:rPr lang="en-US" altLang="zh-CN" sz="2600" dirty="0">
                <a:latin typeface="+mj-lt"/>
              </a:rPr>
              <a:t>MNIST</a:t>
            </a:r>
            <a:r>
              <a:rPr lang="zh-CN" altLang="en-US" sz="2600" dirty="0">
                <a:latin typeface="+mj-lt"/>
              </a:rPr>
              <a:t>数据库的散斑图案</a:t>
            </a:r>
            <a:endParaRPr lang="en-US" sz="2600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D8F5D-5061-465A-A99A-5AD0DA045B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4" y="2699887"/>
            <a:ext cx="4907870" cy="35228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A086F8-3454-4F03-BF6D-2FAC57E290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55" y="2656499"/>
            <a:ext cx="4907870" cy="35133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2AFF69-DE8E-498E-992E-8B10B80768F6}"/>
              </a:ext>
            </a:extLst>
          </p:cNvPr>
          <p:cNvSpPr txBox="1"/>
          <p:nvPr/>
        </p:nvSpPr>
        <p:spPr>
          <a:xfrm>
            <a:off x="261760" y="2656499"/>
            <a:ext cx="53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ea typeface="楷体" panose="02010609060101010101" pitchFamily="49" charset="-122"/>
              </a:rPr>
              <a:t>(a)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FB605A-DD5F-4360-AE31-A532A4285AA7}"/>
              </a:ext>
            </a:extLst>
          </p:cNvPr>
          <p:cNvSpPr txBox="1"/>
          <p:nvPr/>
        </p:nvSpPr>
        <p:spPr>
          <a:xfrm>
            <a:off x="5989900" y="2699887"/>
            <a:ext cx="53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ea typeface="楷体" panose="02010609060101010101" pitchFamily="49" charset="-122"/>
              </a:rPr>
              <a:t>(b)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7E3AF8-DB79-425E-886A-F987ADA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7852" y="641387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5CD365-6EB4-4ACC-8D02-FDA8496280D0}"/>
              </a:ext>
            </a:extLst>
          </p:cNvPr>
          <p:cNvSpPr txBox="1"/>
          <p:nvPr/>
        </p:nvSpPr>
        <p:spPr>
          <a:xfrm>
            <a:off x="454118" y="6231083"/>
            <a:ext cx="1056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采集散斑图像的实验设置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相位物体施加到液晶空间光调制器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(SLM)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MNIST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(0-255)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灰度级转换为</a:t>
            </a:r>
            <a:r>
              <a:rPr lang="el-G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0-2π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的相位延迟，用于对入射激光进行相位调制。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实物图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(b)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原理插图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971F1C-F061-462C-8231-91B84B954599}"/>
              </a:ext>
            </a:extLst>
          </p:cNvPr>
          <p:cNvSpPr txBox="1"/>
          <p:nvPr/>
        </p:nvSpPr>
        <p:spPr>
          <a:xfrm>
            <a:off x="470430" y="1127901"/>
            <a:ext cx="537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搭建如下光路，基于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MNIST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图像数据库，采集了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20000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张相应的散斑图案形成“目标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散斑”图像数据集。</a:t>
            </a: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60B4DD-0E57-421A-AB83-DDF97AFE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20691"/>
              </p:ext>
            </p:extLst>
          </p:nvPr>
        </p:nvGraphicFramePr>
        <p:xfrm>
          <a:off x="6096000" y="1237292"/>
          <a:ext cx="5837421" cy="116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807">
                  <a:extLst>
                    <a:ext uri="{9D8B030D-6E8A-4147-A177-3AD203B41FA5}">
                      <a16:colId xmlns:a16="http://schemas.microsoft.com/office/drawing/2014/main" val="1319713662"/>
                    </a:ext>
                  </a:extLst>
                </a:gridCol>
                <a:gridCol w="1168867">
                  <a:extLst>
                    <a:ext uri="{9D8B030D-6E8A-4147-A177-3AD203B41FA5}">
                      <a16:colId xmlns:a16="http://schemas.microsoft.com/office/drawing/2014/main" val="3443577595"/>
                    </a:ext>
                  </a:extLst>
                </a:gridCol>
                <a:gridCol w="2722747">
                  <a:extLst>
                    <a:ext uri="{9D8B030D-6E8A-4147-A177-3AD203B41FA5}">
                      <a16:colId xmlns:a16="http://schemas.microsoft.com/office/drawing/2014/main" val="3333311909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MNIST</a:t>
                      </a:r>
                      <a:r>
                        <a:rPr lang="zh-CN" altLang="en-US" dirty="0"/>
                        <a:t>数据库中位置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87273"/>
                  </a:ext>
                </a:extLst>
              </a:tr>
              <a:tr h="387349">
                <a:tc>
                  <a:txBody>
                    <a:bodyPr/>
                    <a:lstStyle/>
                    <a:p>
                      <a:r>
                        <a:rPr lang="zh-CN" altLang="en-US" dirty="0"/>
                        <a:t> 训练集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19800</a:t>
                      </a:r>
                      <a:r>
                        <a:rPr lang="zh-CN" altLang="en-US" dirty="0"/>
                        <a:t>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1~8000,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10001~20000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02914"/>
                  </a:ext>
                </a:extLst>
              </a:tr>
              <a:tr h="387349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8001~10,000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7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8CA2E-F6BE-4813-9F5B-590E95879F2F}"/>
              </a:ext>
            </a:extLst>
          </p:cNvPr>
          <p:cNvSpPr/>
          <p:nvPr/>
        </p:nvSpPr>
        <p:spPr>
          <a:xfrm>
            <a:off x="0" y="240242"/>
            <a:ext cx="12192000" cy="516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latin typeface="+mj-lt"/>
              </a:rPr>
              <a:t>  </a:t>
            </a:r>
            <a:r>
              <a:rPr lang="en-US" altLang="zh-CN" sz="2600" dirty="0">
                <a:latin typeface="+mj-lt"/>
              </a:rPr>
              <a:t>2.2 </a:t>
            </a:r>
            <a:r>
              <a:rPr lang="zh-CN" altLang="en-US" sz="2600" dirty="0">
                <a:latin typeface="+mj-lt"/>
              </a:rPr>
              <a:t>下载包含散射介质传输矩阵的实验数据集</a:t>
            </a:r>
            <a:r>
              <a:rPr lang="en-US" altLang="zh-CN" sz="2600" dirty="0">
                <a:latin typeface="+mj-lt"/>
              </a:rPr>
              <a:t>[6]</a:t>
            </a:r>
            <a:endParaRPr lang="en-US" sz="2600" dirty="0">
              <a:latin typeface="+mj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185DAD-9830-4ECC-A272-0A576025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4" y="1222829"/>
            <a:ext cx="11411394" cy="52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815809" y="332543"/>
            <a:ext cx="8410669" cy="5320993"/>
            <a:chOff x="-930109" y="508687"/>
            <a:chExt cx="8410669" cy="5320993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3737572" y="508687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grpSp>
        <p:nvGrpSpPr>
          <p:cNvPr id="31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3E94FA-662B-4C1B-866A-CF4E588875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15694" y="1511011"/>
            <a:ext cx="8577537" cy="3999365"/>
            <a:chOff x="4794374" y="1731352"/>
            <a:chExt cx="7035542" cy="2746225"/>
          </a:xfrm>
        </p:grpSpPr>
        <p:sp>
          <p:nvSpPr>
            <p:cNvPr id="32" name="işlíďè">
              <a:extLst>
                <a:ext uri="{FF2B5EF4-FFF2-40B4-BE49-F238E27FC236}">
                  <a16:creationId xmlns:a16="http://schemas.microsoft.com/office/drawing/2014/main" id="{6B7D3DD6-A73E-4078-B49E-0737AF64C16D}"/>
                </a:ext>
              </a:extLst>
            </p:cNvPr>
            <p:cNvSpPr txBox="1"/>
            <p:nvPr/>
          </p:nvSpPr>
          <p:spPr bwMode="auto">
            <a:xfrm>
              <a:off x="5557743" y="3267531"/>
              <a:ext cx="6086431" cy="43015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/>
                  </a:solidFill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</a:defRPr>
              </a:lvl9pPr>
            </a:lstStyle>
            <a:p>
              <a:r>
                <a:rPr lang="en-US" altLang="zh-CN" sz="2400" dirty="0"/>
                <a:t>   </a:t>
              </a:r>
              <a:endParaRPr lang="en-US" altLang="zh-CN" sz="2600" dirty="0"/>
            </a:p>
          </p:txBody>
        </p:sp>
        <p:sp>
          <p:nvSpPr>
            <p:cNvPr id="33" name="íSļïdè">
              <a:extLst>
                <a:ext uri="{FF2B5EF4-FFF2-40B4-BE49-F238E27FC236}">
                  <a16:creationId xmlns:a16="http://schemas.microsoft.com/office/drawing/2014/main" id="{9249DA82-02A3-4EDC-BA5F-453E624B697D}"/>
                </a:ext>
              </a:extLst>
            </p:cNvPr>
            <p:cNvSpPr/>
            <p:nvPr/>
          </p:nvSpPr>
          <p:spPr bwMode="auto">
            <a:xfrm>
              <a:off x="4794374" y="1731352"/>
              <a:ext cx="520576" cy="521068"/>
            </a:xfrm>
            <a:prstGeom prst="ellipse">
              <a:avLst/>
            </a:prstGeom>
            <a:solidFill>
              <a:srgbClr val="4276AA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34" name="ís1îḍé">
              <a:extLst>
                <a:ext uri="{FF2B5EF4-FFF2-40B4-BE49-F238E27FC236}">
                  <a16:creationId xmlns:a16="http://schemas.microsoft.com/office/drawing/2014/main" id="{22B331DB-EA06-4995-A59D-8B0F72545C19}"/>
                </a:ext>
              </a:extLst>
            </p:cNvPr>
            <p:cNvSpPr/>
            <p:nvPr/>
          </p:nvSpPr>
          <p:spPr bwMode="auto">
            <a:xfrm>
              <a:off x="4794374" y="2442549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35" name="išľïďé">
              <a:extLst>
                <a:ext uri="{FF2B5EF4-FFF2-40B4-BE49-F238E27FC236}">
                  <a16:creationId xmlns:a16="http://schemas.microsoft.com/office/drawing/2014/main" id="{73B7E981-06BC-4790-99AA-6BAE0EAE9DB3}"/>
                </a:ext>
              </a:extLst>
            </p:cNvPr>
            <p:cNvSpPr/>
            <p:nvPr/>
          </p:nvSpPr>
          <p:spPr bwMode="auto">
            <a:xfrm>
              <a:off x="4794374" y="3168042"/>
              <a:ext cx="520576" cy="521068"/>
            </a:xfrm>
            <a:prstGeom prst="ellipse">
              <a:avLst/>
            </a:prstGeom>
            <a:solidFill>
              <a:srgbClr val="768395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36" name="íṣļiḓè">
              <a:extLst>
                <a:ext uri="{FF2B5EF4-FFF2-40B4-BE49-F238E27FC236}">
                  <a16:creationId xmlns:a16="http://schemas.microsoft.com/office/drawing/2014/main" id="{2DE71C4D-79DE-4165-9A34-C7D3689D4223}"/>
                </a:ext>
              </a:extLst>
            </p:cNvPr>
            <p:cNvSpPr/>
            <p:nvPr/>
          </p:nvSpPr>
          <p:spPr bwMode="auto">
            <a:xfrm>
              <a:off x="4794374" y="3952282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737B8C-5F5E-407D-BE29-DC1674254864}"/>
                </a:ext>
              </a:extLst>
            </p:cNvPr>
            <p:cNvCxnSpPr/>
            <p:nvPr/>
          </p:nvCxnSpPr>
          <p:spPr bwMode="auto">
            <a:xfrm>
              <a:off x="5556000" y="2336201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71D4DDD-6C47-46F1-B575-5FDC3B28FD6F}"/>
                </a:ext>
              </a:extLst>
            </p:cNvPr>
            <p:cNvCxnSpPr/>
            <p:nvPr/>
          </p:nvCxnSpPr>
          <p:spPr bwMode="auto">
            <a:xfrm>
              <a:off x="5556000" y="3049993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246A4A8-7F9E-4448-91ED-FCFACE28AD54}"/>
                </a:ext>
              </a:extLst>
            </p:cNvPr>
            <p:cNvCxnSpPr/>
            <p:nvPr/>
          </p:nvCxnSpPr>
          <p:spPr bwMode="auto">
            <a:xfrm>
              <a:off x="5556000" y="3763785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306B73-18F5-43D2-A742-124A5DB879DE}"/>
                </a:ext>
              </a:extLst>
            </p:cNvPr>
            <p:cNvCxnSpPr/>
            <p:nvPr/>
          </p:nvCxnSpPr>
          <p:spPr bwMode="auto">
            <a:xfrm>
              <a:off x="5556000" y="4477577"/>
              <a:ext cx="5976000" cy="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iSḻíḋé">
              <a:extLst>
                <a:ext uri="{FF2B5EF4-FFF2-40B4-BE49-F238E27FC236}">
                  <a16:creationId xmlns:a16="http://schemas.microsoft.com/office/drawing/2014/main" id="{C8758596-52FA-47D9-82CF-E29E283028F3}"/>
                </a:ext>
              </a:extLst>
            </p:cNvPr>
            <p:cNvSpPr txBox="1"/>
            <p:nvPr/>
          </p:nvSpPr>
          <p:spPr bwMode="auto">
            <a:xfrm>
              <a:off x="5743485" y="3243993"/>
              <a:ext cx="608643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相位复原用于下载数据集的图像重建</a:t>
              </a:r>
            </a:p>
          </p:txBody>
        </p:sp>
        <p:sp>
          <p:nvSpPr>
            <p:cNvPr id="43" name="íś1îďè">
              <a:extLst>
                <a:ext uri="{FF2B5EF4-FFF2-40B4-BE49-F238E27FC236}">
                  <a16:creationId xmlns:a16="http://schemas.microsoft.com/office/drawing/2014/main" id="{65E99BD5-CFD0-4B83-98EB-853BB4876AA9}"/>
                </a:ext>
              </a:extLst>
            </p:cNvPr>
            <p:cNvSpPr txBox="1"/>
            <p:nvPr/>
          </p:nvSpPr>
          <p:spPr bwMode="auto">
            <a:xfrm>
              <a:off x="5689312" y="2570942"/>
              <a:ext cx="5823290" cy="37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+mj-ea"/>
                  <a:ea typeface="+mj-ea"/>
                </a:rPr>
                <a:t>两个“目标</a:t>
              </a:r>
              <a:r>
                <a:rPr lang="en-US" altLang="zh-CN" sz="2400" b="1" dirty="0">
                  <a:latin typeface="+mj-ea"/>
                  <a:ea typeface="+mj-ea"/>
                </a:rPr>
                <a:t>-</a:t>
              </a:r>
              <a:r>
                <a:rPr lang="zh-CN" altLang="en-US" sz="2400" b="1" dirty="0">
                  <a:latin typeface="+mj-ea"/>
                  <a:ea typeface="+mj-ea"/>
                </a:rPr>
                <a:t>散斑”图像数据集</a:t>
              </a:r>
              <a:endParaRPr lang="en-US" altLang="zh-CN" sz="2400" b="1" dirty="0">
                <a:latin typeface="+mj-ea"/>
                <a:ea typeface="+mj-ea"/>
              </a:endParaRPr>
            </a:p>
          </p:txBody>
        </p:sp>
        <p:sp>
          <p:nvSpPr>
            <p:cNvPr id="44" name="ïśľiḋè">
              <a:extLst>
                <a:ext uri="{FF2B5EF4-FFF2-40B4-BE49-F238E27FC236}">
                  <a16:creationId xmlns:a16="http://schemas.microsoft.com/office/drawing/2014/main" id="{6CD18EB3-D875-4E75-9BA8-220F712EC2C8}"/>
                </a:ext>
              </a:extLst>
            </p:cNvPr>
            <p:cNvSpPr txBox="1"/>
            <p:nvPr/>
          </p:nvSpPr>
          <p:spPr bwMode="auto">
            <a:xfrm>
              <a:off x="5743486" y="3957784"/>
              <a:ext cx="558528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/>
                <a:t>深度学习用于</a:t>
              </a:r>
              <a:r>
                <a:rPr lang="en-US" altLang="zh-CN" sz="2400" b="1" dirty="0"/>
                <a:t>MNIST</a:t>
              </a:r>
              <a:r>
                <a:rPr lang="zh-CN" altLang="en-US" sz="2400" b="1" dirty="0"/>
                <a:t>散斑图像重建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66B0088-5FB3-4FFF-9903-16CB2C6CF2D1}"/>
              </a:ext>
            </a:extLst>
          </p:cNvPr>
          <p:cNvSpPr/>
          <p:nvPr/>
        </p:nvSpPr>
        <p:spPr>
          <a:xfrm>
            <a:off x="3772824" y="1782685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引言</a:t>
            </a:r>
            <a:r>
              <a:rPr lang="en-US" altLang="zh-CN" sz="2400" b="1" dirty="0">
                <a:solidFill>
                  <a:srgbClr val="000000"/>
                </a:solidFill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</a:rPr>
              <a:t>透过散射介质成像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1264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4203</TotalTime>
  <Words>2155</Words>
  <Application>Microsoft Office PowerPoint</Application>
  <PresentationFormat>宽屏</PresentationFormat>
  <Paragraphs>268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楷体</vt:lpstr>
      <vt:lpstr>宋体</vt:lpstr>
      <vt:lpstr>微软雅黑</vt:lpstr>
      <vt:lpstr>Arial</vt:lpstr>
      <vt:lpstr>Calibri</vt:lpstr>
      <vt:lpstr>Garamond</vt:lpstr>
      <vt:lpstr>Segoe UI</vt:lpstr>
      <vt:lpstr>Times New Roman</vt:lpstr>
      <vt:lpstr>Wingdings</vt:lpstr>
      <vt:lpstr>主题5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Question?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程圣福</dc:creator>
  <cp:lastModifiedBy>程 圣福</cp:lastModifiedBy>
  <cp:revision>215</cp:revision>
  <cp:lastPrinted>2018-02-05T16:00:00Z</cp:lastPrinted>
  <dcterms:created xsi:type="dcterms:W3CDTF">2018-02-05T16:00:00Z</dcterms:created>
  <dcterms:modified xsi:type="dcterms:W3CDTF">2019-06-01T17:33:53Z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