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3"/>
  </p:notesMasterIdLst>
  <p:sldIdLst>
    <p:sldId id="654" r:id="rId5"/>
    <p:sldId id="700" r:id="rId6"/>
    <p:sldId id="699" r:id="rId7"/>
    <p:sldId id="683" r:id="rId8"/>
    <p:sldId id="690" r:id="rId9"/>
    <p:sldId id="691" r:id="rId10"/>
    <p:sldId id="692" r:id="rId11"/>
    <p:sldId id="693" r:id="rId12"/>
    <p:sldId id="694" r:id="rId13"/>
    <p:sldId id="698" r:id="rId14"/>
    <p:sldId id="704" r:id="rId15"/>
    <p:sldId id="695" r:id="rId16"/>
    <p:sldId id="696" r:id="rId17"/>
    <p:sldId id="697" r:id="rId18"/>
    <p:sldId id="705" r:id="rId19"/>
    <p:sldId id="702" r:id="rId20"/>
    <p:sldId id="701" r:id="rId21"/>
    <p:sldId id="680" r:id="rId2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99"/>
    <a:srgbClr val="4973B3"/>
    <a:srgbClr val="1D4992"/>
    <a:srgbClr val="E6E9EE"/>
    <a:srgbClr val="CA0013"/>
    <a:srgbClr val="013E99"/>
    <a:srgbClr val="06306C"/>
    <a:srgbClr val="C3554F"/>
    <a:srgbClr val="C0000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1" autoAdjust="0"/>
    <p:restoredTop sz="94719"/>
  </p:normalViewPr>
  <p:slideViewPr>
    <p:cSldViewPr>
      <p:cViewPr varScale="1">
        <p:scale>
          <a:sx n="92" d="100"/>
          <a:sy n="92" d="100"/>
        </p:scale>
        <p:origin x="114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0351-C575-FB4B-A8C4-8D38BC76C366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55D-DF1A-BD4F-9FB2-95C11DFC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7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812135" cy="2345690"/>
          </a:xfrm>
          <a:custGeom>
            <a:avLst/>
            <a:gdLst/>
            <a:ahLst/>
            <a:cxnLst/>
            <a:rect l="l" t="t" r="r" b="b"/>
            <a:pathLst>
              <a:path w="15812135" h="2345690">
                <a:moveTo>
                  <a:pt x="14457776" y="2345478"/>
                </a:moveTo>
                <a:lnTo>
                  <a:pt x="0" y="2345478"/>
                </a:lnTo>
                <a:lnTo>
                  <a:pt x="0" y="0"/>
                </a:lnTo>
                <a:lnTo>
                  <a:pt x="15811939" y="0"/>
                </a:lnTo>
                <a:lnTo>
                  <a:pt x="14457776" y="2345478"/>
                </a:lnTo>
                <a:close/>
              </a:path>
            </a:pathLst>
          </a:custGeom>
          <a:solidFill>
            <a:srgbClr val="E6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25829" y="0"/>
            <a:ext cx="3484879" cy="2345690"/>
          </a:xfrm>
          <a:custGeom>
            <a:avLst/>
            <a:gdLst/>
            <a:ahLst/>
            <a:cxnLst/>
            <a:rect l="l" t="t" r="r" b="b"/>
            <a:pathLst>
              <a:path w="3484880" h="2345690">
                <a:moveTo>
                  <a:pt x="2130709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484872" y="0"/>
                </a:lnTo>
                <a:lnTo>
                  <a:pt x="2130709" y="2345478"/>
                </a:lnTo>
                <a:close/>
              </a:path>
            </a:pathLst>
          </a:custGeom>
          <a:solidFill>
            <a:srgbClr val="FF59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555680" y="0"/>
            <a:ext cx="3549015" cy="2345690"/>
          </a:xfrm>
          <a:custGeom>
            <a:avLst/>
            <a:gdLst/>
            <a:ahLst/>
            <a:cxnLst/>
            <a:rect l="l" t="t" r="r" b="b"/>
            <a:pathLst>
              <a:path w="3549015" h="2345690">
                <a:moveTo>
                  <a:pt x="3548418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548418" y="0"/>
                </a:lnTo>
                <a:lnTo>
                  <a:pt x="3548418" y="2345478"/>
                </a:lnTo>
                <a:close/>
              </a:path>
            </a:pathLst>
          </a:custGeom>
          <a:solidFill>
            <a:srgbClr val="FF1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15629" y="706337"/>
            <a:ext cx="1255393" cy="11784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8102" y="5119396"/>
            <a:ext cx="14337665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76" y="7620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551655"/>
              <a:ext cx="11475985" cy="44295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552807"/>
              <a:ext cx="7266940" cy="4428428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09426" y="5553094"/>
              <a:ext cx="6757862" cy="4428140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0027" y="2314324"/>
            <a:ext cx="10430518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 marR="5080" algn="ctr">
              <a:lnSpc>
                <a:spcPct val="100499"/>
              </a:lnSpc>
              <a:spcBef>
                <a:spcPts val="95"/>
              </a:spcBef>
            </a:pPr>
            <a:r>
              <a:rPr lang="ru-RU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Буфер обмена </a:t>
            </a:r>
            <a:br>
              <a:rPr lang="ru-RU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</a:br>
            <a:r>
              <a:rPr lang="ru-RU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Быстрое создание скриншотов Водяной знак</a:t>
            </a:r>
            <a:endParaRPr lang="ru-RU" sz="4400" dirty="0">
              <a:solidFill>
                <a:schemeClr val="tx1">
                  <a:lumMod val="85000"/>
                  <a:lumOff val="1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="" xmlns:a16="http://schemas.microsoft.com/office/drawing/2014/main" id="{34E5F425-ACDF-4201-8872-9794D7CF2479}"/>
              </a:ext>
            </a:extLst>
          </p:cNvPr>
          <p:cNvSpPr txBox="1">
            <a:spLocks/>
          </p:cNvSpPr>
          <p:nvPr/>
        </p:nvSpPr>
        <p:spPr>
          <a:xfrm>
            <a:off x="9988598" y="5791037"/>
            <a:ext cx="10115272" cy="39427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 algn="ctr">
              <a:spcBef>
                <a:spcPts val="105"/>
              </a:spcBef>
            </a:pPr>
            <a:r>
              <a:rPr lang="ru-RU" sz="3600" b="0" dirty="0" smtClean="0">
                <a:solidFill>
                  <a:srgbClr val="FFFFFF"/>
                </a:solidFill>
              </a:rPr>
              <a:t>Команда</a:t>
            </a:r>
            <a:r>
              <a:rPr lang="en-US" sz="3600" b="0" dirty="0">
                <a:solidFill>
                  <a:srgbClr val="FFFFFF"/>
                </a:solidFill>
              </a:rPr>
              <a:t> </a:t>
            </a:r>
            <a:r>
              <a:rPr lang="ru-RU" sz="3600" b="0" dirty="0" smtClean="0">
                <a:solidFill>
                  <a:srgbClr val="FFFFFF"/>
                </a:solidFill>
              </a:rPr>
              <a:t> </a:t>
            </a:r>
            <a:r>
              <a:rPr lang="en-US" sz="3600" b="0" dirty="0" smtClean="0">
                <a:solidFill>
                  <a:srgbClr val="FFFFFF"/>
                </a:solidFill>
              </a:rPr>
              <a:t>[   ]</a:t>
            </a:r>
            <a:endParaRPr lang="ru-RU" sz="3600" b="0" dirty="0" smtClean="0">
              <a:solidFill>
                <a:srgbClr val="FFFFFF"/>
              </a:solidFill>
            </a:endParaRPr>
          </a:p>
          <a:p>
            <a:pPr marL="12700" marR="5080" algn="ctr">
              <a:spcBef>
                <a:spcPts val="105"/>
              </a:spcBef>
            </a:pPr>
            <a:r>
              <a:rPr lang="ru-RU" sz="3600" b="0" dirty="0" smtClean="0">
                <a:solidFill>
                  <a:srgbClr val="FFFFFF"/>
                </a:solidFill>
              </a:rPr>
              <a:t>Преподаватель</a:t>
            </a:r>
            <a:r>
              <a:rPr lang="en-US" sz="3600" b="0" dirty="0" smtClean="0">
                <a:solidFill>
                  <a:srgbClr val="FFFFFF"/>
                </a:solidFill>
              </a:rPr>
              <a:t>:</a:t>
            </a:r>
            <a:r>
              <a:rPr lang="ru-RU" sz="3600" b="0" dirty="0" smtClean="0">
                <a:solidFill>
                  <a:srgbClr val="FFFFFF"/>
                </a:solidFill>
              </a:rPr>
              <a:t> </a:t>
            </a:r>
            <a:r>
              <a:rPr lang="ru-RU" sz="3600" b="0" dirty="0" smtClean="0">
                <a:solidFill>
                  <a:schemeClr val="bg1"/>
                </a:solidFill>
              </a:rPr>
              <a:t>Пустовалова </a:t>
            </a:r>
            <a:r>
              <a:rPr lang="ru-RU" sz="3600" b="0" dirty="0">
                <a:solidFill>
                  <a:schemeClr val="bg1"/>
                </a:solidFill>
              </a:rPr>
              <a:t>Ольга </a:t>
            </a:r>
            <a:r>
              <a:rPr lang="ru-RU" sz="3600" b="0" dirty="0" smtClean="0">
                <a:solidFill>
                  <a:schemeClr val="bg1"/>
                </a:solidFill>
              </a:rPr>
              <a:t>Геннадиевна</a:t>
            </a:r>
          </a:p>
          <a:p>
            <a:pPr marL="12700" marR="5080" algn="ctr">
              <a:spcBef>
                <a:spcPts val="105"/>
              </a:spcBef>
            </a:pPr>
            <a:r>
              <a:rPr lang="ru-RU" sz="3600" b="0" dirty="0" smtClean="0">
                <a:solidFill>
                  <a:schemeClr val="bg1"/>
                </a:solidFill>
              </a:rPr>
              <a:t>Институт математики, механики и компьютерных наук</a:t>
            </a:r>
          </a:p>
          <a:p>
            <a:pPr marL="12700" marR="5080" algn="ctr">
              <a:spcBef>
                <a:spcPts val="105"/>
              </a:spcBef>
            </a:pPr>
            <a:r>
              <a:rPr lang="ru-RU" sz="3600" b="0" dirty="0" smtClean="0">
                <a:solidFill>
                  <a:schemeClr val="bg1"/>
                </a:solidFill>
              </a:rPr>
              <a:t>Прикладная математики и информатика</a:t>
            </a:r>
          </a:p>
          <a:p>
            <a:pPr marL="12700" marR="5080" algn="ctr">
              <a:spcBef>
                <a:spcPts val="105"/>
              </a:spcBef>
            </a:pPr>
            <a:r>
              <a:rPr lang="ru-RU" sz="3600" b="0" dirty="0" smtClean="0">
                <a:solidFill>
                  <a:schemeClr val="bg1"/>
                </a:solidFill>
              </a:rPr>
              <a:t>Курс 1</a:t>
            </a:r>
            <a:endParaRPr lang="ru-RU" sz="3600" b="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186CDFE2-9CEB-4216-B653-94E5E52CC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737">
            <a:off x="5937250" y="584155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1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8A657833-ED0C-48B3-B876-802E53EE159B}"/>
              </a:ext>
            </a:extLst>
          </p:cNvPr>
          <p:cNvSpPr/>
          <p:nvPr/>
        </p:nvSpPr>
        <p:spPr>
          <a:xfrm>
            <a:off x="1898306" y="4547312"/>
            <a:ext cx="11049000" cy="2819400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object 3">
            <a:extLst>
              <a:ext uri="{FF2B5EF4-FFF2-40B4-BE49-F238E27FC236}">
                <a16:creationId xmlns="" xmlns:a16="http://schemas.microsoft.com/office/drawing/2014/main" id="{328F0347-17B8-4F1C-A4FF-A33571FA7B06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14154150" y="3902075"/>
            <a:ext cx="5949950" cy="37575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5970150-2698-4CD5-892A-116C7D110C58}"/>
              </a:ext>
            </a:extLst>
          </p:cNvPr>
          <p:cNvSpPr txBox="1"/>
          <p:nvPr/>
        </p:nvSpPr>
        <p:spPr>
          <a:xfrm>
            <a:off x="2262360" y="4816475"/>
            <a:ext cx="10320892" cy="228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2800" dirty="0"/>
              <a:t>Не </a:t>
            </a:r>
            <a:r>
              <a:rPr lang="ru-RU" sz="2800" dirty="0" smtClean="0"/>
              <a:t>забывайте сохранять </a:t>
            </a:r>
            <a:r>
              <a:rPr lang="ru-RU" sz="2800" dirty="0"/>
              <a:t>документ после добавления скриншотов, чтобы не потерять ваши изменения. </a:t>
            </a:r>
            <a:endParaRPr lang="ru-RU" sz="2800" dirty="0" smtClean="0"/>
          </a:p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2800" dirty="0" smtClean="0"/>
              <a:t>Вы можете экспериментируйте </a:t>
            </a:r>
            <a:r>
              <a:rPr lang="ru-RU" sz="2800" dirty="0"/>
              <a:t>с различными способами использования встроенной функции скриншотов, чтобы сделать ваш документ более наглядным и информативным.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="" xmlns:a16="http://schemas.microsoft.com/office/drawing/2014/main" id="{9FC1DF24-870F-0C78-E7B7-98591345C010}"/>
              </a:ext>
            </a:extLst>
          </p:cNvPr>
          <p:cNvSpPr/>
          <p:nvPr/>
        </p:nvSpPr>
        <p:spPr>
          <a:xfrm>
            <a:off x="16452850" y="0"/>
            <a:ext cx="3651250" cy="2347887"/>
          </a:xfrm>
          <a:custGeom>
            <a:avLst/>
            <a:gdLst/>
            <a:ahLst/>
            <a:cxnLst/>
            <a:rect l="l" t="t" r="r" b="b"/>
            <a:pathLst>
              <a:path w="7266940" h="3714115">
                <a:moveTo>
                  <a:pt x="7266794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7266792" y="0"/>
                </a:lnTo>
                <a:lnTo>
                  <a:pt x="7266794" y="3714106"/>
                </a:lnTo>
                <a:close/>
              </a:path>
            </a:pathLst>
          </a:custGeom>
          <a:solidFill>
            <a:srgbClr val="1D49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7">
            <a:extLst>
              <a:ext uri="{FF2B5EF4-FFF2-40B4-BE49-F238E27FC236}">
                <a16:creationId xmlns="" xmlns:a16="http://schemas.microsoft.com/office/drawing/2014/main" id="{FF29C895-9FB3-D288-7573-69DCEFFAE322}"/>
              </a:ext>
            </a:extLst>
          </p:cNvPr>
          <p:cNvSpPr/>
          <p:nvPr/>
        </p:nvSpPr>
        <p:spPr>
          <a:xfrm>
            <a:off x="14395450" y="172"/>
            <a:ext cx="3352800" cy="2347716"/>
          </a:xfrm>
          <a:custGeom>
            <a:avLst/>
            <a:gdLst/>
            <a:ahLst/>
            <a:cxnLst/>
            <a:rect l="l" t="t" r="r" b="b"/>
            <a:pathLst>
              <a:path w="5732144" h="3714115">
                <a:moveTo>
                  <a:pt x="3587471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5731812" y="0"/>
                </a:lnTo>
                <a:lnTo>
                  <a:pt x="3587471" y="3714106"/>
                </a:lnTo>
                <a:close/>
              </a:path>
            </a:pathLst>
          </a:custGeom>
          <a:solidFill>
            <a:srgbClr val="517BB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5705762-7921-E3C0-C307-8AAA7981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6850" y="519893"/>
            <a:ext cx="1409700" cy="1308100"/>
          </a:xfrm>
          <a:prstGeom prst="rect">
            <a:avLst/>
          </a:prstGeom>
        </p:spPr>
      </p:pic>
      <p:sp>
        <p:nvSpPr>
          <p:cNvPr id="10" name="object 14">
            <a:extLst>
              <a:ext uri="{FF2B5EF4-FFF2-40B4-BE49-F238E27FC236}">
                <a16:creationId xmlns="" xmlns:a16="http://schemas.microsoft.com/office/drawing/2014/main" id="{6F66C35F-02F9-5C8C-B301-6883A5FA186D}"/>
              </a:ext>
            </a:extLst>
          </p:cNvPr>
          <p:cNvSpPr txBox="1"/>
          <p:nvPr/>
        </p:nvSpPr>
        <p:spPr>
          <a:xfrm>
            <a:off x="1042755" y="981672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Быстрое создание скриншотов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D45BC5A6-01FE-4613-FEF0-F504589E10B0}"/>
              </a:ext>
            </a:extLst>
          </p:cNvPr>
          <p:cNvCxnSpPr>
            <a:cxnSpLocks/>
          </p:cNvCxnSpPr>
          <p:nvPr/>
        </p:nvCxnSpPr>
        <p:spPr>
          <a:xfrm flipH="1">
            <a:off x="1060450" y="2347887"/>
            <a:ext cx="1670050" cy="0"/>
          </a:xfrm>
          <a:prstGeom prst="line">
            <a:avLst/>
          </a:prstGeom>
          <a:ln w="76200">
            <a:solidFill>
              <a:srgbClr val="003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8A657833-ED0C-48B3-B876-802E53EE159B}"/>
              </a:ext>
            </a:extLst>
          </p:cNvPr>
          <p:cNvSpPr/>
          <p:nvPr/>
        </p:nvSpPr>
        <p:spPr>
          <a:xfrm>
            <a:off x="2051050" y="4547312"/>
            <a:ext cx="10668000" cy="2819400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object 3">
            <a:extLst>
              <a:ext uri="{FF2B5EF4-FFF2-40B4-BE49-F238E27FC236}">
                <a16:creationId xmlns="" xmlns:a16="http://schemas.microsoft.com/office/drawing/2014/main" id="{328F0347-17B8-4F1C-A4FF-A33571FA7B06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14154150" y="3902075"/>
            <a:ext cx="5949950" cy="37575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5970150-2698-4CD5-892A-116C7D110C58}"/>
              </a:ext>
            </a:extLst>
          </p:cNvPr>
          <p:cNvSpPr txBox="1"/>
          <p:nvPr/>
        </p:nvSpPr>
        <p:spPr>
          <a:xfrm>
            <a:off x="2262360" y="4816475"/>
            <a:ext cx="10320892" cy="2268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2800" dirty="0"/>
              <a:t>Мы надеемся, что </a:t>
            </a:r>
            <a:r>
              <a:rPr lang="ru-RU" sz="2800" dirty="0" smtClean="0"/>
              <a:t>вы узнали больше о быстром создании скриншотов. Теперь </a:t>
            </a:r>
            <a:r>
              <a:rPr lang="ru-RU" sz="2800" dirty="0"/>
              <a:t>вы знаете, как использовать встроенную функцию скриншотов в </a:t>
            </a:r>
            <a:r>
              <a:rPr lang="ru-RU" sz="2800" dirty="0" err="1" smtClean="0"/>
              <a:t>Word</a:t>
            </a:r>
            <a:r>
              <a:rPr lang="ru-RU" sz="2800" dirty="0"/>
              <a:t>. </a:t>
            </a:r>
            <a:endParaRPr lang="ru-RU" sz="2800" dirty="0" smtClean="0"/>
          </a:p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2800" dirty="0" smtClean="0"/>
              <a:t>Применяйте </a:t>
            </a:r>
            <a:r>
              <a:rPr lang="ru-RU" sz="2800" dirty="0"/>
              <a:t>этот навык в своей работе и учебе для создания профессиональных и красивых документов.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="" xmlns:a16="http://schemas.microsoft.com/office/drawing/2014/main" id="{9FC1DF24-870F-0C78-E7B7-98591345C010}"/>
              </a:ext>
            </a:extLst>
          </p:cNvPr>
          <p:cNvSpPr/>
          <p:nvPr/>
        </p:nvSpPr>
        <p:spPr>
          <a:xfrm>
            <a:off x="16452850" y="0"/>
            <a:ext cx="3651250" cy="2347887"/>
          </a:xfrm>
          <a:custGeom>
            <a:avLst/>
            <a:gdLst/>
            <a:ahLst/>
            <a:cxnLst/>
            <a:rect l="l" t="t" r="r" b="b"/>
            <a:pathLst>
              <a:path w="7266940" h="3714115">
                <a:moveTo>
                  <a:pt x="7266794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7266792" y="0"/>
                </a:lnTo>
                <a:lnTo>
                  <a:pt x="7266794" y="3714106"/>
                </a:lnTo>
                <a:close/>
              </a:path>
            </a:pathLst>
          </a:custGeom>
          <a:solidFill>
            <a:srgbClr val="1D49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7">
            <a:extLst>
              <a:ext uri="{FF2B5EF4-FFF2-40B4-BE49-F238E27FC236}">
                <a16:creationId xmlns="" xmlns:a16="http://schemas.microsoft.com/office/drawing/2014/main" id="{FF29C895-9FB3-D288-7573-69DCEFFAE322}"/>
              </a:ext>
            </a:extLst>
          </p:cNvPr>
          <p:cNvSpPr/>
          <p:nvPr/>
        </p:nvSpPr>
        <p:spPr>
          <a:xfrm>
            <a:off x="14395450" y="172"/>
            <a:ext cx="3352800" cy="2347716"/>
          </a:xfrm>
          <a:custGeom>
            <a:avLst/>
            <a:gdLst/>
            <a:ahLst/>
            <a:cxnLst/>
            <a:rect l="l" t="t" r="r" b="b"/>
            <a:pathLst>
              <a:path w="5732144" h="3714115">
                <a:moveTo>
                  <a:pt x="3587471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5731812" y="0"/>
                </a:lnTo>
                <a:lnTo>
                  <a:pt x="3587471" y="3714106"/>
                </a:lnTo>
                <a:close/>
              </a:path>
            </a:pathLst>
          </a:custGeom>
          <a:solidFill>
            <a:srgbClr val="517BB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5705762-7921-E3C0-C307-8AAA7981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6850" y="519893"/>
            <a:ext cx="1409700" cy="1308100"/>
          </a:xfrm>
          <a:prstGeom prst="rect">
            <a:avLst/>
          </a:prstGeom>
        </p:spPr>
      </p:pic>
      <p:sp>
        <p:nvSpPr>
          <p:cNvPr id="10" name="object 14">
            <a:extLst>
              <a:ext uri="{FF2B5EF4-FFF2-40B4-BE49-F238E27FC236}">
                <a16:creationId xmlns="" xmlns:a16="http://schemas.microsoft.com/office/drawing/2014/main" id="{6F66C35F-02F9-5C8C-B301-6883A5FA186D}"/>
              </a:ext>
            </a:extLst>
          </p:cNvPr>
          <p:cNvSpPr txBox="1"/>
          <p:nvPr/>
        </p:nvSpPr>
        <p:spPr>
          <a:xfrm>
            <a:off x="1042755" y="981672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Быстрое создание скриншотов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D45BC5A6-01FE-4613-FEF0-F504589E10B0}"/>
              </a:ext>
            </a:extLst>
          </p:cNvPr>
          <p:cNvCxnSpPr>
            <a:cxnSpLocks/>
          </p:cNvCxnSpPr>
          <p:nvPr/>
        </p:nvCxnSpPr>
        <p:spPr>
          <a:xfrm flipH="1">
            <a:off x="1060450" y="2347887"/>
            <a:ext cx="1670050" cy="0"/>
          </a:xfrm>
          <a:prstGeom prst="line">
            <a:avLst/>
          </a:prstGeom>
          <a:ln w="76200">
            <a:solidFill>
              <a:srgbClr val="003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="" xmlns:a16="http://schemas.microsoft.com/office/drawing/2014/main" id="{DB67DE14-C973-4AF7-8FCA-1198E02A6BB0}"/>
              </a:ext>
            </a:extLst>
          </p:cNvPr>
          <p:cNvSpPr txBox="1">
            <a:spLocks/>
          </p:cNvSpPr>
          <p:nvPr/>
        </p:nvSpPr>
        <p:spPr>
          <a:xfrm>
            <a:off x="2733065" y="4795786"/>
            <a:ext cx="14637969" cy="15331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9050" marR="5080" algn="ctr">
              <a:lnSpc>
                <a:spcPct val="100499"/>
              </a:lnSpc>
              <a:spcBef>
                <a:spcPts val="95"/>
              </a:spcBef>
            </a:pPr>
            <a:r>
              <a:rPr lang="ru-RU" sz="5400" spc="130" dirty="0" smtClean="0">
                <a:solidFill>
                  <a:srgbClr val="003F99"/>
                </a:solidFill>
                <a:latin typeface="Arial Black"/>
                <a:cs typeface="Arial Black"/>
              </a:rPr>
              <a:t>Тема </a:t>
            </a:r>
            <a:r>
              <a:rPr lang="en-US" sz="5400" spc="130" dirty="0" smtClean="0">
                <a:solidFill>
                  <a:srgbClr val="003F99"/>
                </a:solidFill>
                <a:latin typeface="Arial Black"/>
                <a:cs typeface="Arial Black"/>
              </a:rPr>
              <a:t>3</a:t>
            </a:r>
          </a:p>
          <a:p>
            <a:pPr marL="19050" marR="5080" algn="ctr">
              <a:lnSpc>
                <a:spcPct val="100499"/>
              </a:lnSpc>
              <a:spcBef>
                <a:spcPts val="95"/>
              </a:spcBef>
            </a:pPr>
            <a:r>
              <a:rPr lang="ru-RU" sz="4400" spc="130" dirty="0" smtClean="0">
                <a:solidFill>
                  <a:schemeClr val="tx1"/>
                </a:solidFill>
                <a:latin typeface="Arial Black"/>
                <a:cs typeface="Arial Black"/>
              </a:rPr>
              <a:t>Водяной знак</a:t>
            </a:r>
          </a:p>
        </p:txBody>
      </p:sp>
    </p:spTree>
    <p:extLst>
      <p:ext uri="{BB962C8B-B14F-4D97-AF65-F5344CB8AC3E}">
        <p14:creationId xmlns:p14="http://schemas.microsoft.com/office/powerpoint/2010/main" val="19062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8A657833-ED0C-48B3-B876-802E53EE159B}"/>
              </a:ext>
            </a:extLst>
          </p:cNvPr>
          <p:cNvSpPr/>
          <p:nvPr/>
        </p:nvSpPr>
        <p:spPr>
          <a:xfrm>
            <a:off x="2095155" y="4339391"/>
            <a:ext cx="10058400" cy="3200399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object 3">
            <a:extLst>
              <a:ext uri="{FF2B5EF4-FFF2-40B4-BE49-F238E27FC236}">
                <a16:creationId xmlns="" xmlns:a16="http://schemas.microsoft.com/office/drawing/2014/main" id="{328F0347-17B8-4F1C-A4FF-A33571FA7B06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14154150" y="3902075"/>
            <a:ext cx="5949950" cy="37575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5970150-2698-4CD5-892A-116C7D110C58}"/>
              </a:ext>
            </a:extLst>
          </p:cNvPr>
          <p:cNvSpPr txBox="1"/>
          <p:nvPr/>
        </p:nvSpPr>
        <p:spPr>
          <a:xfrm>
            <a:off x="2434880" y="4587874"/>
            <a:ext cx="9378950" cy="2703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2800" dirty="0" smtClean="0"/>
              <a:t>Чтобы добавить водяной знак </a:t>
            </a:r>
            <a:r>
              <a:rPr lang="ru-RU" sz="2800" dirty="0"/>
              <a:t>в </a:t>
            </a:r>
            <a:r>
              <a:rPr lang="ru-RU" sz="2800" dirty="0" err="1" smtClean="0"/>
              <a:t>Word</a:t>
            </a:r>
            <a:r>
              <a:rPr lang="ru-RU" sz="2800" dirty="0" smtClean="0"/>
              <a:t> необходимо </a:t>
            </a:r>
            <a:r>
              <a:rPr lang="ru-RU" sz="2800" dirty="0"/>
              <a:t>перейдите на вкладку </a:t>
            </a:r>
            <a:r>
              <a:rPr lang="ru-RU" sz="2800" dirty="0" smtClean="0"/>
              <a:t>«Дизайн» </a:t>
            </a:r>
            <a:r>
              <a:rPr lang="ru-RU" sz="2800" dirty="0"/>
              <a:t>в верхней панели меню и выберите опцию </a:t>
            </a:r>
            <a:r>
              <a:rPr lang="ru-RU" sz="2800" dirty="0" smtClean="0"/>
              <a:t>«Подложка». </a:t>
            </a:r>
          </a:p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2800" dirty="0" smtClean="0"/>
              <a:t>Здесь </a:t>
            </a:r>
            <a:r>
              <a:rPr lang="ru-RU" sz="2800" dirty="0"/>
              <a:t>вы можете выбрать </a:t>
            </a:r>
            <a:r>
              <a:rPr lang="ru-RU" sz="2800" dirty="0" smtClean="0"/>
              <a:t>один из </a:t>
            </a:r>
            <a:r>
              <a:rPr lang="ru-RU" sz="2800" dirty="0"/>
              <a:t>предустановленных вариантов или создать свой собственный водяной знак.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="" xmlns:a16="http://schemas.microsoft.com/office/drawing/2014/main" id="{9FC1DF24-870F-0C78-E7B7-98591345C010}"/>
              </a:ext>
            </a:extLst>
          </p:cNvPr>
          <p:cNvSpPr/>
          <p:nvPr/>
        </p:nvSpPr>
        <p:spPr>
          <a:xfrm>
            <a:off x="16452850" y="0"/>
            <a:ext cx="3651250" cy="2347887"/>
          </a:xfrm>
          <a:custGeom>
            <a:avLst/>
            <a:gdLst/>
            <a:ahLst/>
            <a:cxnLst/>
            <a:rect l="l" t="t" r="r" b="b"/>
            <a:pathLst>
              <a:path w="7266940" h="3714115">
                <a:moveTo>
                  <a:pt x="7266794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7266792" y="0"/>
                </a:lnTo>
                <a:lnTo>
                  <a:pt x="7266794" y="3714106"/>
                </a:lnTo>
                <a:close/>
              </a:path>
            </a:pathLst>
          </a:custGeom>
          <a:solidFill>
            <a:srgbClr val="1D49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7">
            <a:extLst>
              <a:ext uri="{FF2B5EF4-FFF2-40B4-BE49-F238E27FC236}">
                <a16:creationId xmlns="" xmlns:a16="http://schemas.microsoft.com/office/drawing/2014/main" id="{FF29C895-9FB3-D288-7573-69DCEFFAE322}"/>
              </a:ext>
            </a:extLst>
          </p:cNvPr>
          <p:cNvSpPr/>
          <p:nvPr/>
        </p:nvSpPr>
        <p:spPr>
          <a:xfrm>
            <a:off x="14395450" y="172"/>
            <a:ext cx="3352800" cy="2347716"/>
          </a:xfrm>
          <a:custGeom>
            <a:avLst/>
            <a:gdLst/>
            <a:ahLst/>
            <a:cxnLst/>
            <a:rect l="l" t="t" r="r" b="b"/>
            <a:pathLst>
              <a:path w="5732144" h="3714115">
                <a:moveTo>
                  <a:pt x="3587471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5731812" y="0"/>
                </a:lnTo>
                <a:lnTo>
                  <a:pt x="3587471" y="3714106"/>
                </a:lnTo>
                <a:close/>
              </a:path>
            </a:pathLst>
          </a:custGeom>
          <a:solidFill>
            <a:srgbClr val="517BB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5705762-7921-E3C0-C307-8AAA7981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6850" y="519893"/>
            <a:ext cx="1409700" cy="1308100"/>
          </a:xfrm>
          <a:prstGeom prst="rect">
            <a:avLst/>
          </a:prstGeom>
        </p:spPr>
      </p:pic>
      <p:sp>
        <p:nvSpPr>
          <p:cNvPr id="10" name="object 14">
            <a:extLst>
              <a:ext uri="{FF2B5EF4-FFF2-40B4-BE49-F238E27FC236}">
                <a16:creationId xmlns="" xmlns:a16="http://schemas.microsoft.com/office/drawing/2014/main" id="{6F66C35F-02F9-5C8C-B301-6883A5FA186D}"/>
              </a:ext>
            </a:extLst>
          </p:cNvPr>
          <p:cNvSpPr txBox="1"/>
          <p:nvPr/>
        </p:nvSpPr>
        <p:spPr>
          <a:xfrm>
            <a:off x="1042755" y="981672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Водяной знак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D45BC5A6-01FE-4613-FEF0-F504589E10B0}"/>
              </a:ext>
            </a:extLst>
          </p:cNvPr>
          <p:cNvCxnSpPr>
            <a:cxnSpLocks/>
          </p:cNvCxnSpPr>
          <p:nvPr/>
        </p:nvCxnSpPr>
        <p:spPr>
          <a:xfrm flipH="1">
            <a:off x="1060450" y="2347887"/>
            <a:ext cx="1670050" cy="0"/>
          </a:xfrm>
          <a:prstGeom prst="line">
            <a:avLst/>
          </a:prstGeom>
          <a:ln w="76200">
            <a:solidFill>
              <a:srgbClr val="003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8A657833-ED0C-48B3-B876-802E53EE159B}"/>
              </a:ext>
            </a:extLst>
          </p:cNvPr>
          <p:cNvSpPr/>
          <p:nvPr/>
        </p:nvSpPr>
        <p:spPr>
          <a:xfrm>
            <a:off x="2730500" y="4485449"/>
            <a:ext cx="8616950" cy="2590800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object 3">
            <a:extLst>
              <a:ext uri="{FF2B5EF4-FFF2-40B4-BE49-F238E27FC236}">
                <a16:creationId xmlns="" xmlns:a16="http://schemas.microsoft.com/office/drawing/2014/main" id="{328F0347-17B8-4F1C-A4FF-A33571FA7B06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14154150" y="3902075"/>
            <a:ext cx="5949950" cy="37575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5970150-2698-4CD5-892A-116C7D110C58}"/>
              </a:ext>
            </a:extLst>
          </p:cNvPr>
          <p:cNvSpPr txBox="1"/>
          <p:nvPr/>
        </p:nvSpPr>
        <p:spPr>
          <a:xfrm>
            <a:off x="2730500" y="4877813"/>
            <a:ext cx="8616950" cy="1833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2800" dirty="0" smtClean="0"/>
              <a:t>Вы можете экспериментировать </a:t>
            </a:r>
            <a:r>
              <a:rPr lang="ru-RU" sz="2800" dirty="0"/>
              <a:t>с различными стилями и шаблонами водяных знаков, чтобы подобрать наиболее подходящий для вашего документа.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="" xmlns:a16="http://schemas.microsoft.com/office/drawing/2014/main" id="{9FC1DF24-870F-0C78-E7B7-98591345C010}"/>
              </a:ext>
            </a:extLst>
          </p:cNvPr>
          <p:cNvSpPr/>
          <p:nvPr/>
        </p:nvSpPr>
        <p:spPr>
          <a:xfrm>
            <a:off x="16452850" y="0"/>
            <a:ext cx="3651250" cy="2347887"/>
          </a:xfrm>
          <a:custGeom>
            <a:avLst/>
            <a:gdLst/>
            <a:ahLst/>
            <a:cxnLst/>
            <a:rect l="l" t="t" r="r" b="b"/>
            <a:pathLst>
              <a:path w="7266940" h="3714115">
                <a:moveTo>
                  <a:pt x="7266794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7266792" y="0"/>
                </a:lnTo>
                <a:lnTo>
                  <a:pt x="7266794" y="3714106"/>
                </a:lnTo>
                <a:close/>
              </a:path>
            </a:pathLst>
          </a:custGeom>
          <a:solidFill>
            <a:srgbClr val="1D49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7">
            <a:extLst>
              <a:ext uri="{FF2B5EF4-FFF2-40B4-BE49-F238E27FC236}">
                <a16:creationId xmlns="" xmlns:a16="http://schemas.microsoft.com/office/drawing/2014/main" id="{FF29C895-9FB3-D288-7573-69DCEFFAE322}"/>
              </a:ext>
            </a:extLst>
          </p:cNvPr>
          <p:cNvSpPr/>
          <p:nvPr/>
        </p:nvSpPr>
        <p:spPr>
          <a:xfrm>
            <a:off x="14395450" y="172"/>
            <a:ext cx="3352800" cy="2347716"/>
          </a:xfrm>
          <a:custGeom>
            <a:avLst/>
            <a:gdLst/>
            <a:ahLst/>
            <a:cxnLst/>
            <a:rect l="l" t="t" r="r" b="b"/>
            <a:pathLst>
              <a:path w="5732144" h="3714115">
                <a:moveTo>
                  <a:pt x="3587471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5731812" y="0"/>
                </a:lnTo>
                <a:lnTo>
                  <a:pt x="3587471" y="3714106"/>
                </a:lnTo>
                <a:close/>
              </a:path>
            </a:pathLst>
          </a:custGeom>
          <a:solidFill>
            <a:srgbClr val="517BB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5705762-7921-E3C0-C307-8AAA7981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6850" y="519893"/>
            <a:ext cx="1409700" cy="1308100"/>
          </a:xfrm>
          <a:prstGeom prst="rect">
            <a:avLst/>
          </a:prstGeom>
        </p:spPr>
      </p:pic>
      <p:sp>
        <p:nvSpPr>
          <p:cNvPr id="10" name="object 14">
            <a:extLst>
              <a:ext uri="{FF2B5EF4-FFF2-40B4-BE49-F238E27FC236}">
                <a16:creationId xmlns="" xmlns:a16="http://schemas.microsoft.com/office/drawing/2014/main" id="{6F66C35F-02F9-5C8C-B301-6883A5FA186D}"/>
              </a:ext>
            </a:extLst>
          </p:cNvPr>
          <p:cNvSpPr txBox="1"/>
          <p:nvPr/>
        </p:nvSpPr>
        <p:spPr>
          <a:xfrm>
            <a:off x="1042755" y="981672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Водяной знак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D45BC5A6-01FE-4613-FEF0-F504589E10B0}"/>
              </a:ext>
            </a:extLst>
          </p:cNvPr>
          <p:cNvCxnSpPr>
            <a:cxnSpLocks/>
          </p:cNvCxnSpPr>
          <p:nvPr/>
        </p:nvCxnSpPr>
        <p:spPr>
          <a:xfrm flipH="1">
            <a:off x="1060450" y="2347887"/>
            <a:ext cx="1670050" cy="0"/>
          </a:xfrm>
          <a:prstGeom prst="line">
            <a:avLst/>
          </a:prstGeom>
          <a:ln w="76200">
            <a:solidFill>
              <a:srgbClr val="003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5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8A657833-ED0C-48B3-B876-802E53EE159B}"/>
              </a:ext>
            </a:extLst>
          </p:cNvPr>
          <p:cNvSpPr/>
          <p:nvPr/>
        </p:nvSpPr>
        <p:spPr>
          <a:xfrm>
            <a:off x="2730500" y="4816475"/>
            <a:ext cx="8693150" cy="1981200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object 3">
            <a:extLst>
              <a:ext uri="{FF2B5EF4-FFF2-40B4-BE49-F238E27FC236}">
                <a16:creationId xmlns="" xmlns:a16="http://schemas.microsoft.com/office/drawing/2014/main" id="{328F0347-17B8-4F1C-A4FF-A33571FA7B06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14154150" y="3902075"/>
            <a:ext cx="5949950" cy="37575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5970150-2698-4CD5-892A-116C7D110C58}"/>
              </a:ext>
            </a:extLst>
          </p:cNvPr>
          <p:cNvSpPr txBox="1"/>
          <p:nvPr/>
        </p:nvSpPr>
        <p:spPr>
          <a:xfrm>
            <a:off x="2730500" y="5095405"/>
            <a:ext cx="8616950" cy="137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2800" dirty="0"/>
              <a:t>Теперь вы знаете, как добавить водяной знак в документ </a:t>
            </a:r>
            <a:r>
              <a:rPr lang="ru-RU" sz="2800" dirty="0" err="1"/>
              <a:t>Word</a:t>
            </a:r>
            <a:r>
              <a:rPr lang="ru-RU" sz="2800" dirty="0"/>
              <a:t>. Применяйте этот навык для создания уникальных документов.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="" xmlns:a16="http://schemas.microsoft.com/office/drawing/2014/main" id="{9FC1DF24-870F-0C78-E7B7-98591345C010}"/>
              </a:ext>
            </a:extLst>
          </p:cNvPr>
          <p:cNvSpPr/>
          <p:nvPr/>
        </p:nvSpPr>
        <p:spPr>
          <a:xfrm>
            <a:off x="16452850" y="0"/>
            <a:ext cx="3651250" cy="2347887"/>
          </a:xfrm>
          <a:custGeom>
            <a:avLst/>
            <a:gdLst/>
            <a:ahLst/>
            <a:cxnLst/>
            <a:rect l="l" t="t" r="r" b="b"/>
            <a:pathLst>
              <a:path w="7266940" h="3714115">
                <a:moveTo>
                  <a:pt x="7266794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7266792" y="0"/>
                </a:lnTo>
                <a:lnTo>
                  <a:pt x="7266794" y="3714106"/>
                </a:lnTo>
                <a:close/>
              </a:path>
            </a:pathLst>
          </a:custGeom>
          <a:solidFill>
            <a:srgbClr val="1D49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7">
            <a:extLst>
              <a:ext uri="{FF2B5EF4-FFF2-40B4-BE49-F238E27FC236}">
                <a16:creationId xmlns="" xmlns:a16="http://schemas.microsoft.com/office/drawing/2014/main" id="{FF29C895-9FB3-D288-7573-69DCEFFAE322}"/>
              </a:ext>
            </a:extLst>
          </p:cNvPr>
          <p:cNvSpPr/>
          <p:nvPr/>
        </p:nvSpPr>
        <p:spPr>
          <a:xfrm>
            <a:off x="14395450" y="172"/>
            <a:ext cx="3352800" cy="2347716"/>
          </a:xfrm>
          <a:custGeom>
            <a:avLst/>
            <a:gdLst/>
            <a:ahLst/>
            <a:cxnLst/>
            <a:rect l="l" t="t" r="r" b="b"/>
            <a:pathLst>
              <a:path w="5732144" h="3714115">
                <a:moveTo>
                  <a:pt x="3587471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5731812" y="0"/>
                </a:lnTo>
                <a:lnTo>
                  <a:pt x="3587471" y="3714106"/>
                </a:lnTo>
                <a:close/>
              </a:path>
            </a:pathLst>
          </a:custGeom>
          <a:solidFill>
            <a:srgbClr val="517BB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5705762-7921-E3C0-C307-8AAA7981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6850" y="519893"/>
            <a:ext cx="1409700" cy="1308100"/>
          </a:xfrm>
          <a:prstGeom prst="rect">
            <a:avLst/>
          </a:prstGeom>
        </p:spPr>
      </p:pic>
      <p:sp>
        <p:nvSpPr>
          <p:cNvPr id="10" name="object 14">
            <a:extLst>
              <a:ext uri="{FF2B5EF4-FFF2-40B4-BE49-F238E27FC236}">
                <a16:creationId xmlns="" xmlns:a16="http://schemas.microsoft.com/office/drawing/2014/main" id="{6F66C35F-02F9-5C8C-B301-6883A5FA186D}"/>
              </a:ext>
            </a:extLst>
          </p:cNvPr>
          <p:cNvSpPr txBox="1"/>
          <p:nvPr/>
        </p:nvSpPr>
        <p:spPr>
          <a:xfrm>
            <a:off x="1042755" y="981672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Водяной знак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D45BC5A6-01FE-4613-FEF0-F504589E10B0}"/>
              </a:ext>
            </a:extLst>
          </p:cNvPr>
          <p:cNvCxnSpPr>
            <a:cxnSpLocks/>
          </p:cNvCxnSpPr>
          <p:nvPr/>
        </p:nvCxnSpPr>
        <p:spPr>
          <a:xfrm flipH="1">
            <a:off x="1060450" y="2347887"/>
            <a:ext cx="1670050" cy="0"/>
          </a:xfrm>
          <a:prstGeom prst="line">
            <a:avLst/>
          </a:prstGeom>
          <a:ln w="76200">
            <a:solidFill>
              <a:srgbClr val="003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2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="" xmlns:a16="http://schemas.microsoft.com/office/drawing/2014/main" id="{DB67DE14-C973-4AF7-8FCA-1198E02A6BB0}"/>
              </a:ext>
            </a:extLst>
          </p:cNvPr>
          <p:cNvSpPr txBox="1">
            <a:spLocks/>
          </p:cNvSpPr>
          <p:nvPr/>
        </p:nvSpPr>
        <p:spPr>
          <a:xfrm>
            <a:off x="2733065" y="4795786"/>
            <a:ext cx="14637969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9050" marR="5080" algn="ctr">
              <a:lnSpc>
                <a:spcPct val="100499"/>
              </a:lnSpc>
              <a:spcBef>
                <a:spcPts val="95"/>
              </a:spcBef>
            </a:pPr>
            <a:r>
              <a:rPr lang="ru-RU" sz="5400" spc="130" dirty="0" smtClean="0">
                <a:solidFill>
                  <a:srgbClr val="003F99"/>
                </a:solidFill>
                <a:latin typeface="Arial Black"/>
                <a:cs typeface="Arial Black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2616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8A657833-ED0C-48B3-B876-802E53EE159B}"/>
              </a:ext>
            </a:extLst>
          </p:cNvPr>
          <p:cNvSpPr/>
          <p:nvPr/>
        </p:nvSpPr>
        <p:spPr>
          <a:xfrm>
            <a:off x="2051050" y="4359275"/>
            <a:ext cx="9906000" cy="2895600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object 3">
            <a:extLst>
              <a:ext uri="{FF2B5EF4-FFF2-40B4-BE49-F238E27FC236}">
                <a16:creationId xmlns="" xmlns:a16="http://schemas.microsoft.com/office/drawing/2014/main" id="{328F0347-17B8-4F1C-A4FF-A33571FA7B06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14154150" y="3902075"/>
            <a:ext cx="5949950" cy="37575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5970150-2698-4CD5-892A-116C7D110C58}"/>
              </a:ext>
            </a:extLst>
          </p:cNvPr>
          <p:cNvSpPr txBox="1"/>
          <p:nvPr/>
        </p:nvSpPr>
        <p:spPr>
          <a:xfrm>
            <a:off x="2432050" y="4872908"/>
            <a:ext cx="906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Сегодня вы узнали, как использовать буфер обмена, как создавать скриншоты и как </a:t>
            </a:r>
            <a:r>
              <a:rPr lang="ru-RU" sz="2800" dirty="0"/>
              <a:t>добавить водяной знак в документ </a:t>
            </a:r>
            <a:r>
              <a:rPr lang="ru-RU" sz="2800" dirty="0" err="1"/>
              <a:t>Word</a:t>
            </a:r>
            <a:r>
              <a:rPr lang="ru-RU" sz="2800" dirty="0"/>
              <a:t>. </a:t>
            </a:r>
            <a:r>
              <a:rPr lang="ru-RU" sz="2800" dirty="0" smtClean="0"/>
              <a:t>Мы надеемся, что вам пригодятся данные функции.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="" xmlns:a16="http://schemas.microsoft.com/office/drawing/2014/main" id="{9FC1DF24-870F-0C78-E7B7-98591345C010}"/>
              </a:ext>
            </a:extLst>
          </p:cNvPr>
          <p:cNvSpPr/>
          <p:nvPr/>
        </p:nvSpPr>
        <p:spPr>
          <a:xfrm>
            <a:off x="16452850" y="0"/>
            <a:ext cx="3651250" cy="2347887"/>
          </a:xfrm>
          <a:custGeom>
            <a:avLst/>
            <a:gdLst/>
            <a:ahLst/>
            <a:cxnLst/>
            <a:rect l="l" t="t" r="r" b="b"/>
            <a:pathLst>
              <a:path w="7266940" h="3714115">
                <a:moveTo>
                  <a:pt x="7266794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7266792" y="0"/>
                </a:lnTo>
                <a:lnTo>
                  <a:pt x="7266794" y="3714106"/>
                </a:lnTo>
                <a:close/>
              </a:path>
            </a:pathLst>
          </a:custGeom>
          <a:solidFill>
            <a:srgbClr val="1D49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7">
            <a:extLst>
              <a:ext uri="{FF2B5EF4-FFF2-40B4-BE49-F238E27FC236}">
                <a16:creationId xmlns="" xmlns:a16="http://schemas.microsoft.com/office/drawing/2014/main" id="{FF29C895-9FB3-D288-7573-69DCEFFAE322}"/>
              </a:ext>
            </a:extLst>
          </p:cNvPr>
          <p:cNvSpPr/>
          <p:nvPr/>
        </p:nvSpPr>
        <p:spPr>
          <a:xfrm>
            <a:off x="14395450" y="172"/>
            <a:ext cx="3352800" cy="2347716"/>
          </a:xfrm>
          <a:custGeom>
            <a:avLst/>
            <a:gdLst/>
            <a:ahLst/>
            <a:cxnLst/>
            <a:rect l="l" t="t" r="r" b="b"/>
            <a:pathLst>
              <a:path w="5732144" h="3714115">
                <a:moveTo>
                  <a:pt x="3587471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5731812" y="0"/>
                </a:lnTo>
                <a:lnTo>
                  <a:pt x="3587471" y="3714106"/>
                </a:lnTo>
                <a:close/>
              </a:path>
            </a:pathLst>
          </a:custGeom>
          <a:solidFill>
            <a:srgbClr val="517BB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5705762-7921-E3C0-C307-8AAA7981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6850" y="519893"/>
            <a:ext cx="1409700" cy="1308100"/>
          </a:xfrm>
          <a:prstGeom prst="rect">
            <a:avLst/>
          </a:prstGeom>
        </p:spPr>
      </p:pic>
      <p:sp>
        <p:nvSpPr>
          <p:cNvPr id="10" name="object 14">
            <a:extLst>
              <a:ext uri="{FF2B5EF4-FFF2-40B4-BE49-F238E27FC236}">
                <a16:creationId xmlns="" xmlns:a16="http://schemas.microsoft.com/office/drawing/2014/main" id="{6F66C35F-02F9-5C8C-B301-6883A5FA186D}"/>
              </a:ext>
            </a:extLst>
          </p:cNvPr>
          <p:cNvSpPr txBox="1"/>
          <p:nvPr/>
        </p:nvSpPr>
        <p:spPr>
          <a:xfrm>
            <a:off x="1042755" y="981672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Заключение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D45BC5A6-01FE-4613-FEF0-F504589E10B0}"/>
              </a:ext>
            </a:extLst>
          </p:cNvPr>
          <p:cNvCxnSpPr>
            <a:cxnSpLocks/>
          </p:cNvCxnSpPr>
          <p:nvPr/>
        </p:nvCxnSpPr>
        <p:spPr>
          <a:xfrm flipH="1">
            <a:off x="1060450" y="2347887"/>
            <a:ext cx="1670050" cy="0"/>
          </a:xfrm>
          <a:prstGeom prst="line">
            <a:avLst/>
          </a:prstGeom>
          <a:ln w="76200">
            <a:solidFill>
              <a:srgbClr val="003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="" xmlns:a16="http://schemas.microsoft.com/office/drawing/2014/main" id="{4FBEE4BB-17D5-4262-83BF-4DC21B0750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719" y="2668825"/>
            <a:ext cx="1212336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 marR="5080">
              <a:lnSpc>
                <a:spcPct val="100499"/>
              </a:lnSpc>
              <a:spcBef>
                <a:spcPts val="95"/>
              </a:spcBef>
            </a:pPr>
            <a: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СПАСИБО ЗА ВНИМАНИЕ!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A0F3EE3D-C3B3-4550-8EDE-2DF4413DE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8A657833-ED0C-48B3-B876-802E53EE159B}"/>
              </a:ext>
            </a:extLst>
          </p:cNvPr>
          <p:cNvSpPr/>
          <p:nvPr/>
        </p:nvSpPr>
        <p:spPr>
          <a:xfrm>
            <a:off x="2702116" y="3444875"/>
            <a:ext cx="8569134" cy="4572000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object 3">
            <a:extLst>
              <a:ext uri="{FF2B5EF4-FFF2-40B4-BE49-F238E27FC236}">
                <a16:creationId xmlns="" xmlns:a16="http://schemas.microsoft.com/office/drawing/2014/main" id="{328F0347-17B8-4F1C-A4FF-A33571FA7B06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14154150" y="3902075"/>
            <a:ext cx="5949950" cy="37575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5970150-2698-4CD5-892A-116C7D110C58}"/>
              </a:ext>
            </a:extLst>
          </p:cNvPr>
          <p:cNvSpPr txBox="1"/>
          <p:nvPr/>
        </p:nvSpPr>
        <p:spPr>
          <a:xfrm>
            <a:off x="3308349" y="3689306"/>
            <a:ext cx="75819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Сценарий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 Поляков Андрей Николаевич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Презентация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 Лим Кирилл Михайлович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Голос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 Бондаренко Вячеслав Сергеевич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Видео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 Титаренко Никита Максимович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Монтаж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 Горенский Матвей Максимович 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 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Подгорный Вячеслав Вадимович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="" xmlns:a16="http://schemas.microsoft.com/office/drawing/2014/main" id="{9FC1DF24-870F-0C78-E7B7-98591345C010}"/>
              </a:ext>
            </a:extLst>
          </p:cNvPr>
          <p:cNvSpPr/>
          <p:nvPr/>
        </p:nvSpPr>
        <p:spPr>
          <a:xfrm>
            <a:off x="16452850" y="0"/>
            <a:ext cx="3651250" cy="2347887"/>
          </a:xfrm>
          <a:custGeom>
            <a:avLst/>
            <a:gdLst/>
            <a:ahLst/>
            <a:cxnLst/>
            <a:rect l="l" t="t" r="r" b="b"/>
            <a:pathLst>
              <a:path w="7266940" h="3714115">
                <a:moveTo>
                  <a:pt x="7266794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7266792" y="0"/>
                </a:lnTo>
                <a:lnTo>
                  <a:pt x="7266794" y="3714106"/>
                </a:lnTo>
                <a:close/>
              </a:path>
            </a:pathLst>
          </a:custGeom>
          <a:solidFill>
            <a:srgbClr val="1D49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7">
            <a:extLst>
              <a:ext uri="{FF2B5EF4-FFF2-40B4-BE49-F238E27FC236}">
                <a16:creationId xmlns="" xmlns:a16="http://schemas.microsoft.com/office/drawing/2014/main" id="{FF29C895-9FB3-D288-7573-69DCEFFAE322}"/>
              </a:ext>
            </a:extLst>
          </p:cNvPr>
          <p:cNvSpPr/>
          <p:nvPr/>
        </p:nvSpPr>
        <p:spPr>
          <a:xfrm>
            <a:off x="14395450" y="172"/>
            <a:ext cx="3352800" cy="2347716"/>
          </a:xfrm>
          <a:custGeom>
            <a:avLst/>
            <a:gdLst/>
            <a:ahLst/>
            <a:cxnLst/>
            <a:rect l="l" t="t" r="r" b="b"/>
            <a:pathLst>
              <a:path w="5732144" h="3714115">
                <a:moveTo>
                  <a:pt x="3587471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5731812" y="0"/>
                </a:lnTo>
                <a:lnTo>
                  <a:pt x="3587471" y="3714106"/>
                </a:lnTo>
                <a:close/>
              </a:path>
            </a:pathLst>
          </a:custGeom>
          <a:solidFill>
            <a:srgbClr val="517BB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5705762-7921-E3C0-C307-8AAA7981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6850" y="519893"/>
            <a:ext cx="1409700" cy="1308100"/>
          </a:xfrm>
          <a:prstGeom prst="rect">
            <a:avLst/>
          </a:prstGeom>
        </p:spPr>
      </p:pic>
      <p:sp>
        <p:nvSpPr>
          <p:cNvPr id="10" name="object 14">
            <a:extLst>
              <a:ext uri="{FF2B5EF4-FFF2-40B4-BE49-F238E27FC236}">
                <a16:creationId xmlns="" xmlns:a16="http://schemas.microsoft.com/office/drawing/2014/main" id="{6F66C35F-02F9-5C8C-B301-6883A5FA186D}"/>
              </a:ext>
            </a:extLst>
          </p:cNvPr>
          <p:cNvSpPr txBox="1"/>
          <p:nvPr/>
        </p:nvSpPr>
        <p:spPr>
          <a:xfrm>
            <a:off x="1042755" y="981672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Состав команды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D45BC5A6-01FE-4613-FEF0-F504589E10B0}"/>
              </a:ext>
            </a:extLst>
          </p:cNvPr>
          <p:cNvCxnSpPr>
            <a:cxnSpLocks/>
          </p:cNvCxnSpPr>
          <p:nvPr/>
        </p:nvCxnSpPr>
        <p:spPr>
          <a:xfrm flipH="1">
            <a:off x="1060450" y="2347887"/>
            <a:ext cx="1670050" cy="0"/>
          </a:xfrm>
          <a:prstGeom prst="line">
            <a:avLst/>
          </a:prstGeom>
          <a:ln w="76200">
            <a:solidFill>
              <a:srgbClr val="003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2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8A657833-ED0C-48B3-B876-802E53EE159B}"/>
              </a:ext>
            </a:extLst>
          </p:cNvPr>
          <p:cNvSpPr/>
          <p:nvPr/>
        </p:nvSpPr>
        <p:spPr>
          <a:xfrm>
            <a:off x="2276475" y="4148486"/>
            <a:ext cx="9220200" cy="3264726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object 3">
            <a:extLst>
              <a:ext uri="{FF2B5EF4-FFF2-40B4-BE49-F238E27FC236}">
                <a16:creationId xmlns="" xmlns:a16="http://schemas.microsoft.com/office/drawing/2014/main" id="{328F0347-17B8-4F1C-A4FF-A33571FA7B06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14154150" y="3902075"/>
            <a:ext cx="5949950" cy="37575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5970150-2698-4CD5-892A-116C7D110C58}"/>
              </a:ext>
            </a:extLst>
          </p:cNvPr>
          <p:cNvSpPr txBox="1"/>
          <p:nvPr/>
        </p:nvSpPr>
        <p:spPr>
          <a:xfrm>
            <a:off x="2730500" y="4511675"/>
            <a:ext cx="8312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Здравствуйте. Сегодня мы расскажем вам про функции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Microsoft Word, 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такие как буфер обмена, быстрое создание скриншотов и 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водяной 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знак.</a:t>
            </a:r>
          </a:p>
          <a:p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 узнаете как их найти и как ими пользоваться.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="" xmlns:a16="http://schemas.microsoft.com/office/drawing/2014/main" id="{9FC1DF24-870F-0C78-E7B7-98591345C010}"/>
              </a:ext>
            </a:extLst>
          </p:cNvPr>
          <p:cNvSpPr/>
          <p:nvPr/>
        </p:nvSpPr>
        <p:spPr>
          <a:xfrm>
            <a:off x="16452850" y="0"/>
            <a:ext cx="3651250" cy="2347887"/>
          </a:xfrm>
          <a:custGeom>
            <a:avLst/>
            <a:gdLst/>
            <a:ahLst/>
            <a:cxnLst/>
            <a:rect l="l" t="t" r="r" b="b"/>
            <a:pathLst>
              <a:path w="7266940" h="3714115">
                <a:moveTo>
                  <a:pt x="7266794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7266792" y="0"/>
                </a:lnTo>
                <a:lnTo>
                  <a:pt x="7266794" y="3714106"/>
                </a:lnTo>
                <a:close/>
              </a:path>
            </a:pathLst>
          </a:custGeom>
          <a:solidFill>
            <a:srgbClr val="1D49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7">
            <a:extLst>
              <a:ext uri="{FF2B5EF4-FFF2-40B4-BE49-F238E27FC236}">
                <a16:creationId xmlns="" xmlns:a16="http://schemas.microsoft.com/office/drawing/2014/main" id="{FF29C895-9FB3-D288-7573-69DCEFFAE322}"/>
              </a:ext>
            </a:extLst>
          </p:cNvPr>
          <p:cNvSpPr/>
          <p:nvPr/>
        </p:nvSpPr>
        <p:spPr>
          <a:xfrm>
            <a:off x="14395450" y="172"/>
            <a:ext cx="3352800" cy="2347716"/>
          </a:xfrm>
          <a:custGeom>
            <a:avLst/>
            <a:gdLst/>
            <a:ahLst/>
            <a:cxnLst/>
            <a:rect l="l" t="t" r="r" b="b"/>
            <a:pathLst>
              <a:path w="5732144" h="3714115">
                <a:moveTo>
                  <a:pt x="3587471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5731812" y="0"/>
                </a:lnTo>
                <a:lnTo>
                  <a:pt x="3587471" y="3714106"/>
                </a:lnTo>
                <a:close/>
              </a:path>
            </a:pathLst>
          </a:custGeom>
          <a:solidFill>
            <a:srgbClr val="517BB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5705762-7921-E3C0-C307-8AAA7981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6850" y="519893"/>
            <a:ext cx="1409700" cy="1308100"/>
          </a:xfrm>
          <a:prstGeom prst="rect">
            <a:avLst/>
          </a:prstGeom>
        </p:spPr>
      </p:pic>
      <p:sp>
        <p:nvSpPr>
          <p:cNvPr id="10" name="object 14">
            <a:extLst>
              <a:ext uri="{FF2B5EF4-FFF2-40B4-BE49-F238E27FC236}">
                <a16:creationId xmlns="" xmlns:a16="http://schemas.microsoft.com/office/drawing/2014/main" id="{6F66C35F-02F9-5C8C-B301-6883A5FA186D}"/>
              </a:ext>
            </a:extLst>
          </p:cNvPr>
          <p:cNvSpPr txBox="1"/>
          <p:nvPr/>
        </p:nvSpPr>
        <p:spPr>
          <a:xfrm>
            <a:off x="1042755" y="981672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Вступление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D45BC5A6-01FE-4613-FEF0-F504589E10B0}"/>
              </a:ext>
            </a:extLst>
          </p:cNvPr>
          <p:cNvCxnSpPr>
            <a:cxnSpLocks/>
          </p:cNvCxnSpPr>
          <p:nvPr/>
        </p:nvCxnSpPr>
        <p:spPr>
          <a:xfrm flipH="1">
            <a:off x="1060450" y="2347887"/>
            <a:ext cx="1670050" cy="0"/>
          </a:xfrm>
          <a:prstGeom prst="line">
            <a:avLst/>
          </a:prstGeom>
          <a:ln w="76200">
            <a:solidFill>
              <a:srgbClr val="003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2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="" xmlns:a16="http://schemas.microsoft.com/office/drawing/2014/main" id="{DB67DE14-C973-4AF7-8FCA-1198E02A6BB0}"/>
              </a:ext>
            </a:extLst>
          </p:cNvPr>
          <p:cNvSpPr txBox="1">
            <a:spLocks/>
          </p:cNvSpPr>
          <p:nvPr/>
        </p:nvSpPr>
        <p:spPr>
          <a:xfrm>
            <a:off x="2733065" y="4795786"/>
            <a:ext cx="14637969" cy="15331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9050" marR="5080" algn="ctr">
              <a:lnSpc>
                <a:spcPct val="100499"/>
              </a:lnSpc>
              <a:spcBef>
                <a:spcPts val="95"/>
              </a:spcBef>
            </a:pPr>
            <a:r>
              <a:rPr lang="ru-RU" sz="5400" spc="130" dirty="0" smtClean="0">
                <a:solidFill>
                  <a:srgbClr val="003F99"/>
                </a:solidFill>
                <a:latin typeface="Arial Black"/>
                <a:cs typeface="Arial Black"/>
              </a:rPr>
              <a:t>Тема 1</a:t>
            </a:r>
          </a:p>
          <a:p>
            <a:pPr marL="19050" marR="5080" algn="ctr">
              <a:lnSpc>
                <a:spcPct val="100499"/>
              </a:lnSpc>
              <a:spcBef>
                <a:spcPts val="95"/>
              </a:spcBef>
            </a:pPr>
            <a:r>
              <a:rPr lang="ru-RU" sz="4400" spc="1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Буфер обмена</a:t>
            </a:r>
            <a:endParaRPr lang="ru-RU" sz="4400" spc="130" dirty="0">
              <a:solidFill>
                <a:schemeClr val="tx1">
                  <a:lumMod val="85000"/>
                  <a:lumOff val="1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23618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="" xmlns:a16="http://schemas.microsoft.com/office/drawing/2014/main" id="{8A657833-ED0C-48B3-B876-802E53EE159B}"/>
              </a:ext>
            </a:extLst>
          </p:cNvPr>
          <p:cNvSpPr/>
          <p:nvPr/>
        </p:nvSpPr>
        <p:spPr>
          <a:xfrm>
            <a:off x="2730501" y="4485449"/>
            <a:ext cx="8693150" cy="2388426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object 3">
            <a:extLst>
              <a:ext uri="{FF2B5EF4-FFF2-40B4-BE49-F238E27FC236}">
                <a16:creationId xmlns="" xmlns:a16="http://schemas.microsoft.com/office/drawing/2014/main" id="{328F0347-17B8-4F1C-A4FF-A33571FA7B06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14154150" y="3902075"/>
            <a:ext cx="5949950" cy="37575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5970150-2698-4CD5-892A-116C7D110C58}"/>
              </a:ext>
            </a:extLst>
          </p:cNvPr>
          <p:cNvSpPr txBox="1"/>
          <p:nvPr/>
        </p:nvSpPr>
        <p:spPr>
          <a:xfrm>
            <a:off x="3346450" y="4918899"/>
            <a:ext cx="769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Буфер обмена – это временное хранилище, где можно найти скопированный текст или изображение.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="" xmlns:a16="http://schemas.microsoft.com/office/drawing/2014/main" id="{9FC1DF24-870F-0C78-E7B7-98591345C010}"/>
              </a:ext>
            </a:extLst>
          </p:cNvPr>
          <p:cNvSpPr/>
          <p:nvPr/>
        </p:nvSpPr>
        <p:spPr>
          <a:xfrm>
            <a:off x="16452850" y="0"/>
            <a:ext cx="3651250" cy="2347887"/>
          </a:xfrm>
          <a:custGeom>
            <a:avLst/>
            <a:gdLst/>
            <a:ahLst/>
            <a:cxnLst/>
            <a:rect l="l" t="t" r="r" b="b"/>
            <a:pathLst>
              <a:path w="7266940" h="3714115">
                <a:moveTo>
                  <a:pt x="7266794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7266792" y="0"/>
                </a:lnTo>
                <a:lnTo>
                  <a:pt x="7266794" y="3714106"/>
                </a:lnTo>
                <a:close/>
              </a:path>
            </a:pathLst>
          </a:custGeom>
          <a:solidFill>
            <a:srgbClr val="1D49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7">
            <a:extLst>
              <a:ext uri="{FF2B5EF4-FFF2-40B4-BE49-F238E27FC236}">
                <a16:creationId xmlns="" xmlns:a16="http://schemas.microsoft.com/office/drawing/2014/main" id="{FF29C895-9FB3-D288-7573-69DCEFFAE322}"/>
              </a:ext>
            </a:extLst>
          </p:cNvPr>
          <p:cNvSpPr/>
          <p:nvPr/>
        </p:nvSpPr>
        <p:spPr>
          <a:xfrm>
            <a:off x="14395450" y="172"/>
            <a:ext cx="3352800" cy="2347716"/>
          </a:xfrm>
          <a:custGeom>
            <a:avLst/>
            <a:gdLst/>
            <a:ahLst/>
            <a:cxnLst/>
            <a:rect l="l" t="t" r="r" b="b"/>
            <a:pathLst>
              <a:path w="5732144" h="3714115">
                <a:moveTo>
                  <a:pt x="3587471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5731812" y="0"/>
                </a:lnTo>
                <a:lnTo>
                  <a:pt x="3587471" y="3714106"/>
                </a:lnTo>
                <a:close/>
              </a:path>
            </a:pathLst>
          </a:custGeom>
          <a:solidFill>
            <a:srgbClr val="517BB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5705762-7921-E3C0-C307-8AAA7981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6850" y="519893"/>
            <a:ext cx="1409700" cy="1308100"/>
          </a:xfrm>
          <a:prstGeom prst="rect">
            <a:avLst/>
          </a:prstGeom>
        </p:spPr>
      </p:pic>
      <p:sp>
        <p:nvSpPr>
          <p:cNvPr id="10" name="object 14">
            <a:extLst>
              <a:ext uri="{FF2B5EF4-FFF2-40B4-BE49-F238E27FC236}">
                <a16:creationId xmlns="" xmlns:a16="http://schemas.microsoft.com/office/drawing/2014/main" id="{6F66C35F-02F9-5C8C-B301-6883A5FA186D}"/>
              </a:ext>
            </a:extLst>
          </p:cNvPr>
          <p:cNvSpPr txBox="1"/>
          <p:nvPr/>
        </p:nvSpPr>
        <p:spPr>
          <a:xfrm>
            <a:off x="1042755" y="981672"/>
            <a:ext cx="12836989" cy="571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Буфер обмена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D45BC5A6-01FE-4613-FEF0-F504589E10B0}"/>
              </a:ext>
            </a:extLst>
          </p:cNvPr>
          <p:cNvCxnSpPr>
            <a:cxnSpLocks/>
          </p:cNvCxnSpPr>
          <p:nvPr/>
        </p:nvCxnSpPr>
        <p:spPr>
          <a:xfrm flipH="1">
            <a:off x="1060450" y="2347887"/>
            <a:ext cx="1670050" cy="0"/>
          </a:xfrm>
          <a:prstGeom prst="line">
            <a:avLst/>
          </a:prstGeom>
          <a:ln w="76200">
            <a:solidFill>
              <a:srgbClr val="003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7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8A657833-ED0C-48B3-B876-802E53EE159B}"/>
              </a:ext>
            </a:extLst>
          </p:cNvPr>
          <p:cNvSpPr/>
          <p:nvPr/>
        </p:nvSpPr>
        <p:spPr>
          <a:xfrm>
            <a:off x="2203450" y="4594333"/>
            <a:ext cx="9829800" cy="2590800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object 3">
            <a:extLst>
              <a:ext uri="{FF2B5EF4-FFF2-40B4-BE49-F238E27FC236}">
                <a16:creationId xmlns="" xmlns:a16="http://schemas.microsoft.com/office/drawing/2014/main" id="{328F0347-17B8-4F1C-A4FF-A33571FA7B06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14133732" y="3749675"/>
            <a:ext cx="5949950" cy="37575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5970150-2698-4CD5-892A-116C7D110C58}"/>
              </a:ext>
            </a:extLst>
          </p:cNvPr>
          <p:cNvSpPr txBox="1"/>
          <p:nvPr/>
        </p:nvSpPr>
        <p:spPr>
          <a:xfrm>
            <a:off x="2584450" y="4981792"/>
            <a:ext cx="929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буфер обмена сохраняется информация не только от функции «Копировать». Также в буфер сохраняется текст или изображение, убранные с помощью функции «Вырезать».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="" xmlns:a16="http://schemas.microsoft.com/office/drawing/2014/main" id="{9FC1DF24-870F-0C78-E7B7-98591345C010}"/>
              </a:ext>
            </a:extLst>
          </p:cNvPr>
          <p:cNvSpPr/>
          <p:nvPr/>
        </p:nvSpPr>
        <p:spPr>
          <a:xfrm>
            <a:off x="16452850" y="0"/>
            <a:ext cx="3651250" cy="2347887"/>
          </a:xfrm>
          <a:custGeom>
            <a:avLst/>
            <a:gdLst/>
            <a:ahLst/>
            <a:cxnLst/>
            <a:rect l="l" t="t" r="r" b="b"/>
            <a:pathLst>
              <a:path w="7266940" h="3714115">
                <a:moveTo>
                  <a:pt x="7266794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7266792" y="0"/>
                </a:lnTo>
                <a:lnTo>
                  <a:pt x="7266794" y="3714106"/>
                </a:lnTo>
                <a:close/>
              </a:path>
            </a:pathLst>
          </a:custGeom>
          <a:solidFill>
            <a:srgbClr val="1D49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7">
            <a:extLst>
              <a:ext uri="{FF2B5EF4-FFF2-40B4-BE49-F238E27FC236}">
                <a16:creationId xmlns="" xmlns:a16="http://schemas.microsoft.com/office/drawing/2014/main" id="{FF29C895-9FB3-D288-7573-69DCEFFAE322}"/>
              </a:ext>
            </a:extLst>
          </p:cNvPr>
          <p:cNvSpPr/>
          <p:nvPr/>
        </p:nvSpPr>
        <p:spPr>
          <a:xfrm>
            <a:off x="14395450" y="172"/>
            <a:ext cx="3352800" cy="2347716"/>
          </a:xfrm>
          <a:custGeom>
            <a:avLst/>
            <a:gdLst/>
            <a:ahLst/>
            <a:cxnLst/>
            <a:rect l="l" t="t" r="r" b="b"/>
            <a:pathLst>
              <a:path w="5732144" h="3714115">
                <a:moveTo>
                  <a:pt x="3587471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5731812" y="0"/>
                </a:lnTo>
                <a:lnTo>
                  <a:pt x="3587471" y="3714106"/>
                </a:lnTo>
                <a:close/>
              </a:path>
            </a:pathLst>
          </a:custGeom>
          <a:solidFill>
            <a:srgbClr val="517BB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5705762-7921-E3C0-C307-8AAA7981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6850" y="519893"/>
            <a:ext cx="1409700" cy="1308100"/>
          </a:xfrm>
          <a:prstGeom prst="rect">
            <a:avLst/>
          </a:prstGeom>
        </p:spPr>
      </p:pic>
      <p:sp>
        <p:nvSpPr>
          <p:cNvPr id="10" name="object 14">
            <a:extLst>
              <a:ext uri="{FF2B5EF4-FFF2-40B4-BE49-F238E27FC236}">
                <a16:creationId xmlns="" xmlns:a16="http://schemas.microsoft.com/office/drawing/2014/main" id="{6F66C35F-02F9-5C8C-B301-6883A5FA186D}"/>
              </a:ext>
            </a:extLst>
          </p:cNvPr>
          <p:cNvSpPr txBox="1"/>
          <p:nvPr/>
        </p:nvSpPr>
        <p:spPr>
          <a:xfrm>
            <a:off x="1042755" y="981672"/>
            <a:ext cx="12836989" cy="571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Буфер обмена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D45BC5A6-01FE-4613-FEF0-F504589E10B0}"/>
              </a:ext>
            </a:extLst>
          </p:cNvPr>
          <p:cNvCxnSpPr>
            <a:cxnSpLocks/>
          </p:cNvCxnSpPr>
          <p:nvPr/>
        </p:nvCxnSpPr>
        <p:spPr>
          <a:xfrm flipH="1">
            <a:off x="1060450" y="2347887"/>
            <a:ext cx="1670050" cy="0"/>
          </a:xfrm>
          <a:prstGeom prst="line">
            <a:avLst/>
          </a:prstGeom>
          <a:ln w="76200">
            <a:solidFill>
              <a:srgbClr val="003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9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8A657833-ED0C-48B3-B876-802E53EE159B}"/>
              </a:ext>
            </a:extLst>
          </p:cNvPr>
          <p:cNvSpPr/>
          <p:nvPr/>
        </p:nvSpPr>
        <p:spPr>
          <a:xfrm>
            <a:off x="2127250" y="4594333"/>
            <a:ext cx="9906000" cy="2590800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object 3">
            <a:extLst>
              <a:ext uri="{FF2B5EF4-FFF2-40B4-BE49-F238E27FC236}">
                <a16:creationId xmlns="" xmlns:a16="http://schemas.microsoft.com/office/drawing/2014/main" id="{328F0347-17B8-4F1C-A4FF-A33571FA7B06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14133732" y="3749675"/>
            <a:ext cx="5949950" cy="37575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5970150-2698-4CD5-892A-116C7D110C58}"/>
              </a:ext>
            </a:extLst>
          </p:cNvPr>
          <p:cNvSpPr txBox="1"/>
          <p:nvPr/>
        </p:nvSpPr>
        <p:spPr>
          <a:xfrm>
            <a:off x="2508250" y="4981792"/>
            <a:ext cx="929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Подводя итог, мы хотим сказать, что буфер обмена – это одна из самых полезных, простых в использовании и освоении функций, которыми мы пользуемся каждый день в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за его пределами. 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="" xmlns:a16="http://schemas.microsoft.com/office/drawing/2014/main" id="{9FC1DF24-870F-0C78-E7B7-98591345C010}"/>
              </a:ext>
            </a:extLst>
          </p:cNvPr>
          <p:cNvSpPr/>
          <p:nvPr/>
        </p:nvSpPr>
        <p:spPr>
          <a:xfrm>
            <a:off x="16452850" y="0"/>
            <a:ext cx="3651250" cy="2347887"/>
          </a:xfrm>
          <a:custGeom>
            <a:avLst/>
            <a:gdLst/>
            <a:ahLst/>
            <a:cxnLst/>
            <a:rect l="l" t="t" r="r" b="b"/>
            <a:pathLst>
              <a:path w="7266940" h="3714115">
                <a:moveTo>
                  <a:pt x="7266794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7266792" y="0"/>
                </a:lnTo>
                <a:lnTo>
                  <a:pt x="7266794" y="3714106"/>
                </a:lnTo>
                <a:close/>
              </a:path>
            </a:pathLst>
          </a:custGeom>
          <a:solidFill>
            <a:srgbClr val="1D49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7">
            <a:extLst>
              <a:ext uri="{FF2B5EF4-FFF2-40B4-BE49-F238E27FC236}">
                <a16:creationId xmlns="" xmlns:a16="http://schemas.microsoft.com/office/drawing/2014/main" id="{FF29C895-9FB3-D288-7573-69DCEFFAE322}"/>
              </a:ext>
            </a:extLst>
          </p:cNvPr>
          <p:cNvSpPr/>
          <p:nvPr/>
        </p:nvSpPr>
        <p:spPr>
          <a:xfrm>
            <a:off x="14395450" y="172"/>
            <a:ext cx="3352800" cy="2347716"/>
          </a:xfrm>
          <a:custGeom>
            <a:avLst/>
            <a:gdLst/>
            <a:ahLst/>
            <a:cxnLst/>
            <a:rect l="l" t="t" r="r" b="b"/>
            <a:pathLst>
              <a:path w="5732144" h="3714115">
                <a:moveTo>
                  <a:pt x="3587471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5731812" y="0"/>
                </a:lnTo>
                <a:lnTo>
                  <a:pt x="3587471" y="3714106"/>
                </a:lnTo>
                <a:close/>
              </a:path>
            </a:pathLst>
          </a:custGeom>
          <a:solidFill>
            <a:srgbClr val="517BB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5705762-7921-E3C0-C307-8AAA7981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6850" y="519893"/>
            <a:ext cx="1409700" cy="1308100"/>
          </a:xfrm>
          <a:prstGeom prst="rect">
            <a:avLst/>
          </a:prstGeom>
        </p:spPr>
      </p:pic>
      <p:sp>
        <p:nvSpPr>
          <p:cNvPr id="10" name="object 14">
            <a:extLst>
              <a:ext uri="{FF2B5EF4-FFF2-40B4-BE49-F238E27FC236}">
                <a16:creationId xmlns="" xmlns:a16="http://schemas.microsoft.com/office/drawing/2014/main" id="{6F66C35F-02F9-5C8C-B301-6883A5FA186D}"/>
              </a:ext>
            </a:extLst>
          </p:cNvPr>
          <p:cNvSpPr txBox="1"/>
          <p:nvPr/>
        </p:nvSpPr>
        <p:spPr>
          <a:xfrm>
            <a:off x="1042755" y="981672"/>
            <a:ext cx="12836989" cy="571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Буфер обмена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D45BC5A6-01FE-4613-FEF0-F504589E10B0}"/>
              </a:ext>
            </a:extLst>
          </p:cNvPr>
          <p:cNvCxnSpPr>
            <a:cxnSpLocks/>
          </p:cNvCxnSpPr>
          <p:nvPr/>
        </p:nvCxnSpPr>
        <p:spPr>
          <a:xfrm flipH="1">
            <a:off x="1060450" y="2347887"/>
            <a:ext cx="1670050" cy="0"/>
          </a:xfrm>
          <a:prstGeom prst="line">
            <a:avLst/>
          </a:prstGeom>
          <a:ln w="76200">
            <a:solidFill>
              <a:srgbClr val="003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3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="" xmlns:a16="http://schemas.microsoft.com/office/drawing/2014/main" id="{DB67DE14-C973-4AF7-8FCA-1198E02A6BB0}"/>
              </a:ext>
            </a:extLst>
          </p:cNvPr>
          <p:cNvSpPr txBox="1">
            <a:spLocks/>
          </p:cNvSpPr>
          <p:nvPr/>
        </p:nvSpPr>
        <p:spPr>
          <a:xfrm>
            <a:off x="2733065" y="4795786"/>
            <a:ext cx="14637969" cy="15331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9050" marR="5080" algn="ctr">
              <a:lnSpc>
                <a:spcPct val="100499"/>
              </a:lnSpc>
              <a:spcBef>
                <a:spcPts val="95"/>
              </a:spcBef>
            </a:pPr>
            <a:r>
              <a:rPr lang="ru-RU" sz="5400" spc="130" dirty="0" smtClean="0">
                <a:solidFill>
                  <a:srgbClr val="003F99"/>
                </a:solidFill>
                <a:latin typeface="Arial Black"/>
                <a:cs typeface="Arial Black"/>
              </a:rPr>
              <a:t>Тема 2</a:t>
            </a:r>
          </a:p>
          <a:p>
            <a:pPr marL="19050" marR="5080" algn="ctr">
              <a:lnSpc>
                <a:spcPct val="100499"/>
              </a:lnSpc>
              <a:spcBef>
                <a:spcPts val="95"/>
              </a:spcBef>
            </a:pPr>
            <a:r>
              <a:rPr lang="ru-RU" sz="4400" spc="130" dirty="0" smtClean="0">
                <a:solidFill>
                  <a:schemeClr val="tx1"/>
                </a:solidFill>
                <a:latin typeface="Arial Black"/>
                <a:cs typeface="Arial Black"/>
              </a:rPr>
              <a:t>Быстрое создание скриншотов</a:t>
            </a:r>
          </a:p>
        </p:txBody>
      </p:sp>
    </p:spTree>
    <p:extLst>
      <p:ext uri="{BB962C8B-B14F-4D97-AF65-F5344CB8AC3E}">
        <p14:creationId xmlns:p14="http://schemas.microsoft.com/office/powerpoint/2010/main" val="33620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8A657833-ED0C-48B3-B876-802E53EE159B}"/>
              </a:ext>
            </a:extLst>
          </p:cNvPr>
          <p:cNvSpPr/>
          <p:nvPr/>
        </p:nvSpPr>
        <p:spPr>
          <a:xfrm>
            <a:off x="1865255" y="4180649"/>
            <a:ext cx="10591800" cy="3200400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object 3">
            <a:extLst>
              <a:ext uri="{FF2B5EF4-FFF2-40B4-BE49-F238E27FC236}">
                <a16:creationId xmlns="" xmlns:a16="http://schemas.microsoft.com/office/drawing/2014/main" id="{328F0347-17B8-4F1C-A4FF-A33571FA7B06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14154150" y="3902075"/>
            <a:ext cx="5949950" cy="37575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5970150-2698-4CD5-892A-116C7D110C58}"/>
              </a:ext>
            </a:extLst>
          </p:cNvPr>
          <p:cNvSpPr txBox="1"/>
          <p:nvPr/>
        </p:nvSpPr>
        <p:spPr>
          <a:xfrm>
            <a:off x="2284355" y="4429133"/>
            <a:ext cx="9753600" cy="2703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2800" dirty="0" smtClean="0"/>
              <a:t>Чтобы создать скриншот </a:t>
            </a:r>
            <a:r>
              <a:rPr lang="ru-RU" sz="2800" dirty="0"/>
              <a:t>в </a:t>
            </a:r>
            <a:r>
              <a:rPr lang="ru-RU" sz="2800" dirty="0" err="1"/>
              <a:t>Word</a:t>
            </a:r>
            <a:r>
              <a:rPr lang="ru-RU" sz="2800" dirty="0"/>
              <a:t> </a:t>
            </a:r>
            <a:r>
              <a:rPr lang="ru-RU" sz="2800" dirty="0" smtClean="0"/>
              <a:t>сначала откройте </a:t>
            </a:r>
            <a:r>
              <a:rPr lang="ru-RU" sz="2800" dirty="0"/>
              <a:t>документ, в который хотите вставить изображение. Затем перейдите на вкладку </a:t>
            </a:r>
            <a:r>
              <a:rPr lang="ru-RU" sz="2800" dirty="0" smtClean="0"/>
              <a:t>«Вставка» </a:t>
            </a:r>
            <a:r>
              <a:rPr lang="ru-RU" sz="2800" dirty="0"/>
              <a:t>в верхней панели меню и выберите опцию </a:t>
            </a:r>
            <a:r>
              <a:rPr lang="ru-RU" sz="2800" dirty="0" smtClean="0"/>
              <a:t>«Скриншот». </a:t>
            </a:r>
            <a:r>
              <a:rPr lang="ru-RU" sz="2800" dirty="0"/>
              <a:t>Здесь вы увидите список доступных окон и программ, из которых можно выбрать </a:t>
            </a:r>
            <a:r>
              <a:rPr lang="ru-RU" sz="2800" dirty="0" smtClean="0"/>
              <a:t>необходимый вам скриншот </a:t>
            </a:r>
            <a:r>
              <a:rPr lang="ru-RU" sz="2800" dirty="0"/>
              <a:t>для вставки.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="" xmlns:a16="http://schemas.microsoft.com/office/drawing/2014/main" id="{9FC1DF24-870F-0C78-E7B7-98591345C010}"/>
              </a:ext>
            </a:extLst>
          </p:cNvPr>
          <p:cNvSpPr/>
          <p:nvPr/>
        </p:nvSpPr>
        <p:spPr>
          <a:xfrm>
            <a:off x="16452850" y="0"/>
            <a:ext cx="3651250" cy="2347887"/>
          </a:xfrm>
          <a:custGeom>
            <a:avLst/>
            <a:gdLst/>
            <a:ahLst/>
            <a:cxnLst/>
            <a:rect l="l" t="t" r="r" b="b"/>
            <a:pathLst>
              <a:path w="7266940" h="3714115">
                <a:moveTo>
                  <a:pt x="7266794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7266792" y="0"/>
                </a:lnTo>
                <a:lnTo>
                  <a:pt x="7266794" y="3714106"/>
                </a:lnTo>
                <a:close/>
              </a:path>
            </a:pathLst>
          </a:custGeom>
          <a:solidFill>
            <a:srgbClr val="1D49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7">
            <a:extLst>
              <a:ext uri="{FF2B5EF4-FFF2-40B4-BE49-F238E27FC236}">
                <a16:creationId xmlns="" xmlns:a16="http://schemas.microsoft.com/office/drawing/2014/main" id="{FF29C895-9FB3-D288-7573-69DCEFFAE322}"/>
              </a:ext>
            </a:extLst>
          </p:cNvPr>
          <p:cNvSpPr/>
          <p:nvPr/>
        </p:nvSpPr>
        <p:spPr>
          <a:xfrm>
            <a:off x="14395450" y="172"/>
            <a:ext cx="3352800" cy="2347716"/>
          </a:xfrm>
          <a:custGeom>
            <a:avLst/>
            <a:gdLst/>
            <a:ahLst/>
            <a:cxnLst/>
            <a:rect l="l" t="t" r="r" b="b"/>
            <a:pathLst>
              <a:path w="5732144" h="3714115">
                <a:moveTo>
                  <a:pt x="3587471" y="3714106"/>
                </a:moveTo>
                <a:lnTo>
                  <a:pt x="0" y="3714106"/>
                </a:lnTo>
                <a:lnTo>
                  <a:pt x="2144340" y="0"/>
                </a:lnTo>
                <a:lnTo>
                  <a:pt x="5731812" y="0"/>
                </a:lnTo>
                <a:lnTo>
                  <a:pt x="3587471" y="3714106"/>
                </a:lnTo>
                <a:close/>
              </a:path>
            </a:pathLst>
          </a:custGeom>
          <a:solidFill>
            <a:srgbClr val="517BB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5705762-7921-E3C0-C307-8AAA7981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6850" y="519893"/>
            <a:ext cx="1409700" cy="1308100"/>
          </a:xfrm>
          <a:prstGeom prst="rect">
            <a:avLst/>
          </a:prstGeom>
        </p:spPr>
      </p:pic>
      <p:sp>
        <p:nvSpPr>
          <p:cNvPr id="10" name="object 14">
            <a:extLst>
              <a:ext uri="{FF2B5EF4-FFF2-40B4-BE49-F238E27FC236}">
                <a16:creationId xmlns="" xmlns:a16="http://schemas.microsoft.com/office/drawing/2014/main" id="{6F66C35F-02F9-5C8C-B301-6883A5FA186D}"/>
              </a:ext>
            </a:extLst>
          </p:cNvPr>
          <p:cNvSpPr txBox="1"/>
          <p:nvPr/>
        </p:nvSpPr>
        <p:spPr>
          <a:xfrm>
            <a:off x="1042755" y="981672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lang="ru-RU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Быстрое создание скриншотов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D45BC5A6-01FE-4613-FEF0-F504589E10B0}"/>
              </a:ext>
            </a:extLst>
          </p:cNvPr>
          <p:cNvCxnSpPr>
            <a:cxnSpLocks/>
          </p:cNvCxnSpPr>
          <p:nvPr/>
        </p:nvCxnSpPr>
        <p:spPr>
          <a:xfrm flipH="1">
            <a:off x="1060450" y="2347887"/>
            <a:ext cx="1670050" cy="0"/>
          </a:xfrm>
          <a:prstGeom prst="line">
            <a:avLst/>
          </a:prstGeom>
          <a:ln w="76200">
            <a:solidFill>
              <a:srgbClr val="003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1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C8D44663A8B0B448F8D49ED3B7273C4" ma:contentTypeVersion="8" ma:contentTypeDescription="Создание документа." ma:contentTypeScope="" ma:versionID="da1da8e9fefa72c7a260867e3f5b7ddc">
  <xsd:schema xmlns:xsd="http://www.w3.org/2001/XMLSchema" xmlns:xs="http://www.w3.org/2001/XMLSchema" xmlns:p="http://schemas.microsoft.com/office/2006/metadata/properties" xmlns:ns2="ee52b0be-089a-4697-b28b-8a2ad284917b" targetNamespace="http://schemas.microsoft.com/office/2006/metadata/properties" ma:root="true" ma:fieldsID="0753c5a3f35804de4691de2ba518f8b6" ns2:_="">
    <xsd:import namespace="ee52b0be-089a-4697-b28b-8a2ad28491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2b0be-089a-4697-b28b-8a2ad2849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587C30-353B-4F3C-BCEF-1529C2BF81A9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e52b0be-089a-4697-b28b-8a2ad284917b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4364E16-51D3-474A-A476-37CAACA52F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C4F45D-88D0-4A80-A35C-44C2118FDA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2b0be-089a-4697-b28b-8a2ad28491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5320</TotalTime>
  <Words>438</Words>
  <Application>Microsoft Office PowerPoint</Application>
  <PresentationFormat>Произвольный</PresentationFormat>
  <Paragraphs>47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Calibri</vt:lpstr>
      <vt:lpstr>Office Theme</vt:lpstr>
      <vt:lpstr>Буфер обмена  Быстрое создание скриншотов Водяной знак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БАЗОВЫХ ЭЛЕМЕНТОВ ФИРМЕННОГО СТИЛЯ ЮФУ С ПРИОРИТЕТНЫМ РАЗМЕЩЕНИЕМ ЛОГОТИПА УНИВЕРСИТЕТА</dc:title>
  <dc:creator>GTX</dc:creator>
  <cp:lastModifiedBy>Учетная запись Майкрософт</cp:lastModifiedBy>
  <cp:revision>80</cp:revision>
  <dcterms:created xsi:type="dcterms:W3CDTF">2023-09-03T13:34:07Z</dcterms:created>
  <dcterms:modified xsi:type="dcterms:W3CDTF">2024-03-25T21:41:10Z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Adobe InDesign 18.5 (Windows)</vt:lpwstr>
  </property>
  <property fmtid="{D5CDD505-2E9C-101B-9397-08002B2CF9AE}" pid="4" name="LastSaved">
    <vt:filetime>2023-09-03T00:00:00Z</vt:filetime>
  </property>
  <property fmtid="{D5CDD505-2E9C-101B-9397-08002B2CF9AE}" pid="5" name="Producer">
    <vt:lpwstr>Adobe PDF Library 17.0</vt:lpwstr>
  </property>
  <property fmtid="{D5CDD505-2E9C-101B-9397-08002B2CF9AE}" pid="6" name="ContentTypeId">
    <vt:lpwstr>0x0101004C8D44663A8B0B448F8D49ED3B7273C4</vt:lpwstr>
  </property>
</Properties>
</file>