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</p:sldMasterIdLst>
  <p:notesMasterIdLst>
    <p:notesMasterId r:id="rId8"/>
  </p:notesMasterIdLst>
  <p:sldIdLst>
    <p:sldId id="483" r:id="rId3"/>
    <p:sldId id="516" r:id="rId4"/>
    <p:sldId id="517" r:id="rId5"/>
    <p:sldId id="518" r:id="rId6"/>
    <p:sldId id="51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59" autoAdjust="0"/>
    <p:restoredTop sz="94660"/>
  </p:normalViewPr>
  <p:slideViewPr>
    <p:cSldViewPr snapToGrid="0" showGuides="1">
      <p:cViewPr varScale="1">
        <p:scale>
          <a:sx n="151" d="100"/>
          <a:sy n="151" d="100"/>
        </p:scale>
        <p:origin x="49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4CC58-688E-B145-8A6C-8A5328D7D73F}" type="datetimeFigureOut">
              <a:rPr kumimoji="1" lang="zh-CN" altLang="en-US" smtClean="0"/>
              <a:t>2023/6/2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CE79C-78AE-1444-8954-4A60812C49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202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2.jpe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7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5.jpeg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42E9F-72CD-49E6-979E-8FBE90BAB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4EE101-7C5A-47E5-BB01-56C5CB609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297B1-CE3E-4DCF-B61B-0D349BAC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5ED68-C211-4B1D-B1EF-B8DDBD75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1C4E1-9198-4B3E-9D15-297630C2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2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47B95-450C-4E98-A8F8-BDC6559E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BE4736-5392-402A-8627-4E54932D8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9ECD3-3323-4514-87C0-D5A7B9F4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8918A-4F60-4D66-AEF6-BAFAA6B2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71F58-DBE0-4571-8DAA-ECA059D8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5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23891C-15DB-4130-A9E7-2E6CD8ABA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B39B78-1FBA-4123-A7B5-B5EDBB803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F2AC1-1CF2-408C-99CE-45447EBF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A2707-5CA0-4C44-AD15-8E380ACF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2F74E-BE77-408F-A9EA-05E7DD99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71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E75E23-2900-48A3-8FCD-CF8EBE3E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008372-9B2A-4E33-AA4A-06B5583C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8105EA-355F-449D-B0E6-40F7C3CA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F6CA8F4-9BCF-4656-8B5A-4F67DFFB38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64924"/>
            <a:ext cx="1815406" cy="72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91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649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29393"/>
                </a:solidFill>
                <a:latin typeface="Arial" charset="0"/>
                <a:ea typeface="黑体" charset="-122"/>
              </a:defRPr>
            </a:lvl1pPr>
          </a:lstStyle>
          <a:p>
            <a:endParaRPr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29393"/>
                </a:solidFill>
                <a:latin typeface="Arial" charset="0"/>
                <a:ea typeface="黑体" charset="-122"/>
              </a:defRPr>
            </a:lvl1pPr>
          </a:lstStyle>
          <a:p>
            <a:fld id="{4C4CA97D-2CFB-8B4E-A976-F6FD3F545446}" type="slidenum">
              <a:rPr altLang="en-US"/>
              <a:pPr/>
              <a:t>‹#›</a:t>
            </a:fld>
            <a:endParaRPr altLang="en-US"/>
          </a:p>
        </p:txBody>
      </p:sp>
    </p:spTree>
    <p:extLst>
      <p:ext uri="{BB962C8B-B14F-4D97-AF65-F5344CB8AC3E}">
        <p14:creationId xmlns:p14="http://schemas.microsoft.com/office/powerpoint/2010/main" val="1689828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946" y="2049837"/>
            <a:ext cx="10853273" cy="89914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397" b="0" spc="63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946" y="3027689"/>
            <a:ext cx="10853273" cy="950959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2" u="none" strike="noStrike" kern="1200" cap="none" spc="212" normalizeH="0" baseline="0">
                <a:solidFill>
                  <a:schemeClr val="tx1"/>
                </a:solidFill>
                <a:uFillTx/>
              </a:defRPr>
            </a:lvl1pPr>
            <a:lvl2pPr marL="456974" indent="0" algn="ctr">
              <a:buNone/>
              <a:defRPr sz="2000"/>
            </a:lvl2pPr>
            <a:lvl3pPr marL="914620" indent="0" algn="ctr">
              <a:buNone/>
              <a:defRPr sz="1799"/>
            </a:lvl3pPr>
            <a:lvl4pPr marL="1371594" indent="0" algn="ctr">
              <a:buNone/>
              <a:defRPr sz="1598"/>
            </a:lvl4pPr>
            <a:lvl5pPr marL="1828568" indent="0" algn="ctr">
              <a:buNone/>
              <a:defRPr sz="1598"/>
            </a:lvl5pPr>
            <a:lvl6pPr marL="2286214" indent="0" algn="ctr">
              <a:buNone/>
              <a:defRPr sz="1598"/>
            </a:lvl6pPr>
            <a:lvl7pPr marL="2743188" indent="0" algn="ctr">
              <a:buNone/>
              <a:defRPr sz="1598"/>
            </a:lvl7pPr>
            <a:lvl8pPr marL="3200162" indent="0" algn="ctr">
              <a:buNone/>
              <a:defRPr sz="1598"/>
            </a:lvl8pPr>
            <a:lvl9pPr marL="3657808" indent="0" algn="ctr">
              <a:buNone/>
              <a:defRPr sz="1598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CC7803-84DA-9649-A7EB-78B58FBC5BC2}"/>
              </a:ext>
            </a:extLst>
          </p:cNvPr>
          <p:cNvSpPr/>
          <p:nvPr userDrawn="1"/>
        </p:nvSpPr>
        <p:spPr>
          <a:xfrm>
            <a:off x="496957" y="427383"/>
            <a:ext cx="2216426" cy="950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9392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A75E6AC1-C61D-6A4E-84D1-E160F580FD14}"/>
              </a:ext>
            </a:extLst>
          </p:cNvPr>
          <p:cNvSpPr/>
          <p:nvPr userDrawn="1"/>
        </p:nvSpPr>
        <p:spPr>
          <a:xfrm>
            <a:off x="10142289" y="436228"/>
            <a:ext cx="1669409" cy="7130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040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958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46" y="431989"/>
            <a:ext cx="10853273" cy="647982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67710" rtl="0" eaLnBrk="1" fontAlgn="auto" latinLnBrk="0" hangingPunct="1">
              <a:lnSpc>
                <a:spcPct val="100000"/>
              </a:lnSpc>
              <a:buNone/>
              <a:defRPr kumimoji="0" lang="zh-CN" altLang="en-US" sz="2799" b="1" i="0" u="none" strike="noStrike" kern="1200" cap="none" spc="212" normalizeH="0" baseline="0" noProof="1" dirty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946" y="1295966"/>
            <a:ext cx="10853273" cy="5041219"/>
          </a:xfrm>
        </p:spPr>
        <p:txBody>
          <a:bodyPr vert="horz" lIns="101600" tIns="0" rIns="82550" bIns="0" rtlCol="0">
            <a:noAutofit/>
          </a:bodyPr>
          <a:lstStyle>
            <a:lvl1pPr marL="228487" marR="0" lvl="0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461" marR="0" lvl="1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tabLst>
                <a:tab pos="1703572" algn="l"/>
              </a:tabLst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107" marR="0" lvl="2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081" marR="0" lvl="3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055" marR="0" lvl="4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4034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94" y="3808628"/>
            <a:ext cx="10853273" cy="624828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598" b="0" u="none" strike="noStrike" kern="1200" cap="none" spc="317" normalizeH="0">
                <a:solidFill>
                  <a:srgbClr val="00A0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89" y="4511554"/>
            <a:ext cx="10853273" cy="1077956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598" b="0" i="0" u="none" strike="noStrike" kern="1200" cap="none" spc="159" normalizeH="0" baseline="0" noProof="1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69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620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594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56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6214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318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200162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780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8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26AAC-C68B-401C-9419-3DDE362C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4B519-6AFC-4912-BE6B-C950BEEDF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A3718-AA0D-4A22-B7B0-A03E3BA5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499F7-D63B-42F9-A072-707075B4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D89EB-5C1D-4D7A-915C-BC56BB69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95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46" y="431989"/>
            <a:ext cx="10853273" cy="647982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67710" rtl="0" eaLnBrk="1" fontAlgn="auto" latinLnBrk="0" hangingPunct="1">
              <a:lnSpc>
                <a:spcPct val="100000"/>
              </a:lnSpc>
              <a:buNone/>
              <a:defRPr kumimoji="0" lang="zh-CN" altLang="en-US" sz="2799" b="1" i="0" u="none" strike="noStrike" kern="1200" cap="none" spc="212" normalizeH="0" baseline="0" noProof="1" dirty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94" y="1295966"/>
            <a:ext cx="5283747" cy="5039864"/>
          </a:xfrm>
        </p:spPr>
        <p:txBody>
          <a:bodyPr vert="horz" lIns="101600" tIns="0" rIns="82550" bIns="0" rtlCol="0">
            <a:noAutofit/>
          </a:bodyPr>
          <a:lstStyle>
            <a:lvl1pPr marL="228487" marR="0" lvl="0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461" marR="0" lvl="1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tabLst>
                <a:tab pos="1703572" algn="l"/>
              </a:tabLst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107" marR="0" lvl="2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081" marR="0" lvl="3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055" marR="0" lvl="4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9473" y="1295966"/>
            <a:ext cx="5283747" cy="5039864"/>
          </a:xfrm>
        </p:spPr>
        <p:txBody>
          <a:bodyPr>
            <a:noAutofit/>
          </a:bodyPr>
          <a:lstStyle>
            <a:lvl1pPr>
              <a:defRPr sz="1598">
                <a:solidFill>
                  <a:srgbClr val="00A0EA"/>
                </a:solidFill>
              </a:defRPr>
            </a:lvl1pPr>
            <a:lvl2pPr>
              <a:defRPr sz="1598">
                <a:solidFill>
                  <a:srgbClr val="00A0EA"/>
                </a:solidFill>
              </a:defRPr>
            </a:lvl2pPr>
            <a:lvl3pPr>
              <a:defRPr sz="1598">
                <a:solidFill>
                  <a:srgbClr val="00A0EA"/>
                </a:solidFill>
              </a:defRPr>
            </a:lvl3pPr>
            <a:lvl4pPr>
              <a:defRPr sz="1598">
                <a:solidFill>
                  <a:srgbClr val="00A0EA"/>
                </a:solidFill>
              </a:defRPr>
            </a:lvl4pPr>
            <a:lvl5pPr>
              <a:defRPr sz="1598">
                <a:solidFill>
                  <a:srgbClr val="00A0EA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18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46" y="431989"/>
            <a:ext cx="10853273" cy="647982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67710" rtl="0" eaLnBrk="1" fontAlgn="auto" latinLnBrk="0" hangingPunct="1">
              <a:lnSpc>
                <a:spcPct val="100000"/>
              </a:lnSpc>
              <a:buNone/>
              <a:defRPr kumimoji="0" lang="zh-CN" altLang="en-US" sz="2799" b="1" i="0" u="none" strike="noStrike" kern="1200" cap="none" spc="212" normalizeH="0" baseline="0" noProof="1" dirty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94" y="1295966"/>
            <a:ext cx="5283747" cy="38099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12" normalizeH="0" baseline="0">
                <a:solidFill>
                  <a:srgbClr val="00A0EA"/>
                </a:solidFill>
                <a:uFillTx/>
              </a:defRPr>
            </a:lvl1pPr>
            <a:lvl2pPr marL="456974" indent="0">
              <a:buNone/>
              <a:defRPr sz="2000" b="1"/>
            </a:lvl2pPr>
            <a:lvl3pPr marL="914620" indent="0">
              <a:buNone/>
              <a:defRPr sz="1799" b="1"/>
            </a:lvl3pPr>
            <a:lvl4pPr marL="1371594" indent="0">
              <a:buNone/>
              <a:defRPr sz="1598" b="1"/>
            </a:lvl4pPr>
            <a:lvl5pPr marL="1828568" indent="0">
              <a:buNone/>
              <a:defRPr sz="1598" b="1"/>
            </a:lvl5pPr>
            <a:lvl6pPr marL="2286214" indent="0">
              <a:buNone/>
              <a:defRPr sz="1598" b="1"/>
            </a:lvl6pPr>
            <a:lvl7pPr marL="2743188" indent="0">
              <a:buNone/>
              <a:defRPr sz="1598" b="1"/>
            </a:lvl7pPr>
            <a:lvl8pPr marL="3200162" indent="0">
              <a:buNone/>
              <a:defRPr sz="1598" b="1"/>
            </a:lvl8pPr>
            <a:lvl9pPr marL="3657808" indent="0">
              <a:buNone/>
              <a:defRPr sz="1598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89" y="1788994"/>
            <a:ext cx="5283705" cy="4552112"/>
          </a:xfrm>
        </p:spPr>
        <p:txBody>
          <a:bodyPr vert="horz" lIns="101600" tIns="0" rIns="82550" bIns="0" rtlCol="0">
            <a:noAutofit/>
          </a:bodyPr>
          <a:lstStyle>
            <a:lvl1pPr marL="228487" marR="0" lvl="0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461" marR="0" lvl="1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tabLst>
                <a:tab pos="1703572" algn="l"/>
              </a:tabLst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107" marR="0" lvl="2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081" marR="0" lvl="3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055" marR="0" lvl="4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6345" y="1295966"/>
            <a:ext cx="5283747" cy="38099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677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1" i="0" u="none" strike="noStrike" kern="1200" cap="none" spc="212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6974" indent="0">
              <a:buNone/>
              <a:defRPr sz="2000" b="1"/>
            </a:lvl2pPr>
            <a:lvl3pPr marL="914620" indent="0">
              <a:buNone/>
              <a:defRPr sz="1799" b="1"/>
            </a:lvl3pPr>
            <a:lvl4pPr marL="1371594" indent="0">
              <a:buNone/>
              <a:defRPr sz="1598" b="1"/>
            </a:lvl4pPr>
            <a:lvl5pPr marL="1828568" indent="0">
              <a:buNone/>
              <a:defRPr sz="1598" b="1"/>
            </a:lvl5pPr>
            <a:lvl6pPr marL="2286214" indent="0">
              <a:buNone/>
              <a:defRPr sz="1598" b="1"/>
            </a:lvl6pPr>
            <a:lvl7pPr marL="2743188" indent="0">
              <a:buNone/>
              <a:defRPr sz="1598" b="1"/>
            </a:lvl7pPr>
            <a:lvl8pPr marL="3200162" indent="0">
              <a:buNone/>
              <a:defRPr sz="1598" b="1"/>
            </a:lvl8pPr>
            <a:lvl9pPr marL="3657808" indent="0">
              <a:buNone/>
              <a:defRPr sz="1598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6345" y="1788994"/>
            <a:ext cx="5283747" cy="4552112"/>
          </a:xfrm>
        </p:spPr>
        <p:txBody>
          <a:bodyPr vert="horz" lIns="101600" tIns="0" rIns="82550" bIns="0" rtlCol="0">
            <a:noAutofit/>
          </a:bodyPr>
          <a:lstStyle>
            <a:lvl1pPr marL="228487" marR="0" lvl="0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461" marR="0" lvl="1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tabLst>
                <a:tab pos="1703572" algn="l"/>
              </a:tabLst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107" marR="0" lvl="2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081" marR="0" lvl="3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055" marR="0" lvl="4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6858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67710" rtl="0" eaLnBrk="1" fontAlgn="auto" latinLnBrk="0" hangingPunct="1">
              <a:lnSpc>
                <a:spcPct val="100000"/>
              </a:lnSpc>
              <a:buNone/>
              <a:defRPr kumimoji="0" lang="zh-CN" altLang="en-US" sz="2799" b="1" i="0" u="none" strike="noStrike" kern="1200" cap="none" spc="212" normalizeH="0" baseline="0" noProof="1" dirty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1207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092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94" y="1295966"/>
            <a:ext cx="5283747" cy="5039864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None/>
              <a:defRPr kumimoji="0" lang="zh-CN" altLang="en-US" sz="1598" b="0" i="0" u="none" strike="noStrike" kern="1200" cap="none" spc="159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461" marR="0" lvl="1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tabLst>
                <a:tab pos="1703572" algn="l"/>
              </a:tabLst>
              <a:defRPr kumimoji="0" lang="zh-CN" altLang="en-US" sz="1598" b="0" i="0" u="none" strike="noStrike" kern="1200" cap="none" spc="159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107" marR="0" lvl="2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081" marR="0" lvl="3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055" marR="0" lvl="4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9520" y="1295966"/>
            <a:ext cx="5283747" cy="5039864"/>
          </a:xfrm>
        </p:spPr>
        <p:txBody>
          <a:bodyPr vert="horz" lIns="101600" tIns="0" rIns="82550" bIns="0" rtlCol="0">
            <a:normAutofit/>
          </a:bodyPr>
          <a:lstStyle>
            <a:lvl1pPr marL="228487" marR="0" lvl="0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2023/6/2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708828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2145" y="952483"/>
            <a:ext cx="951075" cy="5388762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6771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2" b="1" i="0" u="none" strike="noStrike" kern="1200" cap="none" spc="212" normalizeH="0" baseline="0" noProof="1" dirty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89" y="952475"/>
            <a:ext cx="9829040" cy="5388762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rgbClr val="00A0EA"/>
                </a:solidFill>
              </a:defRPr>
            </a:lvl1pPr>
            <a:lvl2pPr indent="0" eaLnBrk="1" fontAlgn="auto" latinLnBrk="0" hangingPunct="1">
              <a:defRPr>
                <a:solidFill>
                  <a:srgbClr val="00A0EA"/>
                </a:solidFill>
              </a:defRPr>
            </a:lvl2pPr>
            <a:lvl3pPr indent="0" eaLnBrk="1" fontAlgn="auto" latinLnBrk="0" hangingPunct="1">
              <a:defRPr>
                <a:solidFill>
                  <a:srgbClr val="00A0EA"/>
                </a:solidFill>
              </a:defRPr>
            </a:lvl3pPr>
            <a:lvl4pPr indent="0" eaLnBrk="1" fontAlgn="auto" latinLnBrk="0" hangingPunct="1">
              <a:defRPr>
                <a:solidFill>
                  <a:srgbClr val="00A0EA"/>
                </a:solidFill>
              </a:defRPr>
            </a:lvl4pPr>
            <a:lvl5pPr indent="0" eaLnBrk="1" fontAlgn="auto" latinLnBrk="0" hangingPunct="1">
              <a:defRPr>
                <a:solidFill>
                  <a:srgbClr val="00A0EA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5999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94" y="952483"/>
            <a:ext cx="10853273" cy="5039864"/>
          </a:xfrm>
        </p:spPr>
        <p:txBody>
          <a:bodyPr/>
          <a:lstStyle>
            <a:lvl1pPr>
              <a:defRPr>
                <a:solidFill>
                  <a:srgbClr val="00A0EA"/>
                </a:solidFill>
              </a:defRPr>
            </a:lvl1pPr>
            <a:lvl2pPr>
              <a:defRPr>
                <a:solidFill>
                  <a:srgbClr val="00A0EA"/>
                </a:solidFill>
              </a:defRPr>
            </a:lvl2pPr>
            <a:lvl3pPr>
              <a:defRPr>
                <a:solidFill>
                  <a:srgbClr val="00A0EA"/>
                </a:solidFill>
              </a:defRPr>
            </a:lvl3pPr>
            <a:lvl4pPr>
              <a:defRPr>
                <a:solidFill>
                  <a:srgbClr val="00A0EA"/>
                </a:solidFill>
              </a:defRPr>
            </a:lvl4pPr>
            <a:lvl5pPr>
              <a:defRPr>
                <a:solidFill>
                  <a:srgbClr val="00A0EA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503850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07C11732-28E6-C34A-A17F-9DDADCB42691}"/>
              </a:ext>
            </a:extLst>
          </p:cNvPr>
          <p:cNvSpPr/>
          <p:nvPr userDrawn="1"/>
        </p:nvSpPr>
        <p:spPr>
          <a:xfrm>
            <a:off x="10142289" y="436228"/>
            <a:ext cx="1669409" cy="7130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202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8B3A8-9CE5-4C12-88DE-D55ABDB5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60322F-B12B-4013-99EE-A8C38253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19046-BE9B-4631-9D5B-15BFF996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F83B0-E518-4DD8-86C0-DDD06077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DA88F-24FB-4621-9268-68648483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8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CD557-D490-4488-8EC7-6830B04A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C050F-AC6B-4051-B162-D18FED318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1FB62D-1696-4136-A2C6-C9D9B8896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B9D7C8-B381-4B54-9A99-CCD3B894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DE9590-7A7C-4DC9-8D2C-073496BB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54B01-DCB6-4854-84C0-7EDA8F7B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86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4D04A-2231-4B96-B5E0-3077DCBC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A1CCD-6D39-48FD-AA9B-FFAA8A9C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3CB6A7-EEA6-42A2-BC0B-E63878F66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ACEBDB-7BF4-4E19-A66B-EADE76D55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2283BA-9E5F-4CC2-9435-1250A8529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B0DBB7-C617-4095-9828-9449FF9C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9812B4-D4D1-4BA8-8AD1-A10465FD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F2F400-CC25-4039-A680-EFAF5D50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03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C47A6-798C-4683-A9A0-00500CAA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30E639-D070-4A2A-85C5-977D39BD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63D01F-A136-416F-81BA-7EA9C9D5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40DB33-CB0F-4E39-B75F-14181561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4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E75E23-2900-48A3-8FCD-CF8EBE3E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008372-9B2A-4E33-AA4A-06B5583C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8105EA-355F-449D-B0E6-40F7C3CA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72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0437B-49EA-4C60-B58E-1075E042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D2E71-1729-44C0-8A4F-2D83BD3B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409615-D5BA-41B9-A122-23A5EADCD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218DFA-EBB3-4519-B0C8-A0A15D41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98BF5-B55B-4E8C-905D-10BF5FF8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AFD9E5-1A53-4F3E-89C5-6F5E775B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8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31C52-5A75-4760-BEFF-79BB7040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9462F5-35C1-4210-ACC1-3E8416B55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C8A3F-A42D-474A-904C-C687A5562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EB4AD7-A372-43C9-B1A5-EC61EEBB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D10365-0DE6-44F1-BC04-E917C7EF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D1520-4110-41AA-97CA-BD3FF43F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80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16.xml"/><Relationship Id="rId16" Type="http://schemas.openxmlformats.org/officeDocument/2006/relationships/tags" Target="../tags/tag2.xml"/><Relationship Id="rId20" Type="http://schemas.openxmlformats.org/officeDocument/2006/relationships/tags" Target="../tags/tag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24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C85A8E-8470-46D9-8710-7526F1B4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62370-A641-488F-81EB-1A4FC3555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495E4-6654-47D8-B8EC-4834F0008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0D801-0106-49A1-9081-8E6AF34A3884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74279-0F60-4832-AB50-640CE8F3B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D0B89-70AA-43A8-8153-E2FA5993C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B1927A-69D2-7F9F-D32E-E888908D3CC8}"/>
              </a:ext>
            </a:extLst>
          </p:cNvPr>
          <p:cNvSpPr txBox="1"/>
          <p:nvPr userDrawn="1"/>
        </p:nvSpPr>
        <p:spPr>
          <a:xfrm>
            <a:off x="9146775" y="617696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《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船说：算法与数据结构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》</a:t>
            </a:r>
          </a:p>
          <a:p>
            <a:pPr algn="ctr"/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第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ea typeface="Kaiti SC" panose="02010600040101010101" pitchFamily="2" charset="-122"/>
                <a:cs typeface="Courier New" panose="02070309020205020404" pitchFamily="49" charset="0"/>
              </a:rPr>
              <a:t>10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章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-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森林与并查集</a:t>
            </a:r>
          </a:p>
        </p:txBody>
      </p:sp>
    </p:spTree>
    <p:extLst>
      <p:ext uri="{BB962C8B-B14F-4D97-AF65-F5344CB8AC3E}">
        <p14:creationId xmlns:p14="http://schemas.microsoft.com/office/powerpoint/2010/main" val="189398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7" r:id="rId12"/>
    <p:sldLayoutId id="2147483673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69946" y="431989"/>
            <a:ext cx="10853273" cy="647982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69946" y="1295966"/>
            <a:ext cx="10853273" cy="503986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879826" y="6349662"/>
            <a:ext cx="2700258" cy="316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393" y="6349662"/>
            <a:ext cx="3960378" cy="316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611423" y="6349662"/>
            <a:ext cx="2700258" cy="316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</p:spTree>
    <p:extLst>
      <p:ext uri="{BB962C8B-B14F-4D97-AF65-F5344CB8AC3E}">
        <p14:creationId xmlns:p14="http://schemas.microsoft.com/office/powerpoint/2010/main" val="240532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620" rtl="0" eaLnBrk="1" fontAlgn="auto" latinLnBrk="0" hangingPunct="1">
        <a:lnSpc>
          <a:spcPct val="100000"/>
        </a:lnSpc>
        <a:spcBef>
          <a:spcPct val="0"/>
        </a:spcBef>
        <a:buNone/>
        <a:defRPr sz="2799" b="1" u="none" strike="noStrike" kern="1200" cap="none" spc="212" normalizeH="0">
          <a:solidFill>
            <a:srgbClr val="00A0EA"/>
          </a:solidFill>
          <a:uFillTx/>
          <a:latin typeface="+mj-lt"/>
          <a:ea typeface="+mj-ea"/>
          <a:cs typeface="+mj-cs"/>
        </a:defRPr>
      </a:lvl1pPr>
    </p:titleStyle>
    <p:bodyStyle>
      <a:lvl1pPr marL="228487" indent="-228487" algn="l" defTabSz="914620" rtl="0" eaLnBrk="1" fontAlgn="auto" latinLnBrk="0" hangingPunct="1">
        <a:lnSpc>
          <a:spcPct val="130000"/>
        </a:lnSpc>
        <a:spcBef>
          <a:spcPts val="0"/>
        </a:spcBef>
        <a:spcAft>
          <a:spcPts val="1058"/>
        </a:spcAft>
        <a:buFont typeface="Arial" panose="020B0604020202090204" pitchFamily="34" charset="0"/>
        <a:buChar char="•"/>
        <a:defRPr sz="1598" u="none" strike="noStrike" kern="1200" cap="none" spc="159" normalizeH="0" baseline="0">
          <a:solidFill>
            <a:srgbClr val="00A0EA"/>
          </a:solidFill>
          <a:uFillTx/>
          <a:latin typeface="+mn-lt"/>
          <a:ea typeface="+mn-ea"/>
          <a:cs typeface="+mn-cs"/>
        </a:defRPr>
      </a:lvl1pPr>
      <a:lvl2pPr marL="685461" indent="-228487" algn="l" defTabSz="914620" rtl="0" eaLnBrk="1" fontAlgn="auto" latinLnBrk="0" hangingPunct="1">
        <a:lnSpc>
          <a:spcPct val="130000"/>
        </a:lnSpc>
        <a:spcBef>
          <a:spcPts val="0"/>
        </a:spcBef>
        <a:spcAft>
          <a:spcPts val="1058"/>
        </a:spcAft>
        <a:buFont typeface="Arial" panose="020B0604020202090204" pitchFamily="34" charset="0"/>
        <a:buChar char="•"/>
        <a:tabLst>
          <a:tab pos="1609489" algn="l"/>
        </a:tabLst>
        <a:defRPr sz="1598" u="none" strike="noStrike" kern="1200" cap="none" spc="159" normalizeH="0" baseline="0">
          <a:solidFill>
            <a:srgbClr val="00A0EA"/>
          </a:solidFill>
          <a:uFillTx/>
          <a:latin typeface="+mn-lt"/>
          <a:ea typeface="+mn-ea"/>
          <a:cs typeface="+mn-cs"/>
        </a:defRPr>
      </a:lvl2pPr>
      <a:lvl3pPr marL="1143107" indent="-228487" algn="l" defTabSz="914620" rtl="0" eaLnBrk="1" fontAlgn="auto" latinLnBrk="0" hangingPunct="1">
        <a:lnSpc>
          <a:spcPct val="130000"/>
        </a:lnSpc>
        <a:spcBef>
          <a:spcPts val="0"/>
        </a:spcBef>
        <a:spcAft>
          <a:spcPts val="1058"/>
        </a:spcAft>
        <a:buFont typeface="Arial" panose="020B0604020202090204" pitchFamily="34" charset="0"/>
        <a:buChar char="•"/>
        <a:defRPr sz="1598" u="none" strike="noStrike" kern="1200" cap="none" spc="159" normalizeH="0" baseline="0">
          <a:solidFill>
            <a:srgbClr val="00A0EA"/>
          </a:solidFill>
          <a:uFillTx/>
          <a:latin typeface="+mn-lt"/>
          <a:ea typeface="+mn-ea"/>
          <a:cs typeface="+mn-cs"/>
        </a:defRPr>
      </a:lvl3pPr>
      <a:lvl4pPr marL="1600081" indent="-228487" algn="l" defTabSz="914620" rtl="0" eaLnBrk="1" fontAlgn="auto" latinLnBrk="0" hangingPunct="1">
        <a:lnSpc>
          <a:spcPct val="130000"/>
        </a:lnSpc>
        <a:spcBef>
          <a:spcPts val="0"/>
        </a:spcBef>
        <a:spcAft>
          <a:spcPts val="1058"/>
        </a:spcAft>
        <a:buFont typeface="Arial" panose="020B0604020202090204" pitchFamily="34" charset="0"/>
        <a:buChar char="•"/>
        <a:defRPr sz="1598" u="none" strike="noStrike" kern="1200" cap="none" spc="159" normalizeH="0" baseline="0">
          <a:solidFill>
            <a:srgbClr val="00A0EA"/>
          </a:solidFill>
          <a:uFillTx/>
          <a:latin typeface="+mn-lt"/>
          <a:ea typeface="+mn-ea"/>
          <a:cs typeface="+mn-cs"/>
        </a:defRPr>
      </a:lvl4pPr>
      <a:lvl5pPr marL="2057055" indent="-228487" algn="l" defTabSz="914620" rtl="0" eaLnBrk="1" fontAlgn="auto" latinLnBrk="0" hangingPunct="1">
        <a:lnSpc>
          <a:spcPct val="130000"/>
        </a:lnSpc>
        <a:spcBef>
          <a:spcPts val="0"/>
        </a:spcBef>
        <a:spcAft>
          <a:spcPts val="1058"/>
        </a:spcAft>
        <a:buFont typeface="Arial" panose="020B0604020202090204" pitchFamily="34" charset="0"/>
        <a:buChar char="•"/>
        <a:defRPr sz="1598" u="none" strike="noStrike" kern="1200" cap="none" spc="159" normalizeH="0" baseline="0">
          <a:solidFill>
            <a:srgbClr val="00A0EA"/>
          </a:solidFill>
          <a:uFillTx/>
          <a:latin typeface="+mn-lt"/>
          <a:ea typeface="+mn-ea"/>
          <a:cs typeface="+mn-cs"/>
        </a:defRPr>
      </a:lvl5pPr>
      <a:lvl6pPr marL="2514701" indent="-228487" algn="l" defTabSz="914620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5" indent="-228487" algn="l" defTabSz="914620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9" indent="-228487" algn="l" defTabSz="914620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5" indent="-228487" algn="l" defTabSz="914620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62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4" algn="l" defTabSz="91462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620" algn="l" defTabSz="91462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4" algn="l" defTabSz="91462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8" algn="l" defTabSz="91462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4" algn="l" defTabSz="91462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8" algn="l" defTabSz="91462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2" algn="l" defTabSz="91462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808" algn="l" defTabSz="91462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矩形 400385"/>
          <p:cNvSpPr>
            <a:spLocks noChangeArrowheads="1"/>
          </p:cNvSpPr>
          <p:nvPr/>
        </p:nvSpPr>
        <p:spPr bwMode="auto">
          <a:xfrm>
            <a:off x="4295800" y="548681"/>
            <a:ext cx="3924076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练习题</a:t>
            </a:r>
            <a:r>
              <a:rPr lang="en-US" altLang="zh-CN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2</a:t>
            </a:r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：猜拳</a:t>
            </a:r>
          </a:p>
        </p:txBody>
      </p:sp>
      <p:sp>
        <p:nvSpPr>
          <p:cNvPr id="6" name="矩形 400414"/>
          <p:cNvSpPr>
            <a:spLocks noChangeArrowheads="1"/>
          </p:cNvSpPr>
          <p:nvPr/>
        </p:nvSpPr>
        <p:spPr bwMode="auto">
          <a:xfrm>
            <a:off x="2495364" y="1700808"/>
            <a:ext cx="763308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Kaiti SC" charset="-122"/>
                <a:ea typeface="Kaiti SC" charset="-122"/>
                <a:cs typeface="Kaiti SC" charset="-122"/>
              </a:rPr>
              <a:t>【编写程序】</a:t>
            </a:r>
            <a:r>
              <a:rPr lang="zh-CN" altLang="en-US" sz="2000" dirty="0">
                <a:latin typeface="Kaiti SC" charset="-122"/>
                <a:ea typeface="Kaiti SC" charset="-122"/>
                <a:cs typeface="Kaiti SC" charset="-122"/>
              </a:rPr>
              <a:t>在一次聚会中，每人拿着一张印有石头、剪刀、布的卡片，每个人具体拿得是那种卡片不得而知。现在告诉你某些人之间的胜负关系，并会询问某两个人之间的胜负结果。对于每个询问，请给出正确的回答</a:t>
            </a:r>
            <a:r>
              <a:rPr lang="en-US" altLang="zh-CN" sz="2000" dirty="0">
                <a:latin typeface="Courier" pitchFamily="2" charset="0"/>
                <a:ea typeface="Kaiti SC" charset="-122"/>
                <a:cs typeface="Kaiti SC" charset="-122"/>
              </a:rPr>
              <a:t>(Win</a:t>
            </a:r>
            <a:r>
              <a:rPr lang="zh-CN" altLang="en-US" sz="2000" dirty="0">
                <a:latin typeface="Courier" pitchFamily="2" charset="0"/>
                <a:ea typeface="Kaiti SC" charset="-122"/>
                <a:cs typeface="Kaiti SC" charset="-122"/>
              </a:rPr>
              <a:t>、</a:t>
            </a:r>
            <a:r>
              <a:rPr lang="en-US" altLang="zh-CN" sz="2000" dirty="0">
                <a:latin typeface="Courier" pitchFamily="2" charset="0"/>
                <a:ea typeface="Kaiti SC" charset="-122"/>
                <a:cs typeface="Kaiti SC" charset="-122"/>
              </a:rPr>
              <a:t>Loss</a:t>
            </a:r>
            <a:r>
              <a:rPr lang="zh-CN" altLang="en-US" sz="2000" dirty="0">
                <a:latin typeface="Courier" pitchFamily="2" charset="0"/>
                <a:ea typeface="Kaiti SC" charset="-122"/>
                <a:cs typeface="Kaiti SC" charset="-122"/>
              </a:rPr>
              <a:t>、</a:t>
            </a:r>
            <a:r>
              <a:rPr lang="en-US" altLang="zh-CN" sz="2000" dirty="0">
                <a:latin typeface="Courier" pitchFamily="2" charset="0"/>
                <a:ea typeface="Kaiti SC" charset="-122"/>
                <a:cs typeface="Kaiti SC" charset="-122"/>
              </a:rPr>
              <a:t>Tie)</a:t>
            </a:r>
            <a:r>
              <a:rPr lang="zh-CN" altLang="en-US" sz="2000" dirty="0">
                <a:latin typeface="Kaiti SC" charset="-122"/>
                <a:ea typeface="Kaiti SC" charset="-122"/>
                <a:cs typeface="Kaiti SC" charset="-122"/>
              </a:rPr>
              <a:t>。</a:t>
            </a:r>
            <a:endParaRPr lang="en-US" altLang="zh-CN" sz="2000" dirty="0">
              <a:latin typeface="Kaiti SC" charset="-122"/>
              <a:ea typeface="Kaiti SC" charset="-122"/>
              <a:cs typeface="Kaiti SC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E2D047B-508B-1648-9ABD-9EC941A92113}"/>
              </a:ext>
            </a:extLst>
          </p:cNvPr>
          <p:cNvGraphicFramePr>
            <a:graphicFrameLocks noGrp="1"/>
          </p:cNvGraphicFramePr>
          <p:nvPr/>
        </p:nvGraphicFramePr>
        <p:xfrm>
          <a:off x="3769834" y="3861049"/>
          <a:ext cx="4774438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20438">
                  <a:extLst>
                    <a:ext uri="{9D8B030D-6E8A-4147-A177-3AD203B41FA5}">
                      <a16:colId xmlns:a16="http://schemas.microsoft.com/office/drawing/2014/main" val="2444533498"/>
                    </a:ext>
                  </a:extLst>
                </a:gridCol>
                <a:gridCol w="630339">
                  <a:extLst>
                    <a:ext uri="{9D8B030D-6E8A-4147-A177-3AD203B41FA5}">
                      <a16:colId xmlns:a16="http://schemas.microsoft.com/office/drawing/2014/main" val="3113596867"/>
                    </a:ext>
                  </a:extLst>
                </a:gridCol>
                <a:gridCol w="775389">
                  <a:extLst>
                    <a:ext uri="{9D8B030D-6E8A-4147-A177-3AD203B41FA5}">
                      <a16:colId xmlns:a16="http://schemas.microsoft.com/office/drawing/2014/main" val="1004645760"/>
                    </a:ext>
                  </a:extLst>
                </a:gridCol>
                <a:gridCol w="420466">
                  <a:extLst>
                    <a:ext uri="{9D8B030D-6E8A-4147-A177-3AD203B41FA5}">
                      <a16:colId xmlns:a16="http://schemas.microsoft.com/office/drawing/2014/main" val="2443902364"/>
                    </a:ext>
                  </a:extLst>
                </a:gridCol>
                <a:gridCol w="875678">
                  <a:extLst>
                    <a:ext uri="{9D8B030D-6E8A-4147-A177-3AD203B41FA5}">
                      <a16:colId xmlns:a16="http://schemas.microsoft.com/office/drawing/2014/main" val="69508377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85243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latin typeface="Courier" pitchFamily="2" charset="0"/>
                          <a:ea typeface="Kaiti SC" panose="02010600040101010101" pitchFamily="2" charset="-122"/>
                        </a:rPr>
                        <a:t>Win</a:t>
                      </a:r>
                      <a:endParaRPr lang="zh-CN" altLang="en-US" sz="1600" dirty="0">
                        <a:latin typeface="Courier" pitchFamily="2" charset="0"/>
                        <a:ea typeface="Kaiti SC" panose="02010600040101010101" pitchFamily="2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ourier" pitchFamily="2" charset="0"/>
                        </a:rPr>
                        <a:t>1</a:t>
                      </a:r>
                      <a:endParaRPr lang="zh-CN" altLang="en-US" sz="1800" dirty="0">
                        <a:latin typeface="Courier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ourier" pitchFamily="2" charset="0"/>
                        </a:rPr>
                        <a:t>2</a:t>
                      </a:r>
                      <a:endParaRPr lang="zh-CN" altLang="en-US" sz="1800" dirty="0">
                        <a:latin typeface="Courier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Courier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Courier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Courier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340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Courier" pitchFamily="2" charset="0"/>
                          <a:ea typeface="Kaiti SC" panose="02010600040101010101" pitchFamily="2" charset="-122"/>
                        </a:rPr>
                        <a:t>Win</a:t>
                      </a:r>
                      <a:endParaRPr lang="zh-CN" altLang="en-US" sz="1600" dirty="0">
                        <a:latin typeface="Courier" pitchFamily="2" charset="0"/>
                        <a:ea typeface="Kaiti SC" panose="02010600040101010101" pitchFamily="2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ourier" pitchFamily="2" charset="0"/>
                        </a:rPr>
                        <a:t>3</a:t>
                      </a:r>
                      <a:endParaRPr lang="zh-CN" altLang="en-US" sz="1800" dirty="0">
                        <a:latin typeface="Courier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ourier" pitchFamily="2" charset="0"/>
                        </a:rPr>
                        <a:t>4</a:t>
                      </a:r>
                      <a:endParaRPr lang="zh-CN" altLang="en-US" sz="1800" dirty="0">
                        <a:latin typeface="Courier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Courier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Courier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Courier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14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Courier" pitchFamily="2" charset="0"/>
                          <a:ea typeface="Kaiti SC" panose="02010600040101010101" pitchFamily="2" charset="-122"/>
                        </a:rPr>
                        <a:t>Query</a:t>
                      </a:r>
                      <a:endParaRPr lang="zh-CN" altLang="en-US" sz="1600" dirty="0">
                        <a:latin typeface="Courier" pitchFamily="2" charset="0"/>
                        <a:ea typeface="Kaiti SC" panose="02010600040101010101" pitchFamily="2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ourier" pitchFamily="2" charset="0"/>
                        </a:rPr>
                        <a:t>1</a:t>
                      </a:r>
                      <a:endParaRPr lang="zh-CN" altLang="en-US" sz="1800" dirty="0">
                        <a:latin typeface="Courier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ourier" pitchFamily="2" charset="0"/>
                        </a:rPr>
                        <a:t>3</a:t>
                      </a:r>
                      <a:endParaRPr lang="zh-CN" altLang="en-US" sz="1800" dirty="0">
                        <a:latin typeface="Courier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Courier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ourier" pitchFamily="2" charset="0"/>
                        </a:rPr>
                        <a:t>Ans:</a:t>
                      </a:r>
                      <a:endParaRPr lang="zh-CN" altLang="en-US" sz="1800" dirty="0">
                        <a:latin typeface="Courier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Courier" pitchFamily="2" charset="0"/>
                        </a:rPr>
                        <a:t>Unknown</a:t>
                      </a:r>
                      <a:endParaRPr lang="zh-CN" altLang="en-US" sz="1800" dirty="0">
                        <a:latin typeface="Courier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42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Courier" pitchFamily="2" charset="0"/>
                          <a:ea typeface="Kaiti SC" panose="02010600040101010101" pitchFamily="2" charset="-122"/>
                        </a:rPr>
                        <a:t>Win</a:t>
                      </a:r>
                      <a:endParaRPr lang="zh-CN" altLang="en-US" sz="1600" dirty="0">
                        <a:latin typeface="Courier" pitchFamily="2" charset="0"/>
                        <a:ea typeface="Kaiti SC" panose="02010600040101010101" pitchFamily="2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ourier" pitchFamily="2" charset="0"/>
                        </a:rPr>
                        <a:t>1</a:t>
                      </a:r>
                      <a:endParaRPr lang="zh-CN" altLang="en-US" sz="1800" dirty="0">
                        <a:latin typeface="Courier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ourier" pitchFamily="2" charset="0"/>
                        </a:rPr>
                        <a:t>4</a:t>
                      </a:r>
                      <a:endParaRPr lang="zh-CN" altLang="en-US" sz="1800" dirty="0">
                        <a:latin typeface="Courier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Courier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Courier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Courier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273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Courier" pitchFamily="2" charset="0"/>
                          <a:ea typeface="Kaiti SC" panose="02010600040101010101" pitchFamily="2" charset="-122"/>
                        </a:rPr>
                        <a:t>Query</a:t>
                      </a:r>
                      <a:endParaRPr lang="zh-CN" altLang="en-US" sz="1600" dirty="0">
                        <a:latin typeface="Courier" pitchFamily="2" charset="0"/>
                        <a:ea typeface="Kaiti SC" panose="02010600040101010101" pitchFamily="2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ourier" pitchFamily="2" charset="0"/>
                        </a:rPr>
                        <a:t>1</a:t>
                      </a:r>
                      <a:endParaRPr lang="zh-CN" altLang="en-US" sz="1800" dirty="0">
                        <a:latin typeface="Courier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ourier" pitchFamily="2" charset="0"/>
                        </a:rPr>
                        <a:t>3</a:t>
                      </a:r>
                      <a:endParaRPr lang="zh-CN" altLang="en-US" sz="1800" dirty="0">
                        <a:latin typeface="Courier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Courier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ourier" pitchFamily="2" charset="0"/>
                        </a:rPr>
                        <a:t>Ans:</a:t>
                      </a:r>
                      <a:endParaRPr lang="zh-CN" altLang="en-US" sz="1800" dirty="0">
                        <a:latin typeface="Courier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Courier" pitchFamily="2" charset="0"/>
                        </a:rPr>
                        <a:t>Tie</a:t>
                      </a:r>
                      <a:endParaRPr lang="zh-CN" altLang="en-US" sz="1800" dirty="0">
                        <a:latin typeface="Courier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779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Courier" pitchFamily="2" charset="0"/>
                          <a:ea typeface="Kaiti SC" panose="02010600040101010101" pitchFamily="2" charset="-122"/>
                        </a:rPr>
                        <a:t>Query</a:t>
                      </a:r>
                      <a:endParaRPr lang="zh-CN" altLang="en-US" sz="1600" dirty="0">
                        <a:latin typeface="Courier" pitchFamily="2" charset="0"/>
                        <a:ea typeface="Kaiti SC" panose="02010600040101010101" pitchFamily="2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ourier" pitchFamily="2" charset="0"/>
                        </a:rPr>
                        <a:t>2</a:t>
                      </a:r>
                      <a:endParaRPr lang="zh-CN" altLang="en-US" sz="1800" dirty="0">
                        <a:latin typeface="Courier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ourier" pitchFamily="2" charset="0"/>
                        </a:rPr>
                        <a:t>3</a:t>
                      </a:r>
                      <a:endParaRPr lang="zh-CN" altLang="en-US" sz="1800" dirty="0">
                        <a:latin typeface="Courier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Courier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ourier" pitchFamily="2" charset="0"/>
                        </a:rPr>
                        <a:t>Ans:</a:t>
                      </a:r>
                      <a:endParaRPr lang="zh-CN" altLang="en-US" sz="1800" dirty="0">
                        <a:latin typeface="Courier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Courier" pitchFamily="2" charset="0"/>
                        </a:rPr>
                        <a:t>Loss</a:t>
                      </a:r>
                      <a:endParaRPr lang="zh-CN" altLang="en-US" sz="1800" dirty="0">
                        <a:latin typeface="Courier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349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88456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655CDC7-D20B-7946-B2CE-116EB959B5AD}"/>
              </a:ext>
            </a:extLst>
          </p:cNvPr>
          <p:cNvSpPr txBox="1"/>
          <p:nvPr/>
        </p:nvSpPr>
        <p:spPr>
          <a:xfrm>
            <a:off x="1775521" y="1268760"/>
            <a:ext cx="1800493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400" b="1" dirty="0">
                <a:latin typeface="Arial" panose="020B0604020202020204" pitchFamily="34" charset="0"/>
                <a:ea typeface="微软雅黑" panose="020B0503020204020204" charset="-122"/>
              </a:rPr>
              <a:t>关键词：</a:t>
            </a:r>
            <a:r>
              <a:rPr kumimoji="1" lang="zh-CN" altLang="en-US" sz="1400" dirty="0">
                <a:latin typeface="Arial" panose="020B0604020202020204" pitchFamily="34" charset="0"/>
                <a:ea typeface="微软雅黑" panose="020B0503020204020204" charset="-122"/>
              </a:rPr>
              <a:t>带权并查集</a:t>
            </a:r>
          </a:p>
        </p:txBody>
      </p:sp>
      <p:sp>
        <p:nvSpPr>
          <p:cNvPr id="4" name="矩形 400385">
            <a:extLst>
              <a:ext uri="{FF2B5EF4-FFF2-40B4-BE49-F238E27FC236}">
                <a16:creationId xmlns:a16="http://schemas.microsoft.com/office/drawing/2014/main" id="{FE5324DB-A99F-0F4A-932F-2A4A8C83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00" y="548681"/>
            <a:ext cx="3924076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练习题</a:t>
            </a:r>
            <a:r>
              <a:rPr lang="en-US" altLang="zh-CN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2</a:t>
            </a:r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：猜拳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6DA2E73-0FF9-7D4D-9AC9-DA5617745757}"/>
              </a:ext>
            </a:extLst>
          </p:cNvPr>
          <p:cNvGraphicFramePr>
            <a:graphicFrameLocks noGrp="1"/>
          </p:cNvGraphicFramePr>
          <p:nvPr/>
        </p:nvGraphicFramePr>
        <p:xfrm>
          <a:off x="2909466" y="2708920"/>
          <a:ext cx="6696744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322209678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981796831"/>
                    </a:ext>
                  </a:extLst>
                </a:gridCol>
                <a:gridCol w="620525">
                  <a:extLst>
                    <a:ext uri="{9D8B030D-6E8A-4147-A177-3AD203B41FA5}">
                      <a16:colId xmlns:a16="http://schemas.microsoft.com/office/drawing/2014/main" val="3549412526"/>
                    </a:ext>
                  </a:extLst>
                </a:gridCol>
                <a:gridCol w="531603">
                  <a:extLst>
                    <a:ext uri="{9D8B030D-6E8A-4147-A177-3AD203B41FA5}">
                      <a16:colId xmlns:a16="http://schemas.microsoft.com/office/drawing/2014/main" val="13529589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70710631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73672742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12917114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6071989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7231715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429400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Kaiti SC" panose="02010600040101010101" pitchFamily="2" charset="-122"/>
                        <a:ea typeface="Kaiti SC" panose="02010600040101010101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剪刀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石头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布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剪刀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石头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布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剪刀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石头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布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353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Courier" pitchFamily="2" charset="0"/>
                          <a:ea typeface="Kaiti SC" panose="02010600040101010101" pitchFamily="2" charset="-122"/>
                        </a:rPr>
                        <a:t>权值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ourier" pitchFamily="2" charset="0"/>
                          <a:ea typeface="Kaiti SC" panose="02010600040101010101" pitchFamily="2" charset="-122"/>
                        </a:rPr>
                        <a:t>0</a:t>
                      </a:r>
                      <a:endParaRPr lang="zh-CN" altLang="en-US" sz="1800" dirty="0">
                        <a:latin typeface="Courier" pitchFamily="2" charset="0"/>
                        <a:ea typeface="Kaiti SC" panose="02010600040101010101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ourier" pitchFamily="2" charset="0"/>
                          <a:ea typeface="Kaiti SC" panose="02010600040101010101" pitchFamily="2" charset="-122"/>
                        </a:rPr>
                        <a:t>1</a:t>
                      </a:r>
                      <a:endParaRPr lang="zh-CN" altLang="en-US" sz="1800" dirty="0">
                        <a:latin typeface="Courier" pitchFamily="2" charset="0"/>
                        <a:ea typeface="Kaiti SC" panose="02010600040101010101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ourier" pitchFamily="2" charset="0"/>
                          <a:ea typeface="Kaiti SC" panose="02010600040101010101" pitchFamily="2" charset="-122"/>
                        </a:rPr>
                        <a:t>2</a:t>
                      </a:r>
                      <a:endParaRPr lang="zh-CN" altLang="en-US" sz="1800" dirty="0">
                        <a:latin typeface="Courier" pitchFamily="2" charset="0"/>
                        <a:ea typeface="Kaiti SC" panose="02010600040101010101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ourier" pitchFamily="2" charset="0"/>
                          <a:ea typeface="Kaiti SC" panose="02010600040101010101" pitchFamily="2" charset="-122"/>
                        </a:rPr>
                        <a:t>3</a:t>
                      </a:r>
                      <a:endParaRPr lang="zh-CN" altLang="en-US" sz="1800" dirty="0">
                        <a:latin typeface="Courier" pitchFamily="2" charset="0"/>
                        <a:ea typeface="Kaiti SC" panose="02010600040101010101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ourier" pitchFamily="2" charset="0"/>
                          <a:ea typeface="Kaiti SC" panose="02010600040101010101" pitchFamily="2" charset="-122"/>
                        </a:rPr>
                        <a:t>4</a:t>
                      </a:r>
                      <a:endParaRPr lang="zh-CN" altLang="en-US" sz="1800" dirty="0">
                        <a:latin typeface="Courier" pitchFamily="2" charset="0"/>
                        <a:ea typeface="Kaiti SC" panose="02010600040101010101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ourier" pitchFamily="2" charset="0"/>
                          <a:ea typeface="Kaiti SC" panose="02010600040101010101" pitchFamily="2" charset="-122"/>
                        </a:rPr>
                        <a:t>5</a:t>
                      </a:r>
                      <a:endParaRPr lang="zh-CN" altLang="en-US" sz="1800" dirty="0">
                        <a:latin typeface="Courier" pitchFamily="2" charset="0"/>
                        <a:ea typeface="Kaiti SC" panose="02010600040101010101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ourier" pitchFamily="2" charset="0"/>
                          <a:ea typeface="Kaiti SC" panose="02010600040101010101" pitchFamily="2" charset="-122"/>
                        </a:rPr>
                        <a:t>6</a:t>
                      </a:r>
                      <a:endParaRPr lang="zh-CN" altLang="en-US" sz="1800" dirty="0">
                        <a:latin typeface="Courier" pitchFamily="2" charset="0"/>
                        <a:ea typeface="Kaiti SC" panose="02010600040101010101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ourier" pitchFamily="2" charset="0"/>
                          <a:ea typeface="Kaiti SC" panose="02010600040101010101" pitchFamily="2" charset="-122"/>
                        </a:rPr>
                        <a:t>7</a:t>
                      </a:r>
                      <a:endParaRPr lang="zh-CN" altLang="en-US" sz="1800" dirty="0">
                        <a:latin typeface="Courier" pitchFamily="2" charset="0"/>
                        <a:ea typeface="Kaiti SC" panose="02010600040101010101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ourier" pitchFamily="2" charset="0"/>
                          <a:ea typeface="Kaiti SC" panose="02010600040101010101" pitchFamily="2" charset="-122"/>
                        </a:rPr>
                        <a:t>8</a:t>
                      </a:r>
                      <a:endParaRPr lang="zh-CN" altLang="en-US" sz="1800" dirty="0">
                        <a:latin typeface="Courier" pitchFamily="2" charset="0"/>
                        <a:ea typeface="Kaiti SC" panose="02010600040101010101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3688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Courier" pitchFamily="2" charset="0"/>
                          <a:ea typeface="Kaiti SC" panose="02010600040101010101" pitchFamily="2" charset="-122"/>
                        </a:rPr>
                        <a:t>差值</a:t>
                      </a:r>
                      <a:r>
                        <a:rPr lang="en-US" altLang="zh-CN" sz="1800" dirty="0">
                          <a:latin typeface="Courier" pitchFamily="2" charset="0"/>
                          <a:ea typeface="Kaiti SC" panose="02010600040101010101" pitchFamily="2" charset="-122"/>
                        </a:rPr>
                        <a:t>%3</a:t>
                      </a:r>
                      <a:endParaRPr lang="zh-CN" altLang="en-US" sz="1800" dirty="0">
                        <a:latin typeface="Courier" pitchFamily="2" charset="0"/>
                        <a:ea typeface="Kaiti SC" panose="02010600040101010101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ourier" pitchFamily="2" charset="0"/>
                          <a:ea typeface="Kaiti SC" panose="02010600040101010101" pitchFamily="2" charset="-122"/>
                        </a:rPr>
                        <a:t>0</a:t>
                      </a:r>
                      <a:endParaRPr lang="zh-CN" altLang="en-US" sz="1800" dirty="0">
                        <a:latin typeface="Courier" pitchFamily="2" charset="0"/>
                        <a:ea typeface="Kaiti SC" panose="02010600040101010101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ourier" pitchFamily="2" charset="0"/>
                          <a:ea typeface="Kaiti SC" panose="02010600040101010101" pitchFamily="2" charset="-122"/>
                        </a:rPr>
                        <a:t>1</a:t>
                      </a:r>
                      <a:endParaRPr lang="zh-CN" altLang="en-US" sz="1800" dirty="0">
                        <a:latin typeface="Courier" pitchFamily="2" charset="0"/>
                        <a:ea typeface="Kaiti SC" panose="02010600040101010101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ourier" pitchFamily="2" charset="0"/>
                          <a:ea typeface="Kaiti SC" panose="02010600040101010101" pitchFamily="2" charset="-122"/>
                        </a:rPr>
                        <a:t>2</a:t>
                      </a:r>
                      <a:endParaRPr lang="zh-CN" altLang="en-US" sz="1800" dirty="0">
                        <a:latin typeface="Courier" pitchFamily="2" charset="0"/>
                        <a:ea typeface="Kaiti SC" panose="02010600040101010101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ourier" pitchFamily="2" charset="0"/>
                          <a:ea typeface="Kaiti SC" panose="02010600040101010101" pitchFamily="2" charset="-122"/>
                        </a:rPr>
                        <a:t>0</a:t>
                      </a:r>
                      <a:endParaRPr lang="zh-CN" altLang="en-US" sz="1800" dirty="0">
                        <a:latin typeface="Courier" pitchFamily="2" charset="0"/>
                        <a:ea typeface="Kaiti SC" panose="02010600040101010101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ourier" pitchFamily="2" charset="0"/>
                          <a:ea typeface="Kaiti SC" panose="02010600040101010101" pitchFamily="2" charset="-122"/>
                        </a:rPr>
                        <a:t>1</a:t>
                      </a:r>
                      <a:endParaRPr lang="zh-CN" altLang="en-US" sz="1800" dirty="0">
                        <a:latin typeface="Courier" pitchFamily="2" charset="0"/>
                        <a:ea typeface="Kaiti SC" panose="02010600040101010101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ourier" pitchFamily="2" charset="0"/>
                          <a:ea typeface="Kaiti SC" panose="02010600040101010101" pitchFamily="2" charset="-122"/>
                        </a:rPr>
                        <a:t>2</a:t>
                      </a:r>
                      <a:endParaRPr lang="zh-CN" altLang="en-US" sz="1800" dirty="0">
                        <a:latin typeface="Courier" pitchFamily="2" charset="0"/>
                        <a:ea typeface="Kaiti SC" panose="02010600040101010101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ourier" pitchFamily="2" charset="0"/>
                          <a:ea typeface="Kaiti SC" panose="02010600040101010101" pitchFamily="2" charset="-122"/>
                        </a:rPr>
                        <a:t>0</a:t>
                      </a:r>
                      <a:endParaRPr lang="zh-CN" altLang="en-US" sz="1800" dirty="0">
                        <a:latin typeface="Courier" pitchFamily="2" charset="0"/>
                        <a:ea typeface="Kaiti SC" panose="02010600040101010101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ourier" pitchFamily="2" charset="0"/>
                          <a:ea typeface="Kaiti SC" panose="02010600040101010101" pitchFamily="2" charset="-122"/>
                        </a:rPr>
                        <a:t>1</a:t>
                      </a:r>
                      <a:endParaRPr lang="zh-CN" altLang="en-US" sz="1800" dirty="0">
                        <a:latin typeface="Courier" pitchFamily="2" charset="0"/>
                        <a:ea typeface="Kaiti SC" panose="02010600040101010101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ourier" pitchFamily="2" charset="0"/>
                          <a:ea typeface="Kaiti SC" panose="02010600040101010101" pitchFamily="2" charset="-122"/>
                        </a:rPr>
                        <a:t>2</a:t>
                      </a:r>
                      <a:endParaRPr lang="zh-CN" altLang="en-US" sz="1800" dirty="0">
                        <a:latin typeface="Courier" pitchFamily="2" charset="0"/>
                        <a:ea typeface="Kaiti SC" panose="02010600040101010101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6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Courier" pitchFamily="2" charset="0"/>
                        <a:ea typeface="Kaiti SC" panose="02010600040101010101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Courier" pitchFamily="2" charset="0"/>
                          <a:ea typeface="Kaiti SC" panose="02010600040101010101" pitchFamily="2" charset="-122"/>
                        </a:rPr>
                        <a:t>平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Courier" pitchFamily="2" charset="0"/>
                          <a:ea typeface="Kaiti SC" panose="02010600040101010101" pitchFamily="2" charset="-122"/>
                        </a:rPr>
                        <a:t>输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Courier" pitchFamily="2" charset="0"/>
                          <a:ea typeface="Kaiti SC" panose="02010600040101010101" pitchFamily="2" charset="-122"/>
                        </a:rPr>
                        <a:t>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Courier" pitchFamily="2" charset="0"/>
                          <a:ea typeface="Kaiti SC" panose="02010600040101010101" pitchFamily="2" charset="-122"/>
                        </a:rPr>
                        <a:t>平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Courier" pitchFamily="2" charset="0"/>
                          <a:ea typeface="Kaiti SC" panose="02010600040101010101" pitchFamily="2" charset="-122"/>
                        </a:rPr>
                        <a:t>输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Courier" pitchFamily="2" charset="0"/>
                          <a:ea typeface="Kaiti SC" panose="02010600040101010101" pitchFamily="2" charset="-122"/>
                        </a:rPr>
                        <a:t>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Courier" pitchFamily="2" charset="0"/>
                          <a:ea typeface="Kaiti SC" panose="02010600040101010101" pitchFamily="2" charset="-122"/>
                        </a:rPr>
                        <a:t>平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Courier" pitchFamily="2" charset="0"/>
                          <a:ea typeface="Kaiti SC" panose="02010600040101010101" pitchFamily="2" charset="-122"/>
                        </a:rPr>
                        <a:t>输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Courier" pitchFamily="2" charset="0"/>
                          <a:ea typeface="Kaiti SC" panose="02010600040101010101" pitchFamily="2" charset="-122"/>
                        </a:rPr>
                        <a:t>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35400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6597D89-4808-A84E-9A40-BEC200A31A5C}"/>
              </a:ext>
            </a:extLst>
          </p:cNvPr>
          <p:cNvSpPr txBox="1"/>
          <p:nvPr/>
        </p:nvSpPr>
        <p:spPr>
          <a:xfrm>
            <a:off x="2108945" y="2060848"/>
            <a:ext cx="1467068" cy="435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000" dirty="0">
                <a:latin typeface="Heiti SC Medium" pitchFamily="2" charset="-128"/>
                <a:ea typeface="Heiti SC Medium" pitchFamily="2" charset="-128"/>
              </a:rPr>
              <a:t>权值设计：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3DA140AB-1A9D-194E-9413-CF20867B2050}"/>
              </a:ext>
            </a:extLst>
          </p:cNvPr>
          <p:cNvSpPr/>
          <p:nvPr/>
        </p:nvSpPr>
        <p:spPr>
          <a:xfrm>
            <a:off x="3791744" y="3356992"/>
            <a:ext cx="2016224" cy="936104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F43919-E4BB-0A41-BA5A-F82A518B4D32}"/>
              </a:ext>
            </a:extLst>
          </p:cNvPr>
          <p:cNvSpPr txBox="1"/>
          <p:nvPr/>
        </p:nvSpPr>
        <p:spPr>
          <a:xfrm>
            <a:off x="2108945" y="4509120"/>
            <a:ext cx="1467068" cy="435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000" dirty="0">
                <a:latin typeface="Heiti SC Medium" pitchFamily="2" charset="-128"/>
                <a:ea typeface="Heiti SC Medium" pitchFamily="2" charset="-128"/>
              </a:rPr>
              <a:t>权值解读：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4D6C329-E9C1-474D-BF14-94FA68F647DA}"/>
              </a:ext>
            </a:extLst>
          </p:cNvPr>
          <p:cNvSpPr txBox="1"/>
          <p:nvPr/>
        </p:nvSpPr>
        <p:spPr>
          <a:xfrm>
            <a:off x="2675766" y="5157192"/>
            <a:ext cx="8352928" cy="1510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如果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x 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到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y 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的有向路径上所有权值和对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3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取余的结果如下：</a:t>
            </a:r>
            <a:endParaRPr kumimoji="1" lang="en-US" altLang="zh-CN" dirty="0">
              <a:latin typeface="Courier" pitchFamily="2" charset="0"/>
              <a:ea typeface="Kaiti SC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b="1" dirty="0">
                <a:latin typeface="Courier" pitchFamily="2" charset="0"/>
                <a:ea typeface="Kaiti SC" panose="02010600040101010101" pitchFamily="2" charset="-122"/>
              </a:rPr>
              <a:t>0</a:t>
            </a:r>
            <a:r>
              <a:rPr kumimoji="1" lang="zh-CN" altLang="en-US" b="1" dirty="0">
                <a:latin typeface="Courier" pitchFamily="2" charset="0"/>
                <a:ea typeface="Kaiti SC" panose="02010600040101010101" pitchFamily="2" charset="-122"/>
              </a:rPr>
              <a:t>：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代表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x 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与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y 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平手</a:t>
            </a:r>
            <a:endParaRPr kumimoji="1" lang="en-US" altLang="zh-CN" dirty="0">
              <a:latin typeface="Courier" pitchFamily="2" charset="0"/>
              <a:ea typeface="Kaiti SC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b="1" dirty="0">
                <a:latin typeface="Courier" pitchFamily="2" charset="0"/>
                <a:ea typeface="Kaiti SC" panose="02010600040101010101" pitchFamily="2" charset="-122"/>
              </a:rPr>
              <a:t>1</a:t>
            </a:r>
            <a:r>
              <a:rPr kumimoji="1" lang="zh-CN" altLang="en-US" b="1" dirty="0">
                <a:latin typeface="Courier" pitchFamily="2" charset="0"/>
                <a:ea typeface="Kaiti SC" panose="02010600040101010101" pitchFamily="2" charset="-122"/>
              </a:rPr>
              <a:t>：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代表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x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 输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y</a:t>
            </a:r>
          </a:p>
          <a:p>
            <a:pPr>
              <a:lnSpc>
                <a:spcPct val="130000"/>
              </a:lnSpc>
            </a:pPr>
            <a:r>
              <a:rPr kumimoji="1" lang="en-US" altLang="zh-CN" b="1" dirty="0">
                <a:latin typeface="Courier" pitchFamily="2" charset="0"/>
                <a:ea typeface="Kaiti SC" panose="02010600040101010101" pitchFamily="2" charset="-122"/>
              </a:rPr>
              <a:t>2</a:t>
            </a:r>
            <a:r>
              <a:rPr kumimoji="1" lang="zh-CN" altLang="en-US" b="1" dirty="0">
                <a:latin typeface="Courier" pitchFamily="2" charset="0"/>
                <a:ea typeface="Kaiti SC" panose="02010600040101010101" pitchFamily="2" charset="-122"/>
              </a:rPr>
              <a:t>：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代表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x 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赢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46948712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655CDC7-D20B-7946-B2CE-116EB959B5AD}"/>
              </a:ext>
            </a:extLst>
          </p:cNvPr>
          <p:cNvSpPr txBox="1"/>
          <p:nvPr/>
        </p:nvSpPr>
        <p:spPr>
          <a:xfrm>
            <a:off x="1775521" y="1268760"/>
            <a:ext cx="1800493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400" b="1" dirty="0">
                <a:latin typeface="Arial" panose="020B0604020202020204" pitchFamily="34" charset="0"/>
                <a:ea typeface="微软雅黑" panose="020B0503020204020204" charset="-122"/>
              </a:rPr>
              <a:t>关键词：</a:t>
            </a:r>
            <a:r>
              <a:rPr kumimoji="1" lang="zh-CN" altLang="en-US" sz="1400" dirty="0">
                <a:latin typeface="Arial" panose="020B0604020202020204" pitchFamily="34" charset="0"/>
                <a:ea typeface="微软雅黑" panose="020B0503020204020204" charset="-122"/>
              </a:rPr>
              <a:t>带权并查集</a:t>
            </a:r>
          </a:p>
        </p:txBody>
      </p:sp>
      <p:sp>
        <p:nvSpPr>
          <p:cNvPr id="4" name="矩形 400385">
            <a:extLst>
              <a:ext uri="{FF2B5EF4-FFF2-40B4-BE49-F238E27FC236}">
                <a16:creationId xmlns:a16="http://schemas.microsoft.com/office/drawing/2014/main" id="{FE5324DB-A99F-0F4A-932F-2A4A8C83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00" y="548681"/>
            <a:ext cx="3924076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练习题</a:t>
            </a:r>
            <a:r>
              <a:rPr lang="en-US" altLang="zh-CN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2</a:t>
            </a:r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：猜拳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597D89-4808-A84E-9A40-BEC200A31A5C}"/>
              </a:ext>
            </a:extLst>
          </p:cNvPr>
          <p:cNvSpPr txBox="1"/>
          <p:nvPr/>
        </p:nvSpPr>
        <p:spPr>
          <a:xfrm>
            <a:off x="2108945" y="2060848"/>
            <a:ext cx="1467068" cy="435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000" dirty="0">
                <a:latin typeface="Heiti SC Medium" pitchFamily="2" charset="-128"/>
                <a:ea typeface="Heiti SC Medium" pitchFamily="2" charset="-128"/>
              </a:rPr>
              <a:t>等价权值：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8FE6A98-0B6B-1A4F-9C07-E7CDCBF82E69}"/>
              </a:ext>
            </a:extLst>
          </p:cNvPr>
          <p:cNvSpPr/>
          <p:nvPr/>
        </p:nvSpPr>
        <p:spPr>
          <a:xfrm>
            <a:off x="2927648" y="3068960"/>
            <a:ext cx="504056" cy="5040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x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BD80F98-2A86-4040-B56D-5815DB7ED68B}"/>
              </a:ext>
            </a:extLst>
          </p:cNvPr>
          <p:cNvSpPr/>
          <p:nvPr/>
        </p:nvSpPr>
        <p:spPr>
          <a:xfrm>
            <a:off x="4922168" y="3068960"/>
            <a:ext cx="504056" cy="5040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ADF829D3-4F6B-8149-AA5C-A428F61305D3}"/>
              </a:ext>
            </a:extLst>
          </p:cNvPr>
          <p:cNvCxnSpPr>
            <a:cxnSpLocks/>
            <a:stCxn id="5" idx="7"/>
            <a:endCxn id="11" idx="1"/>
          </p:cNvCxnSpPr>
          <p:nvPr/>
        </p:nvCxnSpPr>
        <p:spPr>
          <a:xfrm>
            <a:off x="3357887" y="3142777"/>
            <a:ext cx="163809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C70BEBA-72A1-1E42-9B9F-1E48951626BD}"/>
              </a:ext>
            </a:extLst>
          </p:cNvPr>
          <p:cNvCxnSpPr>
            <a:cxnSpLocks/>
            <a:stCxn id="11" idx="3"/>
            <a:endCxn id="5" idx="5"/>
          </p:cNvCxnSpPr>
          <p:nvPr/>
        </p:nvCxnSpPr>
        <p:spPr>
          <a:xfrm flipH="1">
            <a:off x="3357887" y="3499199"/>
            <a:ext cx="163809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1E5E749-91ED-844E-8469-BC051FE12247}"/>
              </a:ext>
            </a:extLst>
          </p:cNvPr>
          <p:cNvSpPr txBox="1"/>
          <p:nvPr/>
        </p:nvSpPr>
        <p:spPr>
          <a:xfrm>
            <a:off x="4081373" y="2806137"/>
            <a:ext cx="28405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400" dirty="0">
                <a:latin typeface="Arial" panose="020B0604020202020204" pitchFamily="34" charset="0"/>
                <a:ea typeface="微软雅黑" panose="020B0503020204020204" charset="-122"/>
              </a:rPr>
              <a:t>1</a:t>
            </a:r>
            <a:endParaRPr kumimoji="1" lang="zh-CN" altLang="en-US" sz="1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EB394E6-54E2-4649-9EE8-715BECFB2E14}"/>
              </a:ext>
            </a:extLst>
          </p:cNvPr>
          <p:cNvSpPr txBox="1"/>
          <p:nvPr/>
        </p:nvSpPr>
        <p:spPr>
          <a:xfrm>
            <a:off x="4081373" y="3512387"/>
            <a:ext cx="28405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400" dirty="0">
                <a:latin typeface="Arial" panose="020B0604020202020204" pitchFamily="34" charset="0"/>
                <a:ea typeface="微软雅黑" panose="020B0503020204020204" charset="-122"/>
              </a:rPr>
              <a:t>2</a:t>
            </a:r>
            <a:endParaRPr kumimoji="1" lang="zh-CN" altLang="en-US" sz="1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3257788-BCF4-9743-9CC4-456C2BB17418}"/>
              </a:ext>
            </a:extLst>
          </p:cNvPr>
          <p:cNvSpPr/>
          <p:nvPr/>
        </p:nvSpPr>
        <p:spPr>
          <a:xfrm>
            <a:off x="2927648" y="4470586"/>
            <a:ext cx="504056" cy="5040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x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0E55D0C-2EDA-BF47-AC26-1D542396C932}"/>
              </a:ext>
            </a:extLst>
          </p:cNvPr>
          <p:cNvSpPr/>
          <p:nvPr/>
        </p:nvSpPr>
        <p:spPr>
          <a:xfrm>
            <a:off x="4922168" y="4470586"/>
            <a:ext cx="504056" cy="5040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3372F4AE-DC3C-9F41-96EF-A8CAFBAB12AF}"/>
              </a:ext>
            </a:extLst>
          </p:cNvPr>
          <p:cNvCxnSpPr>
            <a:cxnSpLocks/>
            <a:stCxn id="19" idx="7"/>
            <a:endCxn id="20" idx="1"/>
          </p:cNvCxnSpPr>
          <p:nvPr/>
        </p:nvCxnSpPr>
        <p:spPr>
          <a:xfrm>
            <a:off x="3357887" y="4544403"/>
            <a:ext cx="163809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4D30F3B7-4074-1E4C-9C91-9CA264CC0CEC}"/>
              </a:ext>
            </a:extLst>
          </p:cNvPr>
          <p:cNvCxnSpPr>
            <a:cxnSpLocks/>
            <a:stCxn id="20" idx="3"/>
            <a:endCxn id="19" idx="5"/>
          </p:cNvCxnSpPr>
          <p:nvPr/>
        </p:nvCxnSpPr>
        <p:spPr>
          <a:xfrm flipH="1">
            <a:off x="3357887" y="4900825"/>
            <a:ext cx="163809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6A96EED-40A9-7C4C-A87D-7C0C000F63CF}"/>
              </a:ext>
            </a:extLst>
          </p:cNvPr>
          <p:cNvSpPr txBox="1"/>
          <p:nvPr/>
        </p:nvSpPr>
        <p:spPr>
          <a:xfrm>
            <a:off x="4081373" y="4207763"/>
            <a:ext cx="28405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400" dirty="0">
                <a:latin typeface="Arial" panose="020B0604020202020204" pitchFamily="34" charset="0"/>
                <a:ea typeface="微软雅黑" panose="020B0503020204020204" charset="-122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B3D449A-614A-E54C-BC51-3DCDE1DBD71D}"/>
              </a:ext>
            </a:extLst>
          </p:cNvPr>
          <p:cNvSpPr txBox="1"/>
          <p:nvPr/>
        </p:nvSpPr>
        <p:spPr>
          <a:xfrm>
            <a:off x="4081373" y="4914013"/>
            <a:ext cx="28405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400" dirty="0">
                <a:latin typeface="Arial" panose="020B0604020202020204" pitchFamily="34" charset="0"/>
                <a:ea typeface="微软雅黑" panose="020B0503020204020204" charset="-122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C253A85-9F44-4942-8985-238137FD3901}"/>
              </a:ext>
            </a:extLst>
          </p:cNvPr>
          <p:cNvSpPr/>
          <p:nvPr/>
        </p:nvSpPr>
        <p:spPr>
          <a:xfrm>
            <a:off x="2927648" y="5767817"/>
            <a:ext cx="504056" cy="5040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x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96D9BCB-D5D5-6544-BFE8-1BF3322CF49A}"/>
              </a:ext>
            </a:extLst>
          </p:cNvPr>
          <p:cNvSpPr/>
          <p:nvPr/>
        </p:nvSpPr>
        <p:spPr>
          <a:xfrm>
            <a:off x="4922168" y="5767817"/>
            <a:ext cx="504056" cy="5040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0F8F15EF-8BDF-9547-8933-33EB994604BE}"/>
              </a:ext>
            </a:extLst>
          </p:cNvPr>
          <p:cNvCxnSpPr>
            <a:cxnSpLocks/>
            <a:stCxn id="25" idx="7"/>
            <a:endCxn id="26" idx="1"/>
          </p:cNvCxnSpPr>
          <p:nvPr/>
        </p:nvCxnSpPr>
        <p:spPr>
          <a:xfrm>
            <a:off x="3357887" y="5841634"/>
            <a:ext cx="163809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60649E3F-96BC-FF49-B50D-5A3723B8DA41}"/>
              </a:ext>
            </a:extLst>
          </p:cNvPr>
          <p:cNvCxnSpPr>
            <a:cxnSpLocks/>
            <a:stCxn id="26" idx="3"/>
            <a:endCxn id="25" idx="5"/>
          </p:cNvCxnSpPr>
          <p:nvPr/>
        </p:nvCxnSpPr>
        <p:spPr>
          <a:xfrm flipH="1">
            <a:off x="3357887" y="6198056"/>
            <a:ext cx="163809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FE2B997-5456-1643-8081-706A2CD6B259}"/>
              </a:ext>
            </a:extLst>
          </p:cNvPr>
          <p:cNvSpPr txBox="1"/>
          <p:nvPr/>
        </p:nvSpPr>
        <p:spPr>
          <a:xfrm>
            <a:off x="4081373" y="5504994"/>
            <a:ext cx="28405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400" dirty="0">
                <a:latin typeface="Arial" panose="020B0604020202020204" pitchFamily="34" charset="0"/>
                <a:ea typeface="微软雅黑" panose="020B0503020204020204" charset="-122"/>
              </a:rPr>
              <a:t>2</a:t>
            </a:r>
            <a:endParaRPr kumimoji="1" lang="zh-CN" altLang="en-US" sz="1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09D95DA-7EE1-3049-BB26-3FF841459E53}"/>
              </a:ext>
            </a:extLst>
          </p:cNvPr>
          <p:cNvSpPr txBox="1"/>
          <p:nvPr/>
        </p:nvSpPr>
        <p:spPr>
          <a:xfrm>
            <a:off x="4081373" y="6211244"/>
            <a:ext cx="28405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400" dirty="0">
                <a:latin typeface="Arial" panose="020B0604020202020204" pitchFamily="34" charset="0"/>
                <a:ea typeface="微软雅黑" panose="020B0503020204020204" charset="-122"/>
              </a:rPr>
              <a:t>1</a:t>
            </a:r>
            <a:endParaRPr kumimoji="1" lang="zh-CN" altLang="en-US" sz="1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BAAA11A-93EB-3B48-809F-453912870AAB}"/>
              </a:ext>
            </a:extLst>
          </p:cNvPr>
          <p:cNvSpPr/>
          <p:nvPr/>
        </p:nvSpPr>
        <p:spPr>
          <a:xfrm>
            <a:off x="7413848" y="3068960"/>
            <a:ext cx="504056" cy="5040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x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20F37E0-F2FB-1B44-B185-0FD3EE2E6AAC}"/>
              </a:ext>
            </a:extLst>
          </p:cNvPr>
          <p:cNvSpPr/>
          <p:nvPr/>
        </p:nvSpPr>
        <p:spPr>
          <a:xfrm>
            <a:off x="9408368" y="3068960"/>
            <a:ext cx="504056" cy="5040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0008700D-F22E-BC48-B1E2-9C728812E81B}"/>
              </a:ext>
            </a:extLst>
          </p:cNvPr>
          <p:cNvCxnSpPr>
            <a:cxnSpLocks/>
            <a:stCxn id="32" idx="7"/>
            <a:endCxn id="33" idx="1"/>
          </p:cNvCxnSpPr>
          <p:nvPr/>
        </p:nvCxnSpPr>
        <p:spPr>
          <a:xfrm>
            <a:off x="7844087" y="3142777"/>
            <a:ext cx="163809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5FFE37A4-0634-5A4D-8BA5-7883203338B9}"/>
              </a:ext>
            </a:extLst>
          </p:cNvPr>
          <p:cNvCxnSpPr>
            <a:cxnSpLocks/>
            <a:stCxn id="33" idx="3"/>
            <a:endCxn id="32" idx="5"/>
          </p:cNvCxnSpPr>
          <p:nvPr/>
        </p:nvCxnSpPr>
        <p:spPr>
          <a:xfrm flipH="1">
            <a:off x="7844087" y="3499199"/>
            <a:ext cx="163809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8C99368-4099-8E4B-984E-F0CAE24D8E67}"/>
              </a:ext>
            </a:extLst>
          </p:cNvPr>
          <p:cNvSpPr txBox="1"/>
          <p:nvPr/>
        </p:nvSpPr>
        <p:spPr>
          <a:xfrm>
            <a:off x="8567573" y="3512387"/>
            <a:ext cx="343364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400" dirty="0">
                <a:latin typeface="Arial" panose="020B0604020202020204" pitchFamily="34" charset="0"/>
                <a:ea typeface="微软雅黑" panose="020B0503020204020204" charset="-122"/>
              </a:rPr>
              <a:t>-1</a:t>
            </a:r>
            <a:endParaRPr kumimoji="1" lang="zh-CN" altLang="en-US" sz="1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11FD44A-9E95-EE4D-875E-7491555B7CB2}"/>
              </a:ext>
            </a:extLst>
          </p:cNvPr>
          <p:cNvSpPr/>
          <p:nvPr/>
        </p:nvSpPr>
        <p:spPr>
          <a:xfrm>
            <a:off x="7413848" y="4470586"/>
            <a:ext cx="504056" cy="5040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x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E7436A0-DA03-1F41-959A-F5428A6549B0}"/>
              </a:ext>
            </a:extLst>
          </p:cNvPr>
          <p:cNvSpPr/>
          <p:nvPr/>
        </p:nvSpPr>
        <p:spPr>
          <a:xfrm>
            <a:off x="9408368" y="4470586"/>
            <a:ext cx="504056" cy="5040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48A08D79-B6BF-F94F-A69E-C09E2B6F83DA}"/>
              </a:ext>
            </a:extLst>
          </p:cNvPr>
          <p:cNvCxnSpPr>
            <a:cxnSpLocks/>
            <a:stCxn id="37" idx="7"/>
            <a:endCxn id="38" idx="1"/>
          </p:cNvCxnSpPr>
          <p:nvPr/>
        </p:nvCxnSpPr>
        <p:spPr>
          <a:xfrm>
            <a:off x="7844087" y="4544403"/>
            <a:ext cx="163809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FAAF4E7-FD18-4545-AADB-17301E498336}"/>
              </a:ext>
            </a:extLst>
          </p:cNvPr>
          <p:cNvCxnSpPr>
            <a:cxnSpLocks/>
            <a:stCxn id="38" idx="3"/>
            <a:endCxn id="37" idx="5"/>
          </p:cNvCxnSpPr>
          <p:nvPr/>
        </p:nvCxnSpPr>
        <p:spPr>
          <a:xfrm flipH="1">
            <a:off x="7844087" y="4900825"/>
            <a:ext cx="163809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4E38F95-9221-3E41-9E79-FEAFBB2C88FF}"/>
              </a:ext>
            </a:extLst>
          </p:cNvPr>
          <p:cNvSpPr txBox="1"/>
          <p:nvPr/>
        </p:nvSpPr>
        <p:spPr>
          <a:xfrm>
            <a:off x="8567573" y="4207763"/>
            <a:ext cx="28405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400" dirty="0">
                <a:latin typeface="Arial" panose="020B0604020202020204" pitchFamily="34" charset="0"/>
                <a:ea typeface="微软雅黑" panose="020B0503020204020204" charset="-122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9B7A326-8064-D94A-84F6-04A67BD40156}"/>
              </a:ext>
            </a:extLst>
          </p:cNvPr>
          <p:cNvSpPr txBox="1"/>
          <p:nvPr/>
        </p:nvSpPr>
        <p:spPr>
          <a:xfrm>
            <a:off x="8567573" y="4914013"/>
            <a:ext cx="28405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400" dirty="0">
                <a:latin typeface="Arial" panose="020B0604020202020204" pitchFamily="34" charset="0"/>
                <a:ea typeface="微软雅黑" panose="020B0503020204020204" charset="-122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E30FD1C1-A28E-134B-97ED-D39B043FA67F}"/>
              </a:ext>
            </a:extLst>
          </p:cNvPr>
          <p:cNvSpPr/>
          <p:nvPr/>
        </p:nvSpPr>
        <p:spPr>
          <a:xfrm>
            <a:off x="7413848" y="5767817"/>
            <a:ext cx="504056" cy="5040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x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84FF3AF9-C724-A94C-9FB4-CCE805E5377E}"/>
              </a:ext>
            </a:extLst>
          </p:cNvPr>
          <p:cNvSpPr/>
          <p:nvPr/>
        </p:nvSpPr>
        <p:spPr>
          <a:xfrm>
            <a:off x="9408368" y="5767817"/>
            <a:ext cx="504056" cy="5040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E75F3627-B003-8041-BA39-055428A35358}"/>
              </a:ext>
            </a:extLst>
          </p:cNvPr>
          <p:cNvCxnSpPr>
            <a:cxnSpLocks/>
            <a:stCxn id="43" idx="7"/>
            <a:endCxn id="44" idx="1"/>
          </p:cNvCxnSpPr>
          <p:nvPr/>
        </p:nvCxnSpPr>
        <p:spPr>
          <a:xfrm>
            <a:off x="7844087" y="5841634"/>
            <a:ext cx="163809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D48DA682-0B7A-6C44-9709-E950362042E1}"/>
              </a:ext>
            </a:extLst>
          </p:cNvPr>
          <p:cNvCxnSpPr>
            <a:cxnSpLocks/>
            <a:stCxn id="44" idx="3"/>
            <a:endCxn id="43" idx="5"/>
          </p:cNvCxnSpPr>
          <p:nvPr/>
        </p:nvCxnSpPr>
        <p:spPr>
          <a:xfrm flipH="1">
            <a:off x="7844087" y="6198056"/>
            <a:ext cx="163809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D4C6EB91-1092-7B41-A330-18086FF9AD31}"/>
              </a:ext>
            </a:extLst>
          </p:cNvPr>
          <p:cNvSpPr txBox="1"/>
          <p:nvPr/>
        </p:nvSpPr>
        <p:spPr>
          <a:xfrm>
            <a:off x="8567573" y="5504994"/>
            <a:ext cx="28405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400" dirty="0">
                <a:latin typeface="Arial" panose="020B0604020202020204" pitchFamily="34" charset="0"/>
                <a:ea typeface="微软雅黑" panose="020B0503020204020204" charset="-122"/>
              </a:rPr>
              <a:t>2</a:t>
            </a:r>
            <a:endParaRPr kumimoji="1" lang="zh-CN" altLang="en-US" sz="1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24B6859-7C35-2C49-B476-12B01650A6D0}"/>
              </a:ext>
            </a:extLst>
          </p:cNvPr>
          <p:cNvSpPr txBox="1"/>
          <p:nvPr/>
        </p:nvSpPr>
        <p:spPr>
          <a:xfrm>
            <a:off x="8567573" y="6211244"/>
            <a:ext cx="343364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400" dirty="0">
                <a:latin typeface="Arial" panose="020B0604020202020204" pitchFamily="34" charset="0"/>
                <a:ea typeface="微软雅黑" panose="020B0503020204020204" charset="-122"/>
              </a:rPr>
              <a:t>-2</a:t>
            </a:r>
            <a:endParaRPr kumimoji="1" lang="zh-CN" altLang="en-US" sz="1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9" name="右箭头 48">
            <a:extLst>
              <a:ext uri="{FF2B5EF4-FFF2-40B4-BE49-F238E27FC236}">
                <a16:creationId xmlns:a16="http://schemas.microsoft.com/office/drawing/2014/main" id="{BD2C8F8E-4E80-204E-8608-90D9DD677420}"/>
              </a:ext>
            </a:extLst>
          </p:cNvPr>
          <p:cNvSpPr/>
          <p:nvPr/>
        </p:nvSpPr>
        <p:spPr>
          <a:xfrm>
            <a:off x="6164603" y="4380508"/>
            <a:ext cx="599577" cy="68421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AE87362-F098-BE4D-9807-D72309EF5F18}"/>
              </a:ext>
            </a:extLst>
          </p:cNvPr>
          <p:cNvSpPr txBox="1"/>
          <p:nvPr/>
        </p:nvSpPr>
        <p:spPr>
          <a:xfrm>
            <a:off x="8567573" y="2812731"/>
            <a:ext cx="28405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400" dirty="0">
                <a:latin typeface="Arial" panose="020B0604020202020204" pitchFamily="34" charset="0"/>
                <a:ea typeface="微软雅黑" panose="020B0503020204020204" charset="-122"/>
              </a:rPr>
              <a:t>1</a:t>
            </a:r>
            <a:endParaRPr kumimoji="1" lang="zh-CN" altLang="en-US" sz="1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0539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655CDC7-D20B-7946-B2CE-116EB959B5AD}"/>
              </a:ext>
            </a:extLst>
          </p:cNvPr>
          <p:cNvSpPr txBox="1"/>
          <p:nvPr/>
        </p:nvSpPr>
        <p:spPr>
          <a:xfrm>
            <a:off x="1775521" y="1268760"/>
            <a:ext cx="1800493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400" b="1" dirty="0">
                <a:latin typeface="Arial" panose="020B0604020202020204" pitchFamily="34" charset="0"/>
                <a:ea typeface="微软雅黑" panose="020B0503020204020204" charset="-122"/>
              </a:rPr>
              <a:t>关键词：</a:t>
            </a:r>
            <a:r>
              <a:rPr kumimoji="1" lang="zh-CN" altLang="en-US" sz="1400" dirty="0">
                <a:latin typeface="Arial" panose="020B0604020202020204" pitchFamily="34" charset="0"/>
                <a:ea typeface="微软雅黑" panose="020B0503020204020204" charset="-122"/>
              </a:rPr>
              <a:t>带权并查集</a:t>
            </a:r>
          </a:p>
        </p:txBody>
      </p:sp>
      <p:sp>
        <p:nvSpPr>
          <p:cNvPr id="4" name="矩形 400385">
            <a:extLst>
              <a:ext uri="{FF2B5EF4-FFF2-40B4-BE49-F238E27FC236}">
                <a16:creationId xmlns:a16="http://schemas.microsoft.com/office/drawing/2014/main" id="{FE5324DB-A99F-0F4A-932F-2A4A8C83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00" y="548681"/>
            <a:ext cx="3924076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练习题</a:t>
            </a:r>
            <a:r>
              <a:rPr lang="en-US" altLang="zh-CN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2</a:t>
            </a:r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：猜拳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597D89-4808-A84E-9A40-BEC200A31A5C}"/>
              </a:ext>
            </a:extLst>
          </p:cNvPr>
          <p:cNvSpPr txBox="1"/>
          <p:nvPr/>
        </p:nvSpPr>
        <p:spPr>
          <a:xfrm>
            <a:off x="2108945" y="1963632"/>
            <a:ext cx="1467068" cy="435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000" dirty="0">
                <a:latin typeface="Heiti SC Medium" pitchFamily="2" charset="-128"/>
                <a:ea typeface="Heiti SC Medium" pitchFamily="2" charset="-128"/>
              </a:rPr>
              <a:t>等价权值：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8FE6A98-0B6B-1A4F-9C07-E7CDCBF82E69}"/>
              </a:ext>
            </a:extLst>
          </p:cNvPr>
          <p:cNvSpPr/>
          <p:nvPr/>
        </p:nvSpPr>
        <p:spPr>
          <a:xfrm>
            <a:off x="4461520" y="2035640"/>
            <a:ext cx="504056" cy="5040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x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BD80F98-2A86-4040-B56D-5815DB7ED68B}"/>
              </a:ext>
            </a:extLst>
          </p:cNvPr>
          <p:cNvSpPr/>
          <p:nvPr/>
        </p:nvSpPr>
        <p:spPr>
          <a:xfrm>
            <a:off x="6456040" y="2035640"/>
            <a:ext cx="504056" cy="5040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ADF829D3-4F6B-8149-AA5C-A428F61305D3}"/>
              </a:ext>
            </a:extLst>
          </p:cNvPr>
          <p:cNvCxnSpPr>
            <a:cxnSpLocks/>
            <a:stCxn id="5" idx="7"/>
            <a:endCxn id="11" idx="1"/>
          </p:cNvCxnSpPr>
          <p:nvPr/>
        </p:nvCxnSpPr>
        <p:spPr>
          <a:xfrm>
            <a:off x="4891759" y="2109457"/>
            <a:ext cx="163809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C70BEBA-72A1-1E42-9B9F-1E48951626BD}"/>
              </a:ext>
            </a:extLst>
          </p:cNvPr>
          <p:cNvCxnSpPr>
            <a:cxnSpLocks/>
            <a:stCxn id="11" idx="3"/>
            <a:endCxn id="5" idx="5"/>
          </p:cNvCxnSpPr>
          <p:nvPr/>
        </p:nvCxnSpPr>
        <p:spPr>
          <a:xfrm flipH="1">
            <a:off x="4891759" y="2465879"/>
            <a:ext cx="163809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1E5E749-91ED-844E-8469-BC051FE12247}"/>
              </a:ext>
            </a:extLst>
          </p:cNvPr>
          <p:cNvSpPr txBox="1"/>
          <p:nvPr/>
        </p:nvSpPr>
        <p:spPr>
          <a:xfrm>
            <a:off x="5615245" y="1772817"/>
            <a:ext cx="28405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400" dirty="0">
                <a:latin typeface="Arial" panose="020B0604020202020204" pitchFamily="34" charset="0"/>
                <a:ea typeface="微软雅黑" panose="020B0503020204020204" charset="-122"/>
              </a:rPr>
              <a:t>a</a:t>
            </a:r>
            <a:endParaRPr kumimoji="1" lang="zh-CN" altLang="en-US" sz="1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EB394E6-54E2-4649-9EE8-715BECFB2E14}"/>
              </a:ext>
            </a:extLst>
          </p:cNvPr>
          <p:cNvSpPr txBox="1"/>
          <p:nvPr/>
        </p:nvSpPr>
        <p:spPr>
          <a:xfrm>
            <a:off x="5615245" y="2479067"/>
            <a:ext cx="343364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400" dirty="0">
                <a:latin typeface="Arial" panose="020B0604020202020204" pitchFamily="34" charset="0"/>
                <a:ea typeface="微软雅黑" panose="020B0503020204020204" charset="-122"/>
              </a:rPr>
              <a:t>-a</a:t>
            </a:r>
            <a:endParaRPr kumimoji="1" lang="zh-CN" altLang="en-US" sz="1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89A691-17CD-1045-AFF5-9EABFC001946}"/>
              </a:ext>
            </a:extLst>
          </p:cNvPr>
          <p:cNvSpPr txBox="1"/>
          <p:nvPr/>
        </p:nvSpPr>
        <p:spPr>
          <a:xfrm>
            <a:off x="2108946" y="3068960"/>
            <a:ext cx="1980029" cy="435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000" dirty="0">
                <a:latin typeface="Heiti SC Medium" pitchFamily="2" charset="-128"/>
                <a:ea typeface="Heiti SC Medium" pitchFamily="2" charset="-128"/>
              </a:rPr>
              <a:t>连通权值推导：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3B52B50E-FD94-2B42-8E15-57A0485577EC}"/>
              </a:ext>
            </a:extLst>
          </p:cNvPr>
          <p:cNvSpPr/>
          <p:nvPr/>
        </p:nvSpPr>
        <p:spPr>
          <a:xfrm>
            <a:off x="4859161" y="6023016"/>
            <a:ext cx="504056" cy="5040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ourier" pitchFamily="2" charset="0"/>
              </a:rPr>
              <a:t>x</a:t>
            </a:r>
            <a:endParaRPr kumimoji="1" lang="zh-CN" altLang="en-US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5B0639B3-167C-7145-93E1-1764C2722144}"/>
              </a:ext>
            </a:extLst>
          </p:cNvPr>
          <p:cNvSpPr/>
          <p:nvPr/>
        </p:nvSpPr>
        <p:spPr>
          <a:xfrm>
            <a:off x="6456040" y="5256574"/>
            <a:ext cx="504056" cy="5040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ourier" pitchFamily="2" charset="0"/>
              </a:rPr>
              <a:t>y</a:t>
            </a:r>
            <a:endParaRPr kumimoji="1" lang="zh-CN" altLang="en-US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B23C0F37-4342-6F48-9151-21AA9BFC442C}"/>
              </a:ext>
            </a:extLst>
          </p:cNvPr>
          <p:cNvSpPr/>
          <p:nvPr/>
        </p:nvSpPr>
        <p:spPr>
          <a:xfrm>
            <a:off x="4859161" y="4994189"/>
            <a:ext cx="504056" cy="5040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ourier" pitchFamily="2" charset="0"/>
              </a:rPr>
              <a:t>w</a:t>
            </a:r>
            <a:endParaRPr kumimoji="1" lang="zh-CN" altLang="en-US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945A9B70-B2C4-5245-8BE4-738183EF91A6}"/>
              </a:ext>
            </a:extLst>
          </p:cNvPr>
          <p:cNvSpPr/>
          <p:nvPr/>
        </p:nvSpPr>
        <p:spPr>
          <a:xfrm>
            <a:off x="5551567" y="4186813"/>
            <a:ext cx="504056" cy="5040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ourier" pitchFamily="2" charset="0"/>
              </a:rPr>
              <a:t>z</a:t>
            </a:r>
            <a:endParaRPr kumimoji="1" lang="zh-CN" altLang="en-US" dirty="0">
              <a:solidFill>
                <a:schemeClr val="tx1"/>
              </a:solidFill>
              <a:latin typeface="Courier" pitchFamily="2" charset="0"/>
            </a:endParaRP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41584994-FFE1-1F4B-93A4-6BDEE16787EF}"/>
              </a:ext>
            </a:extLst>
          </p:cNvPr>
          <p:cNvCxnSpPr>
            <a:cxnSpLocks/>
            <a:stCxn id="53" idx="1"/>
            <a:endCxn id="55" idx="5"/>
          </p:cNvCxnSpPr>
          <p:nvPr/>
        </p:nvCxnSpPr>
        <p:spPr>
          <a:xfrm flipH="1" flipV="1">
            <a:off x="5981807" y="4617053"/>
            <a:ext cx="548051" cy="71333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09F237C7-D6EA-3B42-BC0F-54C0AE7FBAD8}"/>
              </a:ext>
            </a:extLst>
          </p:cNvPr>
          <p:cNvCxnSpPr>
            <a:cxnSpLocks/>
            <a:stCxn id="54" idx="7"/>
            <a:endCxn id="55" idx="3"/>
          </p:cNvCxnSpPr>
          <p:nvPr/>
        </p:nvCxnSpPr>
        <p:spPr>
          <a:xfrm flipV="1">
            <a:off x="5289400" y="4617052"/>
            <a:ext cx="335984" cy="45095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FAC188D3-81E6-6042-BBED-8C8D79CE4EA5}"/>
              </a:ext>
            </a:extLst>
          </p:cNvPr>
          <p:cNvCxnSpPr>
            <a:cxnSpLocks/>
            <a:stCxn id="52" idx="0"/>
            <a:endCxn id="54" idx="4"/>
          </p:cNvCxnSpPr>
          <p:nvPr/>
        </p:nvCxnSpPr>
        <p:spPr>
          <a:xfrm flipV="1">
            <a:off x="5111189" y="5498246"/>
            <a:ext cx="0" cy="52477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95BAD589-176B-4E46-8EF3-523E75728341}"/>
              </a:ext>
            </a:extLst>
          </p:cNvPr>
          <p:cNvSpPr txBox="1"/>
          <p:nvPr/>
        </p:nvSpPr>
        <p:spPr>
          <a:xfrm>
            <a:off x="6240016" y="4743677"/>
            <a:ext cx="292068" cy="355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400" b="1" dirty="0">
                <a:latin typeface="Courier" pitchFamily="2" charset="0"/>
                <a:ea typeface="微软雅黑" panose="020B0503020204020204" charset="-122"/>
              </a:rPr>
              <a:t>b</a:t>
            </a:r>
            <a:endParaRPr kumimoji="1" lang="zh-CN" altLang="en-US" sz="1400" b="1" dirty="0">
              <a:latin typeface="Courier" pitchFamily="2" charset="0"/>
              <a:ea typeface="微软雅黑" panose="020B0503020204020204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7A164FF-D45D-9A4E-BD8A-B0D88BDE9054}"/>
              </a:ext>
            </a:extLst>
          </p:cNvPr>
          <p:cNvSpPr txBox="1"/>
          <p:nvPr/>
        </p:nvSpPr>
        <p:spPr>
          <a:xfrm>
            <a:off x="5029436" y="4601361"/>
            <a:ext cx="506870" cy="355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400" b="1" dirty="0">
                <a:solidFill>
                  <a:srgbClr val="C00000"/>
                </a:solidFill>
                <a:latin typeface="Courier" pitchFamily="2" charset="0"/>
                <a:ea typeface="微软雅黑" panose="020B0503020204020204" charset="-122"/>
              </a:rPr>
              <a:t>c=?</a:t>
            </a:r>
            <a:endParaRPr kumimoji="1" lang="zh-CN" altLang="en-US" sz="1400" b="1" dirty="0">
              <a:solidFill>
                <a:srgbClr val="C00000"/>
              </a:solidFill>
              <a:latin typeface="Courier" pitchFamily="2" charset="0"/>
              <a:ea typeface="微软雅黑" panose="020B050302020402020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240A869-2B46-E74D-BF68-FF9CB5DB948E}"/>
              </a:ext>
            </a:extLst>
          </p:cNvPr>
          <p:cNvSpPr txBox="1"/>
          <p:nvPr/>
        </p:nvSpPr>
        <p:spPr>
          <a:xfrm>
            <a:off x="4819121" y="5614495"/>
            <a:ext cx="292068" cy="355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400" b="1" dirty="0">
                <a:latin typeface="Courier" pitchFamily="2" charset="0"/>
                <a:ea typeface="微软雅黑" panose="020B0503020204020204" charset="-122"/>
              </a:rPr>
              <a:t>a</a:t>
            </a:r>
            <a:endParaRPr kumimoji="1" lang="zh-CN" altLang="en-US" sz="1400" b="1" dirty="0">
              <a:latin typeface="Courier" pitchFamily="2" charset="0"/>
              <a:ea typeface="微软雅黑" panose="020B050302020402020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A629B1C-DB89-8344-8129-28160D152CC7}"/>
              </a:ext>
            </a:extLst>
          </p:cNvPr>
          <p:cNvSpPr txBox="1"/>
          <p:nvPr/>
        </p:nvSpPr>
        <p:spPr>
          <a:xfrm>
            <a:off x="2819782" y="3620959"/>
            <a:ext cx="3780274" cy="43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b="1" dirty="0">
                <a:latin typeface="Courier" pitchFamily="2" charset="0"/>
                <a:ea typeface="Kaiti SC" panose="02010600040101010101" pitchFamily="2" charset="-122"/>
              </a:rPr>
              <a:t>已知：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x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 到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 y 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的带权关系等于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6169062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655CDC7-D20B-7946-B2CE-116EB959B5AD}"/>
              </a:ext>
            </a:extLst>
          </p:cNvPr>
          <p:cNvSpPr txBox="1"/>
          <p:nvPr/>
        </p:nvSpPr>
        <p:spPr>
          <a:xfrm>
            <a:off x="1775521" y="1268760"/>
            <a:ext cx="1800493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400" b="1" dirty="0">
                <a:latin typeface="Arial" panose="020B0604020202020204" pitchFamily="34" charset="0"/>
                <a:ea typeface="微软雅黑" panose="020B0503020204020204" charset="-122"/>
              </a:rPr>
              <a:t>关键词：</a:t>
            </a:r>
            <a:r>
              <a:rPr kumimoji="1" lang="zh-CN" altLang="en-US" sz="1400" dirty="0">
                <a:latin typeface="Arial" panose="020B0604020202020204" pitchFamily="34" charset="0"/>
                <a:ea typeface="微软雅黑" panose="020B0503020204020204" charset="-122"/>
              </a:rPr>
              <a:t>带权并查集</a:t>
            </a:r>
          </a:p>
        </p:txBody>
      </p:sp>
      <p:sp>
        <p:nvSpPr>
          <p:cNvPr id="4" name="矩形 400385">
            <a:extLst>
              <a:ext uri="{FF2B5EF4-FFF2-40B4-BE49-F238E27FC236}">
                <a16:creationId xmlns:a16="http://schemas.microsoft.com/office/drawing/2014/main" id="{FE5324DB-A99F-0F4A-932F-2A4A8C83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00" y="548681"/>
            <a:ext cx="3924076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练习题</a:t>
            </a:r>
            <a:r>
              <a:rPr lang="en-US" altLang="zh-CN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2</a:t>
            </a:r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：猜拳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597D89-4808-A84E-9A40-BEC200A31A5C}"/>
              </a:ext>
            </a:extLst>
          </p:cNvPr>
          <p:cNvSpPr txBox="1"/>
          <p:nvPr/>
        </p:nvSpPr>
        <p:spPr>
          <a:xfrm>
            <a:off x="2108946" y="1963632"/>
            <a:ext cx="1980029" cy="435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000" dirty="0">
                <a:latin typeface="Heiti SC Medium" pitchFamily="2" charset="-128"/>
                <a:ea typeface="Heiti SC Medium" pitchFamily="2" charset="-128"/>
              </a:rPr>
              <a:t>连通权值推导：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64584E3-3DD6-D840-8381-72ABABD73D42}"/>
              </a:ext>
            </a:extLst>
          </p:cNvPr>
          <p:cNvSpPr txBox="1"/>
          <p:nvPr/>
        </p:nvSpPr>
        <p:spPr>
          <a:xfrm>
            <a:off x="2820464" y="2560917"/>
            <a:ext cx="3780274" cy="43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b="1" dirty="0">
                <a:latin typeface="Courier" pitchFamily="2" charset="0"/>
                <a:ea typeface="Kaiti SC" panose="02010600040101010101" pitchFamily="2" charset="-122"/>
              </a:rPr>
              <a:t>已知：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x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 到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 y 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的带权关系等于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1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FDAE3C2-F370-2546-9CF7-1AA5752F5E3D}"/>
              </a:ext>
            </a:extLst>
          </p:cNvPr>
          <p:cNvSpPr/>
          <p:nvPr/>
        </p:nvSpPr>
        <p:spPr>
          <a:xfrm>
            <a:off x="7288168" y="5279432"/>
            <a:ext cx="504056" cy="5040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ourier" pitchFamily="2" charset="0"/>
              </a:rPr>
              <a:t>x</a:t>
            </a:r>
            <a:endParaRPr kumimoji="1" lang="zh-CN" altLang="en-US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BF59DAB-0836-534D-B524-C36449C5DFC8}"/>
              </a:ext>
            </a:extLst>
          </p:cNvPr>
          <p:cNvSpPr/>
          <p:nvPr/>
        </p:nvSpPr>
        <p:spPr>
          <a:xfrm>
            <a:off x="8885047" y="4512990"/>
            <a:ext cx="504056" cy="5040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ourier" pitchFamily="2" charset="0"/>
              </a:rPr>
              <a:t>y</a:t>
            </a:r>
            <a:endParaRPr kumimoji="1" lang="zh-CN" altLang="en-US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CFB9261-9A2D-AF48-9993-789F89D29795}"/>
              </a:ext>
            </a:extLst>
          </p:cNvPr>
          <p:cNvSpPr/>
          <p:nvPr/>
        </p:nvSpPr>
        <p:spPr>
          <a:xfrm>
            <a:off x="7288168" y="4250605"/>
            <a:ext cx="504056" cy="5040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ourier" pitchFamily="2" charset="0"/>
              </a:rPr>
              <a:t>w</a:t>
            </a:r>
            <a:endParaRPr kumimoji="1" lang="zh-CN" altLang="en-US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E858C62B-6BD2-024D-923F-5BD96273F0B7}"/>
              </a:ext>
            </a:extLst>
          </p:cNvPr>
          <p:cNvSpPr/>
          <p:nvPr/>
        </p:nvSpPr>
        <p:spPr>
          <a:xfrm>
            <a:off x="7980574" y="3443229"/>
            <a:ext cx="504056" cy="5040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ourier" pitchFamily="2" charset="0"/>
              </a:rPr>
              <a:t>z</a:t>
            </a:r>
            <a:endParaRPr kumimoji="1" lang="zh-CN" altLang="en-US" dirty="0">
              <a:solidFill>
                <a:schemeClr val="tx1"/>
              </a:solidFill>
              <a:latin typeface="Courier" pitchFamily="2" charset="0"/>
            </a:endParaRP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F65DB944-8BAA-7442-9894-1AB7F0806F83}"/>
              </a:ext>
            </a:extLst>
          </p:cNvPr>
          <p:cNvCxnSpPr>
            <a:cxnSpLocks/>
            <a:stCxn id="26" idx="1"/>
            <a:endCxn id="28" idx="5"/>
          </p:cNvCxnSpPr>
          <p:nvPr/>
        </p:nvCxnSpPr>
        <p:spPr>
          <a:xfrm flipH="1" flipV="1">
            <a:off x="8410814" y="3873469"/>
            <a:ext cx="548051" cy="71333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B93E34D4-CDC6-1440-AD6E-26AA650DF662}"/>
              </a:ext>
            </a:extLst>
          </p:cNvPr>
          <p:cNvCxnSpPr>
            <a:cxnSpLocks/>
            <a:stCxn id="27" idx="7"/>
            <a:endCxn id="28" idx="3"/>
          </p:cNvCxnSpPr>
          <p:nvPr/>
        </p:nvCxnSpPr>
        <p:spPr>
          <a:xfrm flipV="1">
            <a:off x="7718407" y="3873468"/>
            <a:ext cx="335984" cy="45095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83C228D3-42C9-4544-891B-78AD1A99AE47}"/>
              </a:ext>
            </a:extLst>
          </p:cNvPr>
          <p:cNvCxnSpPr>
            <a:cxnSpLocks/>
            <a:stCxn id="25" idx="0"/>
            <a:endCxn id="27" idx="4"/>
          </p:cNvCxnSpPr>
          <p:nvPr/>
        </p:nvCxnSpPr>
        <p:spPr>
          <a:xfrm flipV="1">
            <a:off x="7540196" y="4754662"/>
            <a:ext cx="0" cy="52477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5A153DF-CC50-4042-9E0B-5E81C0F79358}"/>
              </a:ext>
            </a:extLst>
          </p:cNvPr>
          <p:cNvSpPr txBox="1"/>
          <p:nvPr/>
        </p:nvSpPr>
        <p:spPr>
          <a:xfrm>
            <a:off x="8669023" y="4000093"/>
            <a:ext cx="292068" cy="355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400" b="1" dirty="0">
                <a:latin typeface="Courier" pitchFamily="2" charset="0"/>
                <a:ea typeface="微软雅黑" panose="020B0503020204020204" charset="-122"/>
              </a:rPr>
              <a:t>b</a:t>
            </a:r>
            <a:endParaRPr kumimoji="1" lang="zh-CN" altLang="en-US" sz="1400" b="1" dirty="0">
              <a:latin typeface="Courier" pitchFamily="2" charset="0"/>
              <a:ea typeface="微软雅黑" panose="020B050302020402020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DE03266-2369-1B46-8A3A-E3CD5B356282}"/>
              </a:ext>
            </a:extLst>
          </p:cNvPr>
          <p:cNvSpPr txBox="1"/>
          <p:nvPr/>
        </p:nvSpPr>
        <p:spPr>
          <a:xfrm>
            <a:off x="7458443" y="3857777"/>
            <a:ext cx="506870" cy="355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400" b="1" dirty="0">
                <a:solidFill>
                  <a:srgbClr val="C00000"/>
                </a:solidFill>
                <a:latin typeface="Courier" pitchFamily="2" charset="0"/>
                <a:ea typeface="微软雅黑" panose="020B0503020204020204" charset="-122"/>
              </a:rPr>
              <a:t>c=?</a:t>
            </a:r>
            <a:endParaRPr kumimoji="1" lang="zh-CN" altLang="en-US" sz="1400" b="1" dirty="0">
              <a:solidFill>
                <a:srgbClr val="C00000"/>
              </a:solidFill>
              <a:latin typeface="Courier" pitchFamily="2" charset="0"/>
              <a:ea typeface="微软雅黑" panose="020B050302020402020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EA6A663-9742-0546-BB43-E56123D29540}"/>
              </a:ext>
            </a:extLst>
          </p:cNvPr>
          <p:cNvSpPr txBox="1"/>
          <p:nvPr/>
        </p:nvSpPr>
        <p:spPr>
          <a:xfrm>
            <a:off x="7248128" y="4870911"/>
            <a:ext cx="292068" cy="355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400" b="1" dirty="0">
                <a:latin typeface="Courier" pitchFamily="2" charset="0"/>
                <a:ea typeface="微软雅黑" panose="020B0503020204020204" charset="-122"/>
              </a:rPr>
              <a:t>a</a:t>
            </a:r>
            <a:endParaRPr kumimoji="1" lang="zh-CN" altLang="en-US" sz="1400" b="1" dirty="0">
              <a:latin typeface="Courier" pitchFamily="2" charset="0"/>
              <a:ea typeface="微软雅黑" panose="020B050302020402020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E8E7AE-CAE5-214C-87FB-E993F08C8840}"/>
              </a:ext>
            </a:extLst>
          </p:cNvPr>
          <p:cNvSpPr txBox="1"/>
          <p:nvPr/>
        </p:nvSpPr>
        <p:spPr>
          <a:xfrm>
            <a:off x="2820464" y="3156684"/>
            <a:ext cx="3631122" cy="1150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b="1" dirty="0">
                <a:latin typeface="Kaiti SC" panose="02010600040101010101" pitchFamily="2" charset="-122"/>
                <a:ea typeface="Kaiti SC" panose="02010600040101010101" pitchFamily="2" charset="-122"/>
              </a:rPr>
              <a:t>则：</a:t>
            </a:r>
            <a:endParaRPr kumimoji="1" lang="en-US" altLang="zh-CN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dirty="0">
                <a:latin typeface="Courier" pitchFamily="2" charset="0"/>
                <a:ea typeface="微软雅黑" panose="020B0503020204020204" charset="-122"/>
              </a:rPr>
              <a:t>   </a:t>
            </a:r>
            <a:r>
              <a:rPr kumimoji="1" lang="en-US" altLang="zh-CN" dirty="0">
                <a:latin typeface="Courier" pitchFamily="2" charset="0"/>
                <a:ea typeface="微软雅黑" panose="020B0503020204020204" charset="-122"/>
              </a:rPr>
              <a:t>a</a:t>
            </a:r>
            <a:r>
              <a:rPr kumimoji="1" lang="zh-CN" altLang="en-US" dirty="0">
                <a:latin typeface="Courier" pitchFamily="2" charset="0"/>
                <a:ea typeface="微软雅黑" panose="020B0503020204020204" charset="-122"/>
              </a:rPr>
              <a:t> </a:t>
            </a:r>
            <a:r>
              <a:rPr kumimoji="1" lang="en-US" altLang="zh-CN" dirty="0">
                <a:latin typeface="Courier" pitchFamily="2" charset="0"/>
                <a:ea typeface="微软雅黑" panose="020B0503020204020204" charset="-122"/>
              </a:rPr>
              <a:t>+</a:t>
            </a:r>
            <a:r>
              <a:rPr kumimoji="1" lang="zh-CN" altLang="en-US" dirty="0">
                <a:latin typeface="Courier" pitchFamily="2" charset="0"/>
                <a:ea typeface="微软雅黑" panose="020B0503020204020204" charset="-122"/>
              </a:rPr>
              <a:t> </a:t>
            </a:r>
            <a:r>
              <a:rPr kumimoji="1" lang="en-US" altLang="zh-CN" dirty="0">
                <a:latin typeface="Courier" pitchFamily="2" charset="0"/>
                <a:ea typeface="微软雅黑" panose="020B0503020204020204" charset="-122"/>
              </a:rPr>
              <a:t>c</a:t>
            </a:r>
            <a:r>
              <a:rPr kumimoji="1" lang="zh-CN" altLang="en-US" dirty="0">
                <a:latin typeface="Courier" pitchFamily="2" charset="0"/>
                <a:ea typeface="微软雅黑" panose="020B0503020204020204" charset="-122"/>
              </a:rPr>
              <a:t> </a:t>
            </a:r>
            <a:r>
              <a:rPr kumimoji="1" lang="en-US" altLang="zh-CN" dirty="0">
                <a:latin typeface="Courier" pitchFamily="2" charset="0"/>
                <a:ea typeface="微软雅黑" panose="020B0503020204020204" charset="-122"/>
              </a:rPr>
              <a:t>–</a:t>
            </a:r>
            <a:r>
              <a:rPr kumimoji="1" lang="zh-CN" altLang="en-US" dirty="0">
                <a:latin typeface="Courier" pitchFamily="2" charset="0"/>
                <a:ea typeface="微软雅黑" panose="020B0503020204020204" charset="-122"/>
              </a:rPr>
              <a:t> </a:t>
            </a:r>
            <a:r>
              <a:rPr kumimoji="1" lang="en-US" altLang="zh-CN" dirty="0">
                <a:latin typeface="Courier" pitchFamily="2" charset="0"/>
                <a:ea typeface="微软雅黑" panose="020B0503020204020204" charset="-122"/>
              </a:rPr>
              <a:t>b</a:t>
            </a:r>
            <a:r>
              <a:rPr kumimoji="1" lang="zh-CN" altLang="en-US" dirty="0">
                <a:latin typeface="Courier" pitchFamily="2" charset="0"/>
                <a:ea typeface="微软雅黑" panose="020B0503020204020204" charset="-122"/>
              </a:rPr>
              <a:t> </a:t>
            </a:r>
            <a:r>
              <a:rPr kumimoji="1" lang="en-US" altLang="zh-CN" dirty="0">
                <a:latin typeface="Courier" pitchFamily="2" charset="0"/>
                <a:ea typeface="微软雅黑" panose="020B0503020204020204" charset="-122"/>
              </a:rPr>
              <a:t>=</a:t>
            </a:r>
            <a:r>
              <a:rPr kumimoji="1" lang="zh-CN" altLang="en-US" dirty="0">
                <a:latin typeface="Courier" pitchFamily="2" charset="0"/>
                <a:ea typeface="微软雅黑" panose="020B0503020204020204" charset="-122"/>
              </a:rPr>
              <a:t> </a:t>
            </a:r>
            <a:r>
              <a:rPr kumimoji="1" lang="en-US" altLang="zh-CN" dirty="0">
                <a:latin typeface="Courier" pitchFamily="2" charset="0"/>
                <a:ea typeface="微软雅黑" panose="020B0503020204020204" charset="-122"/>
              </a:rPr>
              <a:t>1</a:t>
            </a:r>
            <a:r>
              <a:rPr kumimoji="1" lang="zh-CN" altLang="en-US" dirty="0">
                <a:latin typeface="Courier" pitchFamily="2" charset="0"/>
                <a:ea typeface="微软雅黑" panose="020B0503020204020204" charset="-122"/>
              </a:rPr>
              <a:t> </a:t>
            </a:r>
            <a:r>
              <a:rPr kumimoji="1" lang="en-US" altLang="zh-CN" dirty="0">
                <a:latin typeface="Courier" pitchFamily="2" charset="0"/>
                <a:ea typeface="微软雅黑" panose="020B0503020204020204" charset="-122"/>
              </a:rPr>
              <a:t>(mod</a:t>
            </a:r>
            <a:r>
              <a:rPr kumimoji="1" lang="zh-CN" altLang="en-US" dirty="0">
                <a:latin typeface="Courier" pitchFamily="2" charset="0"/>
                <a:ea typeface="微软雅黑" panose="020B0503020204020204" charset="-122"/>
              </a:rPr>
              <a:t> </a:t>
            </a:r>
            <a:r>
              <a:rPr kumimoji="1" lang="en-US" altLang="zh-CN" dirty="0">
                <a:latin typeface="Courier" pitchFamily="2" charset="0"/>
                <a:ea typeface="微软雅黑" panose="020B0503020204020204" charset="-122"/>
              </a:rPr>
              <a:t>3)</a:t>
            </a:r>
          </a:p>
          <a:p>
            <a:pPr>
              <a:lnSpc>
                <a:spcPct val="130000"/>
              </a:lnSpc>
            </a:pPr>
            <a:r>
              <a:rPr kumimoji="1" lang="zh-CN" altLang="en-US" dirty="0">
                <a:latin typeface="Courier" pitchFamily="2" charset="0"/>
                <a:ea typeface="微软雅黑" panose="020B0503020204020204" charset="-122"/>
              </a:rPr>
              <a:t>   </a:t>
            </a:r>
            <a:r>
              <a:rPr kumimoji="1" lang="en-US" altLang="zh-CN" dirty="0">
                <a:latin typeface="Courier" pitchFamily="2" charset="0"/>
                <a:ea typeface="微软雅黑" panose="020B0503020204020204" charset="-122"/>
              </a:rPr>
              <a:t>c</a:t>
            </a:r>
            <a:r>
              <a:rPr kumimoji="1" lang="zh-CN" altLang="en-US" dirty="0">
                <a:latin typeface="Courier" pitchFamily="2" charset="0"/>
                <a:ea typeface="微软雅黑" panose="020B0503020204020204" charset="-122"/>
              </a:rPr>
              <a:t> </a:t>
            </a:r>
            <a:r>
              <a:rPr kumimoji="1" lang="en-US" altLang="zh-CN" dirty="0">
                <a:latin typeface="Courier" pitchFamily="2" charset="0"/>
                <a:ea typeface="微软雅黑" panose="020B0503020204020204" charset="-122"/>
              </a:rPr>
              <a:t>=</a:t>
            </a:r>
            <a:r>
              <a:rPr kumimoji="1" lang="zh-CN" altLang="en-US" dirty="0">
                <a:latin typeface="Courier" pitchFamily="2" charset="0"/>
                <a:ea typeface="微软雅黑" panose="020B0503020204020204" charset="-122"/>
              </a:rPr>
              <a:t> </a:t>
            </a:r>
            <a:r>
              <a:rPr kumimoji="1" lang="en-US" altLang="zh-CN" dirty="0">
                <a:latin typeface="Courier" pitchFamily="2" charset="0"/>
                <a:ea typeface="微软雅黑" panose="020B0503020204020204" charset="-122"/>
              </a:rPr>
              <a:t>1</a:t>
            </a:r>
            <a:r>
              <a:rPr kumimoji="1" lang="zh-CN" altLang="en-US" dirty="0">
                <a:latin typeface="Courier" pitchFamily="2" charset="0"/>
                <a:ea typeface="微软雅黑" panose="020B0503020204020204" charset="-122"/>
              </a:rPr>
              <a:t> </a:t>
            </a:r>
            <a:r>
              <a:rPr kumimoji="1" lang="en-US" altLang="zh-CN" dirty="0">
                <a:latin typeface="Courier" pitchFamily="2" charset="0"/>
                <a:ea typeface="微软雅黑" panose="020B0503020204020204" charset="-122"/>
              </a:rPr>
              <a:t>+</a:t>
            </a:r>
            <a:r>
              <a:rPr kumimoji="1" lang="zh-CN" altLang="en-US" dirty="0">
                <a:latin typeface="Courier" pitchFamily="2" charset="0"/>
                <a:ea typeface="微软雅黑" panose="020B0503020204020204" charset="-122"/>
              </a:rPr>
              <a:t> </a:t>
            </a:r>
            <a:r>
              <a:rPr kumimoji="1" lang="en-US" altLang="zh-CN" dirty="0">
                <a:latin typeface="Courier" pitchFamily="2" charset="0"/>
                <a:ea typeface="微软雅黑" panose="020B0503020204020204" charset="-122"/>
              </a:rPr>
              <a:t>b</a:t>
            </a:r>
            <a:r>
              <a:rPr kumimoji="1" lang="zh-CN" altLang="en-US" dirty="0">
                <a:latin typeface="Courier" pitchFamily="2" charset="0"/>
                <a:ea typeface="微软雅黑" panose="020B0503020204020204" charset="-122"/>
              </a:rPr>
              <a:t> </a:t>
            </a:r>
            <a:r>
              <a:rPr kumimoji="1" lang="en-US" altLang="zh-CN" dirty="0">
                <a:latin typeface="Courier" pitchFamily="2" charset="0"/>
                <a:ea typeface="微软雅黑" panose="020B0503020204020204" charset="-122"/>
              </a:rPr>
              <a:t>–</a:t>
            </a:r>
            <a:r>
              <a:rPr kumimoji="1" lang="zh-CN" altLang="en-US" dirty="0">
                <a:latin typeface="Courier" pitchFamily="2" charset="0"/>
                <a:ea typeface="微软雅黑" panose="020B0503020204020204" charset="-122"/>
              </a:rPr>
              <a:t> </a:t>
            </a:r>
            <a:r>
              <a:rPr kumimoji="1" lang="en-US" altLang="zh-CN" dirty="0">
                <a:latin typeface="Courier" pitchFamily="2" charset="0"/>
                <a:ea typeface="微软雅黑" panose="020B0503020204020204" charset="-122"/>
              </a:rPr>
              <a:t>a</a:t>
            </a:r>
            <a:r>
              <a:rPr kumimoji="1" lang="zh-CN" altLang="en-US" dirty="0">
                <a:latin typeface="Courier" pitchFamily="2" charset="0"/>
                <a:ea typeface="微软雅黑" panose="020B0503020204020204" charset="-122"/>
              </a:rPr>
              <a:t> </a:t>
            </a:r>
            <a:r>
              <a:rPr kumimoji="1" lang="en-US" altLang="zh-CN" dirty="0">
                <a:latin typeface="Courier" pitchFamily="2" charset="0"/>
                <a:ea typeface="微软雅黑" panose="020B0503020204020204" charset="-122"/>
              </a:rPr>
              <a:t>(mod</a:t>
            </a:r>
            <a:r>
              <a:rPr kumimoji="1" lang="zh-CN" altLang="en-US" dirty="0">
                <a:latin typeface="Courier" pitchFamily="2" charset="0"/>
                <a:ea typeface="微软雅黑" panose="020B0503020204020204" charset="-122"/>
              </a:rPr>
              <a:t> </a:t>
            </a:r>
            <a:r>
              <a:rPr kumimoji="1" lang="en-US" altLang="zh-CN" dirty="0">
                <a:latin typeface="Courier" pitchFamily="2" charset="0"/>
                <a:ea typeface="微软雅黑" panose="020B0503020204020204" charset="-122"/>
              </a:rPr>
              <a:t>3)</a:t>
            </a:r>
            <a:endParaRPr kumimoji="1" lang="zh-CN" altLang="en-US" dirty="0">
              <a:latin typeface="Courier" pitchFamily="2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462350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阿里巴巴普惠体 Medium"/>
        <a:cs typeface=""/>
      </a:majorFont>
      <a:minorFont>
        <a:latin typeface="等线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iyuan">
      <a:majorFont>
        <a:latin typeface="Arial"/>
        <a:ea typeface="思源黑体 CN Bold"/>
        <a:cs typeface=""/>
      </a:majorFont>
      <a:minorFont>
        <a:latin typeface="Arial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19430</TotalTime>
  <Words>351</Words>
  <Application>Microsoft Macintosh PowerPoint</Application>
  <PresentationFormat>宽屏</PresentationFormat>
  <Paragraphs>129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等线</vt:lpstr>
      <vt:lpstr>等线 Light</vt:lpstr>
      <vt:lpstr>SimHei</vt:lpstr>
      <vt:lpstr>Heiti SC Medium</vt:lpstr>
      <vt:lpstr>Kaiti SC</vt:lpstr>
      <vt:lpstr>Arial</vt:lpstr>
      <vt:lpstr>Courier</vt:lpstr>
      <vt:lpstr>Courier New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Guang Hu</cp:lastModifiedBy>
  <cp:revision>841</cp:revision>
  <dcterms:created xsi:type="dcterms:W3CDTF">2021-01-25T10:52:11Z</dcterms:created>
  <dcterms:modified xsi:type="dcterms:W3CDTF">2023-06-02T00:10:18Z</dcterms:modified>
</cp:coreProperties>
</file>